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9" r:id="rId2"/>
    <p:sldId id="260" r:id="rId3"/>
    <p:sldId id="261" r:id="rId4"/>
    <p:sldId id="271" r:id="rId5"/>
    <p:sldId id="272" r:id="rId6"/>
    <p:sldId id="276" r:id="rId7"/>
    <p:sldId id="273" r:id="rId8"/>
    <p:sldId id="274" r:id="rId9"/>
    <p:sldId id="27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88983" autoAdjust="0"/>
  </p:normalViewPr>
  <p:slideViewPr>
    <p:cSldViewPr snapToGrid="0" snapToObjects="1">
      <p:cViewPr varScale="1">
        <p:scale>
          <a:sx n="76" d="100"/>
          <a:sy n="76" d="100"/>
        </p:scale>
        <p:origin x="1550"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7F889-9E18-41E6-8973-F6D11122191D}" type="datetimeFigureOut">
              <a:rPr lang="en-GB" smtClean="0"/>
              <a:t>11/10/2022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FA728-7C25-4CCC-8013-DCE6384EC718}" type="slidenum">
              <a:rPr lang="en-GB" smtClean="0"/>
              <a:t>‹#›</a:t>
            </a:fld>
            <a:endParaRPr lang="en-GB"/>
          </a:p>
        </p:txBody>
      </p:sp>
    </p:spTree>
    <p:extLst>
      <p:ext uri="{BB962C8B-B14F-4D97-AF65-F5344CB8AC3E}">
        <p14:creationId xmlns:p14="http://schemas.microsoft.com/office/powerpoint/2010/main" val="253683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what is meant by a virtual cockpit and the supporting technologies, such as AI (artificial intelligence), AR (augmented reality) and VR (virtual reality). The following weblink shows work that BAE are doing in this area and is useful for context: https://www.imeche.org/news/news-article/the-'wearable-cockpit'-could-change-fighter-jet-controls-forever</a:t>
            </a:r>
          </a:p>
        </p:txBody>
      </p:sp>
      <p:sp>
        <p:nvSpPr>
          <p:cNvPr id="4" name="Slide Number Placeholder 3"/>
          <p:cNvSpPr>
            <a:spLocks noGrp="1"/>
          </p:cNvSpPr>
          <p:nvPr>
            <p:ph type="sldNum" sz="quarter" idx="5"/>
          </p:nvPr>
        </p:nvSpPr>
        <p:spPr/>
        <p:txBody>
          <a:bodyPr/>
          <a:lstStyle/>
          <a:p>
            <a:fld id="{36FFA728-7C25-4CCC-8013-DCE6384EC718}" type="slidenum">
              <a:rPr lang="en-GB" smtClean="0"/>
              <a:t>3</a:t>
            </a:fld>
            <a:endParaRPr lang="en-GB"/>
          </a:p>
        </p:txBody>
      </p:sp>
    </p:spTree>
    <p:extLst>
      <p:ext uri="{BB962C8B-B14F-4D97-AF65-F5344CB8AC3E}">
        <p14:creationId xmlns:p14="http://schemas.microsoft.com/office/powerpoint/2010/main" val="958246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Points for discussion during the activity:</a:t>
            </a:r>
          </a:p>
          <a:p>
            <a:r>
              <a:rPr lang="en-GB" dirty="0"/>
              <a:t>How would the pilot interact with the controls?</a:t>
            </a:r>
          </a:p>
          <a:p>
            <a:r>
              <a:rPr lang="en-GB" dirty="0"/>
              <a:t>Could the pilot’s gaze cause a display to enlarge when looked at?</a:t>
            </a:r>
          </a:p>
          <a:p>
            <a:r>
              <a:rPr lang="en-GB" dirty="0"/>
              <a:t>Could their gesture make something happen?</a:t>
            </a:r>
          </a:p>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4</a:t>
            </a:fld>
            <a:endParaRPr lang="en-GB"/>
          </a:p>
        </p:txBody>
      </p:sp>
    </p:spTree>
    <p:extLst>
      <p:ext uri="{BB962C8B-B14F-4D97-AF65-F5344CB8AC3E}">
        <p14:creationId xmlns:p14="http://schemas.microsoft.com/office/powerpoint/2010/main" val="1678082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could produce a mind map of the controls needed to assist with their design thinking. A template for this is given on the activity sheet.</a:t>
            </a:r>
          </a:p>
        </p:txBody>
      </p:sp>
      <p:sp>
        <p:nvSpPr>
          <p:cNvPr id="4" name="Slide Number Placeholder 3"/>
          <p:cNvSpPr>
            <a:spLocks noGrp="1"/>
          </p:cNvSpPr>
          <p:nvPr>
            <p:ph type="sldNum" sz="quarter" idx="5"/>
          </p:nvPr>
        </p:nvSpPr>
        <p:spPr/>
        <p:txBody>
          <a:bodyPr/>
          <a:lstStyle/>
          <a:p>
            <a:fld id="{36FFA728-7C25-4CCC-8013-DCE6384EC718}" type="slidenum">
              <a:rPr lang="en-GB" smtClean="0"/>
              <a:t>5</a:t>
            </a:fld>
            <a:endParaRPr lang="en-GB"/>
          </a:p>
        </p:txBody>
      </p:sp>
    </p:spTree>
    <p:extLst>
      <p:ext uri="{BB962C8B-B14F-4D97-AF65-F5344CB8AC3E}">
        <p14:creationId xmlns:p14="http://schemas.microsoft.com/office/powerpoint/2010/main" val="2856911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6</a:t>
            </a:fld>
            <a:endParaRPr lang="en-GB"/>
          </a:p>
        </p:txBody>
      </p:sp>
    </p:spTree>
    <p:extLst>
      <p:ext uri="{BB962C8B-B14F-4D97-AF65-F5344CB8AC3E}">
        <p14:creationId xmlns:p14="http://schemas.microsoft.com/office/powerpoint/2010/main" val="1508268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an extension, learners could produce a card model of their design.</a:t>
            </a:r>
          </a:p>
        </p:txBody>
      </p:sp>
      <p:sp>
        <p:nvSpPr>
          <p:cNvPr id="4" name="Slide Number Placeholder 3"/>
          <p:cNvSpPr>
            <a:spLocks noGrp="1"/>
          </p:cNvSpPr>
          <p:nvPr>
            <p:ph type="sldNum" sz="quarter" idx="5"/>
          </p:nvPr>
        </p:nvSpPr>
        <p:spPr/>
        <p:txBody>
          <a:bodyPr/>
          <a:lstStyle/>
          <a:p>
            <a:fld id="{36FFA728-7C25-4CCC-8013-DCE6384EC718}" type="slidenum">
              <a:rPr lang="en-GB" smtClean="0"/>
              <a:t>7</a:t>
            </a:fld>
            <a:endParaRPr lang="en-GB"/>
          </a:p>
        </p:txBody>
      </p:sp>
    </p:spTree>
    <p:extLst>
      <p:ext uri="{BB962C8B-B14F-4D97-AF65-F5344CB8AC3E}">
        <p14:creationId xmlns:p14="http://schemas.microsoft.com/office/powerpoint/2010/main" val="2601360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could use the template on the activity sheet to sketch initial ideas for a wearable cockpit helmet.</a:t>
            </a:r>
          </a:p>
          <a:p>
            <a:r>
              <a:rPr lang="en-GB" dirty="0"/>
              <a:t>There is also space provided on the activity sheet for producing a final, neat and fully labelled design sketch.</a:t>
            </a:r>
          </a:p>
        </p:txBody>
      </p:sp>
      <p:sp>
        <p:nvSpPr>
          <p:cNvPr id="4" name="Slide Number Placeholder 3"/>
          <p:cNvSpPr>
            <a:spLocks noGrp="1"/>
          </p:cNvSpPr>
          <p:nvPr>
            <p:ph type="sldNum" sz="quarter" idx="5"/>
          </p:nvPr>
        </p:nvSpPr>
        <p:spPr/>
        <p:txBody>
          <a:bodyPr/>
          <a:lstStyle/>
          <a:p>
            <a:fld id="{36FFA728-7C25-4CCC-8013-DCE6384EC718}" type="slidenum">
              <a:rPr lang="en-GB" smtClean="0"/>
              <a:t>8</a:t>
            </a:fld>
            <a:endParaRPr lang="en-GB"/>
          </a:p>
        </p:txBody>
      </p:sp>
    </p:spTree>
    <p:extLst>
      <p:ext uri="{BB962C8B-B14F-4D97-AF65-F5344CB8AC3E}">
        <p14:creationId xmlns:p14="http://schemas.microsoft.com/office/powerpoint/2010/main" val="3714972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the success of a design is usually measured against the original specification, so it is important to evaluate against this.</a:t>
            </a:r>
          </a:p>
          <a:p>
            <a:r>
              <a:rPr lang="en-GB" dirty="0"/>
              <a:t>This is a good opportunity to include peer/self assessment, as learners could evaluate each other’s designs.</a:t>
            </a:r>
          </a:p>
          <a:p>
            <a:r>
              <a:rPr lang="en-GB" dirty="0"/>
              <a:t>The activity sheet gives a set of questions and a table that can be filled in to assist with this task.</a:t>
            </a:r>
          </a:p>
        </p:txBody>
      </p:sp>
      <p:sp>
        <p:nvSpPr>
          <p:cNvPr id="4" name="Slide Number Placeholder 3"/>
          <p:cNvSpPr>
            <a:spLocks noGrp="1"/>
          </p:cNvSpPr>
          <p:nvPr>
            <p:ph type="sldNum" sz="quarter" idx="5"/>
          </p:nvPr>
        </p:nvSpPr>
        <p:spPr/>
        <p:txBody>
          <a:bodyPr/>
          <a:lstStyle/>
          <a:p>
            <a:fld id="{36FFA728-7C25-4CCC-8013-DCE6384EC718}" type="slidenum">
              <a:rPr lang="en-GB" smtClean="0"/>
              <a:t>9</a:t>
            </a:fld>
            <a:endParaRPr lang="en-GB"/>
          </a:p>
        </p:txBody>
      </p:sp>
    </p:spTree>
    <p:extLst>
      <p:ext uri="{BB962C8B-B14F-4D97-AF65-F5344CB8AC3E}">
        <p14:creationId xmlns:p14="http://schemas.microsoft.com/office/powerpoint/2010/main" val="3414880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D9623A4-A1FD-42D3-BA3E-EC323D62B672}"/>
              </a:ext>
            </a:extLst>
          </p:cNvPr>
          <p:cNvSpPr txBox="1">
            <a:spLocks/>
          </p:cNvSpPr>
          <p:nvPr/>
        </p:nvSpPr>
        <p:spPr>
          <a:xfrm>
            <a:off x="688157" y="5150675"/>
            <a:ext cx="7711125" cy="8309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dirty="0">
                <a:latin typeface="Arial" panose="020B0604020202020204" pitchFamily="34" charset="0"/>
                <a:cs typeface="Arial" panose="020B0604020202020204" pitchFamily="34" charset="0"/>
              </a:rPr>
              <a:t>Using modern technologies to enhance flight</a:t>
            </a:r>
          </a:p>
        </p:txBody>
      </p:sp>
      <p:sp>
        <p:nvSpPr>
          <p:cNvPr id="4" name="TextBox 3">
            <a:extLst>
              <a:ext uri="{FF2B5EF4-FFF2-40B4-BE49-F238E27FC236}">
                <a16:creationId xmlns:a16="http://schemas.microsoft.com/office/drawing/2014/main" id="{B86CFF00-33B4-47B2-8D15-4DDCD5F5856E}"/>
              </a:ext>
            </a:extLst>
          </p:cNvPr>
          <p:cNvSpPr txBox="1"/>
          <p:nvPr/>
        </p:nvSpPr>
        <p:spPr>
          <a:xfrm>
            <a:off x="85725" y="1064864"/>
            <a:ext cx="9004476" cy="830997"/>
          </a:xfrm>
          <a:prstGeom prst="rect">
            <a:avLst/>
          </a:prstGeom>
          <a:noFill/>
        </p:spPr>
        <p:txBody>
          <a:bodyPr wrap="square">
            <a:spAutoFit/>
          </a:bodyPr>
          <a:lstStyle/>
          <a:p>
            <a:pPr algn="ctr"/>
            <a:r>
              <a:rPr lang="en-GB" sz="4800" b="1" i="0" dirty="0">
                <a:solidFill>
                  <a:srgbClr val="201F1E"/>
                </a:solidFill>
                <a:effectLst/>
                <a:latin typeface="Arial" panose="020B0604020202020204" pitchFamily="34" charset="0"/>
                <a:cs typeface="Arial" panose="020B0604020202020204" pitchFamily="34" charset="0"/>
              </a:rPr>
              <a:t>Wearable cockpit</a:t>
            </a:r>
            <a:endParaRPr lang="en-GB" sz="4800"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062794C-52EB-D41A-C360-DA9F60AE6708}"/>
              </a:ext>
            </a:extLst>
          </p:cNvPr>
          <p:cNvPicPr>
            <a:picLocks noChangeAspect="1"/>
          </p:cNvPicPr>
          <p:nvPr/>
        </p:nvPicPr>
        <p:blipFill>
          <a:blip r:embed="rId2"/>
          <a:stretch>
            <a:fillRect/>
          </a:stretch>
        </p:blipFill>
        <p:spPr>
          <a:xfrm>
            <a:off x="622810" y="2239546"/>
            <a:ext cx="3828511" cy="2567443"/>
          </a:xfrm>
          <a:prstGeom prst="rect">
            <a:avLst/>
          </a:prstGeom>
        </p:spPr>
      </p:pic>
      <p:pic>
        <p:nvPicPr>
          <p:cNvPr id="8" name="Picture 7">
            <a:extLst>
              <a:ext uri="{FF2B5EF4-FFF2-40B4-BE49-F238E27FC236}">
                <a16:creationId xmlns:a16="http://schemas.microsoft.com/office/drawing/2014/main" id="{8EBE4B40-4357-0EF8-A248-301E400C2EC4}"/>
              </a:ext>
            </a:extLst>
          </p:cNvPr>
          <p:cNvPicPr>
            <a:picLocks noChangeAspect="1"/>
          </p:cNvPicPr>
          <p:nvPr/>
        </p:nvPicPr>
        <p:blipFill>
          <a:blip r:embed="rId3"/>
          <a:stretch>
            <a:fillRect/>
          </a:stretch>
        </p:blipFill>
        <p:spPr>
          <a:xfrm>
            <a:off x="4692681" y="2239546"/>
            <a:ext cx="3862524" cy="2567442"/>
          </a:xfrm>
          <a:prstGeom prst="rect">
            <a:avLst/>
          </a:prstGeom>
        </p:spPr>
      </p:pic>
    </p:spTree>
    <p:extLst>
      <p:ext uri="{BB962C8B-B14F-4D97-AF65-F5344CB8AC3E}">
        <p14:creationId xmlns:p14="http://schemas.microsoft.com/office/powerpoint/2010/main" val="2614606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63EAE6-ED14-8754-8793-4BE5441ABEA7}"/>
              </a:ext>
            </a:extLst>
          </p:cNvPr>
          <p:cNvSpPr txBox="1"/>
          <p:nvPr/>
        </p:nvSpPr>
        <p:spPr>
          <a:xfrm>
            <a:off x="899592" y="1078974"/>
            <a:ext cx="7344816" cy="4878259"/>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11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36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36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3600" dirty="0">
              <a:effectLst/>
              <a:latin typeface="Times New Roman" panose="02020603050405020304" pitchFamily="18" charset="0"/>
              <a:ea typeface="Times New Roman" panose="02020603050405020304" pitchFamily="18" charset="0"/>
            </a:endParaRPr>
          </a:p>
          <a:p>
            <a:pPr fontAlgn="base"/>
            <a:r>
              <a:rPr lang="en-US"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137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7" y="1154621"/>
            <a:ext cx="3016988" cy="680519"/>
          </a:xfrm>
        </p:spPr>
        <p:txBody>
          <a:bodyPr>
            <a:normAutofit/>
          </a:bodyPr>
          <a:lstStyle/>
          <a:p>
            <a:r>
              <a:rPr lang="en-GB" sz="3600" b="1" dirty="0">
                <a:latin typeface="Arial" panose="020B0604020202020204" pitchFamily="34" charset="0"/>
                <a:cs typeface="Arial" panose="020B0604020202020204" pitchFamily="34" charset="0"/>
              </a:rPr>
              <a:t>Design brief</a:t>
            </a:r>
          </a:p>
        </p:txBody>
      </p:sp>
      <p:sp>
        <p:nvSpPr>
          <p:cNvPr id="4" name="TextBox 3">
            <a:extLst>
              <a:ext uri="{FF2B5EF4-FFF2-40B4-BE49-F238E27FC236}">
                <a16:creationId xmlns:a16="http://schemas.microsoft.com/office/drawing/2014/main" id="{F235A329-F13A-4775-9DE3-B3855F3CDB81}"/>
              </a:ext>
            </a:extLst>
          </p:cNvPr>
          <p:cNvSpPr txBox="1"/>
          <p:nvPr/>
        </p:nvSpPr>
        <p:spPr>
          <a:xfrm>
            <a:off x="231037" y="1838850"/>
            <a:ext cx="5294552" cy="2677656"/>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Modern technologies, such as artificial intelligence (AI), augmented reality (AR) and virtual reality (VR), have the potential to completely change how pilots interact with and control their aircraft.</a:t>
            </a:r>
          </a:p>
        </p:txBody>
      </p:sp>
      <p:pic>
        <p:nvPicPr>
          <p:cNvPr id="5" name="Picture 4">
            <a:extLst>
              <a:ext uri="{FF2B5EF4-FFF2-40B4-BE49-F238E27FC236}">
                <a16:creationId xmlns:a16="http://schemas.microsoft.com/office/drawing/2014/main" id="{175F94F6-710A-BE58-600E-6E0370D7FC6B}"/>
              </a:ext>
            </a:extLst>
          </p:cNvPr>
          <p:cNvPicPr>
            <a:picLocks noChangeAspect="1"/>
          </p:cNvPicPr>
          <p:nvPr/>
        </p:nvPicPr>
        <p:blipFill>
          <a:blip r:embed="rId3"/>
          <a:stretch>
            <a:fillRect/>
          </a:stretch>
        </p:blipFill>
        <p:spPr>
          <a:xfrm>
            <a:off x="5407639" y="1803847"/>
            <a:ext cx="3489452" cy="2324016"/>
          </a:xfrm>
          <a:prstGeom prst="rect">
            <a:avLst/>
          </a:prstGeom>
        </p:spPr>
      </p:pic>
      <p:sp>
        <p:nvSpPr>
          <p:cNvPr id="2" name="TextBox 1">
            <a:extLst>
              <a:ext uri="{FF2B5EF4-FFF2-40B4-BE49-F238E27FC236}">
                <a16:creationId xmlns:a16="http://schemas.microsoft.com/office/drawing/2014/main" id="{A69F1401-46DA-E6B2-593D-7AA92EA31448}"/>
              </a:ext>
            </a:extLst>
          </p:cNvPr>
          <p:cNvSpPr txBox="1"/>
          <p:nvPr/>
        </p:nvSpPr>
        <p:spPr>
          <a:xfrm>
            <a:off x="231037" y="4512796"/>
            <a:ext cx="8681926" cy="1569660"/>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Your task is to design a helmet that acts as a ‘wearable cockpit’ for aircraft pilots. You must design the layout of the controls and show how modern technologies would be used.</a:t>
            </a:r>
          </a:p>
        </p:txBody>
      </p:sp>
    </p:spTree>
    <p:extLst>
      <p:ext uri="{BB962C8B-B14F-4D97-AF65-F5344CB8AC3E}">
        <p14:creationId xmlns:p14="http://schemas.microsoft.com/office/powerpoint/2010/main" val="1914796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2">
            <a:extLst>
              <a:ext uri="{FF2B5EF4-FFF2-40B4-BE49-F238E27FC236}">
                <a16:creationId xmlns:a16="http://schemas.microsoft.com/office/drawing/2014/main" id="{D8C7457C-7435-73DA-DDD7-DC01FADE7F73}"/>
              </a:ext>
            </a:extLst>
          </p:cNvPr>
          <p:cNvSpPr/>
          <p:nvPr/>
        </p:nvSpPr>
        <p:spPr>
          <a:xfrm>
            <a:off x="450150" y="1977719"/>
            <a:ext cx="4078954" cy="3662081"/>
          </a:xfrm>
          <a:custGeom>
            <a:avLst/>
            <a:gdLst/>
            <a:ahLst/>
            <a:cxnLst/>
            <a:rect l="l" t="t" r="r" b="b"/>
            <a:pathLst>
              <a:path w="4724400" h="5943600">
                <a:moveTo>
                  <a:pt x="0" y="0"/>
                </a:moveTo>
                <a:lnTo>
                  <a:pt x="381000" y="0"/>
                </a:lnTo>
                <a:lnTo>
                  <a:pt x="381000" y="124650"/>
                </a:lnTo>
                <a:cubicBezTo>
                  <a:pt x="336426" y="139393"/>
                  <a:pt x="304800" y="181632"/>
                  <a:pt x="304800" y="231258"/>
                </a:cubicBezTo>
                <a:cubicBezTo>
                  <a:pt x="304800" y="294384"/>
                  <a:pt x="355974" y="345558"/>
                  <a:pt x="419100" y="345558"/>
                </a:cubicBezTo>
                <a:cubicBezTo>
                  <a:pt x="482226" y="345558"/>
                  <a:pt x="533400" y="294384"/>
                  <a:pt x="533400" y="231258"/>
                </a:cubicBezTo>
                <a:cubicBezTo>
                  <a:pt x="533400" y="181632"/>
                  <a:pt x="501774" y="139393"/>
                  <a:pt x="457200" y="124650"/>
                </a:cubicBezTo>
                <a:lnTo>
                  <a:pt x="457200" y="0"/>
                </a:lnTo>
                <a:lnTo>
                  <a:pt x="804333" y="0"/>
                </a:lnTo>
                <a:lnTo>
                  <a:pt x="804333" y="124650"/>
                </a:lnTo>
                <a:cubicBezTo>
                  <a:pt x="759759" y="139393"/>
                  <a:pt x="728133" y="181632"/>
                  <a:pt x="728133" y="231258"/>
                </a:cubicBezTo>
                <a:cubicBezTo>
                  <a:pt x="728133" y="294384"/>
                  <a:pt x="779307" y="345558"/>
                  <a:pt x="842433" y="345558"/>
                </a:cubicBezTo>
                <a:cubicBezTo>
                  <a:pt x="905559" y="345558"/>
                  <a:pt x="956733" y="294384"/>
                  <a:pt x="956733" y="231258"/>
                </a:cubicBezTo>
                <a:cubicBezTo>
                  <a:pt x="956733" y="181632"/>
                  <a:pt x="925107" y="139393"/>
                  <a:pt x="880533" y="124650"/>
                </a:cubicBezTo>
                <a:lnTo>
                  <a:pt x="880533" y="0"/>
                </a:lnTo>
                <a:lnTo>
                  <a:pt x="1227666" y="0"/>
                </a:lnTo>
                <a:lnTo>
                  <a:pt x="1227666" y="124650"/>
                </a:lnTo>
                <a:cubicBezTo>
                  <a:pt x="1183092" y="139393"/>
                  <a:pt x="1151466" y="181632"/>
                  <a:pt x="1151466" y="231258"/>
                </a:cubicBezTo>
                <a:cubicBezTo>
                  <a:pt x="1151466" y="294384"/>
                  <a:pt x="1202640" y="345558"/>
                  <a:pt x="1265766" y="345558"/>
                </a:cubicBezTo>
                <a:cubicBezTo>
                  <a:pt x="1328892" y="345558"/>
                  <a:pt x="1380066" y="294384"/>
                  <a:pt x="1380066" y="231258"/>
                </a:cubicBezTo>
                <a:cubicBezTo>
                  <a:pt x="1380066" y="181632"/>
                  <a:pt x="1348440" y="139393"/>
                  <a:pt x="1303866" y="124650"/>
                </a:cubicBezTo>
                <a:lnTo>
                  <a:pt x="1303866" y="0"/>
                </a:lnTo>
                <a:lnTo>
                  <a:pt x="1650999" y="0"/>
                </a:lnTo>
                <a:lnTo>
                  <a:pt x="1650999" y="124650"/>
                </a:lnTo>
                <a:cubicBezTo>
                  <a:pt x="1606425" y="139393"/>
                  <a:pt x="1574799" y="181632"/>
                  <a:pt x="1574799" y="231258"/>
                </a:cubicBezTo>
                <a:cubicBezTo>
                  <a:pt x="1574799" y="294384"/>
                  <a:pt x="1625973" y="345558"/>
                  <a:pt x="1689099" y="345558"/>
                </a:cubicBezTo>
                <a:cubicBezTo>
                  <a:pt x="1752225" y="345558"/>
                  <a:pt x="1803399" y="294384"/>
                  <a:pt x="1803399" y="231258"/>
                </a:cubicBezTo>
                <a:cubicBezTo>
                  <a:pt x="1803399" y="181632"/>
                  <a:pt x="1771773" y="139393"/>
                  <a:pt x="1727199" y="124650"/>
                </a:cubicBezTo>
                <a:lnTo>
                  <a:pt x="1727199" y="0"/>
                </a:lnTo>
                <a:lnTo>
                  <a:pt x="2074332" y="0"/>
                </a:lnTo>
                <a:lnTo>
                  <a:pt x="2074332" y="124650"/>
                </a:lnTo>
                <a:cubicBezTo>
                  <a:pt x="2029758" y="139393"/>
                  <a:pt x="1998132" y="181632"/>
                  <a:pt x="1998132" y="231258"/>
                </a:cubicBezTo>
                <a:cubicBezTo>
                  <a:pt x="1998132" y="294384"/>
                  <a:pt x="2049306" y="345558"/>
                  <a:pt x="2112432" y="345558"/>
                </a:cubicBezTo>
                <a:cubicBezTo>
                  <a:pt x="2175558" y="345558"/>
                  <a:pt x="2226732" y="294384"/>
                  <a:pt x="2226732" y="231258"/>
                </a:cubicBezTo>
                <a:cubicBezTo>
                  <a:pt x="2226732" y="181632"/>
                  <a:pt x="2195106" y="139393"/>
                  <a:pt x="2150532" y="124650"/>
                </a:cubicBezTo>
                <a:lnTo>
                  <a:pt x="2150532" y="0"/>
                </a:lnTo>
                <a:lnTo>
                  <a:pt x="2497665" y="0"/>
                </a:lnTo>
                <a:lnTo>
                  <a:pt x="2497665" y="124650"/>
                </a:lnTo>
                <a:cubicBezTo>
                  <a:pt x="2453091" y="139393"/>
                  <a:pt x="2421465" y="181632"/>
                  <a:pt x="2421465" y="231258"/>
                </a:cubicBezTo>
                <a:cubicBezTo>
                  <a:pt x="2421465" y="294384"/>
                  <a:pt x="2472639" y="345558"/>
                  <a:pt x="2535765" y="345558"/>
                </a:cubicBezTo>
                <a:cubicBezTo>
                  <a:pt x="2598891" y="345558"/>
                  <a:pt x="2650065" y="294384"/>
                  <a:pt x="2650065" y="231258"/>
                </a:cubicBezTo>
                <a:cubicBezTo>
                  <a:pt x="2650065" y="181632"/>
                  <a:pt x="2618439" y="139393"/>
                  <a:pt x="2573865" y="124650"/>
                </a:cubicBezTo>
                <a:lnTo>
                  <a:pt x="2573865" y="0"/>
                </a:lnTo>
                <a:lnTo>
                  <a:pt x="2920998" y="0"/>
                </a:lnTo>
                <a:lnTo>
                  <a:pt x="2920998" y="124650"/>
                </a:lnTo>
                <a:cubicBezTo>
                  <a:pt x="2876424" y="139393"/>
                  <a:pt x="2844798" y="181632"/>
                  <a:pt x="2844798" y="231258"/>
                </a:cubicBezTo>
                <a:cubicBezTo>
                  <a:pt x="2844798" y="294384"/>
                  <a:pt x="2895972" y="345558"/>
                  <a:pt x="2959098" y="345558"/>
                </a:cubicBezTo>
                <a:cubicBezTo>
                  <a:pt x="3022224" y="345558"/>
                  <a:pt x="3073398" y="294384"/>
                  <a:pt x="3073398" y="231258"/>
                </a:cubicBezTo>
                <a:cubicBezTo>
                  <a:pt x="3073398" y="181632"/>
                  <a:pt x="3041772" y="139393"/>
                  <a:pt x="2997198" y="124650"/>
                </a:cubicBezTo>
                <a:lnTo>
                  <a:pt x="2997198" y="0"/>
                </a:lnTo>
                <a:lnTo>
                  <a:pt x="3344331" y="0"/>
                </a:lnTo>
                <a:lnTo>
                  <a:pt x="3344331" y="124650"/>
                </a:lnTo>
                <a:cubicBezTo>
                  <a:pt x="3299757" y="139393"/>
                  <a:pt x="3268131" y="181632"/>
                  <a:pt x="3268131" y="231258"/>
                </a:cubicBezTo>
                <a:cubicBezTo>
                  <a:pt x="3268131" y="294384"/>
                  <a:pt x="3319305" y="345558"/>
                  <a:pt x="3382431" y="345558"/>
                </a:cubicBezTo>
                <a:cubicBezTo>
                  <a:pt x="3445557" y="345558"/>
                  <a:pt x="3496731" y="294384"/>
                  <a:pt x="3496731" y="231258"/>
                </a:cubicBezTo>
                <a:cubicBezTo>
                  <a:pt x="3496731" y="181632"/>
                  <a:pt x="3465105" y="139393"/>
                  <a:pt x="3420531" y="124650"/>
                </a:cubicBezTo>
                <a:lnTo>
                  <a:pt x="3420531" y="0"/>
                </a:lnTo>
                <a:lnTo>
                  <a:pt x="3767664" y="0"/>
                </a:lnTo>
                <a:lnTo>
                  <a:pt x="3767664" y="124650"/>
                </a:lnTo>
                <a:cubicBezTo>
                  <a:pt x="3723090" y="139393"/>
                  <a:pt x="3691464" y="181632"/>
                  <a:pt x="3691464" y="231258"/>
                </a:cubicBezTo>
                <a:cubicBezTo>
                  <a:pt x="3691464" y="294384"/>
                  <a:pt x="3742638" y="345558"/>
                  <a:pt x="3805764" y="345558"/>
                </a:cubicBezTo>
                <a:cubicBezTo>
                  <a:pt x="3868890" y="345558"/>
                  <a:pt x="3920064" y="294384"/>
                  <a:pt x="3920064" y="231258"/>
                </a:cubicBezTo>
                <a:cubicBezTo>
                  <a:pt x="3920064" y="181632"/>
                  <a:pt x="3888438" y="139393"/>
                  <a:pt x="3843864" y="124650"/>
                </a:cubicBezTo>
                <a:lnTo>
                  <a:pt x="3843864" y="0"/>
                </a:lnTo>
                <a:lnTo>
                  <a:pt x="4191000" y="0"/>
                </a:lnTo>
                <a:lnTo>
                  <a:pt x="4191000" y="124650"/>
                </a:lnTo>
                <a:cubicBezTo>
                  <a:pt x="4146426" y="139393"/>
                  <a:pt x="4114800" y="181632"/>
                  <a:pt x="4114800" y="231258"/>
                </a:cubicBezTo>
                <a:cubicBezTo>
                  <a:pt x="4114800" y="294384"/>
                  <a:pt x="4165974" y="345558"/>
                  <a:pt x="4229100" y="345558"/>
                </a:cubicBezTo>
                <a:cubicBezTo>
                  <a:pt x="4292226" y="345558"/>
                  <a:pt x="4343400" y="294384"/>
                  <a:pt x="4343400" y="231258"/>
                </a:cubicBezTo>
                <a:cubicBezTo>
                  <a:pt x="4343400" y="181632"/>
                  <a:pt x="4311774" y="139393"/>
                  <a:pt x="4267200" y="124650"/>
                </a:cubicBezTo>
                <a:lnTo>
                  <a:pt x="4267200" y="0"/>
                </a:lnTo>
                <a:lnTo>
                  <a:pt x="4724400" y="0"/>
                </a:lnTo>
                <a:lnTo>
                  <a:pt x="4724400" y="5943600"/>
                </a:lnTo>
                <a:lnTo>
                  <a:pt x="0" y="5943600"/>
                </a:lnTo>
                <a:close/>
              </a:path>
            </a:pathLst>
          </a:cu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49B2F2A6-931C-1C1D-349C-4C5AE3AEA95E}"/>
              </a:ext>
            </a:extLst>
          </p:cNvPr>
          <p:cNvCxnSpPr>
            <a:cxnSpLocks/>
          </p:cNvCxnSpPr>
          <p:nvPr/>
        </p:nvCxnSpPr>
        <p:spPr>
          <a:xfrm>
            <a:off x="951109" y="1977718"/>
            <a:ext cx="0" cy="366208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0E1B4A6-D324-DF5B-CD16-B2D1BF2DA718}"/>
              </a:ext>
            </a:extLst>
          </p:cNvPr>
          <p:cNvCxnSpPr>
            <a:cxnSpLocks/>
          </p:cNvCxnSpPr>
          <p:nvPr/>
        </p:nvCxnSpPr>
        <p:spPr>
          <a:xfrm>
            <a:off x="446710" y="2805138"/>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E1D5EF0-3373-B0D9-FDC6-0E1C71E2F1F4}"/>
              </a:ext>
            </a:extLst>
          </p:cNvPr>
          <p:cNvCxnSpPr>
            <a:cxnSpLocks/>
          </p:cNvCxnSpPr>
          <p:nvPr/>
        </p:nvCxnSpPr>
        <p:spPr>
          <a:xfrm>
            <a:off x="453461" y="3281679"/>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E68F9AA-762C-E327-45EE-B4CDC8BF4BD0}"/>
              </a:ext>
            </a:extLst>
          </p:cNvPr>
          <p:cNvCxnSpPr>
            <a:cxnSpLocks/>
          </p:cNvCxnSpPr>
          <p:nvPr/>
        </p:nvCxnSpPr>
        <p:spPr>
          <a:xfrm>
            <a:off x="453461" y="3781212"/>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7C1CC18-2486-415B-15D6-31DA333C4A22}"/>
              </a:ext>
            </a:extLst>
          </p:cNvPr>
          <p:cNvCxnSpPr>
            <a:cxnSpLocks/>
          </p:cNvCxnSpPr>
          <p:nvPr/>
        </p:nvCxnSpPr>
        <p:spPr>
          <a:xfrm>
            <a:off x="453461" y="4280745"/>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151D18-8066-AC2A-6417-355C7547B61F}"/>
              </a:ext>
            </a:extLst>
          </p:cNvPr>
          <p:cNvCxnSpPr>
            <a:cxnSpLocks/>
          </p:cNvCxnSpPr>
          <p:nvPr/>
        </p:nvCxnSpPr>
        <p:spPr>
          <a:xfrm>
            <a:off x="453461" y="4780278"/>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4679F3E-A3B2-7619-9AF1-FE7C4341470C}"/>
              </a:ext>
            </a:extLst>
          </p:cNvPr>
          <p:cNvCxnSpPr>
            <a:cxnSpLocks/>
          </p:cNvCxnSpPr>
          <p:nvPr/>
        </p:nvCxnSpPr>
        <p:spPr>
          <a:xfrm>
            <a:off x="453461" y="5279811"/>
            <a:ext cx="4007092"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8EC278F-58B9-5038-C330-749F03D92CD2}"/>
              </a:ext>
            </a:extLst>
          </p:cNvPr>
          <p:cNvSpPr txBox="1"/>
          <p:nvPr/>
        </p:nvSpPr>
        <p:spPr>
          <a:xfrm>
            <a:off x="1039185" y="2376577"/>
            <a:ext cx="3457296" cy="461665"/>
          </a:xfrm>
          <a:prstGeom prst="rect">
            <a:avLst/>
          </a:prstGeom>
          <a:noFill/>
        </p:spPr>
        <p:txBody>
          <a:bodyPr wrap="square" rtlCol="0">
            <a:spAutoFit/>
          </a:bodyPr>
          <a:lstStyle/>
          <a:p>
            <a:r>
              <a:rPr lang="en-GB" sz="2400" dirty="0"/>
              <a:t>Wearable cockpit controls</a:t>
            </a:r>
            <a:endParaRPr lang="en-GB" sz="24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FBF7A79-88FD-0AE0-6801-18650E5BFAE0}"/>
              </a:ext>
            </a:extLst>
          </p:cNvPr>
          <p:cNvSpPr txBox="1"/>
          <p:nvPr/>
        </p:nvSpPr>
        <p:spPr>
          <a:xfrm>
            <a:off x="1030154" y="2847764"/>
            <a:ext cx="3253014"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Eye Tracking</a:t>
            </a:r>
          </a:p>
        </p:txBody>
      </p:sp>
      <p:sp>
        <p:nvSpPr>
          <p:cNvPr id="18" name="TextBox 17">
            <a:extLst>
              <a:ext uri="{FF2B5EF4-FFF2-40B4-BE49-F238E27FC236}">
                <a16:creationId xmlns:a16="http://schemas.microsoft.com/office/drawing/2014/main" id="{C2D848F2-ED2B-5D95-A7B6-3E82425DE0F9}"/>
              </a:ext>
            </a:extLst>
          </p:cNvPr>
          <p:cNvSpPr txBox="1"/>
          <p:nvPr/>
        </p:nvSpPr>
        <p:spPr>
          <a:xfrm>
            <a:off x="1030153" y="3346187"/>
            <a:ext cx="2652661"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Voice Controls</a:t>
            </a:r>
          </a:p>
        </p:txBody>
      </p:sp>
      <p:sp>
        <p:nvSpPr>
          <p:cNvPr id="20" name="TextBox 19">
            <a:extLst>
              <a:ext uri="{FF2B5EF4-FFF2-40B4-BE49-F238E27FC236}">
                <a16:creationId xmlns:a16="http://schemas.microsoft.com/office/drawing/2014/main" id="{095A38D9-AB02-119E-B6C5-EC5B9AC7E8CB}"/>
              </a:ext>
            </a:extLst>
          </p:cNvPr>
          <p:cNvSpPr txBox="1"/>
          <p:nvPr/>
        </p:nvSpPr>
        <p:spPr>
          <a:xfrm>
            <a:off x="1030152" y="3850452"/>
            <a:ext cx="3253016"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Gesture Control</a:t>
            </a:r>
          </a:p>
        </p:txBody>
      </p:sp>
      <p:sp>
        <p:nvSpPr>
          <p:cNvPr id="21" name="TextBox 20">
            <a:extLst>
              <a:ext uri="{FF2B5EF4-FFF2-40B4-BE49-F238E27FC236}">
                <a16:creationId xmlns:a16="http://schemas.microsoft.com/office/drawing/2014/main" id="{E4469913-A762-D6B3-ED82-9EF1B8A0714B}"/>
              </a:ext>
            </a:extLst>
          </p:cNvPr>
          <p:cNvSpPr txBox="1"/>
          <p:nvPr/>
        </p:nvSpPr>
        <p:spPr>
          <a:xfrm>
            <a:off x="1031874" y="4346766"/>
            <a:ext cx="3481027"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Throttle</a:t>
            </a:r>
          </a:p>
        </p:txBody>
      </p:sp>
      <p:sp>
        <p:nvSpPr>
          <p:cNvPr id="22" name="Title 1">
            <a:extLst>
              <a:ext uri="{FF2B5EF4-FFF2-40B4-BE49-F238E27FC236}">
                <a16:creationId xmlns:a16="http://schemas.microsoft.com/office/drawing/2014/main" id="{50750454-79C5-F869-0EE6-B6BF9A435B3A}"/>
              </a:ext>
            </a:extLst>
          </p:cNvPr>
          <p:cNvSpPr txBox="1">
            <a:spLocks/>
          </p:cNvSpPr>
          <p:nvPr/>
        </p:nvSpPr>
        <p:spPr>
          <a:xfrm>
            <a:off x="285982" y="1055360"/>
            <a:ext cx="6764523"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Arial" panose="020B0604020202020204" pitchFamily="34" charset="0"/>
                <a:cs typeface="Arial" panose="020B0604020202020204" pitchFamily="34" charset="0"/>
              </a:rPr>
              <a:t>Specification</a:t>
            </a:r>
          </a:p>
        </p:txBody>
      </p:sp>
      <p:sp>
        <p:nvSpPr>
          <p:cNvPr id="23" name="TextBox 22">
            <a:extLst>
              <a:ext uri="{FF2B5EF4-FFF2-40B4-BE49-F238E27FC236}">
                <a16:creationId xmlns:a16="http://schemas.microsoft.com/office/drawing/2014/main" id="{89A68C30-2899-2ADB-9764-AE5C4CA1172A}"/>
              </a:ext>
            </a:extLst>
          </p:cNvPr>
          <p:cNvSpPr txBox="1"/>
          <p:nvPr/>
        </p:nvSpPr>
        <p:spPr>
          <a:xfrm>
            <a:off x="1023283" y="4884167"/>
            <a:ext cx="3481027"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Joystick</a:t>
            </a:r>
          </a:p>
        </p:txBody>
      </p:sp>
      <p:sp>
        <p:nvSpPr>
          <p:cNvPr id="24" name="TextBox 23">
            <a:extLst>
              <a:ext uri="{FF2B5EF4-FFF2-40B4-BE49-F238E27FC236}">
                <a16:creationId xmlns:a16="http://schemas.microsoft.com/office/drawing/2014/main" id="{F76EC436-57B2-02F3-3EF3-93031500FAB0}"/>
              </a:ext>
            </a:extLst>
          </p:cNvPr>
          <p:cNvSpPr txBox="1"/>
          <p:nvPr/>
        </p:nvSpPr>
        <p:spPr>
          <a:xfrm>
            <a:off x="4686018" y="1909123"/>
            <a:ext cx="4187214" cy="4154984"/>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Produce a specification for the controls needed</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How you integrate these into the wearable cockpit is up to you</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Think about how each these controls would be used to control the aircraft</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5031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E4FF12-F280-EAD9-C945-0079523A5A8B}"/>
              </a:ext>
            </a:extLst>
          </p:cNvPr>
          <p:cNvSpPr txBox="1">
            <a:spLocks/>
          </p:cNvSpPr>
          <p:nvPr/>
        </p:nvSpPr>
        <p:spPr>
          <a:xfrm>
            <a:off x="190459" y="1101343"/>
            <a:ext cx="6764523"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Arial" panose="020B0604020202020204" pitchFamily="34" charset="0"/>
                <a:cs typeface="Arial" panose="020B0604020202020204" pitchFamily="34" charset="0"/>
              </a:rPr>
              <a:t>Mind map</a:t>
            </a:r>
          </a:p>
        </p:txBody>
      </p:sp>
      <p:sp>
        <p:nvSpPr>
          <p:cNvPr id="9" name="TextBox 8">
            <a:extLst>
              <a:ext uri="{FF2B5EF4-FFF2-40B4-BE49-F238E27FC236}">
                <a16:creationId xmlns:a16="http://schemas.microsoft.com/office/drawing/2014/main" id="{6A3E5979-8922-3CB1-764E-22942844A99C}"/>
              </a:ext>
            </a:extLst>
          </p:cNvPr>
          <p:cNvSpPr txBox="1"/>
          <p:nvPr/>
        </p:nvSpPr>
        <p:spPr>
          <a:xfrm>
            <a:off x="3802995" y="3370481"/>
            <a:ext cx="1866818"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VR Helmet</a:t>
            </a:r>
          </a:p>
        </p:txBody>
      </p:sp>
      <p:sp>
        <p:nvSpPr>
          <p:cNvPr id="10" name="TextBox 9">
            <a:extLst>
              <a:ext uri="{FF2B5EF4-FFF2-40B4-BE49-F238E27FC236}">
                <a16:creationId xmlns:a16="http://schemas.microsoft.com/office/drawing/2014/main" id="{58FB8C7B-63AF-8A82-3EC0-1CD3122BFBC6}"/>
              </a:ext>
            </a:extLst>
          </p:cNvPr>
          <p:cNvSpPr txBox="1"/>
          <p:nvPr/>
        </p:nvSpPr>
        <p:spPr>
          <a:xfrm>
            <a:off x="1519996" y="2502956"/>
            <a:ext cx="3253014"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Eye Tracking</a:t>
            </a:r>
          </a:p>
        </p:txBody>
      </p:sp>
      <p:sp>
        <p:nvSpPr>
          <p:cNvPr id="11" name="TextBox 10">
            <a:extLst>
              <a:ext uri="{FF2B5EF4-FFF2-40B4-BE49-F238E27FC236}">
                <a16:creationId xmlns:a16="http://schemas.microsoft.com/office/drawing/2014/main" id="{768FB987-05B6-CE51-C52C-BF2C2B668BEC}"/>
              </a:ext>
            </a:extLst>
          </p:cNvPr>
          <p:cNvSpPr txBox="1"/>
          <p:nvPr/>
        </p:nvSpPr>
        <p:spPr>
          <a:xfrm>
            <a:off x="5887458" y="2502955"/>
            <a:ext cx="2652661"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Voice Controls</a:t>
            </a:r>
          </a:p>
        </p:txBody>
      </p:sp>
      <p:sp>
        <p:nvSpPr>
          <p:cNvPr id="12" name="TextBox 11">
            <a:extLst>
              <a:ext uri="{FF2B5EF4-FFF2-40B4-BE49-F238E27FC236}">
                <a16:creationId xmlns:a16="http://schemas.microsoft.com/office/drawing/2014/main" id="{9713DC0D-F494-1ED6-B8E2-31386EDF4406}"/>
              </a:ext>
            </a:extLst>
          </p:cNvPr>
          <p:cNvSpPr txBox="1"/>
          <p:nvPr/>
        </p:nvSpPr>
        <p:spPr>
          <a:xfrm>
            <a:off x="623157" y="4315169"/>
            <a:ext cx="2424843"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Gesture Control</a:t>
            </a:r>
          </a:p>
        </p:txBody>
      </p:sp>
      <p:sp>
        <p:nvSpPr>
          <p:cNvPr id="13" name="TextBox 12">
            <a:extLst>
              <a:ext uri="{FF2B5EF4-FFF2-40B4-BE49-F238E27FC236}">
                <a16:creationId xmlns:a16="http://schemas.microsoft.com/office/drawing/2014/main" id="{C6FC3E85-E9E3-3525-68EE-34F5F9F47912}"/>
              </a:ext>
            </a:extLst>
          </p:cNvPr>
          <p:cNvSpPr txBox="1"/>
          <p:nvPr/>
        </p:nvSpPr>
        <p:spPr>
          <a:xfrm>
            <a:off x="3954863" y="4847078"/>
            <a:ext cx="1328338"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Throttle</a:t>
            </a:r>
          </a:p>
        </p:txBody>
      </p:sp>
      <p:sp>
        <p:nvSpPr>
          <p:cNvPr id="14" name="TextBox 13">
            <a:extLst>
              <a:ext uri="{FF2B5EF4-FFF2-40B4-BE49-F238E27FC236}">
                <a16:creationId xmlns:a16="http://schemas.microsoft.com/office/drawing/2014/main" id="{3EE26AE7-94B7-C661-4C1A-C55412514751}"/>
              </a:ext>
            </a:extLst>
          </p:cNvPr>
          <p:cNvSpPr txBox="1"/>
          <p:nvPr/>
        </p:nvSpPr>
        <p:spPr>
          <a:xfrm>
            <a:off x="6946700" y="4385413"/>
            <a:ext cx="1677068"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Joystick</a:t>
            </a:r>
          </a:p>
        </p:txBody>
      </p:sp>
      <p:cxnSp>
        <p:nvCxnSpPr>
          <p:cNvPr id="15" name="Straight Connector 14">
            <a:extLst>
              <a:ext uri="{FF2B5EF4-FFF2-40B4-BE49-F238E27FC236}">
                <a16:creationId xmlns:a16="http://schemas.microsoft.com/office/drawing/2014/main" id="{ACC7631A-CC19-B185-22E2-FC63C6170C28}"/>
              </a:ext>
            </a:extLst>
          </p:cNvPr>
          <p:cNvCxnSpPr/>
          <p:nvPr/>
        </p:nvCxnSpPr>
        <p:spPr>
          <a:xfrm>
            <a:off x="4572000" y="3801871"/>
            <a:ext cx="0" cy="10452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D2B575D-5B39-C155-6D9F-BE3A3EA67FD5}"/>
              </a:ext>
            </a:extLst>
          </p:cNvPr>
          <p:cNvCxnSpPr>
            <a:cxnSpLocks/>
          </p:cNvCxnSpPr>
          <p:nvPr/>
        </p:nvCxnSpPr>
        <p:spPr>
          <a:xfrm flipH="1">
            <a:off x="2959768" y="3781589"/>
            <a:ext cx="1090863" cy="658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11B7A85-B7B7-D516-EA31-B2DDEB2D4B6A}"/>
              </a:ext>
            </a:extLst>
          </p:cNvPr>
          <p:cNvCxnSpPr>
            <a:cxnSpLocks/>
          </p:cNvCxnSpPr>
          <p:nvPr/>
        </p:nvCxnSpPr>
        <p:spPr>
          <a:xfrm>
            <a:off x="5442285" y="3782945"/>
            <a:ext cx="1512697" cy="694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5CC3FA9-9F66-52AF-ACE0-B05F335359E2}"/>
              </a:ext>
            </a:extLst>
          </p:cNvPr>
          <p:cNvCxnSpPr>
            <a:cxnSpLocks/>
          </p:cNvCxnSpPr>
          <p:nvPr/>
        </p:nvCxnSpPr>
        <p:spPr>
          <a:xfrm>
            <a:off x="2438400" y="2964621"/>
            <a:ext cx="1364595" cy="618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22C2C7E-A62D-63E1-F1BA-8753CFC5E479}"/>
              </a:ext>
            </a:extLst>
          </p:cNvPr>
          <p:cNvCxnSpPr>
            <a:cxnSpLocks/>
          </p:cNvCxnSpPr>
          <p:nvPr/>
        </p:nvCxnSpPr>
        <p:spPr>
          <a:xfrm flipH="1">
            <a:off x="5442285" y="2964621"/>
            <a:ext cx="1095427" cy="5126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83BE494-0D4F-1350-BA78-5043CB72209D}"/>
              </a:ext>
            </a:extLst>
          </p:cNvPr>
          <p:cNvCxnSpPr>
            <a:cxnSpLocks/>
          </p:cNvCxnSpPr>
          <p:nvPr/>
        </p:nvCxnSpPr>
        <p:spPr>
          <a:xfrm flipH="1">
            <a:off x="601579" y="4822904"/>
            <a:ext cx="722513" cy="4858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843D20-7739-787D-F1BD-075BACED1E27}"/>
              </a:ext>
            </a:extLst>
          </p:cNvPr>
          <p:cNvCxnSpPr>
            <a:cxnSpLocks/>
          </p:cNvCxnSpPr>
          <p:nvPr/>
        </p:nvCxnSpPr>
        <p:spPr>
          <a:xfrm flipH="1">
            <a:off x="1759233" y="4802623"/>
            <a:ext cx="1" cy="5631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A4F3AAC-14DC-6C0F-97AE-7941DDED2CEC}"/>
              </a:ext>
            </a:extLst>
          </p:cNvPr>
          <p:cNvCxnSpPr>
            <a:cxnSpLocks/>
          </p:cNvCxnSpPr>
          <p:nvPr/>
        </p:nvCxnSpPr>
        <p:spPr>
          <a:xfrm>
            <a:off x="2350924" y="4822904"/>
            <a:ext cx="506123" cy="4858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DC19188-9B68-A496-B90F-7758288A6AB4}"/>
              </a:ext>
            </a:extLst>
          </p:cNvPr>
          <p:cNvCxnSpPr>
            <a:cxnSpLocks/>
          </p:cNvCxnSpPr>
          <p:nvPr/>
        </p:nvCxnSpPr>
        <p:spPr>
          <a:xfrm flipH="1">
            <a:off x="3414345" y="5311653"/>
            <a:ext cx="722513" cy="4858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6A0019C-6D41-DAFB-03E5-86D4AE09AA9E}"/>
              </a:ext>
            </a:extLst>
          </p:cNvPr>
          <p:cNvCxnSpPr>
            <a:cxnSpLocks/>
          </p:cNvCxnSpPr>
          <p:nvPr/>
        </p:nvCxnSpPr>
        <p:spPr>
          <a:xfrm flipH="1">
            <a:off x="4571999" y="5291372"/>
            <a:ext cx="1" cy="5631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8CBE358-3ABD-7ACB-6690-17F06F48951C}"/>
              </a:ext>
            </a:extLst>
          </p:cNvPr>
          <p:cNvCxnSpPr>
            <a:cxnSpLocks/>
          </p:cNvCxnSpPr>
          <p:nvPr/>
        </p:nvCxnSpPr>
        <p:spPr>
          <a:xfrm>
            <a:off x="5163690" y="5311653"/>
            <a:ext cx="506123" cy="4858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E162CDB-F73D-C2DD-98D4-F7B80F339878}"/>
              </a:ext>
            </a:extLst>
          </p:cNvPr>
          <p:cNvCxnSpPr>
            <a:cxnSpLocks/>
          </p:cNvCxnSpPr>
          <p:nvPr/>
        </p:nvCxnSpPr>
        <p:spPr>
          <a:xfrm flipH="1">
            <a:off x="6537712" y="4873847"/>
            <a:ext cx="722513" cy="4858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199F237-5393-90E7-AFC5-53D43ED4890F}"/>
              </a:ext>
            </a:extLst>
          </p:cNvPr>
          <p:cNvCxnSpPr>
            <a:cxnSpLocks/>
          </p:cNvCxnSpPr>
          <p:nvPr/>
        </p:nvCxnSpPr>
        <p:spPr>
          <a:xfrm flipH="1">
            <a:off x="7695366" y="4853566"/>
            <a:ext cx="1" cy="5631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402B65F-1B6A-686C-EAB9-00B7DD0DD876}"/>
              </a:ext>
            </a:extLst>
          </p:cNvPr>
          <p:cNvCxnSpPr>
            <a:cxnSpLocks/>
          </p:cNvCxnSpPr>
          <p:nvPr/>
        </p:nvCxnSpPr>
        <p:spPr>
          <a:xfrm>
            <a:off x="8128124" y="4847078"/>
            <a:ext cx="506123" cy="4858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6DCF5D2-8C80-79B7-0E8C-6FFD1AB6F9AE}"/>
              </a:ext>
            </a:extLst>
          </p:cNvPr>
          <p:cNvCxnSpPr>
            <a:cxnSpLocks/>
          </p:cNvCxnSpPr>
          <p:nvPr/>
        </p:nvCxnSpPr>
        <p:spPr>
          <a:xfrm>
            <a:off x="6075947" y="1964051"/>
            <a:ext cx="461765" cy="4982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70324E2-67B3-7662-DEB2-9B9E3BCF9461}"/>
              </a:ext>
            </a:extLst>
          </p:cNvPr>
          <p:cNvCxnSpPr>
            <a:cxnSpLocks/>
          </p:cNvCxnSpPr>
          <p:nvPr/>
        </p:nvCxnSpPr>
        <p:spPr>
          <a:xfrm flipH="1">
            <a:off x="7083410" y="1926405"/>
            <a:ext cx="2" cy="5631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A49FF3F-0FDA-406F-B56A-66432567374C}"/>
              </a:ext>
            </a:extLst>
          </p:cNvPr>
          <p:cNvCxnSpPr>
            <a:cxnSpLocks/>
          </p:cNvCxnSpPr>
          <p:nvPr/>
        </p:nvCxnSpPr>
        <p:spPr>
          <a:xfrm flipH="1">
            <a:off x="7435889" y="1964051"/>
            <a:ext cx="851168" cy="5109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5ACBE34-6C92-99DF-6DD3-EA2FD0718AEA}"/>
              </a:ext>
            </a:extLst>
          </p:cNvPr>
          <p:cNvCxnSpPr>
            <a:cxnSpLocks/>
          </p:cNvCxnSpPr>
          <p:nvPr/>
        </p:nvCxnSpPr>
        <p:spPr>
          <a:xfrm>
            <a:off x="1343461" y="2048175"/>
            <a:ext cx="461765" cy="4982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10C2078-E24E-5082-410A-14BAE52D5C75}"/>
              </a:ext>
            </a:extLst>
          </p:cNvPr>
          <p:cNvCxnSpPr>
            <a:cxnSpLocks/>
          </p:cNvCxnSpPr>
          <p:nvPr/>
        </p:nvCxnSpPr>
        <p:spPr>
          <a:xfrm flipH="1">
            <a:off x="2346093" y="1987556"/>
            <a:ext cx="2" cy="5631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66EE5A9-BBDE-1C38-0E99-DEC76EED4BB4}"/>
              </a:ext>
            </a:extLst>
          </p:cNvPr>
          <p:cNvCxnSpPr>
            <a:cxnSpLocks/>
          </p:cNvCxnSpPr>
          <p:nvPr/>
        </p:nvCxnSpPr>
        <p:spPr>
          <a:xfrm flipH="1">
            <a:off x="2703403" y="2048175"/>
            <a:ext cx="851168" cy="51098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7315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7288F22-48B2-84FF-E523-AC2030420631}"/>
              </a:ext>
            </a:extLst>
          </p:cNvPr>
          <p:cNvSpPr txBox="1"/>
          <p:nvPr/>
        </p:nvSpPr>
        <p:spPr>
          <a:xfrm>
            <a:off x="208107" y="1057986"/>
            <a:ext cx="8139059" cy="646331"/>
          </a:xfrm>
          <a:prstGeom prst="rect">
            <a:avLst/>
          </a:prstGeom>
          <a:noFill/>
        </p:spPr>
        <p:txBody>
          <a:bodyPr wrap="square" rtlCol="0">
            <a:spAutoFit/>
          </a:bodyPr>
          <a:lstStyle/>
          <a:p>
            <a:r>
              <a:rPr lang="en-GB" sz="3600" b="1" dirty="0">
                <a:latin typeface="Arial" panose="020B0604020202020204" pitchFamily="34" charset="0"/>
                <a:ea typeface="+mj-ea"/>
                <a:cs typeface="Arial" panose="020B0604020202020204" pitchFamily="34" charset="0"/>
              </a:rPr>
              <a:t>Points to consider – virtual display</a:t>
            </a:r>
          </a:p>
        </p:txBody>
      </p:sp>
      <p:sp>
        <p:nvSpPr>
          <p:cNvPr id="11" name="TextBox 10">
            <a:extLst>
              <a:ext uri="{FF2B5EF4-FFF2-40B4-BE49-F238E27FC236}">
                <a16:creationId xmlns:a16="http://schemas.microsoft.com/office/drawing/2014/main" id="{DBEE84D6-C331-5CB0-E9A8-7FF1F3F9B6C4}"/>
              </a:ext>
            </a:extLst>
          </p:cNvPr>
          <p:cNvSpPr txBox="1"/>
          <p:nvPr/>
        </p:nvSpPr>
        <p:spPr>
          <a:xfrm>
            <a:off x="208107" y="1773880"/>
            <a:ext cx="3475619" cy="401648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What will the display look like?</a:t>
            </a:r>
          </a:p>
          <a:p>
            <a:pPr marL="285750" indent="-285750">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Have all the controls been included?</a:t>
            </a:r>
          </a:p>
          <a:p>
            <a:pPr marL="285750" indent="-285750">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How will the pilot interact with the controls?</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What are the other key features you need to think about?</a:t>
            </a:r>
          </a:p>
        </p:txBody>
      </p:sp>
      <p:pic>
        <p:nvPicPr>
          <p:cNvPr id="5" name="Picture 4" descr="The inside of an airplane&#10;&#10;Description automatically generated with low confidence">
            <a:extLst>
              <a:ext uri="{FF2B5EF4-FFF2-40B4-BE49-F238E27FC236}">
                <a16:creationId xmlns:a16="http://schemas.microsoft.com/office/drawing/2014/main" id="{FE31C67A-454F-5146-46A6-173B7E15E7E1}"/>
              </a:ext>
            </a:extLst>
          </p:cNvPr>
          <p:cNvPicPr>
            <a:picLocks noChangeAspect="1"/>
          </p:cNvPicPr>
          <p:nvPr/>
        </p:nvPicPr>
        <p:blipFill>
          <a:blip r:embed="rId3"/>
          <a:stretch>
            <a:fillRect/>
          </a:stretch>
        </p:blipFill>
        <p:spPr>
          <a:xfrm>
            <a:off x="3801292" y="1987751"/>
            <a:ext cx="5003074" cy="3335383"/>
          </a:xfrm>
          <a:prstGeom prst="rect">
            <a:avLst/>
          </a:prstGeom>
        </p:spPr>
      </p:pic>
    </p:spTree>
    <p:extLst>
      <p:ext uri="{BB962C8B-B14F-4D97-AF65-F5344CB8AC3E}">
        <p14:creationId xmlns:p14="http://schemas.microsoft.com/office/powerpoint/2010/main" val="3370569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7288F22-48B2-84FF-E523-AC2030420631}"/>
              </a:ext>
            </a:extLst>
          </p:cNvPr>
          <p:cNvSpPr txBox="1"/>
          <p:nvPr/>
        </p:nvSpPr>
        <p:spPr>
          <a:xfrm>
            <a:off x="208107" y="1057986"/>
            <a:ext cx="6480075" cy="646331"/>
          </a:xfrm>
          <a:prstGeom prst="rect">
            <a:avLst/>
          </a:prstGeom>
          <a:noFill/>
        </p:spPr>
        <p:txBody>
          <a:bodyPr wrap="square" rtlCol="0">
            <a:spAutoFit/>
          </a:bodyPr>
          <a:lstStyle/>
          <a:p>
            <a:r>
              <a:rPr lang="en-GB" sz="3600" b="1" dirty="0">
                <a:latin typeface="Arial" panose="020B0604020202020204" pitchFamily="34" charset="0"/>
                <a:ea typeface="+mj-ea"/>
                <a:cs typeface="Arial" panose="020B0604020202020204" pitchFamily="34" charset="0"/>
              </a:rPr>
              <a:t>Points to consider - helmet</a:t>
            </a:r>
          </a:p>
        </p:txBody>
      </p:sp>
      <p:sp>
        <p:nvSpPr>
          <p:cNvPr id="11" name="TextBox 10">
            <a:extLst>
              <a:ext uri="{FF2B5EF4-FFF2-40B4-BE49-F238E27FC236}">
                <a16:creationId xmlns:a16="http://schemas.microsoft.com/office/drawing/2014/main" id="{DBEE84D6-C331-5CB0-E9A8-7FF1F3F9B6C4}"/>
              </a:ext>
            </a:extLst>
          </p:cNvPr>
          <p:cNvSpPr txBox="1"/>
          <p:nvPr/>
        </p:nvSpPr>
        <p:spPr>
          <a:xfrm>
            <a:off x="208108" y="1803889"/>
            <a:ext cx="5136052" cy="246221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Does the cockpit helmet need to cover the whole head?</a:t>
            </a:r>
          </a:p>
          <a:p>
            <a:pPr marL="285750" indent="-285750">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Could you use ergonomics and anthropometric data?</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What are the other key features you need to think about?</a:t>
            </a:r>
          </a:p>
        </p:txBody>
      </p:sp>
      <p:pic>
        <p:nvPicPr>
          <p:cNvPr id="14" name="Picture 13">
            <a:extLst>
              <a:ext uri="{FF2B5EF4-FFF2-40B4-BE49-F238E27FC236}">
                <a16:creationId xmlns:a16="http://schemas.microsoft.com/office/drawing/2014/main" id="{8C03104D-F02E-6D28-DE48-1CF8229AB4D9}"/>
              </a:ext>
            </a:extLst>
          </p:cNvPr>
          <p:cNvPicPr>
            <a:picLocks noChangeAspect="1"/>
          </p:cNvPicPr>
          <p:nvPr/>
        </p:nvPicPr>
        <p:blipFill>
          <a:blip r:embed="rId3"/>
          <a:stretch>
            <a:fillRect/>
          </a:stretch>
        </p:blipFill>
        <p:spPr>
          <a:xfrm>
            <a:off x="5344160" y="1873787"/>
            <a:ext cx="3629604" cy="2434054"/>
          </a:xfrm>
          <a:prstGeom prst="rect">
            <a:avLst/>
          </a:prstGeom>
        </p:spPr>
      </p:pic>
      <p:sp>
        <p:nvSpPr>
          <p:cNvPr id="2" name="TextBox 1">
            <a:extLst>
              <a:ext uri="{FF2B5EF4-FFF2-40B4-BE49-F238E27FC236}">
                <a16:creationId xmlns:a16="http://schemas.microsoft.com/office/drawing/2014/main" id="{5C4E3CE1-1B5F-E53D-9694-2EB288D702AD}"/>
              </a:ext>
            </a:extLst>
          </p:cNvPr>
          <p:cNvSpPr txBox="1"/>
          <p:nvPr/>
        </p:nvSpPr>
        <p:spPr>
          <a:xfrm>
            <a:off x="4604500" y="4519749"/>
            <a:ext cx="3371116" cy="1200329"/>
          </a:xfrm>
          <a:prstGeom prst="rect">
            <a:avLst/>
          </a:prstGeom>
          <a:noFill/>
        </p:spPr>
        <p:txBody>
          <a:bodyPr wrap="square" rtlCol="0">
            <a:spAutoFit/>
          </a:bodyPr>
          <a:lstStyle/>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Use the templates to help your designing</a:t>
            </a:r>
          </a:p>
        </p:txBody>
      </p:sp>
      <p:pic>
        <p:nvPicPr>
          <p:cNvPr id="4" name="Picture 3">
            <a:extLst>
              <a:ext uri="{FF2B5EF4-FFF2-40B4-BE49-F238E27FC236}">
                <a16:creationId xmlns:a16="http://schemas.microsoft.com/office/drawing/2014/main" id="{E2998794-772D-D5DC-A5AB-3C794FD8D9EE}"/>
              </a:ext>
            </a:extLst>
          </p:cNvPr>
          <p:cNvPicPr>
            <a:picLocks noChangeAspect="1"/>
          </p:cNvPicPr>
          <p:nvPr/>
        </p:nvPicPr>
        <p:blipFill>
          <a:blip r:embed="rId4"/>
          <a:stretch>
            <a:fillRect/>
          </a:stretch>
        </p:blipFill>
        <p:spPr>
          <a:xfrm>
            <a:off x="1756253" y="4519749"/>
            <a:ext cx="2599469" cy="1435862"/>
          </a:xfrm>
          <a:prstGeom prst="rect">
            <a:avLst/>
          </a:prstGeom>
        </p:spPr>
      </p:pic>
    </p:spTree>
    <p:extLst>
      <p:ext uri="{BB962C8B-B14F-4D97-AF65-F5344CB8AC3E}">
        <p14:creationId xmlns:p14="http://schemas.microsoft.com/office/powerpoint/2010/main" val="612509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FA6E064-C6A4-75CC-69F1-641981EE663C}"/>
              </a:ext>
            </a:extLst>
          </p:cNvPr>
          <p:cNvSpPr txBox="1"/>
          <p:nvPr/>
        </p:nvSpPr>
        <p:spPr>
          <a:xfrm>
            <a:off x="208107" y="1057986"/>
            <a:ext cx="8517881" cy="646331"/>
          </a:xfrm>
          <a:prstGeom prst="rect">
            <a:avLst/>
          </a:prstGeom>
          <a:noFill/>
        </p:spPr>
        <p:txBody>
          <a:bodyPr wrap="square" rtlCol="0">
            <a:spAutoFit/>
          </a:bodyPr>
          <a:lstStyle/>
          <a:p>
            <a:r>
              <a:rPr lang="en-GB" sz="3600" b="1" dirty="0">
                <a:latin typeface="Arial" panose="020B0604020202020204" pitchFamily="34" charset="0"/>
                <a:ea typeface="+mj-ea"/>
                <a:cs typeface="Arial" panose="020B0604020202020204" pitchFamily="34" charset="0"/>
              </a:rPr>
              <a:t>Initial helmet ideas design template</a:t>
            </a:r>
          </a:p>
        </p:txBody>
      </p:sp>
      <p:pic>
        <p:nvPicPr>
          <p:cNvPr id="12" name="Picture 11">
            <a:extLst>
              <a:ext uri="{FF2B5EF4-FFF2-40B4-BE49-F238E27FC236}">
                <a16:creationId xmlns:a16="http://schemas.microsoft.com/office/drawing/2014/main" id="{E430D572-5DE9-3FF5-E7A2-8BA381762F71}"/>
              </a:ext>
            </a:extLst>
          </p:cNvPr>
          <p:cNvPicPr>
            <a:picLocks noChangeAspect="1"/>
          </p:cNvPicPr>
          <p:nvPr/>
        </p:nvPicPr>
        <p:blipFill>
          <a:blip r:embed="rId3"/>
          <a:stretch>
            <a:fillRect/>
          </a:stretch>
        </p:blipFill>
        <p:spPr>
          <a:xfrm>
            <a:off x="4839009" y="1881342"/>
            <a:ext cx="2936959" cy="3918672"/>
          </a:xfrm>
          <a:prstGeom prst="rect">
            <a:avLst/>
          </a:prstGeom>
        </p:spPr>
      </p:pic>
      <p:pic>
        <p:nvPicPr>
          <p:cNvPr id="13" name="Picture 12">
            <a:extLst>
              <a:ext uri="{FF2B5EF4-FFF2-40B4-BE49-F238E27FC236}">
                <a16:creationId xmlns:a16="http://schemas.microsoft.com/office/drawing/2014/main" id="{AFD6C098-13D7-31AC-136D-5A232F8FE068}"/>
              </a:ext>
            </a:extLst>
          </p:cNvPr>
          <p:cNvPicPr>
            <a:picLocks noChangeAspect="1"/>
          </p:cNvPicPr>
          <p:nvPr/>
        </p:nvPicPr>
        <p:blipFill>
          <a:blip r:embed="rId4"/>
          <a:stretch>
            <a:fillRect/>
          </a:stretch>
        </p:blipFill>
        <p:spPr>
          <a:xfrm>
            <a:off x="1357139" y="2170100"/>
            <a:ext cx="2255275" cy="3047020"/>
          </a:xfrm>
          <a:prstGeom prst="rect">
            <a:avLst/>
          </a:prstGeom>
        </p:spPr>
      </p:pic>
    </p:spTree>
    <p:extLst>
      <p:ext uri="{BB962C8B-B14F-4D97-AF65-F5344CB8AC3E}">
        <p14:creationId xmlns:p14="http://schemas.microsoft.com/office/powerpoint/2010/main" val="3907667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FA6E064-C6A4-75CC-69F1-641981EE663C}"/>
              </a:ext>
            </a:extLst>
          </p:cNvPr>
          <p:cNvSpPr txBox="1"/>
          <p:nvPr/>
        </p:nvSpPr>
        <p:spPr>
          <a:xfrm>
            <a:off x="208108" y="1057986"/>
            <a:ext cx="7323660" cy="646331"/>
          </a:xfrm>
          <a:prstGeom prst="rect">
            <a:avLst/>
          </a:prstGeom>
          <a:noFill/>
        </p:spPr>
        <p:txBody>
          <a:bodyPr wrap="square" rtlCol="0">
            <a:spAutoFit/>
          </a:bodyPr>
          <a:lstStyle/>
          <a:p>
            <a:r>
              <a:rPr lang="en-GB" sz="3600" b="1" dirty="0">
                <a:latin typeface="Arial" panose="020B0604020202020204" pitchFamily="34" charset="0"/>
                <a:ea typeface="+mj-ea"/>
                <a:cs typeface="Arial" panose="020B0604020202020204" pitchFamily="34" charset="0"/>
              </a:rPr>
              <a:t>Evaluation of design</a:t>
            </a:r>
          </a:p>
        </p:txBody>
      </p:sp>
      <p:graphicFrame>
        <p:nvGraphicFramePr>
          <p:cNvPr id="7" name="Table 6">
            <a:extLst>
              <a:ext uri="{FF2B5EF4-FFF2-40B4-BE49-F238E27FC236}">
                <a16:creationId xmlns:a16="http://schemas.microsoft.com/office/drawing/2014/main" id="{1280B3E7-341F-E3B5-8F3F-8F103DDCBC20}"/>
              </a:ext>
            </a:extLst>
          </p:cNvPr>
          <p:cNvGraphicFramePr>
            <a:graphicFrameLocks noGrp="1"/>
          </p:cNvGraphicFramePr>
          <p:nvPr>
            <p:extLst>
              <p:ext uri="{D42A27DB-BD31-4B8C-83A1-F6EECF244321}">
                <p14:modId xmlns:p14="http://schemas.microsoft.com/office/powerpoint/2010/main" val="3000956027"/>
              </p:ext>
            </p:extLst>
          </p:nvPr>
        </p:nvGraphicFramePr>
        <p:xfrm>
          <a:off x="1218678" y="3834159"/>
          <a:ext cx="6559151" cy="2059369"/>
        </p:xfrm>
        <a:graphic>
          <a:graphicData uri="http://schemas.openxmlformats.org/drawingml/2006/table">
            <a:tbl>
              <a:tblPr firstRow="1" firstCol="1" bandRow="1"/>
              <a:tblGrid>
                <a:gridCol w="1677389">
                  <a:extLst>
                    <a:ext uri="{9D8B030D-6E8A-4147-A177-3AD203B41FA5}">
                      <a16:colId xmlns:a16="http://schemas.microsoft.com/office/drawing/2014/main" val="1918081075"/>
                    </a:ext>
                  </a:extLst>
                </a:gridCol>
                <a:gridCol w="867335">
                  <a:extLst>
                    <a:ext uri="{9D8B030D-6E8A-4147-A177-3AD203B41FA5}">
                      <a16:colId xmlns:a16="http://schemas.microsoft.com/office/drawing/2014/main" val="2408830682"/>
                    </a:ext>
                  </a:extLst>
                </a:gridCol>
                <a:gridCol w="4014427">
                  <a:extLst>
                    <a:ext uri="{9D8B030D-6E8A-4147-A177-3AD203B41FA5}">
                      <a16:colId xmlns:a16="http://schemas.microsoft.com/office/drawing/2014/main" val="4111342547"/>
                    </a:ext>
                  </a:extLst>
                </a:gridCol>
              </a:tblGrid>
              <a:tr h="323850">
                <a:tc>
                  <a:txBody>
                    <a:bodyPr/>
                    <a:lstStyle/>
                    <a:p>
                      <a:pPr algn="l">
                        <a:lnSpc>
                          <a:spcPct val="107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Specification point</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Included (</a:t>
                      </a:r>
                      <a:r>
                        <a:rPr lang="en-GB" sz="1400" dirty="0">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GB" sz="1400" dirty="0">
                          <a:effectLst/>
                          <a:latin typeface="Arial" panose="020B0604020202020204" pitchFamily="34" charset="0"/>
                          <a:ea typeface="Calibri" panose="020F0502020204030204" pitchFamily="34" charset="0"/>
                          <a:cs typeface="Arial" panose="020B0604020202020204" pitchFamily="34" charset="0"/>
                        </a:rPr>
                        <a:t> or </a:t>
                      </a:r>
                      <a:r>
                        <a:rPr lang="en-GB" sz="1400" dirty="0">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GB" sz="1400" dirty="0">
                          <a:effectLst/>
                          <a:latin typeface="Arial" panose="020B0604020202020204" pitchFamily="34" charset="0"/>
                          <a:ea typeface="Calibri" panose="020F0502020204030204" pitchFamily="34" charset="0"/>
                          <a:cs typeface="Arial" panose="020B0604020202020204" pitchFamily="34" charset="0"/>
                        </a:rPr>
                        <a:t>)</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Reason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4835282"/>
                  </a:ext>
                </a:extLst>
              </a:tr>
              <a:tr h="323850">
                <a:tc>
                  <a:txBody>
                    <a:bodyPr/>
                    <a:lstStyle/>
                    <a:p>
                      <a:pPr algn="l">
                        <a:lnSpc>
                          <a:spcPct val="107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Joystick</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9499738"/>
                  </a:ext>
                </a:extLst>
              </a:tr>
              <a:tr h="323850">
                <a:tc>
                  <a:txBody>
                    <a:bodyPr/>
                    <a:lstStyle/>
                    <a:p>
                      <a:pPr algn="l">
                        <a:lnSpc>
                          <a:spcPct val="107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Throttle</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7546972"/>
                  </a:ext>
                </a:extLst>
              </a:tr>
              <a:tr h="32385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Eye Control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400">
                          <a:effectLst/>
                          <a:latin typeface="Arial" panose="020B0604020202020204" pitchFamily="34" charset="0"/>
                          <a:ea typeface="Calibri" panose="020F050202020403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7582392"/>
                  </a:ext>
                </a:extLst>
              </a:tr>
              <a:tr h="323850">
                <a:tc>
                  <a:txBody>
                    <a:bodyPr/>
                    <a:lstStyle/>
                    <a:p>
                      <a:pPr marL="0" algn="l" defTabSz="914400" rtl="0" eaLnBrk="1" latinLnBrk="0" hangingPunct="1">
                        <a:lnSpc>
                          <a:spcPct val="107000"/>
                        </a:lnSpc>
                        <a:spcAft>
                          <a:spcPts val="0"/>
                        </a:spcAft>
                      </a:pPr>
                      <a:r>
                        <a:rPr lang="en-GB"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Gesture Control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400">
                          <a:effectLst/>
                          <a:latin typeface="Arial" panose="020B0604020202020204" pitchFamily="34" charset="0"/>
                          <a:ea typeface="Calibri" panose="020F050202020403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6194787"/>
                  </a:ext>
                </a:extLst>
              </a:tr>
              <a:tr h="323850">
                <a:tc>
                  <a:txBody>
                    <a:bodyPr/>
                    <a:lstStyle/>
                    <a:p>
                      <a:pPr algn="l">
                        <a:lnSpc>
                          <a:spcPct val="107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Voice Control</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654616"/>
                  </a:ext>
                </a:extLst>
              </a:tr>
            </a:tbl>
          </a:graphicData>
        </a:graphic>
      </p:graphicFrame>
      <p:sp>
        <p:nvSpPr>
          <p:cNvPr id="8" name="TextBox 7">
            <a:extLst>
              <a:ext uri="{FF2B5EF4-FFF2-40B4-BE49-F238E27FC236}">
                <a16:creationId xmlns:a16="http://schemas.microsoft.com/office/drawing/2014/main" id="{82C0E0FC-F249-AF48-51E8-ABEE35136E23}"/>
              </a:ext>
            </a:extLst>
          </p:cNvPr>
          <p:cNvSpPr txBox="1"/>
          <p:nvPr/>
        </p:nvSpPr>
        <p:spPr>
          <a:xfrm>
            <a:off x="208108" y="1704317"/>
            <a:ext cx="8580292" cy="1938992"/>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Check your design ideas against your specification</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Answer all the questions on the activity sheet</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Have you managed to cover all of the points?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How could you improve your design?</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Is there anything else you added?</a:t>
            </a:r>
          </a:p>
        </p:txBody>
      </p:sp>
    </p:spTree>
    <p:extLst>
      <p:ext uri="{BB962C8B-B14F-4D97-AF65-F5344CB8AC3E}">
        <p14:creationId xmlns:p14="http://schemas.microsoft.com/office/powerpoint/2010/main" val="24525930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242</TotalTime>
  <Words>663</Words>
  <Application>Microsoft Office PowerPoint</Application>
  <PresentationFormat>On-screen Show (4:3)</PresentationFormat>
  <Paragraphs>82</Paragraphs>
  <Slides>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Segoe UI Emoji</vt:lpstr>
      <vt:lpstr>Symbol</vt:lpstr>
      <vt:lpstr>Times New Roman</vt:lpstr>
      <vt:lpstr>Office Theme</vt:lpstr>
      <vt:lpstr>PowerPoint Presentation</vt:lpstr>
      <vt:lpstr>PowerPoint Presentation</vt:lpstr>
      <vt:lpstr>Design brief</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Wearable cockpit presentation</dc:title>
  <dc:subject>Using modern technologies to enhance flight.</dc:subject>
  <dc:creator>Attainment in Education</dc:creator>
  <cp:keywords>artificial intelligence, augmented reality, cockpit, design ideas, evaluation, future of flight, specification, virtual reality, KS3 understand design,</cp:keywords>
  <cp:lastModifiedBy>Marie Neighbour</cp:lastModifiedBy>
  <cp:revision>104</cp:revision>
  <dcterms:created xsi:type="dcterms:W3CDTF">2017-06-28T15:11:57Z</dcterms:created>
  <dcterms:modified xsi:type="dcterms:W3CDTF">2022-10-11T07:55:41Z</dcterms:modified>
</cp:coreProperties>
</file>