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0" r:id="rId2"/>
    <p:sldId id="259" r:id="rId3"/>
    <p:sldId id="261" r:id="rId4"/>
    <p:sldId id="281" r:id="rId5"/>
    <p:sldId id="268" r:id="rId6"/>
    <p:sldId id="267" r:id="rId7"/>
    <p:sldId id="269" r:id="rId8"/>
    <p:sldId id="270" r:id="rId9"/>
    <p:sldId id="273" r:id="rId10"/>
    <p:sldId id="272" r:id="rId11"/>
    <p:sldId id="274" r:id="rId12"/>
    <p:sldId id="271" r:id="rId13"/>
    <p:sldId id="278" r:id="rId14"/>
    <p:sldId id="279"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87974" autoAdjust="0"/>
  </p:normalViewPr>
  <p:slideViewPr>
    <p:cSldViewPr snapToGrid="0" snapToObjects="1">
      <p:cViewPr varScale="1">
        <p:scale>
          <a:sx n="75" d="100"/>
          <a:sy n="75" d="100"/>
        </p:scale>
        <p:origin x="1666" y="62"/>
      </p:cViewPr>
      <p:guideLst>
        <p:guide orient="horz" pos="2160"/>
        <p:guide pos="2880"/>
      </p:guideLst>
    </p:cSldViewPr>
  </p:slideViewPr>
  <p:notesTextViewPr>
    <p:cViewPr>
      <p:scale>
        <a:sx n="1" d="1"/>
        <a:sy n="1" d="1"/>
      </p:scale>
      <p:origin x="0" y="0"/>
    </p:cViewPr>
  </p:notesTextViewPr>
  <p:sorterViewPr>
    <p:cViewPr>
      <p:scale>
        <a:sx n="190" d="100"/>
        <a:sy n="190" d="100"/>
      </p:scale>
      <p:origin x="0" y="188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C55C6-28E7-4006-A07F-123EFBD2A5A5}" type="datetimeFigureOut">
              <a:rPr lang="en-GB" smtClean="0"/>
              <a:t>11/10/2022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B25CB3-D57A-447F-9FC2-6926C2339FB0}" type="slidenum">
              <a:rPr lang="en-GB" smtClean="0"/>
              <a:t>‹#›</a:t>
            </a:fld>
            <a:endParaRPr lang="en-GB"/>
          </a:p>
        </p:txBody>
      </p:sp>
    </p:spTree>
    <p:extLst>
      <p:ext uri="{BB962C8B-B14F-4D97-AF65-F5344CB8AC3E}">
        <p14:creationId xmlns:p14="http://schemas.microsoft.com/office/powerpoint/2010/main" val="90951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space shuttle used to land at about 220 miles per hour (354 kph).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a:t>
            </a:r>
            <a:r>
              <a:rPr lang="en-GB" sz="1200" dirty="0"/>
              <a:t>parachutes have a very large surface area but pack away really small.</a:t>
            </a:r>
          </a:p>
          <a:p>
            <a:endParaRPr lang="en-GB" dirty="0"/>
          </a:p>
        </p:txBody>
      </p:sp>
      <p:sp>
        <p:nvSpPr>
          <p:cNvPr id="4" name="Slide Number Placeholder 3"/>
          <p:cNvSpPr>
            <a:spLocks noGrp="1"/>
          </p:cNvSpPr>
          <p:nvPr>
            <p:ph type="sldNum" sz="quarter" idx="10"/>
          </p:nvPr>
        </p:nvSpPr>
        <p:spPr/>
        <p:txBody>
          <a:bodyPr/>
          <a:lstStyle/>
          <a:p>
            <a:fld id="{B2B25CB3-D57A-447F-9FC2-6926C2339FB0}" type="slidenum">
              <a:rPr lang="en-GB" smtClean="0"/>
              <a:t>3</a:t>
            </a:fld>
            <a:endParaRPr lang="en-GB"/>
          </a:p>
        </p:txBody>
      </p:sp>
    </p:spTree>
    <p:extLst>
      <p:ext uri="{BB962C8B-B14F-4D97-AF65-F5344CB8AC3E}">
        <p14:creationId xmlns:p14="http://schemas.microsoft.com/office/powerpoint/2010/main" val="92915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could be used as an extension task for more able learners.</a:t>
            </a:r>
          </a:p>
          <a:p>
            <a:endParaRPr lang="en-GB" dirty="0"/>
          </a:p>
        </p:txBody>
      </p:sp>
      <p:sp>
        <p:nvSpPr>
          <p:cNvPr id="4" name="Slide Number Placeholder 3"/>
          <p:cNvSpPr>
            <a:spLocks noGrp="1"/>
          </p:cNvSpPr>
          <p:nvPr>
            <p:ph type="sldNum" sz="quarter" idx="5"/>
          </p:nvPr>
        </p:nvSpPr>
        <p:spPr/>
        <p:txBody>
          <a:bodyPr/>
          <a:lstStyle/>
          <a:p>
            <a:fld id="{B2B25CB3-D57A-447F-9FC2-6926C2339FB0}" type="slidenum">
              <a:rPr lang="en-GB" smtClean="0"/>
              <a:t>13</a:t>
            </a:fld>
            <a:endParaRPr lang="en-GB"/>
          </a:p>
        </p:txBody>
      </p:sp>
    </p:spTree>
    <p:extLst>
      <p:ext uri="{BB962C8B-B14F-4D97-AF65-F5344CB8AC3E}">
        <p14:creationId xmlns:p14="http://schemas.microsoft.com/office/powerpoint/2010/main" val="346387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could be used as an extension task for more able learners.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This example calculation is based on a circle of </a:t>
            </a:r>
            <a:r>
              <a:rPr lang="en-GB" sz="1200" b="0" dirty="0">
                <a:latin typeface="Arial" panose="020B0604020202020204" pitchFamily="34" charset="0"/>
                <a:cs typeface="Arial" panose="020B0604020202020204" pitchFamily="34" charset="0"/>
              </a:rPr>
              <a:t>36 cm diameter (the size of a pizza pan), therefore the radius is 18 cm.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B2B25CB3-D57A-447F-9FC2-6926C2339FB0}" type="slidenum">
              <a:rPr lang="en-GB" smtClean="0"/>
              <a:t>14</a:t>
            </a:fld>
            <a:endParaRPr lang="en-GB"/>
          </a:p>
        </p:txBody>
      </p:sp>
    </p:spTree>
    <p:extLst>
      <p:ext uri="{BB962C8B-B14F-4D97-AF65-F5344CB8AC3E}">
        <p14:creationId xmlns:p14="http://schemas.microsoft.com/office/powerpoint/2010/main" val="75846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could be used as an extension task for more able learners.</a:t>
            </a:r>
          </a:p>
          <a:p>
            <a:endParaRPr lang="en-GB" dirty="0"/>
          </a:p>
        </p:txBody>
      </p:sp>
      <p:sp>
        <p:nvSpPr>
          <p:cNvPr id="4" name="Slide Number Placeholder 3"/>
          <p:cNvSpPr>
            <a:spLocks noGrp="1"/>
          </p:cNvSpPr>
          <p:nvPr>
            <p:ph type="sldNum" sz="quarter" idx="5"/>
          </p:nvPr>
        </p:nvSpPr>
        <p:spPr/>
        <p:txBody>
          <a:bodyPr/>
          <a:lstStyle/>
          <a:p>
            <a:fld id="{B2B25CB3-D57A-447F-9FC2-6926C2339FB0}" type="slidenum">
              <a:rPr lang="en-GB" smtClean="0"/>
              <a:t>15</a:t>
            </a:fld>
            <a:endParaRPr lang="en-GB"/>
          </a:p>
        </p:txBody>
      </p:sp>
    </p:spTree>
    <p:extLst>
      <p:ext uri="{BB962C8B-B14F-4D97-AF65-F5344CB8AC3E}">
        <p14:creationId xmlns:p14="http://schemas.microsoft.com/office/powerpoint/2010/main" val="304127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B25CB3-D57A-447F-9FC2-6926C2339FB0}" type="slidenum">
              <a:rPr lang="en-GB" smtClean="0"/>
              <a:t>4</a:t>
            </a:fld>
            <a:endParaRPr lang="en-GB"/>
          </a:p>
        </p:txBody>
      </p:sp>
    </p:spTree>
    <p:extLst>
      <p:ext uri="{BB962C8B-B14F-4D97-AF65-F5344CB8AC3E}">
        <p14:creationId xmlns:p14="http://schemas.microsoft.com/office/powerpoint/2010/main" val="81947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resources listed and the following slides are for an example of a prototype parachute that could be made as starting point for weaker learners who are struggling to produce their own designs.</a:t>
            </a:r>
          </a:p>
        </p:txBody>
      </p:sp>
      <p:sp>
        <p:nvSpPr>
          <p:cNvPr id="4" name="Slide Number Placeholder 3"/>
          <p:cNvSpPr>
            <a:spLocks noGrp="1"/>
          </p:cNvSpPr>
          <p:nvPr>
            <p:ph type="sldNum" sz="quarter" idx="5"/>
          </p:nvPr>
        </p:nvSpPr>
        <p:spPr/>
        <p:txBody>
          <a:bodyPr/>
          <a:lstStyle/>
          <a:p>
            <a:fld id="{B2B25CB3-D57A-447F-9FC2-6926C2339FB0}" type="slidenum">
              <a:rPr lang="en-GB" smtClean="0"/>
              <a:t>5</a:t>
            </a:fld>
            <a:endParaRPr lang="en-GB"/>
          </a:p>
        </p:txBody>
      </p:sp>
    </p:spTree>
    <p:extLst>
      <p:ext uri="{BB962C8B-B14F-4D97-AF65-F5344CB8AC3E}">
        <p14:creationId xmlns:p14="http://schemas.microsoft.com/office/powerpoint/2010/main" val="10437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36 cm pizza tray could be drawn around to create the shape.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Take care when using scissors.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B2B25CB3-D57A-447F-9FC2-6926C2339FB0}" type="slidenum">
              <a:rPr lang="en-GB" smtClean="0"/>
              <a:t>6</a:t>
            </a:fld>
            <a:endParaRPr lang="en-GB"/>
          </a:p>
        </p:txBody>
      </p:sp>
    </p:spTree>
    <p:extLst>
      <p:ext uri="{BB962C8B-B14F-4D97-AF65-F5344CB8AC3E}">
        <p14:creationId xmlns:p14="http://schemas.microsoft.com/office/powerpoint/2010/main" val="188707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B25CB3-D57A-447F-9FC2-6926C2339FB0}" type="slidenum">
              <a:rPr lang="en-GB" smtClean="0"/>
              <a:t>7</a:t>
            </a:fld>
            <a:endParaRPr lang="en-GB"/>
          </a:p>
        </p:txBody>
      </p:sp>
    </p:spTree>
    <p:extLst>
      <p:ext uri="{BB962C8B-B14F-4D97-AF65-F5344CB8AC3E}">
        <p14:creationId xmlns:p14="http://schemas.microsoft.com/office/powerpoint/2010/main" val="267298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String length could be 40 cm for a 36.5 cm circle.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Take care when using scissors.</a:t>
            </a:r>
          </a:p>
          <a:p>
            <a:endParaRPr lang="en-GB" dirty="0"/>
          </a:p>
        </p:txBody>
      </p:sp>
      <p:sp>
        <p:nvSpPr>
          <p:cNvPr id="4" name="Slide Number Placeholder 3"/>
          <p:cNvSpPr>
            <a:spLocks noGrp="1"/>
          </p:cNvSpPr>
          <p:nvPr>
            <p:ph type="sldNum" sz="quarter" idx="5"/>
          </p:nvPr>
        </p:nvSpPr>
        <p:spPr/>
        <p:txBody>
          <a:bodyPr/>
          <a:lstStyle/>
          <a:p>
            <a:fld id="{B2B25CB3-D57A-447F-9FC2-6926C2339FB0}" type="slidenum">
              <a:rPr lang="en-GB" smtClean="0"/>
              <a:t>8</a:t>
            </a:fld>
            <a:endParaRPr lang="en-GB"/>
          </a:p>
        </p:txBody>
      </p:sp>
    </p:spTree>
    <p:extLst>
      <p:ext uri="{BB962C8B-B14F-4D97-AF65-F5344CB8AC3E}">
        <p14:creationId xmlns:p14="http://schemas.microsoft.com/office/powerpoint/2010/main" val="405009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care when using sewing needles.</a:t>
            </a:r>
          </a:p>
        </p:txBody>
      </p:sp>
      <p:sp>
        <p:nvSpPr>
          <p:cNvPr id="4" name="Slide Number Placeholder 3"/>
          <p:cNvSpPr>
            <a:spLocks noGrp="1"/>
          </p:cNvSpPr>
          <p:nvPr>
            <p:ph type="sldNum" sz="quarter" idx="5"/>
          </p:nvPr>
        </p:nvSpPr>
        <p:spPr/>
        <p:txBody>
          <a:bodyPr/>
          <a:lstStyle/>
          <a:p>
            <a:fld id="{B2B25CB3-D57A-447F-9FC2-6926C2339FB0}" type="slidenum">
              <a:rPr lang="en-GB" smtClean="0"/>
              <a:t>9</a:t>
            </a:fld>
            <a:endParaRPr lang="en-GB"/>
          </a:p>
        </p:txBody>
      </p:sp>
    </p:spTree>
    <p:extLst>
      <p:ext uri="{BB962C8B-B14F-4D97-AF65-F5344CB8AC3E}">
        <p14:creationId xmlns:p14="http://schemas.microsoft.com/office/powerpoint/2010/main" val="2134771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 small lump of play dough weighing around 30 g could be used for the payload.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Always take care when working from heights. Teacher must ensure appropriate risk assessments are followed.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Discuss how well the parachute worked – how well dd it slow the fall, did the materials used work well, did it avoid tearing or other damage on landing?</a:t>
            </a:r>
          </a:p>
          <a:p>
            <a:endParaRPr lang="en-GB" dirty="0"/>
          </a:p>
        </p:txBody>
      </p:sp>
      <p:sp>
        <p:nvSpPr>
          <p:cNvPr id="4" name="Slide Number Placeholder 3"/>
          <p:cNvSpPr>
            <a:spLocks noGrp="1"/>
          </p:cNvSpPr>
          <p:nvPr>
            <p:ph type="sldNum" sz="quarter" idx="5"/>
          </p:nvPr>
        </p:nvSpPr>
        <p:spPr/>
        <p:txBody>
          <a:bodyPr/>
          <a:lstStyle/>
          <a:p>
            <a:fld id="{B2B25CB3-D57A-447F-9FC2-6926C2339FB0}" type="slidenum">
              <a:rPr lang="en-GB" smtClean="0"/>
              <a:t>11</a:t>
            </a:fld>
            <a:endParaRPr lang="en-GB"/>
          </a:p>
        </p:txBody>
      </p:sp>
    </p:spTree>
    <p:extLst>
      <p:ext uri="{BB962C8B-B14F-4D97-AF65-F5344CB8AC3E}">
        <p14:creationId xmlns:p14="http://schemas.microsoft.com/office/powerpoint/2010/main" val="390563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could be used as an extension task for more able learners.</a:t>
            </a:r>
          </a:p>
          <a:p>
            <a:r>
              <a:rPr lang="en-GB" dirty="0"/>
              <a:t>Explain the issues that can be caused by changing more than one variable at a time.</a:t>
            </a:r>
          </a:p>
        </p:txBody>
      </p:sp>
      <p:sp>
        <p:nvSpPr>
          <p:cNvPr id="4" name="Slide Number Placeholder 3"/>
          <p:cNvSpPr>
            <a:spLocks noGrp="1"/>
          </p:cNvSpPr>
          <p:nvPr>
            <p:ph type="sldNum" sz="quarter" idx="5"/>
          </p:nvPr>
        </p:nvSpPr>
        <p:spPr/>
        <p:txBody>
          <a:bodyPr/>
          <a:lstStyle/>
          <a:p>
            <a:fld id="{B2B25CB3-D57A-447F-9FC2-6926C2339FB0}" type="slidenum">
              <a:rPr lang="en-GB" smtClean="0"/>
              <a:t>12</a:t>
            </a:fld>
            <a:endParaRPr lang="en-GB"/>
          </a:p>
        </p:txBody>
      </p:sp>
    </p:spTree>
    <p:extLst>
      <p:ext uri="{BB962C8B-B14F-4D97-AF65-F5344CB8AC3E}">
        <p14:creationId xmlns:p14="http://schemas.microsoft.com/office/powerpoint/2010/main" val="349846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2766"/>
            <a:ext cx="7886700" cy="70792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4943" y="5093792"/>
            <a:ext cx="7266040" cy="830996"/>
          </a:xfrm>
        </p:spPr>
        <p:txBody>
          <a:bodyPr>
            <a:normAutofit/>
          </a:bodyPr>
          <a:lstStyle/>
          <a:p>
            <a:pPr>
              <a:lnSpc>
                <a:spcPct val="100000"/>
              </a:lnSpc>
            </a:pPr>
            <a:r>
              <a:rPr lang="en-GB" dirty="0">
                <a:latin typeface="Arial" panose="020B0604020202020204" pitchFamily="34" charset="0"/>
                <a:cs typeface="Arial" panose="020B0604020202020204" pitchFamily="34" charset="0"/>
              </a:rPr>
              <a:t>Developing a parachute-type system to slow a landing spacecraft</a:t>
            </a:r>
          </a:p>
        </p:txBody>
      </p:sp>
      <p:sp>
        <p:nvSpPr>
          <p:cNvPr id="6" name="TextBox 5">
            <a:extLst>
              <a:ext uri="{FF2B5EF4-FFF2-40B4-BE49-F238E27FC236}">
                <a16:creationId xmlns:a16="http://schemas.microsoft.com/office/drawing/2014/main" id="{C78C27F2-4C02-16F2-3079-909CD62B4AE1}"/>
              </a:ext>
            </a:extLst>
          </p:cNvPr>
          <p:cNvSpPr txBox="1"/>
          <p:nvPr/>
        </p:nvSpPr>
        <p:spPr>
          <a:xfrm>
            <a:off x="69762" y="1038538"/>
            <a:ext cx="9004476" cy="830997"/>
          </a:xfrm>
          <a:prstGeom prst="rect">
            <a:avLst/>
          </a:prstGeom>
          <a:noFill/>
        </p:spPr>
        <p:txBody>
          <a:bodyPr wrap="square">
            <a:spAutoFit/>
          </a:bodyPr>
          <a:lstStyle/>
          <a:p>
            <a:pPr algn="ctr"/>
            <a:r>
              <a:rPr lang="en-GB" sz="4800" b="1" i="0" dirty="0">
                <a:solidFill>
                  <a:srgbClr val="201F1E"/>
                </a:solidFill>
                <a:effectLst/>
                <a:latin typeface="Arial" panose="020B0604020202020204" pitchFamily="34" charset="0"/>
                <a:cs typeface="Arial" panose="020B0604020202020204" pitchFamily="34" charset="0"/>
              </a:rPr>
              <a:t>Stop it!</a:t>
            </a:r>
            <a:endParaRPr lang="en-GB" sz="4800" b="1" dirty="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44E19AF7-907D-32ED-1B68-C0519826E65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14791" y="2280319"/>
            <a:ext cx="3848292" cy="225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A168A940-7CB3-B264-48A8-02769010CD3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3716" y="2278771"/>
            <a:ext cx="3388541" cy="225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59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945" y="2013608"/>
            <a:ext cx="3755687" cy="1966219"/>
          </a:xfrm>
        </p:spPr>
        <p:txBody>
          <a:bodyPr>
            <a:normAutofit fontScale="92500"/>
          </a:bodyPr>
          <a:lstStyle/>
          <a:p>
            <a:pPr>
              <a:lnSpc>
                <a:spcPct val="110000"/>
              </a:lnSpc>
            </a:pPr>
            <a:r>
              <a:rPr lang="en-GB" sz="2400" dirty="0">
                <a:latin typeface="Arial" panose="020B0604020202020204" pitchFamily="34" charset="0"/>
                <a:cs typeface="Arial" panose="020B0604020202020204" pitchFamily="34" charset="0"/>
              </a:rPr>
              <a:t>Gather the strings together and tie a knot</a:t>
            </a:r>
          </a:p>
          <a:p>
            <a:pPr>
              <a:lnSpc>
                <a:spcPct val="110000"/>
              </a:lnSpc>
            </a:pPr>
            <a:r>
              <a:rPr lang="en-GB" sz="2400" dirty="0">
                <a:latin typeface="Arial" panose="020B0604020202020204" pitchFamily="34" charset="0"/>
                <a:cs typeface="Arial" panose="020B0604020202020204" pitchFamily="34" charset="0"/>
              </a:rPr>
              <a:t>Leave enough string to tie the payload to the bottom</a:t>
            </a:r>
          </a:p>
        </p:txBody>
      </p:sp>
      <p:pic>
        <p:nvPicPr>
          <p:cNvPr id="8" name="Picture 2" descr="C:\Users\mrscj\Documents\Education\IET\Summer 2022\Stop it\IMG_20220626_105724_HD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3780099" y="1850392"/>
            <a:ext cx="3187965" cy="23909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Users\mrscj\Documents\Education\IET\Summer 2022\Stop it\IMG_20220626_105635_HD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900943" y="2992187"/>
            <a:ext cx="3187966" cy="23909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BD19369-472A-AC9A-9B9A-518E5E4492F2}"/>
              </a:ext>
            </a:extLst>
          </p:cNvPr>
          <p:cNvSpPr>
            <a:spLocks noGrp="1"/>
          </p:cNvSpPr>
          <p:nvPr>
            <p:ph type="title"/>
          </p:nvPr>
        </p:nvSpPr>
        <p:spPr>
          <a:xfrm>
            <a:off x="210791" y="1097935"/>
            <a:ext cx="3755687" cy="707923"/>
          </a:xfrm>
        </p:spPr>
        <p:txBody>
          <a:bodyPr>
            <a:normAutofit/>
          </a:bodyPr>
          <a:lstStyle/>
          <a:p>
            <a:r>
              <a:rPr lang="en-GB" sz="3600" b="1" dirty="0">
                <a:latin typeface="Arial" panose="020B0604020202020204" pitchFamily="34" charset="0"/>
                <a:cs typeface="Arial" panose="020B0604020202020204" pitchFamily="34" charset="0"/>
              </a:rPr>
              <a:t>Making step 5</a:t>
            </a:r>
          </a:p>
        </p:txBody>
      </p:sp>
    </p:spTree>
    <p:extLst>
      <p:ext uri="{BB962C8B-B14F-4D97-AF65-F5344CB8AC3E}">
        <p14:creationId xmlns:p14="http://schemas.microsoft.com/office/powerpoint/2010/main" val="3024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455" y="1935238"/>
            <a:ext cx="5182885" cy="4280343"/>
          </a:xfrm>
        </p:spPr>
        <p:txBody>
          <a:bodyPr>
            <a:normAutofit/>
          </a:bodyPr>
          <a:lstStyle/>
          <a:p>
            <a:pPr>
              <a:lnSpc>
                <a:spcPct val="100000"/>
              </a:lnSpc>
            </a:pPr>
            <a:r>
              <a:rPr lang="en-GB" sz="2400" dirty="0">
                <a:latin typeface="Arial" panose="020B0604020202020204" pitchFamily="34" charset="0"/>
                <a:cs typeface="Arial" panose="020B0604020202020204" pitchFamily="34" charset="0"/>
              </a:rPr>
              <a:t>Attach your payload to the big knot</a:t>
            </a:r>
          </a:p>
          <a:p>
            <a:pPr>
              <a:lnSpc>
                <a:spcPct val="100000"/>
              </a:lnSpc>
            </a:pPr>
            <a:r>
              <a:rPr lang="en-GB" sz="2400" dirty="0">
                <a:latin typeface="Arial" panose="020B0604020202020204" pitchFamily="34" charset="0"/>
                <a:cs typeface="Arial" panose="020B0604020202020204" pitchFamily="34" charset="0"/>
              </a:rPr>
              <a:t>Hold your parachute from a high spot and let it go</a:t>
            </a:r>
          </a:p>
          <a:p>
            <a:pPr>
              <a:lnSpc>
                <a:spcPct val="100000"/>
              </a:lnSpc>
            </a:pPr>
            <a:r>
              <a:rPr lang="en-GB" sz="2400" dirty="0">
                <a:latin typeface="Arial" panose="020B0604020202020204" pitchFamily="34" charset="0"/>
                <a:cs typeface="Arial" panose="020B0604020202020204" pitchFamily="34" charset="0"/>
              </a:rPr>
              <a:t>Time how long it takes to reach the ground</a:t>
            </a:r>
          </a:p>
          <a:p>
            <a:pPr>
              <a:lnSpc>
                <a:spcPct val="100000"/>
              </a:lnSpc>
            </a:pPr>
            <a:r>
              <a:rPr lang="en-GB" sz="2400" dirty="0">
                <a:latin typeface="Arial" panose="020B0604020202020204" pitchFamily="34" charset="0"/>
                <a:cs typeface="Arial" panose="020B0604020202020204" pitchFamily="34" charset="0"/>
              </a:rPr>
              <a:t>How well did your parachute work?  </a:t>
            </a:r>
          </a:p>
          <a:p>
            <a:pPr>
              <a:lnSpc>
                <a:spcPct val="100000"/>
              </a:lnSpc>
            </a:pPr>
            <a:r>
              <a:rPr lang="en-GB" sz="2400" dirty="0">
                <a:latin typeface="Arial" panose="020B0604020202020204" pitchFamily="34" charset="0"/>
                <a:cs typeface="Arial" panose="020B0604020202020204" pitchFamily="34" charset="0"/>
              </a:rPr>
              <a:t>How could it be modified to slow a spacecraft when landing?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340" y="1188030"/>
            <a:ext cx="2113654" cy="289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6202" y="2874098"/>
            <a:ext cx="1984248" cy="263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C7744D72-12C3-4669-C55C-CDF68C58E13B}"/>
              </a:ext>
            </a:extLst>
          </p:cNvPr>
          <p:cNvSpPr>
            <a:spLocks noGrp="1"/>
          </p:cNvSpPr>
          <p:nvPr>
            <p:ph type="title"/>
          </p:nvPr>
        </p:nvSpPr>
        <p:spPr>
          <a:xfrm>
            <a:off x="210791" y="1097935"/>
            <a:ext cx="3755687" cy="707923"/>
          </a:xfrm>
        </p:spPr>
        <p:txBody>
          <a:bodyPr>
            <a:normAutofit/>
          </a:bodyPr>
          <a:lstStyle/>
          <a:p>
            <a:r>
              <a:rPr lang="en-GB" sz="3600" b="1" dirty="0">
                <a:latin typeface="Arial" panose="020B0604020202020204" pitchFamily="34" charset="0"/>
                <a:cs typeface="Arial" panose="020B0604020202020204" pitchFamily="34" charset="0"/>
              </a:rPr>
              <a:t>Testing </a:t>
            </a:r>
            <a:r>
              <a:rPr lang="en-GB" sz="3600" dirty="0">
                <a:effectLst/>
                <a:ea typeface="Times New Roman" panose="02020603050405020304" pitchFamily="18" charset="0"/>
                <a:cs typeface="Segoe UI Emoji" panose="020B0502040204020203" pitchFamily="34" charset="0"/>
              </a:rPr>
              <a:t>⚠</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0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75" y="1117702"/>
            <a:ext cx="3837024" cy="707923"/>
          </a:xfrm>
        </p:spPr>
        <p:txBody>
          <a:bodyPr>
            <a:normAutofit/>
          </a:bodyPr>
          <a:lstStyle/>
          <a:p>
            <a:r>
              <a:rPr lang="en-GB" sz="3600" b="1" dirty="0">
                <a:latin typeface="Arial" panose="020B0604020202020204" pitchFamily="34" charset="0"/>
                <a:cs typeface="Arial" panose="020B0604020202020204" pitchFamily="34" charset="0"/>
              </a:rPr>
              <a:t>Extension</a:t>
            </a:r>
          </a:p>
        </p:txBody>
      </p:sp>
      <p:sp>
        <p:nvSpPr>
          <p:cNvPr id="3" name="Content Placeholder 2"/>
          <p:cNvSpPr>
            <a:spLocks noGrp="1"/>
          </p:cNvSpPr>
          <p:nvPr>
            <p:ph idx="1"/>
          </p:nvPr>
        </p:nvSpPr>
        <p:spPr>
          <a:xfrm>
            <a:off x="405366" y="1921319"/>
            <a:ext cx="4879015" cy="3352431"/>
          </a:xfrm>
        </p:spPr>
        <p:txBody>
          <a:bodyPr>
            <a:normAutofit/>
          </a:bodyPr>
          <a:lstStyle/>
          <a:p>
            <a:pPr>
              <a:lnSpc>
                <a:spcPct val="100000"/>
              </a:lnSpc>
            </a:pPr>
            <a:r>
              <a:rPr lang="en-GB" sz="2400" dirty="0">
                <a:latin typeface="Arial" panose="020B0604020202020204" pitchFamily="34" charset="0"/>
                <a:cs typeface="Arial" panose="020B0604020202020204" pitchFamily="34" charset="0"/>
              </a:rPr>
              <a:t>Try different shapes of parachute</a:t>
            </a:r>
          </a:p>
          <a:p>
            <a:pPr>
              <a:lnSpc>
                <a:spcPct val="100000"/>
              </a:lnSpc>
            </a:pPr>
            <a:r>
              <a:rPr lang="en-GB" sz="2400" dirty="0">
                <a:latin typeface="Arial" panose="020B0604020202020204" pitchFamily="34" charset="0"/>
                <a:cs typeface="Arial" panose="020B0604020202020204" pitchFamily="34" charset="0"/>
              </a:rPr>
              <a:t>Try different weights of payload</a:t>
            </a:r>
          </a:p>
          <a:p>
            <a:pPr>
              <a:lnSpc>
                <a:spcPct val="100000"/>
              </a:lnSpc>
            </a:pPr>
            <a:r>
              <a:rPr lang="en-GB" sz="2400" dirty="0">
                <a:latin typeface="Arial" panose="020B0604020202020204" pitchFamily="34" charset="0"/>
                <a:cs typeface="Arial" panose="020B0604020202020204" pitchFamily="34" charset="0"/>
              </a:rPr>
              <a:t>Do not change more than one variable at a time!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9828145">
            <a:off x="6300906" y="1710283"/>
            <a:ext cx="1787652"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63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120989"/>
            <a:ext cx="6537695" cy="707923"/>
          </a:xfrm>
        </p:spPr>
        <p:txBody>
          <a:bodyPr>
            <a:normAutofit/>
          </a:bodyPr>
          <a:lstStyle/>
          <a:p>
            <a:r>
              <a:rPr lang="en-GB" sz="3600" b="1" dirty="0">
                <a:latin typeface="Arial" panose="020B0604020202020204" pitchFamily="34" charset="0"/>
                <a:cs typeface="Arial" panose="020B0604020202020204" pitchFamily="34" charset="0"/>
              </a:rPr>
              <a:t>Extension - Maths exercise</a:t>
            </a:r>
          </a:p>
        </p:txBody>
      </p:sp>
      <p:sp>
        <p:nvSpPr>
          <p:cNvPr id="3" name="Content Placeholder 2"/>
          <p:cNvSpPr>
            <a:spLocks noGrp="1"/>
          </p:cNvSpPr>
          <p:nvPr>
            <p:ph idx="1"/>
          </p:nvPr>
        </p:nvSpPr>
        <p:spPr>
          <a:xfrm>
            <a:off x="244549" y="1815487"/>
            <a:ext cx="6049925" cy="4351338"/>
          </a:xfrm>
        </p:spPr>
        <p:txBody>
          <a:bodyPr>
            <a:normAutofit/>
          </a:bodyPr>
          <a:lstStyle/>
          <a:p>
            <a:pPr>
              <a:lnSpc>
                <a:spcPct val="100000"/>
              </a:lnSpc>
            </a:pPr>
            <a:r>
              <a:rPr lang="en-GB" sz="2400" dirty="0">
                <a:latin typeface="Arial" panose="020B0604020202020204" pitchFamily="34" charset="0"/>
                <a:cs typeface="Arial" panose="020B0604020202020204" pitchFamily="34" charset="0"/>
              </a:rPr>
              <a:t>If you change the shape of the parachute then you have to be careful not to change the area of the parachute</a:t>
            </a:r>
          </a:p>
          <a:p>
            <a:pPr>
              <a:lnSpc>
                <a:spcPct val="100000"/>
              </a:lnSpc>
            </a:pPr>
            <a:r>
              <a:rPr lang="en-GB" sz="2400" dirty="0">
                <a:latin typeface="Arial" panose="020B0604020202020204" pitchFamily="34" charset="0"/>
                <a:cs typeface="Arial" panose="020B0604020202020204" pitchFamily="34" charset="0"/>
              </a:rPr>
              <a:t>So, If your first parachute is round and your second is square, what calculations do you need to do to keep the area the same?</a:t>
            </a:r>
          </a:p>
          <a:p>
            <a:pPr>
              <a:lnSpc>
                <a:spcPct val="100000"/>
              </a:lnSpc>
            </a:pPr>
            <a:r>
              <a:rPr lang="en-GB" sz="2400" dirty="0">
                <a:latin typeface="Arial" panose="020B0604020202020204" pitchFamily="34" charset="0"/>
                <a:cs typeface="Arial" panose="020B0604020202020204" pitchFamily="34" charset="0"/>
              </a:rPr>
              <a:t>Discuss this with a partner</a:t>
            </a:r>
          </a:p>
          <a:p>
            <a:pPr>
              <a:lnSpc>
                <a:spcPct val="100000"/>
              </a:lnSpc>
            </a:pPr>
            <a:r>
              <a:rPr lang="en-GB" sz="2400" dirty="0">
                <a:latin typeface="Arial" panose="020B0604020202020204" pitchFamily="34" charset="0"/>
                <a:cs typeface="Arial" panose="020B0604020202020204" pitchFamily="34" charset="0"/>
              </a:rPr>
              <a:t>The next slide shows one way of working this out</a:t>
            </a:r>
          </a:p>
        </p:txBody>
      </p:sp>
      <p:grpSp>
        <p:nvGrpSpPr>
          <p:cNvPr id="8" name="Group 7">
            <a:extLst>
              <a:ext uri="{FF2B5EF4-FFF2-40B4-BE49-F238E27FC236}">
                <a16:creationId xmlns:a16="http://schemas.microsoft.com/office/drawing/2014/main" id="{F54857A4-CE6D-CEC2-1DC7-8D1DCA4D52B0}"/>
              </a:ext>
            </a:extLst>
          </p:cNvPr>
          <p:cNvGrpSpPr/>
          <p:nvPr/>
        </p:nvGrpSpPr>
        <p:grpSpPr>
          <a:xfrm>
            <a:off x="7636144" y="1563858"/>
            <a:ext cx="1155971" cy="3981767"/>
            <a:chOff x="214618" y="1893467"/>
            <a:chExt cx="1155971" cy="3981767"/>
          </a:xfrm>
        </p:grpSpPr>
        <p:sp>
          <p:nvSpPr>
            <p:cNvPr id="4" name="Oval 3"/>
            <p:cNvSpPr/>
            <p:nvPr/>
          </p:nvSpPr>
          <p:spPr>
            <a:xfrm>
              <a:off x="331016" y="1893467"/>
              <a:ext cx="923172" cy="8440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Rectangle 4"/>
            <p:cNvSpPr/>
            <p:nvPr/>
          </p:nvSpPr>
          <p:spPr>
            <a:xfrm>
              <a:off x="353877" y="2944428"/>
              <a:ext cx="877451" cy="7935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Isosceles Triangle 5"/>
            <p:cNvSpPr/>
            <p:nvPr/>
          </p:nvSpPr>
          <p:spPr>
            <a:xfrm>
              <a:off x="214618" y="3937290"/>
              <a:ext cx="1155971" cy="90179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Hexagon 6"/>
            <p:cNvSpPr/>
            <p:nvPr/>
          </p:nvSpPr>
          <p:spPr>
            <a:xfrm>
              <a:off x="289685" y="5038367"/>
              <a:ext cx="1005839" cy="836867"/>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896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83" y="1093132"/>
            <a:ext cx="3943350" cy="707923"/>
          </a:xfrm>
        </p:spPr>
        <p:txBody>
          <a:bodyPr>
            <a:normAutofit/>
          </a:bodyPr>
          <a:lstStyle/>
          <a:p>
            <a:r>
              <a:rPr lang="en-GB" sz="3600" b="1" dirty="0">
                <a:latin typeface="Arial" panose="020B0604020202020204" pitchFamily="34" charset="0"/>
                <a:cs typeface="Arial" panose="020B0604020202020204" pitchFamily="34" charset="0"/>
              </a:rPr>
              <a:t>Circle to square</a:t>
            </a:r>
          </a:p>
        </p:txBody>
      </p:sp>
      <p:sp>
        <p:nvSpPr>
          <p:cNvPr id="3" name="Content Placeholder 2"/>
          <p:cNvSpPr>
            <a:spLocks noGrp="1"/>
          </p:cNvSpPr>
          <p:nvPr>
            <p:ph idx="1"/>
          </p:nvPr>
        </p:nvSpPr>
        <p:spPr>
          <a:xfrm>
            <a:off x="5670544" y="2470480"/>
            <a:ext cx="3374136" cy="1268222"/>
          </a:xfrm>
        </p:spPr>
        <p:txBody>
          <a:bodyPr>
            <a:normAutofit/>
          </a:bodyPr>
          <a:lstStyle/>
          <a:p>
            <a:pPr marL="0" indent="0">
              <a:lnSpc>
                <a:spcPct val="100000"/>
              </a:lnSpc>
              <a:buNone/>
            </a:pPr>
            <a:r>
              <a:rPr lang="en-GB" sz="2400" dirty="0">
                <a:latin typeface="Arial" panose="020B0604020202020204" pitchFamily="34" charset="0"/>
                <a:cs typeface="Arial" panose="020B0604020202020204" pitchFamily="34" charset="0"/>
              </a:rPr>
              <a:t>Area of a circle is </a:t>
            </a:r>
            <a:r>
              <a:rPr lang="el-GR" sz="2400" dirty="0">
                <a:latin typeface="Arial" panose="020B0604020202020204" pitchFamily="34" charset="0"/>
                <a:cs typeface="Arial" panose="020B0604020202020204" pitchFamily="34" charset="0"/>
              </a:rPr>
              <a:t>π</a:t>
            </a:r>
            <a:r>
              <a:rPr lang="en-GB" sz="2400" dirty="0">
                <a:latin typeface="Arial" panose="020B0604020202020204" pitchFamily="34" charset="0"/>
                <a:cs typeface="Arial" panose="020B0604020202020204" pitchFamily="34" charset="0"/>
              </a:rPr>
              <a:t> r</a:t>
            </a:r>
            <a:r>
              <a:rPr lang="en-GB" sz="2400" baseline="30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where r is the radius of the circle</a:t>
            </a:r>
          </a:p>
        </p:txBody>
      </p:sp>
      <p:sp>
        <p:nvSpPr>
          <p:cNvPr id="4" name="Oval 3"/>
          <p:cNvSpPr/>
          <p:nvPr/>
        </p:nvSpPr>
        <p:spPr>
          <a:xfrm>
            <a:off x="4680706" y="2500229"/>
            <a:ext cx="923172" cy="8440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5" name="Rectangle 4"/>
          <p:cNvSpPr/>
          <p:nvPr/>
        </p:nvSpPr>
        <p:spPr>
          <a:xfrm>
            <a:off x="279940" y="2526201"/>
            <a:ext cx="864907" cy="7935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Content Placeholder 2"/>
          <p:cNvSpPr txBox="1">
            <a:spLocks/>
          </p:cNvSpPr>
          <p:nvPr/>
        </p:nvSpPr>
        <p:spPr>
          <a:xfrm>
            <a:off x="1237298" y="2470480"/>
            <a:ext cx="3374136" cy="1286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latin typeface="Arial" panose="020B0604020202020204" pitchFamily="34" charset="0"/>
                <a:cs typeface="Arial" panose="020B0604020202020204" pitchFamily="34" charset="0"/>
              </a:rPr>
              <a:t>Area of a square is L</a:t>
            </a:r>
            <a:r>
              <a:rPr lang="en-GB" sz="2400" baseline="30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where L is the side of the square</a:t>
            </a:r>
          </a:p>
        </p:txBody>
      </p:sp>
      <p:sp>
        <p:nvSpPr>
          <p:cNvPr id="7" name="Content Placeholder 2"/>
          <p:cNvSpPr txBox="1">
            <a:spLocks/>
          </p:cNvSpPr>
          <p:nvPr/>
        </p:nvSpPr>
        <p:spPr>
          <a:xfrm>
            <a:off x="279940" y="4482001"/>
            <a:ext cx="7925597" cy="1268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latin typeface="Arial" panose="020B0604020202020204" pitchFamily="34" charset="0"/>
                <a:cs typeface="Arial" panose="020B0604020202020204" pitchFamily="34" charset="0"/>
              </a:rPr>
              <a:t>If the areas are the same then L</a:t>
            </a:r>
            <a:r>
              <a:rPr lang="en-GB" sz="2400" baseline="30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 </a:t>
            </a:r>
            <a:r>
              <a:rPr lang="el-GR" sz="2400" dirty="0">
                <a:latin typeface="Arial" panose="020B0604020202020204" pitchFamily="34" charset="0"/>
                <a:cs typeface="Arial" panose="020B0604020202020204" pitchFamily="34" charset="0"/>
              </a:rPr>
              <a:t>π</a:t>
            </a:r>
            <a:r>
              <a:rPr lang="en-GB" sz="2400" dirty="0">
                <a:latin typeface="Arial" panose="020B0604020202020204" pitchFamily="34" charset="0"/>
                <a:cs typeface="Arial" panose="020B0604020202020204" pitchFamily="34" charset="0"/>
              </a:rPr>
              <a:t> r</a:t>
            </a:r>
            <a:r>
              <a:rPr lang="en-GB" sz="2400" baseline="30000" dirty="0">
                <a:latin typeface="Arial" panose="020B0604020202020204" pitchFamily="34" charset="0"/>
                <a:cs typeface="Arial" panose="020B0604020202020204" pitchFamily="34" charset="0"/>
              </a:rPr>
              <a:t>2</a:t>
            </a:r>
          </a:p>
          <a:p>
            <a:pPr>
              <a:lnSpc>
                <a:spcPct val="100000"/>
              </a:lnSpc>
            </a:pPr>
            <a:r>
              <a:rPr lang="en-GB" sz="2400" dirty="0">
                <a:latin typeface="Arial" panose="020B0604020202020204" pitchFamily="34" charset="0"/>
                <a:cs typeface="Arial" panose="020B0604020202020204" pitchFamily="34" charset="0"/>
              </a:rPr>
              <a:t>Rearranging this L = √(</a:t>
            </a:r>
            <a:r>
              <a:rPr lang="el-GR" sz="2400" dirty="0">
                <a:latin typeface="Arial" panose="020B0604020202020204" pitchFamily="34" charset="0"/>
                <a:cs typeface="Arial" panose="020B0604020202020204" pitchFamily="34" charset="0"/>
              </a:rPr>
              <a:t>π</a:t>
            </a:r>
            <a:r>
              <a:rPr lang="en-GB" sz="2400" dirty="0">
                <a:latin typeface="Arial" panose="020B0604020202020204" pitchFamily="34" charset="0"/>
                <a:cs typeface="Arial" panose="020B0604020202020204" pitchFamily="34" charset="0"/>
              </a:rPr>
              <a:t> r</a:t>
            </a:r>
            <a:r>
              <a:rPr lang="en-GB" sz="2400" baseline="30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a:t>
            </a:r>
          </a:p>
        </p:txBody>
      </p:sp>
      <p:cxnSp>
        <p:nvCxnSpPr>
          <p:cNvPr id="9" name="Straight Connector 8"/>
          <p:cNvCxnSpPr>
            <a:endCxn id="4" idx="7"/>
          </p:cNvCxnSpPr>
          <p:nvPr/>
        </p:nvCxnSpPr>
        <p:spPr>
          <a:xfrm flipV="1">
            <a:off x="5142292" y="2623842"/>
            <a:ext cx="326391" cy="2984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7506" y="2503976"/>
            <a:ext cx="264816" cy="369332"/>
          </a:xfrm>
          <a:prstGeom prst="rect">
            <a:avLst/>
          </a:prstGeom>
          <a:noFill/>
        </p:spPr>
        <p:txBody>
          <a:bodyPr wrap="none" rtlCol="0">
            <a:spAutoFit/>
          </a:bodyPr>
          <a:lstStyle/>
          <a:p>
            <a:r>
              <a:rPr lang="en-GB" dirty="0"/>
              <a:t>r</a:t>
            </a:r>
          </a:p>
        </p:txBody>
      </p:sp>
      <p:cxnSp>
        <p:nvCxnSpPr>
          <p:cNvPr id="11" name="Straight Connector 10"/>
          <p:cNvCxnSpPr/>
          <p:nvPr/>
        </p:nvCxnSpPr>
        <p:spPr>
          <a:xfrm>
            <a:off x="279940" y="3449816"/>
            <a:ext cx="86490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1168" y="3387523"/>
            <a:ext cx="282450" cy="369332"/>
          </a:xfrm>
          <a:prstGeom prst="rect">
            <a:avLst/>
          </a:prstGeom>
          <a:noFill/>
        </p:spPr>
        <p:txBody>
          <a:bodyPr wrap="none" rtlCol="0">
            <a:spAutoFit/>
          </a:bodyPr>
          <a:lstStyle/>
          <a:p>
            <a:r>
              <a:rPr lang="en-GB" dirty="0"/>
              <a:t>L</a:t>
            </a:r>
          </a:p>
        </p:txBody>
      </p:sp>
    </p:spTree>
    <p:extLst>
      <p:ext uri="{BB962C8B-B14F-4D97-AF65-F5344CB8AC3E}">
        <p14:creationId xmlns:p14="http://schemas.microsoft.com/office/powerpoint/2010/main" val="422006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5" y="1066593"/>
            <a:ext cx="4262327" cy="707923"/>
          </a:xfrm>
        </p:spPr>
        <p:txBody>
          <a:bodyPr>
            <a:normAutofit/>
          </a:bodyPr>
          <a:lstStyle/>
          <a:p>
            <a:r>
              <a:rPr lang="en-GB" sz="3600" b="1" dirty="0">
                <a:latin typeface="Arial" panose="020B0604020202020204" pitchFamily="34" charset="0"/>
                <a:cs typeface="Arial" panose="020B0604020202020204" pitchFamily="34" charset="0"/>
              </a:rPr>
              <a:t>Circle to square</a:t>
            </a:r>
          </a:p>
        </p:txBody>
      </p:sp>
      <p:sp>
        <p:nvSpPr>
          <p:cNvPr id="7" name="Content Placeholder 2"/>
          <p:cNvSpPr txBox="1">
            <a:spLocks/>
          </p:cNvSpPr>
          <p:nvPr/>
        </p:nvSpPr>
        <p:spPr>
          <a:xfrm>
            <a:off x="189276" y="1871330"/>
            <a:ext cx="8433516" cy="31751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latin typeface="Arial" panose="020B0604020202020204" pitchFamily="34" charset="0"/>
                <a:cs typeface="Arial" panose="020B0604020202020204" pitchFamily="34" charset="0"/>
              </a:rPr>
              <a:t>Now you know the side of the square you can mark and cut out a square the same area as the circle to make a new parachute</a:t>
            </a:r>
          </a:p>
          <a:p>
            <a:pPr>
              <a:lnSpc>
                <a:spcPct val="100000"/>
              </a:lnSpc>
            </a:pPr>
            <a:r>
              <a:rPr lang="en-GB" sz="2400" dirty="0">
                <a:latin typeface="Arial" panose="020B0604020202020204" pitchFamily="34" charset="0"/>
                <a:cs typeface="Arial" panose="020B0604020202020204" pitchFamily="34" charset="0"/>
              </a:rPr>
              <a:t>You’ll only need 4 strings this time</a:t>
            </a:r>
          </a:p>
          <a:p>
            <a:pPr>
              <a:lnSpc>
                <a:spcPct val="100000"/>
              </a:lnSpc>
            </a:pPr>
            <a:r>
              <a:rPr lang="en-GB" sz="2400" dirty="0">
                <a:latin typeface="Arial" panose="020B0604020202020204" pitchFamily="34" charset="0"/>
                <a:cs typeface="Arial" panose="020B0604020202020204" pitchFamily="34" charset="0"/>
              </a:rPr>
              <a:t>Test it - does it slow down a payload of the same weight as well as the circular one, worse or better?</a:t>
            </a:r>
          </a:p>
          <a:p>
            <a:pPr>
              <a:lnSpc>
                <a:spcPct val="100000"/>
              </a:lnSpc>
            </a:pPr>
            <a:r>
              <a:rPr lang="en-GB" sz="2400" dirty="0">
                <a:latin typeface="Arial" panose="020B0604020202020204" pitchFamily="34" charset="0"/>
                <a:cs typeface="Arial" panose="020B0604020202020204" pitchFamily="34" charset="0"/>
              </a:rPr>
              <a:t>Try other shapes, but don’t forget to make all the areas the same</a:t>
            </a:r>
          </a:p>
        </p:txBody>
      </p:sp>
    </p:spTree>
    <p:extLst>
      <p:ext uri="{BB962C8B-B14F-4D97-AF65-F5344CB8AC3E}">
        <p14:creationId xmlns:p14="http://schemas.microsoft.com/office/powerpoint/2010/main" val="86159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9DE7C1-7BC9-66C4-B5E0-A5A54D970012}"/>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460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75" y="1137808"/>
            <a:ext cx="7886700" cy="707923"/>
          </a:xfrm>
        </p:spPr>
        <p:txBody>
          <a:bodyPr>
            <a:normAutofit/>
          </a:bodyPr>
          <a:lstStyle/>
          <a:p>
            <a:r>
              <a:rPr lang="en-GB" sz="3600" b="1" dirty="0">
                <a:latin typeface="Arial" panose="020B0604020202020204" pitchFamily="34" charset="0"/>
                <a:cs typeface="Arial" panose="020B0604020202020204" pitchFamily="34" charset="0"/>
              </a:rPr>
              <a:t>Situation and context</a:t>
            </a:r>
          </a:p>
        </p:txBody>
      </p:sp>
      <p:sp>
        <p:nvSpPr>
          <p:cNvPr id="3" name="Content Placeholder 2"/>
          <p:cNvSpPr>
            <a:spLocks noGrp="1"/>
          </p:cNvSpPr>
          <p:nvPr>
            <p:ph idx="1"/>
          </p:nvPr>
        </p:nvSpPr>
        <p:spPr>
          <a:xfrm>
            <a:off x="228574" y="1977674"/>
            <a:ext cx="5172766" cy="3388556"/>
          </a:xfrm>
        </p:spPr>
        <p:txBody>
          <a:bodyPr>
            <a:noAutofit/>
          </a:bodyPr>
          <a:lstStyle/>
          <a:p>
            <a:pPr>
              <a:lnSpc>
                <a:spcPct val="100000"/>
              </a:lnSpc>
            </a:pPr>
            <a:r>
              <a:rPr lang="en-GB" sz="2400" dirty="0">
                <a:latin typeface="Arial" panose="020B0604020202020204" pitchFamily="34" charset="0"/>
                <a:cs typeface="Arial" panose="020B0604020202020204" pitchFamily="34" charset="0"/>
              </a:rPr>
              <a:t>When spacecraft and jet aircraft land on the ground they are travelling very fast</a:t>
            </a:r>
          </a:p>
          <a:p>
            <a:pPr>
              <a:lnSpc>
                <a:spcPct val="100000"/>
              </a:lnSpc>
            </a:pPr>
            <a:r>
              <a:rPr lang="en-GB" sz="2400" dirty="0">
                <a:latin typeface="Arial" panose="020B0604020202020204" pitchFamily="34" charset="0"/>
                <a:cs typeface="Arial" panose="020B0604020202020204" pitchFamily="34" charset="0"/>
              </a:rPr>
              <a:t>A method is needed to reduce their speed so they can stop without overshooting the runway</a:t>
            </a:r>
          </a:p>
          <a:p>
            <a:pPr>
              <a:lnSpc>
                <a:spcPct val="100000"/>
              </a:lnSpc>
            </a:pPr>
            <a:r>
              <a:rPr lang="en-GB" sz="2400" dirty="0">
                <a:latin typeface="Arial" panose="020B0604020202020204" pitchFamily="34" charset="0"/>
                <a:cs typeface="Arial" panose="020B0604020202020204" pitchFamily="34" charset="0"/>
              </a:rPr>
              <a:t>A parachute can be used as this is very effective at increasing drag</a:t>
            </a:r>
          </a:p>
          <a:p>
            <a:pPr>
              <a:lnSpc>
                <a:spcPct val="120000"/>
              </a:lnSpc>
            </a:pPr>
            <a:endParaRPr lang="en-GB"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27460" y="1398203"/>
            <a:ext cx="3386220" cy="198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A562CB38-A209-950A-8082-7A234C4D984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27460" y="3646379"/>
            <a:ext cx="3386219" cy="225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82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75" y="1137808"/>
            <a:ext cx="7886700" cy="707923"/>
          </a:xfrm>
        </p:spPr>
        <p:txBody>
          <a:bodyPr>
            <a:normAutofit/>
          </a:bodyPr>
          <a:lstStyle/>
          <a:p>
            <a:r>
              <a:rPr lang="en-GB" sz="3600" b="1" dirty="0">
                <a:latin typeface="Arial" panose="020B0604020202020204" pitchFamily="34" charset="0"/>
                <a:cs typeface="Arial" panose="020B0604020202020204" pitchFamily="34" charset="0"/>
              </a:rPr>
              <a:t>Design brief</a:t>
            </a:r>
          </a:p>
        </p:txBody>
      </p:sp>
      <p:sp>
        <p:nvSpPr>
          <p:cNvPr id="3" name="Content Placeholder 2"/>
          <p:cNvSpPr>
            <a:spLocks noGrp="1"/>
          </p:cNvSpPr>
          <p:nvPr>
            <p:ph idx="1"/>
          </p:nvPr>
        </p:nvSpPr>
        <p:spPr>
          <a:xfrm>
            <a:off x="228574" y="1977673"/>
            <a:ext cx="8600116" cy="3646949"/>
          </a:xfrm>
        </p:spPr>
        <p:txBody>
          <a:bodyPr>
            <a:normAutofit/>
          </a:bodyPr>
          <a:lstStyle/>
          <a:p>
            <a:pPr>
              <a:lnSpc>
                <a:spcPct val="100000"/>
              </a:lnSpc>
            </a:pPr>
            <a:r>
              <a:rPr lang="en-GB" sz="2400" dirty="0">
                <a:latin typeface="Arial" panose="020B0604020202020204" pitchFamily="34" charset="0"/>
                <a:cs typeface="Arial" panose="020B0604020202020204" pitchFamily="34" charset="0"/>
              </a:rPr>
              <a:t>Your task is to make a prototype of a parachute system that could slow a landing spacecraft</a:t>
            </a:r>
          </a:p>
          <a:p>
            <a:pPr>
              <a:lnSpc>
                <a:spcPct val="100000"/>
              </a:lnSpc>
            </a:pPr>
            <a:r>
              <a:rPr lang="en-GB" sz="2400" dirty="0">
                <a:latin typeface="Arial" panose="020B0604020202020204" pitchFamily="34" charset="0"/>
                <a:cs typeface="Arial" panose="020B0604020202020204" pitchFamily="34" charset="0"/>
              </a:rPr>
              <a:t>You will also test the prototype you make to see how well it works</a:t>
            </a:r>
          </a:p>
        </p:txBody>
      </p:sp>
      <p:grpSp>
        <p:nvGrpSpPr>
          <p:cNvPr id="9" name="Group 8">
            <a:extLst>
              <a:ext uri="{FF2B5EF4-FFF2-40B4-BE49-F238E27FC236}">
                <a16:creationId xmlns:a16="http://schemas.microsoft.com/office/drawing/2014/main" id="{07E3EA10-A8DD-A1C3-8E68-3D94151677AE}"/>
              </a:ext>
            </a:extLst>
          </p:cNvPr>
          <p:cNvGrpSpPr/>
          <p:nvPr/>
        </p:nvGrpSpPr>
        <p:grpSpPr>
          <a:xfrm>
            <a:off x="504496" y="3037491"/>
            <a:ext cx="8082456" cy="3302256"/>
            <a:chOff x="1003744" y="3669254"/>
            <a:chExt cx="7100842" cy="2754575"/>
          </a:xfrm>
        </p:grpSpPr>
        <p:pic>
          <p:nvPicPr>
            <p:cNvPr id="6" name="Picture 5">
              <a:extLst>
                <a:ext uri="{FF2B5EF4-FFF2-40B4-BE49-F238E27FC236}">
                  <a16:creationId xmlns:a16="http://schemas.microsoft.com/office/drawing/2014/main" id="{897F5945-1714-5C87-1EE0-6EBCEF60FF9E}"/>
                </a:ext>
              </a:extLst>
            </p:cNvPr>
            <p:cNvPicPr>
              <a:picLocks noChangeAspect="1"/>
            </p:cNvPicPr>
            <p:nvPr/>
          </p:nvPicPr>
          <p:blipFill>
            <a:blip r:embed="rId3"/>
            <a:stretch>
              <a:fillRect/>
            </a:stretch>
          </p:blipFill>
          <p:spPr>
            <a:xfrm>
              <a:off x="1003744" y="4105729"/>
              <a:ext cx="3301670" cy="165083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328DC800-A646-D402-363B-B5AD02E9B15E}"/>
                </a:ext>
              </a:extLst>
            </p:cNvPr>
            <p:cNvPicPr>
              <a:picLocks noChangeAspect="1"/>
            </p:cNvPicPr>
            <p:nvPr/>
          </p:nvPicPr>
          <p:blipFill rotWithShape="1">
            <a:blip r:embed="rId4"/>
            <a:srcRect l="7013"/>
            <a:stretch/>
          </p:blipFill>
          <p:spPr>
            <a:xfrm rot="1517968">
              <a:off x="4229173" y="3669254"/>
              <a:ext cx="3875413" cy="2754575"/>
            </a:xfrm>
            <a:prstGeom prst="rect">
              <a:avLst/>
            </a:prstGeom>
          </p:spPr>
        </p:pic>
      </p:grpSp>
    </p:spTree>
    <p:extLst>
      <p:ext uri="{BB962C8B-B14F-4D97-AF65-F5344CB8AC3E}">
        <p14:creationId xmlns:p14="http://schemas.microsoft.com/office/powerpoint/2010/main" val="323084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4" y="1088979"/>
            <a:ext cx="7886700" cy="707923"/>
          </a:xfrm>
        </p:spPr>
        <p:txBody>
          <a:bodyPr>
            <a:normAutofit/>
          </a:bodyPr>
          <a:lstStyle/>
          <a:p>
            <a:r>
              <a:rPr lang="en-GB" sz="3600" b="1" dirty="0">
                <a:latin typeface="Arial" panose="020B0604020202020204" pitchFamily="34" charset="0"/>
                <a:cs typeface="Arial" panose="020B0604020202020204" pitchFamily="34" charset="0"/>
              </a:rPr>
              <a:t>Resources</a:t>
            </a:r>
          </a:p>
        </p:txBody>
      </p:sp>
      <p:sp>
        <p:nvSpPr>
          <p:cNvPr id="3" name="Content Placeholder 2"/>
          <p:cNvSpPr>
            <a:spLocks noGrp="1"/>
          </p:cNvSpPr>
          <p:nvPr>
            <p:ph idx="1"/>
          </p:nvPr>
        </p:nvSpPr>
        <p:spPr>
          <a:xfrm>
            <a:off x="265814" y="1951508"/>
            <a:ext cx="4899489" cy="3982947"/>
          </a:xfrm>
        </p:spPr>
        <p:txBody>
          <a:bodyPr>
            <a:normAutofit/>
          </a:bodyPr>
          <a:lstStyle/>
          <a:p>
            <a:r>
              <a:rPr lang="en-GB" sz="2400" dirty="0">
                <a:latin typeface="Arial" panose="020B0604020202020204" pitchFamily="34" charset="0"/>
                <a:cs typeface="Arial" panose="020B0604020202020204" pitchFamily="34" charset="0"/>
              </a:rPr>
              <a:t>Thin fabric e.g. rip stop nylon</a:t>
            </a:r>
          </a:p>
          <a:p>
            <a:r>
              <a:rPr lang="en-GB" sz="2400" dirty="0">
                <a:latin typeface="Arial" panose="020B0604020202020204" pitchFamily="34" charset="0"/>
                <a:cs typeface="Arial" panose="020B0604020202020204" pitchFamily="34" charset="0"/>
              </a:rPr>
              <a:t>Thin string or thread</a:t>
            </a:r>
          </a:p>
          <a:p>
            <a:r>
              <a:rPr lang="en-GB" sz="2400" dirty="0">
                <a:latin typeface="Arial" panose="020B0604020202020204" pitchFamily="34" charset="0"/>
                <a:cs typeface="Arial" panose="020B0604020202020204" pitchFamily="34" charset="0"/>
              </a:rPr>
              <a:t>A marker pen</a:t>
            </a:r>
          </a:p>
          <a:p>
            <a:r>
              <a:rPr lang="en-GB" sz="2400" dirty="0">
                <a:latin typeface="Arial" panose="020B0604020202020204" pitchFamily="34" charset="0"/>
                <a:cs typeface="Arial" panose="020B0604020202020204" pitchFamily="34" charset="0"/>
              </a:rPr>
              <a:t>A weight or piece of clay </a:t>
            </a:r>
          </a:p>
          <a:p>
            <a:r>
              <a:rPr lang="en-GB" sz="2400" dirty="0">
                <a:latin typeface="Arial" panose="020B0604020202020204" pitchFamily="34" charset="0"/>
                <a:cs typeface="Arial" panose="020B0604020202020204" pitchFamily="34" charset="0"/>
              </a:rPr>
              <a:t>Scales </a:t>
            </a:r>
          </a:p>
          <a:p>
            <a:r>
              <a:rPr lang="en-GB" sz="2400" dirty="0">
                <a:latin typeface="Arial" panose="020B0604020202020204" pitchFamily="34" charset="0"/>
                <a:cs typeface="Arial" panose="020B0604020202020204" pitchFamily="34" charset="0"/>
              </a:rPr>
              <a:t>Scissors</a:t>
            </a:r>
          </a:p>
          <a:p>
            <a:r>
              <a:rPr lang="en-GB" sz="2400" dirty="0">
                <a:latin typeface="Arial" panose="020B0604020202020204" pitchFamily="34" charset="0"/>
                <a:cs typeface="Arial" panose="020B0604020202020204" pitchFamily="34" charset="0"/>
              </a:rPr>
              <a:t>A sewing needle</a:t>
            </a:r>
          </a:p>
          <a:p>
            <a:r>
              <a:rPr lang="en-GB" sz="2400" dirty="0">
                <a:latin typeface="Arial" panose="020B0604020202020204" pitchFamily="34" charset="0"/>
                <a:cs typeface="Arial" panose="020B0604020202020204" pitchFamily="34" charset="0"/>
              </a:rPr>
              <a:t>A ruler</a:t>
            </a:r>
          </a:p>
        </p:txBody>
      </p:sp>
      <p:pic>
        <p:nvPicPr>
          <p:cNvPr id="1026" name="Picture 2" descr="C:\Users\mrscj\Documents\Education\IET\Summer 2022\Stop it\IMG_20220626_102414_HD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075550" y="2283942"/>
            <a:ext cx="3982947" cy="2987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27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91" y="1097935"/>
            <a:ext cx="3755687" cy="707923"/>
          </a:xfrm>
        </p:spPr>
        <p:txBody>
          <a:bodyPr>
            <a:normAutofit/>
          </a:bodyPr>
          <a:lstStyle/>
          <a:p>
            <a:r>
              <a:rPr lang="en-GB" sz="3600" b="1" dirty="0">
                <a:latin typeface="Arial" panose="020B0604020202020204" pitchFamily="34" charset="0"/>
                <a:cs typeface="Arial" panose="020B0604020202020204" pitchFamily="34" charset="0"/>
              </a:rPr>
              <a:t>Making step 1 </a:t>
            </a:r>
            <a:r>
              <a:rPr lang="en-GB" sz="3600" dirty="0">
                <a:effectLst/>
                <a:ea typeface="Times New Roman" panose="02020603050405020304" pitchFamily="18" charset="0"/>
                <a:cs typeface="Segoe UI Emoji" panose="020B0502040204020203" pitchFamily="34" charset="0"/>
              </a:rPr>
              <a:t>⚠</a:t>
            </a:r>
            <a:endParaRPr lang="en-GB"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0791" y="2158410"/>
            <a:ext cx="3521237" cy="3498593"/>
          </a:xfrm>
        </p:spPr>
        <p:txBody>
          <a:bodyPr>
            <a:noAutofit/>
          </a:bodyPr>
          <a:lstStyle/>
          <a:p>
            <a:pPr>
              <a:lnSpc>
                <a:spcPct val="110000"/>
              </a:lnSpc>
            </a:pPr>
            <a:r>
              <a:rPr lang="en-GB" sz="2400" dirty="0">
                <a:latin typeface="Arial" panose="020B0604020202020204" pitchFamily="34" charset="0"/>
                <a:cs typeface="Arial" panose="020B0604020202020204" pitchFamily="34" charset="0"/>
              </a:rPr>
              <a:t>Decide what shape you are going to make your parachute </a:t>
            </a:r>
          </a:p>
          <a:p>
            <a:pPr>
              <a:lnSpc>
                <a:spcPct val="110000"/>
              </a:lnSpc>
            </a:pPr>
            <a:r>
              <a:rPr lang="en-GB" sz="2400" dirty="0">
                <a:latin typeface="Arial" panose="020B0604020202020204" pitchFamily="34" charset="0"/>
                <a:cs typeface="Arial" panose="020B0604020202020204" pitchFamily="34" charset="0"/>
              </a:rPr>
              <a:t>Draw the shape on the fabric</a:t>
            </a:r>
          </a:p>
          <a:p>
            <a:pPr>
              <a:lnSpc>
                <a:spcPct val="110000"/>
              </a:lnSpc>
            </a:pPr>
            <a:r>
              <a:rPr lang="en-GB" sz="2400" dirty="0">
                <a:latin typeface="Arial" panose="020B0604020202020204" pitchFamily="34" charset="0"/>
                <a:cs typeface="Arial" panose="020B0604020202020204" pitchFamily="34" charset="0"/>
              </a:rPr>
              <a:t>Cut out the shape from the fabric</a:t>
            </a:r>
          </a:p>
        </p:txBody>
      </p:sp>
      <p:pic>
        <p:nvPicPr>
          <p:cNvPr id="2051" name="Picture 3" descr="C:\Users\mrscj\Documents\Education\IET\Summer 2022\Stop it\IMG_20220626_103832_HD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6097531" y="1160419"/>
            <a:ext cx="2690412" cy="29809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64607" y="2845012"/>
            <a:ext cx="3213862" cy="241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2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933" y="1988400"/>
            <a:ext cx="4395068" cy="4001615"/>
          </a:xfrm>
        </p:spPr>
        <p:txBody>
          <a:bodyPr>
            <a:normAutofit/>
          </a:bodyPr>
          <a:lstStyle/>
          <a:p>
            <a:pPr>
              <a:lnSpc>
                <a:spcPct val="100000"/>
              </a:lnSpc>
            </a:pPr>
            <a:r>
              <a:rPr lang="en-GB" sz="2400" dirty="0">
                <a:latin typeface="Arial" panose="020B0604020202020204" pitchFamily="34" charset="0"/>
                <a:cs typeface="Arial" panose="020B0604020202020204" pitchFamily="34" charset="0"/>
              </a:rPr>
              <a:t>Decide how many strings you want, e.g. eight</a:t>
            </a:r>
          </a:p>
          <a:p>
            <a:pPr>
              <a:lnSpc>
                <a:spcPct val="100000"/>
              </a:lnSpc>
            </a:pPr>
            <a:r>
              <a:rPr lang="en-GB" sz="2400" dirty="0">
                <a:latin typeface="Arial" panose="020B0604020202020204" pitchFamily="34" charset="0"/>
                <a:cs typeface="Arial" panose="020B0604020202020204" pitchFamily="34" charset="0"/>
              </a:rPr>
              <a:t>Fold the circle in half and half again to mark out four points</a:t>
            </a:r>
          </a:p>
          <a:p>
            <a:pPr>
              <a:lnSpc>
                <a:spcPct val="100000"/>
              </a:lnSpc>
            </a:pPr>
            <a:r>
              <a:rPr lang="en-GB" sz="2400" dirty="0">
                <a:latin typeface="Arial" panose="020B0604020202020204" pitchFamily="34" charset="0"/>
                <a:cs typeface="Arial" panose="020B0604020202020204" pitchFamily="34" charset="0"/>
              </a:rPr>
              <a:t>Fold again to find the points in between</a:t>
            </a:r>
          </a:p>
          <a:p>
            <a:pPr>
              <a:lnSpc>
                <a:spcPct val="100000"/>
              </a:lnSpc>
            </a:pPr>
            <a:r>
              <a:rPr lang="en-GB" sz="2400" dirty="0">
                <a:latin typeface="Arial" panose="020B0604020202020204" pitchFamily="34" charset="0"/>
                <a:cs typeface="Arial" panose="020B0604020202020204" pitchFamily="34" charset="0"/>
              </a:rPr>
              <a:t>Mark each point with a clear dot. Make each dot 6 mm in from the edge</a:t>
            </a:r>
          </a:p>
        </p:txBody>
      </p:sp>
      <p:pic>
        <p:nvPicPr>
          <p:cNvPr id="4" name="Picture 4" descr="C:\Users\mrscj\Documents\Education\IET\Summer 2022\Stop it\IMG_20220626_104233_HD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0949" y="1245806"/>
            <a:ext cx="2971062" cy="2228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mrscj\Documents\Education\IET\Summer 2022\Stop it\IMG_20220626_104249_HD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603576" y="3903774"/>
            <a:ext cx="2384278" cy="1788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mrscj\Documents\Education\IET\Summer 2022\Stop it\IMG_20220626_10435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6615768" y="3903773"/>
            <a:ext cx="2384278" cy="178820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EEFE7D5D-B89E-85FE-ACAF-AC5F705FF87F}"/>
              </a:ext>
            </a:extLst>
          </p:cNvPr>
          <p:cNvSpPr>
            <a:spLocks noGrp="1"/>
          </p:cNvSpPr>
          <p:nvPr>
            <p:ph type="title"/>
          </p:nvPr>
        </p:nvSpPr>
        <p:spPr>
          <a:xfrm>
            <a:off x="210791" y="1097935"/>
            <a:ext cx="3755687" cy="707923"/>
          </a:xfrm>
        </p:spPr>
        <p:txBody>
          <a:bodyPr>
            <a:normAutofit/>
          </a:bodyPr>
          <a:lstStyle/>
          <a:p>
            <a:r>
              <a:rPr lang="en-GB" sz="3600" b="1" dirty="0">
                <a:latin typeface="Arial" panose="020B0604020202020204" pitchFamily="34" charset="0"/>
                <a:cs typeface="Arial" panose="020B0604020202020204" pitchFamily="34" charset="0"/>
              </a:rPr>
              <a:t>Making step 2</a:t>
            </a:r>
          </a:p>
        </p:txBody>
      </p:sp>
    </p:spTree>
    <p:extLst>
      <p:ext uri="{BB962C8B-B14F-4D97-AF65-F5344CB8AC3E}">
        <p14:creationId xmlns:p14="http://schemas.microsoft.com/office/powerpoint/2010/main" val="246469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396" y="2024664"/>
            <a:ext cx="4885129" cy="2808672"/>
          </a:xfrm>
        </p:spPr>
        <p:txBody>
          <a:bodyPr>
            <a:normAutofit/>
          </a:bodyPr>
          <a:lstStyle/>
          <a:p>
            <a:pPr>
              <a:lnSpc>
                <a:spcPct val="100000"/>
              </a:lnSpc>
            </a:pPr>
            <a:r>
              <a:rPr lang="en-GB" sz="2400" dirty="0">
                <a:latin typeface="Arial" panose="020B0604020202020204" pitchFamily="34" charset="0"/>
                <a:cs typeface="Arial" panose="020B0604020202020204" pitchFamily="34" charset="0"/>
              </a:rPr>
              <a:t>Cut string lengths that are at least as long as your shape is wide</a:t>
            </a:r>
          </a:p>
        </p:txBody>
      </p:sp>
      <p:pic>
        <p:nvPicPr>
          <p:cNvPr id="5" name="Picture 8" descr="C:\Users\mrscj\Documents\Education\IET\Summer 2022\Stop it\IMG_20220626_104557_HD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858302" y="2012125"/>
            <a:ext cx="4174190" cy="313064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2C8EA69-CB0E-7B52-A19E-53B9BC85A26B}"/>
              </a:ext>
            </a:extLst>
          </p:cNvPr>
          <p:cNvSpPr>
            <a:spLocks noGrp="1"/>
          </p:cNvSpPr>
          <p:nvPr>
            <p:ph type="title"/>
          </p:nvPr>
        </p:nvSpPr>
        <p:spPr>
          <a:xfrm>
            <a:off x="210791" y="1097935"/>
            <a:ext cx="3755687" cy="707923"/>
          </a:xfrm>
        </p:spPr>
        <p:txBody>
          <a:bodyPr>
            <a:normAutofit/>
          </a:bodyPr>
          <a:lstStyle/>
          <a:p>
            <a:r>
              <a:rPr lang="en-GB" sz="3600" b="1" dirty="0">
                <a:latin typeface="Arial" panose="020B0604020202020204" pitchFamily="34" charset="0"/>
                <a:cs typeface="Arial" panose="020B0604020202020204" pitchFamily="34" charset="0"/>
              </a:rPr>
              <a:t>Making step 3 </a:t>
            </a:r>
            <a:r>
              <a:rPr lang="en-GB" sz="3600" dirty="0">
                <a:effectLst/>
                <a:ea typeface="Times New Roman" panose="02020603050405020304" pitchFamily="18" charset="0"/>
                <a:cs typeface="Segoe UI Emoji" panose="020B0502040204020203" pitchFamily="34" charset="0"/>
              </a:rPr>
              <a:t>⚠</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86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433" y="1825446"/>
            <a:ext cx="7574455" cy="1191335"/>
          </a:xfrm>
        </p:spPr>
        <p:txBody>
          <a:bodyPr>
            <a:noAutofit/>
          </a:bodyPr>
          <a:lstStyle/>
          <a:p>
            <a:pPr>
              <a:lnSpc>
                <a:spcPct val="100000"/>
              </a:lnSpc>
            </a:pPr>
            <a:r>
              <a:rPr lang="en-GB" sz="2400" dirty="0">
                <a:latin typeface="Arial" panose="020B0604020202020204" pitchFamily="34" charset="0"/>
                <a:cs typeface="Arial" panose="020B0604020202020204" pitchFamily="34" charset="0"/>
              </a:rPr>
              <a:t>Sew a string to each dot</a:t>
            </a:r>
          </a:p>
          <a:p>
            <a:pPr>
              <a:lnSpc>
                <a:spcPct val="100000"/>
              </a:lnSpc>
            </a:pPr>
            <a:r>
              <a:rPr lang="en-GB" sz="2400" dirty="0">
                <a:latin typeface="Arial" panose="020B0604020202020204" pitchFamily="34" charset="0"/>
                <a:cs typeface="Arial" panose="020B0604020202020204" pitchFamily="34" charset="0"/>
              </a:rPr>
              <a:t>Knot the strings securely, leaving as long a bit as you can on one end</a:t>
            </a:r>
          </a:p>
        </p:txBody>
      </p:sp>
      <p:pic>
        <p:nvPicPr>
          <p:cNvPr id="6" name="Picture 10" descr="C:\Users\mrscj\Documents\Education\IET\Summer 2022\Stop it\IMG_20220626_104754_HD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9545" r="11846"/>
          <a:stretch/>
        </p:blipFill>
        <p:spPr bwMode="auto">
          <a:xfrm rot="5400000">
            <a:off x="4946649" y="2803565"/>
            <a:ext cx="2679328" cy="34286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mrscj\Documents\Education\IET\Summer 2022\Stop it\IMG_20220626_104728_HDR.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4601" t="5944" r="13830" b="22489"/>
          <a:stretch/>
        </p:blipFill>
        <p:spPr bwMode="auto">
          <a:xfrm>
            <a:off x="1191230" y="3178217"/>
            <a:ext cx="3073343" cy="26793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51591FA-018B-A3E1-2448-6EDC7E44E5AD}"/>
              </a:ext>
            </a:extLst>
          </p:cNvPr>
          <p:cNvSpPr>
            <a:spLocks noGrp="1"/>
          </p:cNvSpPr>
          <p:nvPr>
            <p:ph type="title"/>
          </p:nvPr>
        </p:nvSpPr>
        <p:spPr>
          <a:xfrm>
            <a:off x="210791" y="1097935"/>
            <a:ext cx="3755687" cy="707923"/>
          </a:xfrm>
        </p:spPr>
        <p:txBody>
          <a:bodyPr>
            <a:normAutofit/>
          </a:bodyPr>
          <a:lstStyle/>
          <a:p>
            <a:r>
              <a:rPr lang="en-GB" sz="3600" b="1" dirty="0">
                <a:latin typeface="Arial" panose="020B0604020202020204" pitchFamily="34" charset="0"/>
                <a:cs typeface="Arial" panose="020B0604020202020204" pitchFamily="34" charset="0"/>
              </a:rPr>
              <a:t>Making step 4 </a:t>
            </a:r>
            <a:r>
              <a:rPr lang="en-GB" sz="3600" dirty="0">
                <a:effectLst/>
                <a:ea typeface="Times New Roman" panose="02020603050405020304" pitchFamily="18" charset="0"/>
                <a:cs typeface="Segoe UI Emoji" panose="020B0502040204020203" pitchFamily="34" charset="0"/>
              </a:rPr>
              <a:t>⚠</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8728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89</TotalTime>
  <Words>936</Words>
  <Application>Microsoft Office PowerPoint</Application>
  <PresentationFormat>On-screen Show (4:3)</PresentationFormat>
  <Paragraphs>100</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Segoe UI Emoji</vt:lpstr>
      <vt:lpstr>Symbol</vt:lpstr>
      <vt:lpstr>Times New Roman</vt:lpstr>
      <vt:lpstr>Office Theme</vt:lpstr>
      <vt:lpstr>PowerPoint Presentation</vt:lpstr>
      <vt:lpstr>PowerPoint Presentation</vt:lpstr>
      <vt:lpstr>Situation and context</vt:lpstr>
      <vt:lpstr>Design brief</vt:lpstr>
      <vt:lpstr>Resources</vt:lpstr>
      <vt:lpstr>Making step 1 ⚠</vt:lpstr>
      <vt:lpstr>Making step 2</vt:lpstr>
      <vt:lpstr>Making step 3 ⚠</vt:lpstr>
      <vt:lpstr>Making step 4 ⚠</vt:lpstr>
      <vt:lpstr>Making step 5</vt:lpstr>
      <vt:lpstr>Testing ⚠</vt:lpstr>
      <vt:lpstr>Extension</vt:lpstr>
      <vt:lpstr>Extension - Maths exercise</vt:lpstr>
      <vt:lpstr>Circle to square</vt:lpstr>
      <vt:lpstr>Circle to square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it presentation</dc:title>
  <dc:subject>Develop a parachute-type system to slow  a landing spacecraft</dc:subject>
  <dc:creator>Attainment in Education</dc:creator>
  <cp:keywords>aeronautical engineering, drag, payload, prototyping, future of flight, parachute, spacecraft</cp:keywords>
  <cp:lastModifiedBy>Marie Neighbour</cp:lastModifiedBy>
  <cp:revision>62</cp:revision>
  <dcterms:created xsi:type="dcterms:W3CDTF">2017-06-28T15:11:57Z</dcterms:created>
  <dcterms:modified xsi:type="dcterms:W3CDTF">2022-10-11T07:55:19Z</dcterms:modified>
</cp:coreProperties>
</file>