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0" r:id="rId3"/>
    <p:sldId id="261" r:id="rId4"/>
    <p:sldId id="262" r:id="rId5"/>
    <p:sldId id="271" r:id="rId6"/>
    <p:sldId id="272" r:id="rId7"/>
    <p:sldId id="273" r:id="rId8"/>
    <p:sldId id="274" r:id="rId9"/>
    <p:sldId id="269"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5098" autoAdjust="0"/>
  </p:normalViewPr>
  <p:slideViewPr>
    <p:cSldViewPr snapToGrid="0" snapToObjects="1">
      <p:cViewPr varScale="1">
        <p:scale>
          <a:sx n="73" d="100"/>
          <a:sy n="73" d="100"/>
        </p:scale>
        <p:origin x="164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solar charger such as this could be used: https://www.amazon.co.uk/gp/product/B073W8VLTN</a:t>
            </a:r>
          </a:p>
          <a:p>
            <a:r>
              <a:rPr lang="en-GB" dirty="0"/>
              <a:t>The motor must be appropriate to the power supply voltages used. For example, a low inertia solar motor, such as the below, would work with two AA batteries. https://kitronik.co.uk/products/2546-low-inertia-solar-motor-1000-rpm?gclid=CjwKCAjw3K2XBhAzEiwAmmgrAv7Bv_lKz-z9DWuAiOtcbbDhqhaFqkvDc4D5erxWcYOzAMZMbZhHORoC53MQAvD_BwE</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14531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note – never connect a solar cell directly to a battery unless there is also an overcharge circuit present. Without this current will still be supplied even when the battery is fully charged and could cause excessive heat, fire or even an explosion. For this reason it is strongly recommended to use a commercially available solar battery charger with built-in overcharge protection, and to charge the batteries separately before inserting them into the main circuit. Rechargeable batteries appropriate to the type of charger must be used. </a:t>
            </a:r>
          </a:p>
          <a:p>
            <a:r>
              <a:rPr lang="en-GB" dirty="0"/>
              <a:t>The time taken to charge will vary depending on the amount of sunlight received, but typically this could be anything from a few hours to a full day. This step could therefore be done the day before the rest of the activity to give sufficient charging time, or the batteries could be pre-charged by the teacher. It is important however that learners understand how solar charging works and therefore this should still be shown to them.</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16780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Colour coding of the crocodile clips helps with the understanding of the completed circuit and any necessary fault finding.</a:t>
            </a:r>
          </a:p>
          <a:p>
            <a:r>
              <a:rPr lang="en-GB" dirty="0"/>
              <a:t>Ensure these connectors are the right way around as shown. Ensure they are not touching each other.</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28569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the two connectors are not touching each other, as this will mean the switch is permanently on.</a:t>
            </a:r>
          </a:p>
          <a:p>
            <a:r>
              <a:rPr lang="en-GB" dirty="0"/>
              <a:t>Any outside pin can be used for the red clip.</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26013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propeller such as that shown can be fitted to the motor for added authenticity!</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371497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batteries are connected and the switch turned on, the motor should create rotary movement. The engine is therefore ‘on’.</a:t>
            </a:r>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28071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above is an example range calculation – the exact numbers can be changed depending on the exact power supplies, motors etc used. This information can be found on the relevant datasheets at the point of purchase.</a:t>
            </a:r>
          </a:p>
          <a:p>
            <a:r>
              <a:rPr lang="en-GB" dirty="0"/>
              <a:t>The example is based on 2 x 1.5 V AA batteries and a motor current draw of 0.1 A.</a:t>
            </a:r>
          </a:p>
          <a:p>
            <a:r>
              <a:rPr lang="en-GB" dirty="0"/>
              <a:t>Numbers could also be changed to calculate for a real, full size aircraft.</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359003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688157" y="5150675"/>
            <a:ext cx="7711125" cy="83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Making a model of an electric aircraft engine and calculating for how long this could power an aircraft</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Solar powered engine</a:t>
            </a:r>
            <a:endParaRPr lang="en-GB" sz="4800" b="1" dirty="0">
              <a:latin typeface="Arial" panose="020B0604020202020204" pitchFamily="34" charset="0"/>
              <a:cs typeface="Arial" panose="020B0604020202020204" pitchFamily="34" charset="0"/>
            </a:endParaRPr>
          </a:p>
        </p:txBody>
      </p:sp>
      <p:pic>
        <p:nvPicPr>
          <p:cNvPr id="6" name="Picture 5" descr="A picture containing carrot, orange, indoor&#10;&#10;Description automatically generated">
            <a:extLst>
              <a:ext uri="{FF2B5EF4-FFF2-40B4-BE49-F238E27FC236}">
                <a16:creationId xmlns:a16="http://schemas.microsoft.com/office/drawing/2014/main" id="{A21BD368-3BB6-924A-EA85-230C719E798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88157" y="2141157"/>
            <a:ext cx="3685628" cy="2764221"/>
          </a:xfrm>
          <a:prstGeom prst="rect">
            <a:avLst/>
          </a:prstGeom>
        </p:spPr>
      </p:pic>
      <p:pic>
        <p:nvPicPr>
          <p:cNvPr id="9" name="Picture 8" descr="A picture containing orange&#10;&#10;Description automatically generated">
            <a:extLst>
              <a:ext uri="{FF2B5EF4-FFF2-40B4-BE49-F238E27FC236}">
                <a16:creationId xmlns:a16="http://schemas.microsoft.com/office/drawing/2014/main" id="{606FE0F1-5346-2154-F5E8-C51BA76E16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70217" y="2141157"/>
            <a:ext cx="3685626" cy="2764220"/>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041938"/>
            <a:ext cx="6380779" cy="680519"/>
          </a:xfrm>
        </p:spPr>
        <p:txBody>
          <a:bodyPr>
            <a:normAutofit/>
          </a:bodyPr>
          <a:lstStyle/>
          <a:p>
            <a:r>
              <a:rPr lang="en-GB" sz="3600" b="1" dirty="0">
                <a:latin typeface="Arial" panose="020B0604020202020204" pitchFamily="34" charset="0"/>
                <a:cs typeface="Arial" panose="020B0604020202020204" pitchFamily="34" charset="0"/>
              </a:rPr>
              <a:t>Calculations</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1752878"/>
            <a:ext cx="8907903" cy="452431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Time for each charge: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Time (hours) = Capacity (amp-hours) / Current (amps)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Time = 3 Ah (AA battery capacity) / 0.1 A (current drawn by motor)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Time = 30 hours, per battery, on a single charge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With two batteries this would give 60 hours worth of range before recharging would be needed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Extension: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could you calculate the distance that an aircraft could travel in this time?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48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7" y="1949440"/>
            <a:ext cx="8322413"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Jet engines used on aircraft are produce a lot of carbon emissions.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They are therefore a large contributor to global warming.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make a working model of an electric aircraft engine and calculate for how long this could power an aircraft.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engine must run off batteries that can be charged using solar energy</a:t>
            </a:r>
          </a:p>
        </p:txBody>
      </p:sp>
    </p:spTree>
    <p:extLst>
      <p:ext uri="{BB962C8B-B14F-4D97-AF65-F5344CB8AC3E}">
        <p14:creationId xmlns:p14="http://schemas.microsoft.com/office/powerpoint/2010/main" val="19147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Resources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931660"/>
            <a:ext cx="4898010"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Solar AA battery charger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2 x rechargeable AA batteries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AA batteries connector/holder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Red and black crocodile clips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Slide or toggle switch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Electric solar motor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7" name="Picture 6" descr="A picture containing text, indoor&#10;&#10;Description automatically generated">
            <a:extLst>
              <a:ext uri="{FF2B5EF4-FFF2-40B4-BE49-F238E27FC236}">
                <a16:creationId xmlns:a16="http://schemas.microsoft.com/office/drawing/2014/main" id="{EC1882F1-350A-1009-825C-17A1D593AF7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4807826" y="1927336"/>
            <a:ext cx="4403836" cy="3302877"/>
          </a:xfrm>
          <a:prstGeom prst="rect">
            <a:avLst/>
          </a:prstGeom>
        </p:spPr>
      </p:pic>
    </p:spTree>
    <p:extLst>
      <p:ext uri="{BB962C8B-B14F-4D97-AF65-F5344CB8AC3E}">
        <p14:creationId xmlns:p14="http://schemas.microsoft.com/office/powerpoint/2010/main" val="282457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1 – Charging the batteries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2141566"/>
            <a:ext cx="3895488"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Fit the two rechargeable AA batteries into the solar charger.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Place the charger outside in direct sunlight.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Wait for the batteries to become fully charged.</a:t>
            </a:r>
          </a:p>
        </p:txBody>
      </p:sp>
      <p:sp>
        <p:nvSpPr>
          <p:cNvPr id="19" name="TextBox 18">
            <a:extLst>
              <a:ext uri="{FF2B5EF4-FFF2-40B4-BE49-F238E27FC236}">
                <a16:creationId xmlns:a16="http://schemas.microsoft.com/office/drawing/2014/main" id="{38ADB02A-268A-A48A-6761-E26A6AF39BE4}"/>
              </a:ext>
            </a:extLst>
          </p:cNvPr>
          <p:cNvSpPr txBox="1"/>
          <p:nvPr/>
        </p:nvSpPr>
        <p:spPr>
          <a:xfrm>
            <a:off x="7133229" y="1307197"/>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5" name="Picture 4">
            <a:extLst>
              <a:ext uri="{FF2B5EF4-FFF2-40B4-BE49-F238E27FC236}">
                <a16:creationId xmlns:a16="http://schemas.microsoft.com/office/drawing/2014/main" id="{13DB65D0-3709-307C-BA97-590ECDDDB11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394478" y="2275534"/>
            <a:ext cx="2136951" cy="3198871"/>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7C0030EB-F5B1-5B6B-BAF5-177317F055E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6213995" y="2860925"/>
            <a:ext cx="3198870" cy="2028092"/>
          </a:xfrm>
          <a:prstGeom prst="rect">
            <a:avLst/>
          </a:prstGeom>
        </p:spPr>
      </p:pic>
    </p:spTree>
    <p:extLst>
      <p:ext uri="{BB962C8B-B14F-4D97-AF65-F5344CB8AC3E}">
        <p14:creationId xmlns:p14="http://schemas.microsoft.com/office/powerpoint/2010/main" val="286503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2 – Connecting the battery leads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5" y="2173932"/>
            <a:ext cx="4173417"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Connect one end of a black crocodile clip to the negative connector on the battery holder</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Connect one end of a red crocodile clip to the positive connector</a:t>
            </a:r>
          </a:p>
        </p:txBody>
      </p:sp>
      <p:sp>
        <p:nvSpPr>
          <p:cNvPr id="19" name="TextBox 18">
            <a:extLst>
              <a:ext uri="{FF2B5EF4-FFF2-40B4-BE49-F238E27FC236}">
                <a16:creationId xmlns:a16="http://schemas.microsoft.com/office/drawing/2014/main" id="{38ADB02A-268A-A48A-6761-E26A6AF39BE4}"/>
              </a:ext>
            </a:extLst>
          </p:cNvPr>
          <p:cNvSpPr txBox="1"/>
          <p:nvPr/>
        </p:nvSpPr>
        <p:spPr>
          <a:xfrm>
            <a:off x="8529145" y="1303421"/>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5" name="Picture 4" descr="A picture containing indoor, red, plastic&#10;&#10;Description automatically generated">
            <a:extLst>
              <a:ext uri="{FF2B5EF4-FFF2-40B4-BE49-F238E27FC236}">
                <a16:creationId xmlns:a16="http://schemas.microsoft.com/office/drawing/2014/main" id="{A29DC65A-1B43-5260-08EB-B11FE7E0D74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84102" y="2162907"/>
            <a:ext cx="4173416" cy="3130062"/>
          </a:xfrm>
          <a:prstGeom prst="rect">
            <a:avLst/>
          </a:prstGeom>
        </p:spPr>
      </p:pic>
    </p:spTree>
    <p:extLst>
      <p:ext uri="{BB962C8B-B14F-4D97-AF65-F5344CB8AC3E}">
        <p14:creationId xmlns:p14="http://schemas.microsoft.com/office/powerpoint/2010/main" val="226731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3 – Connecting the switch</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5" y="2015945"/>
            <a:ext cx="4576096"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Connect the other end of the red crocodile clip (the one that is connected to the battery) to an outside pin of the switch.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Connect one end of a different red crocodile clip to the middle pin of the switch.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Make sure the two clips are not touching each other.</a:t>
            </a:r>
          </a:p>
        </p:txBody>
      </p:sp>
      <p:sp>
        <p:nvSpPr>
          <p:cNvPr id="19" name="TextBox 18">
            <a:extLst>
              <a:ext uri="{FF2B5EF4-FFF2-40B4-BE49-F238E27FC236}">
                <a16:creationId xmlns:a16="http://schemas.microsoft.com/office/drawing/2014/main" id="{38ADB02A-268A-A48A-6761-E26A6AF39BE4}"/>
              </a:ext>
            </a:extLst>
          </p:cNvPr>
          <p:cNvSpPr txBox="1"/>
          <p:nvPr/>
        </p:nvSpPr>
        <p:spPr>
          <a:xfrm>
            <a:off x="7100739" y="1306650"/>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6" name="Picture 5">
            <a:extLst>
              <a:ext uri="{FF2B5EF4-FFF2-40B4-BE49-F238E27FC236}">
                <a16:creationId xmlns:a16="http://schemas.microsoft.com/office/drawing/2014/main" id="{124F7C01-695C-459F-AE57-67252EA45F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88835" y="2026747"/>
            <a:ext cx="2203511" cy="2309465"/>
          </a:xfrm>
          <a:prstGeom prst="rect">
            <a:avLst/>
          </a:prstGeom>
        </p:spPr>
      </p:pic>
      <p:pic>
        <p:nvPicPr>
          <p:cNvPr id="8" name="Picture 7" descr="A picture containing indoor, red, plastic&#10;&#10;Description automatically generated">
            <a:extLst>
              <a:ext uri="{FF2B5EF4-FFF2-40B4-BE49-F238E27FC236}">
                <a16:creationId xmlns:a16="http://schemas.microsoft.com/office/drawing/2014/main" id="{BB9078C7-3B18-F635-491B-19F819FCC2F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56351" y="4089925"/>
            <a:ext cx="2518486" cy="1719109"/>
          </a:xfrm>
          <a:prstGeom prst="rect">
            <a:avLst/>
          </a:prstGeom>
        </p:spPr>
      </p:pic>
    </p:spTree>
    <p:extLst>
      <p:ext uri="{BB962C8B-B14F-4D97-AF65-F5344CB8AC3E}">
        <p14:creationId xmlns:p14="http://schemas.microsoft.com/office/powerpoint/2010/main" val="61250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4 – Connecting the motor</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4" y="2177049"/>
            <a:ext cx="5138407"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Connect the other end of the red crocodile clip (the one that is connected to the middle of the switch) to the red motor wire.</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Connect the other end of the black crocodile clip that is connected to the battery holder to the black motor wire.</a:t>
            </a:r>
          </a:p>
        </p:txBody>
      </p:sp>
      <p:sp>
        <p:nvSpPr>
          <p:cNvPr id="19" name="TextBox 18">
            <a:extLst>
              <a:ext uri="{FF2B5EF4-FFF2-40B4-BE49-F238E27FC236}">
                <a16:creationId xmlns:a16="http://schemas.microsoft.com/office/drawing/2014/main" id="{38ADB02A-268A-A48A-6761-E26A6AF39BE4}"/>
              </a:ext>
            </a:extLst>
          </p:cNvPr>
          <p:cNvSpPr txBox="1"/>
          <p:nvPr/>
        </p:nvSpPr>
        <p:spPr>
          <a:xfrm>
            <a:off x="7095166" y="1306650"/>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9" name="Picture 8" descr="A picture containing carrot, orange&#10;&#10;Description automatically generated">
            <a:extLst>
              <a:ext uri="{FF2B5EF4-FFF2-40B4-BE49-F238E27FC236}">
                <a16:creationId xmlns:a16="http://schemas.microsoft.com/office/drawing/2014/main" id="{FF5BACAB-1261-82C2-1D5F-035DC94730B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66156" y="1929328"/>
            <a:ext cx="2635584" cy="1976689"/>
          </a:xfrm>
          <a:prstGeom prst="rect">
            <a:avLst/>
          </a:prstGeom>
        </p:spPr>
      </p:pic>
      <p:pic>
        <p:nvPicPr>
          <p:cNvPr id="11" name="Picture 10" descr="A picture containing orange&#10;&#10;Description automatically generated">
            <a:extLst>
              <a:ext uri="{FF2B5EF4-FFF2-40B4-BE49-F238E27FC236}">
                <a16:creationId xmlns:a16="http://schemas.microsoft.com/office/drawing/2014/main" id="{54421684-C0B0-DA4B-CB02-E8A34B00D48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66156" y="4068399"/>
            <a:ext cx="2635584" cy="1762164"/>
          </a:xfrm>
          <a:prstGeom prst="rect">
            <a:avLst/>
          </a:prstGeom>
        </p:spPr>
      </p:pic>
    </p:spTree>
    <p:extLst>
      <p:ext uri="{BB962C8B-B14F-4D97-AF65-F5344CB8AC3E}">
        <p14:creationId xmlns:p14="http://schemas.microsoft.com/office/powerpoint/2010/main" val="390766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041938"/>
            <a:ext cx="6380779" cy="680519"/>
          </a:xfrm>
        </p:spPr>
        <p:txBody>
          <a:bodyPr>
            <a:normAutofit/>
          </a:bodyPr>
          <a:lstStyle/>
          <a:p>
            <a:r>
              <a:rPr lang="en-GB" sz="3600" b="1" dirty="0">
                <a:latin typeface="Arial" panose="020B0604020202020204" pitchFamily="34" charset="0"/>
                <a:cs typeface="Arial" panose="020B0604020202020204" pitchFamily="34" charset="0"/>
              </a:rPr>
              <a:t>Testing</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7" y="1752878"/>
            <a:ext cx="4654880" cy="1200329"/>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Place the charged batteries into the battery holder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Turn the switch ‘on’</a:t>
            </a:r>
          </a:p>
        </p:txBody>
      </p:sp>
      <p:pic>
        <p:nvPicPr>
          <p:cNvPr id="6" name="Picture 5" descr="A picture containing carrot, orange, indoor&#10;&#10;Description automatically generated">
            <a:extLst>
              <a:ext uri="{FF2B5EF4-FFF2-40B4-BE49-F238E27FC236}">
                <a16:creationId xmlns:a16="http://schemas.microsoft.com/office/drawing/2014/main" id="{3FDDF3F9-5C77-E2CA-262B-1DC058ECA62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07308" y="3091543"/>
            <a:ext cx="3512457" cy="2634343"/>
          </a:xfrm>
          <a:prstGeom prst="rect">
            <a:avLst/>
          </a:prstGeom>
        </p:spPr>
      </p:pic>
      <p:pic>
        <p:nvPicPr>
          <p:cNvPr id="9" name="Picture 8" descr="A picture containing orange&#10;&#10;Description automatically generated">
            <a:extLst>
              <a:ext uri="{FF2B5EF4-FFF2-40B4-BE49-F238E27FC236}">
                <a16:creationId xmlns:a16="http://schemas.microsoft.com/office/drawing/2014/main" id="{C657C315-AD56-EAA1-63A8-B5E14542C38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6200000">
            <a:off x="4535635" y="1848029"/>
            <a:ext cx="4431836" cy="3323877"/>
          </a:xfrm>
          <a:prstGeom prst="rect">
            <a:avLst/>
          </a:prstGeom>
        </p:spPr>
      </p:pic>
    </p:spTree>
    <p:extLst>
      <p:ext uri="{BB962C8B-B14F-4D97-AF65-F5344CB8AC3E}">
        <p14:creationId xmlns:p14="http://schemas.microsoft.com/office/powerpoint/2010/main" val="112980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957</Words>
  <Application>Microsoft Office PowerPoint</Application>
  <PresentationFormat>On-screen Show (4:3)</PresentationFormat>
  <Paragraphs>76</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 Emoji</vt:lpstr>
      <vt:lpstr>Symbol</vt:lpstr>
      <vt:lpstr>Times New Roman</vt:lpstr>
      <vt:lpstr>Office Theme</vt:lpstr>
      <vt:lpstr>PowerPoint Presentation</vt:lpstr>
      <vt:lpstr>PowerPoint Presentation</vt:lpstr>
      <vt:lpstr>Brief</vt:lpstr>
      <vt:lpstr>Resources</vt:lpstr>
      <vt:lpstr>Step 1 – Charging the batteries</vt:lpstr>
      <vt:lpstr>Step 2 – Connecting the battery leads</vt:lpstr>
      <vt:lpstr>Step 3 – Connecting the switch</vt:lpstr>
      <vt:lpstr>Step 4 – Connecting the motor</vt:lpstr>
      <vt:lpstr>Testing</vt:lpstr>
      <vt:lpstr>Calculations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powered engine presentation</dc:title>
  <dc:subject>Making a model of an electric aircraft and calculating how long this could power an aircraft</dc:subject>
  <dc:creator>Attainment in Education</dc:creator>
  <cp:keywords>KS3 controls, components, crocodile clips, future flight, motors, power supplies, rechargeable batteries, solar energy, switches</cp:keywords>
  <cp:lastModifiedBy>Marie Neighbour</cp:lastModifiedBy>
  <cp:revision>98</cp:revision>
  <dcterms:created xsi:type="dcterms:W3CDTF">2017-06-28T15:11:57Z</dcterms:created>
  <dcterms:modified xsi:type="dcterms:W3CDTF">2022-10-11T07:54:55Z</dcterms:modified>
</cp:coreProperties>
</file>