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9" r:id="rId2"/>
    <p:sldId id="260" r:id="rId3"/>
    <p:sldId id="274" r:id="rId4"/>
    <p:sldId id="275" r:id="rId5"/>
    <p:sldId id="276"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89673" autoAdjust="0"/>
  </p:normalViewPr>
  <p:slideViewPr>
    <p:cSldViewPr snapToGrid="0" snapToObjects="1">
      <p:cViewPr varScale="1">
        <p:scale>
          <a:sx n="77" d="100"/>
          <a:sy n="77" d="100"/>
        </p:scale>
        <p:origin x="1618"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7F889-9E18-41E6-8973-F6D11122191D}" type="datetimeFigureOut">
              <a:rPr lang="en-GB" smtClean="0"/>
              <a:t>11/10/2022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FA728-7C25-4CCC-8013-DCE6384EC718}" type="slidenum">
              <a:rPr lang="en-GB" smtClean="0"/>
              <a:t>‹#›</a:t>
            </a:fld>
            <a:endParaRPr lang="en-GB"/>
          </a:p>
        </p:txBody>
      </p:sp>
    </p:spTree>
    <p:extLst>
      <p:ext uri="{BB962C8B-B14F-4D97-AF65-F5344CB8AC3E}">
        <p14:creationId xmlns:p14="http://schemas.microsoft.com/office/powerpoint/2010/main" val="2536835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Aircraft scrapyards are often nicknamed boneyards or graveyards, so learners may have heard these terms before. Discuss the environmental issues with sending aircraft here rather than re-using more of their parts.</a:t>
            </a:r>
          </a:p>
        </p:txBody>
      </p:sp>
      <p:sp>
        <p:nvSpPr>
          <p:cNvPr id="4" name="Slide Number Placeholder 3"/>
          <p:cNvSpPr>
            <a:spLocks noGrp="1"/>
          </p:cNvSpPr>
          <p:nvPr>
            <p:ph type="sldNum" sz="quarter" idx="5"/>
          </p:nvPr>
        </p:nvSpPr>
        <p:spPr/>
        <p:txBody>
          <a:bodyPr/>
          <a:lstStyle/>
          <a:p>
            <a:fld id="{36FFA728-7C25-4CCC-8013-DCE6384EC718}" type="slidenum">
              <a:rPr lang="en-GB" smtClean="0"/>
              <a:t>3</a:t>
            </a:fld>
            <a:endParaRPr lang="en-GB"/>
          </a:p>
        </p:txBody>
      </p:sp>
    </p:spTree>
    <p:extLst>
      <p:ext uri="{BB962C8B-B14F-4D97-AF65-F5344CB8AC3E}">
        <p14:creationId xmlns:p14="http://schemas.microsoft.com/office/powerpoint/2010/main" val="315081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learners to consider both the larger and smaller parts of the aircraft. E.g. what could they do with seats, instruments, trolleys, food trays etc as well as the big parts like wings, fuselage and engines. E.g. the top deck of a retired British Airways Boeing 747 is to be used as part of a tourist attraction in Salford, Greater Manchester. This could be a useful discussion or starting point. https://www.manchestereveningnews.co.uk/whats-on/whats-on-news/british-airways-boeing-747-arriving-24712658</a:t>
            </a:r>
          </a:p>
          <a:p>
            <a:r>
              <a:rPr lang="en-GB" dirty="0"/>
              <a:t>It may help learners to sketch some ideas for what these products could look like or produce simple models.</a:t>
            </a:r>
          </a:p>
        </p:txBody>
      </p:sp>
      <p:sp>
        <p:nvSpPr>
          <p:cNvPr id="4" name="Slide Number Placeholder 3"/>
          <p:cNvSpPr>
            <a:spLocks noGrp="1"/>
          </p:cNvSpPr>
          <p:nvPr>
            <p:ph type="sldNum" sz="quarter" idx="5"/>
          </p:nvPr>
        </p:nvSpPr>
        <p:spPr/>
        <p:txBody>
          <a:bodyPr/>
          <a:lstStyle/>
          <a:p>
            <a:fld id="{36FFA728-7C25-4CCC-8013-DCE6384EC718}" type="slidenum">
              <a:rPr lang="en-GB" smtClean="0"/>
              <a:t>4</a:t>
            </a:fld>
            <a:endParaRPr lang="en-GB"/>
          </a:p>
        </p:txBody>
      </p:sp>
    </p:spTree>
    <p:extLst>
      <p:ext uri="{BB962C8B-B14F-4D97-AF65-F5344CB8AC3E}">
        <p14:creationId xmlns:p14="http://schemas.microsoft.com/office/powerpoint/2010/main" val="3729081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could be used as a starter to get learners thinking about the different parts of a plane and how they could be re-used. It could also be used to support the main activity.</a:t>
            </a:r>
          </a:p>
          <a:p>
            <a:r>
              <a:rPr lang="en-GB" dirty="0"/>
              <a:t>Answers are given on slide 6.</a:t>
            </a:r>
          </a:p>
        </p:txBody>
      </p:sp>
      <p:sp>
        <p:nvSpPr>
          <p:cNvPr id="4" name="Slide Number Placeholder 3"/>
          <p:cNvSpPr>
            <a:spLocks noGrp="1"/>
          </p:cNvSpPr>
          <p:nvPr>
            <p:ph type="sldNum" sz="quarter" idx="5"/>
          </p:nvPr>
        </p:nvSpPr>
        <p:spPr/>
        <p:txBody>
          <a:bodyPr/>
          <a:lstStyle/>
          <a:p>
            <a:fld id="{36FFA728-7C25-4CCC-8013-DCE6384EC718}" type="slidenum">
              <a:rPr lang="en-GB" smtClean="0"/>
              <a:t>5</a:t>
            </a:fld>
            <a:endParaRPr lang="en-GB"/>
          </a:p>
        </p:txBody>
      </p:sp>
    </p:spTree>
    <p:extLst>
      <p:ext uri="{BB962C8B-B14F-4D97-AF65-F5344CB8AC3E}">
        <p14:creationId xmlns:p14="http://schemas.microsoft.com/office/powerpoint/2010/main" val="1452861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answers for slide 5.</a:t>
            </a:r>
          </a:p>
        </p:txBody>
      </p:sp>
      <p:sp>
        <p:nvSpPr>
          <p:cNvPr id="4" name="Slide Number Placeholder 3"/>
          <p:cNvSpPr>
            <a:spLocks noGrp="1"/>
          </p:cNvSpPr>
          <p:nvPr>
            <p:ph type="sldNum" sz="quarter" idx="5"/>
          </p:nvPr>
        </p:nvSpPr>
        <p:spPr/>
        <p:txBody>
          <a:bodyPr/>
          <a:lstStyle/>
          <a:p>
            <a:fld id="{36FFA728-7C25-4CCC-8013-DCE6384EC718}" type="slidenum">
              <a:rPr lang="en-GB" smtClean="0"/>
              <a:t>6</a:t>
            </a:fld>
            <a:endParaRPr lang="en-GB"/>
          </a:p>
        </p:txBody>
      </p:sp>
    </p:spTree>
    <p:extLst>
      <p:ext uri="{BB962C8B-B14F-4D97-AF65-F5344CB8AC3E}">
        <p14:creationId xmlns:p14="http://schemas.microsoft.com/office/powerpoint/2010/main" val="2658676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D9623A4-A1FD-42D3-BA3E-EC323D62B672}"/>
              </a:ext>
            </a:extLst>
          </p:cNvPr>
          <p:cNvSpPr txBox="1">
            <a:spLocks/>
          </p:cNvSpPr>
          <p:nvPr/>
        </p:nvSpPr>
        <p:spPr>
          <a:xfrm>
            <a:off x="688157" y="5150675"/>
            <a:ext cx="7711125" cy="830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latin typeface="Arial" panose="020B0604020202020204" pitchFamily="34" charset="0"/>
                <a:cs typeface="Arial" panose="020B0604020202020204" pitchFamily="34" charset="0"/>
              </a:rPr>
              <a:t>Creating a presentation suggesting how a company could re-use aircraft or parts of aircraft</a:t>
            </a:r>
          </a:p>
        </p:txBody>
      </p:sp>
      <p:sp>
        <p:nvSpPr>
          <p:cNvPr id="4" name="TextBox 3">
            <a:extLst>
              <a:ext uri="{FF2B5EF4-FFF2-40B4-BE49-F238E27FC236}">
                <a16:creationId xmlns:a16="http://schemas.microsoft.com/office/drawing/2014/main" id="{B86CFF00-33B4-47B2-8D15-4DDCD5F5856E}"/>
              </a:ext>
            </a:extLst>
          </p:cNvPr>
          <p:cNvSpPr txBox="1"/>
          <p:nvPr/>
        </p:nvSpPr>
        <p:spPr>
          <a:xfrm>
            <a:off x="85725" y="1064864"/>
            <a:ext cx="9004476"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Aircraft chic</a:t>
            </a:r>
            <a:endParaRPr lang="en-GB" sz="4800" b="1" dirty="0">
              <a:latin typeface="Arial" panose="020B0604020202020204" pitchFamily="34" charset="0"/>
              <a:cs typeface="Arial" panose="020B0604020202020204" pitchFamily="34" charset="0"/>
            </a:endParaRPr>
          </a:p>
        </p:txBody>
      </p:sp>
      <p:pic>
        <p:nvPicPr>
          <p:cNvPr id="1026" name="Picture 2" descr="Iceland, Plane, Wreck, Aircraft, Crash, Landscape">
            <a:extLst>
              <a:ext uri="{FF2B5EF4-FFF2-40B4-BE49-F238E27FC236}">
                <a16:creationId xmlns:a16="http://schemas.microsoft.com/office/drawing/2014/main" id="{021B3DC0-9133-7423-89A1-B79203AD4B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90" y="2140813"/>
            <a:ext cx="4102495" cy="27649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via, Av-14 32A, Czech, Airlines, Aircraft, Abandoned">
            <a:extLst>
              <a:ext uri="{FF2B5EF4-FFF2-40B4-BE49-F238E27FC236}">
                <a16:creationId xmlns:a16="http://schemas.microsoft.com/office/drawing/2014/main" id="{51D25A00-353E-C8EF-FB14-076E705E57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3817" y="2140813"/>
            <a:ext cx="4147365" cy="2764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6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63EAE6-ED14-8754-8793-4BE5441ABEA7}"/>
              </a:ext>
            </a:extLst>
          </p:cNvPr>
          <p:cNvSpPr txBox="1"/>
          <p:nvPr/>
        </p:nvSpPr>
        <p:spPr>
          <a:xfrm>
            <a:off x="899592" y="1078974"/>
            <a:ext cx="7344816" cy="4878259"/>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11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36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313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7" y="1154621"/>
            <a:ext cx="2553728" cy="680519"/>
          </a:xfrm>
        </p:spPr>
        <p:txBody>
          <a:bodyPr>
            <a:normAutofit/>
          </a:bodyPr>
          <a:lstStyle/>
          <a:p>
            <a:r>
              <a:rPr lang="en-GB" sz="3600" b="1" dirty="0">
                <a:latin typeface="Arial" panose="020B0604020202020204" pitchFamily="34" charset="0"/>
                <a:cs typeface="Arial" panose="020B0604020202020204" pitchFamily="34" charset="0"/>
              </a:rPr>
              <a:t>Brief</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7" y="1851871"/>
            <a:ext cx="8320681" cy="3785652"/>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Once aircraft reach a certain age they are sent to large outdoor scrapyards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These take up huge amounts of space and many valuable parts of the aircraft are left unused</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An airline company wants to improve on how they dispose of aircraft and have asked for your help</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Your task is to create a presentation for the board of the company suggesting how they could re-use aircraft, or parts of aircraft, being retired from their fleet</a:t>
            </a:r>
          </a:p>
        </p:txBody>
      </p:sp>
    </p:spTree>
    <p:extLst>
      <p:ext uri="{BB962C8B-B14F-4D97-AF65-F5344CB8AC3E}">
        <p14:creationId xmlns:p14="http://schemas.microsoft.com/office/powerpoint/2010/main" val="450595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7520581" cy="680519"/>
          </a:xfrm>
        </p:spPr>
        <p:txBody>
          <a:bodyPr>
            <a:normAutofit/>
          </a:bodyPr>
          <a:lstStyle/>
          <a:p>
            <a:r>
              <a:rPr lang="en-GB" sz="3600" b="1" dirty="0">
                <a:latin typeface="Arial" panose="020B0604020202020204" pitchFamily="34" charset="0"/>
                <a:cs typeface="Arial" panose="020B0604020202020204" pitchFamily="34" charset="0"/>
              </a:rPr>
              <a:t>Producing your presentation</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7" y="1851871"/>
            <a:ext cx="8320681" cy="4154984"/>
          </a:xfrm>
          <a:prstGeom prst="rect">
            <a:avLst/>
          </a:prstGeom>
          <a:noFill/>
        </p:spPr>
        <p:txBody>
          <a:bodyPr wrap="square">
            <a:spAutoFit/>
          </a:bodyPr>
          <a:lstStyle/>
          <a:p>
            <a:r>
              <a:rPr lang="en-GB" sz="2400" dirty="0">
                <a:latin typeface="Arial" panose="020B0604020202020204" pitchFamily="34" charset="0"/>
                <a:cs typeface="Arial" panose="020B0604020202020204" pitchFamily="34" charset="0"/>
              </a:rPr>
              <a:t>Your presentation should include: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An introduction to the problem and why it is an issue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 list of the different aircraft parts that could be recycled or re-used</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Research into the types of products that could be made from old aircraft parts, including existing products. E.g. lamps, furniture, shelter, items for transport or play grounds or even tourist attractions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Sketches, drawings or models of possible new products that could make use of the different parts</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385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174965" y="990401"/>
            <a:ext cx="7520581" cy="680519"/>
          </a:xfrm>
        </p:spPr>
        <p:txBody>
          <a:bodyPr>
            <a:normAutofit/>
          </a:bodyPr>
          <a:lstStyle/>
          <a:p>
            <a:r>
              <a:rPr lang="en-GB" sz="3600" b="1" dirty="0">
                <a:latin typeface="Arial" panose="020B0604020202020204" pitchFamily="34" charset="0"/>
                <a:cs typeface="Arial" panose="020B0604020202020204" pitchFamily="34" charset="0"/>
              </a:rPr>
              <a:t>Parts of an aircraft</a:t>
            </a:r>
          </a:p>
        </p:txBody>
      </p:sp>
      <p:pic>
        <p:nvPicPr>
          <p:cNvPr id="5" name="Picture 2">
            <a:extLst>
              <a:ext uri="{FF2B5EF4-FFF2-40B4-BE49-F238E27FC236}">
                <a16:creationId xmlns:a16="http://schemas.microsoft.com/office/drawing/2014/main" id="{F09114EA-786E-55C5-0836-8B2B1388FE4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79655" y="1884457"/>
            <a:ext cx="4924649" cy="323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Callout 1 5">
            <a:extLst>
              <a:ext uri="{FF2B5EF4-FFF2-40B4-BE49-F238E27FC236}">
                <a16:creationId xmlns:a16="http://schemas.microsoft.com/office/drawing/2014/main" id="{8577C128-9BD6-2518-809D-18159AF277A7}"/>
              </a:ext>
            </a:extLst>
          </p:cNvPr>
          <p:cNvSpPr/>
          <p:nvPr/>
        </p:nvSpPr>
        <p:spPr>
          <a:xfrm>
            <a:off x="3151632" y="1693579"/>
            <a:ext cx="1271016" cy="331879"/>
          </a:xfrm>
          <a:prstGeom prst="borderCallout1">
            <a:avLst>
              <a:gd name="adj1" fmla="val 120693"/>
              <a:gd name="adj2" fmla="val 51380"/>
              <a:gd name="adj3" fmla="val 528250"/>
              <a:gd name="adj4" fmla="val 7732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ine Callout 1 6">
            <a:extLst>
              <a:ext uri="{FF2B5EF4-FFF2-40B4-BE49-F238E27FC236}">
                <a16:creationId xmlns:a16="http://schemas.microsoft.com/office/drawing/2014/main" id="{D5E4AF7E-1A9C-3DAF-F1E4-B9A86A10C8E9}"/>
              </a:ext>
            </a:extLst>
          </p:cNvPr>
          <p:cNvSpPr/>
          <p:nvPr/>
        </p:nvSpPr>
        <p:spPr>
          <a:xfrm>
            <a:off x="265176" y="1823735"/>
            <a:ext cx="1271016" cy="331879"/>
          </a:xfrm>
          <a:prstGeom prst="borderCallout1">
            <a:avLst>
              <a:gd name="adj1" fmla="val 126204"/>
              <a:gd name="adj2" fmla="val 103897"/>
              <a:gd name="adj3" fmla="val 283035"/>
              <a:gd name="adj4" fmla="val 16077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Line Callout 1 7">
            <a:extLst>
              <a:ext uri="{FF2B5EF4-FFF2-40B4-BE49-F238E27FC236}">
                <a16:creationId xmlns:a16="http://schemas.microsoft.com/office/drawing/2014/main" id="{9344892E-9FAD-469B-73A3-15F1A6EAEE32}"/>
              </a:ext>
            </a:extLst>
          </p:cNvPr>
          <p:cNvSpPr/>
          <p:nvPr/>
        </p:nvSpPr>
        <p:spPr>
          <a:xfrm>
            <a:off x="6434328" y="1092330"/>
            <a:ext cx="1271016" cy="331879"/>
          </a:xfrm>
          <a:prstGeom prst="borderCallout1">
            <a:avLst>
              <a:gd name="adj1" fmla="val 123449"/>
              <a:gd name="adj2" fmla="val 49221"/>
              <a:gd name="adj3" fmla="val 258238"/>
              <a:gd name="adj4" fmla="val -3706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ine Callout 1 9">
            <a:extLst>
              <a:ext uri="{FF2B5EF4-FFF2-40B4-BE49-F238E27FC236}">
                <a16:creationId xmlns:a16="http://schemas.microsoft.com/office/drawing/2014/main" id="{6AB4C8CE-65D3-2532-128C-FF7B363D95E3}"/>
              </a:ext>
            </a:extLst>
          </p:cNvPr>
          <p:cNvSpPr/>
          <p:nvPr/>
        </p:nvSpPr>
        <p:spPr>
          <a:xfrm>
            <a:off x="7222236" y="4673730"/>
            <a:ext cx="1271016" cy="331879"/>
          </a:xfrm>
          <a:prstGeom prst="borderCallout1">
            <a:avLst>
              <a:gd name="adj1" fmla="val -39109"/>
              <a:gd name="adj2" fmla="val 44185"/>
              <a:gd name="adj3" fmla="val -262498"/>
              <a:gd name="adj4" fmla="val -40665"/>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Line Callout 1 10">
            <a:extLst>
              <a:ext uri="{FF2B5EF4-FFF2-40B4-BE49-F238E27FC236}">
                <a16:creationId xmlns:a16="http://schemas.microsoft.com/office/drawing/2014/main" id="{550D36EF-820D-C910-DD5F-9C997754B2A5}"/>
              </a:ext>
            </a:extLst>
          </p:cNvPr>
          <p:cNvSpPr/>
          <p:nvPr/>
        </p:nvSpPr>
        <p:spPr>
          <a:xfrm>
            <a:off x="5177028" y="5268090"/>
            <a:ext cx="1271016" cy="331879"/>
          </a:xfrm>
          <a:prstGeom prst="borderCallout1">
            <a:avLst>
              <a:gd name="adj1" fmla="val -39109"/>
              <a:gd name="adj2" fmla="val 43466"/>
              <a:gd name="adj3" fmla="val -168821"/>
              <a:gd name="adj4" fmla="val 1041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Line Callout 1 11">
            <a:extLst>
              <a:ext uri="{FF2B5EF4-FFF2-40B4-BE49-F238E27FC236}">
                <a16:creationId xmlns:a16="http://schemas.microsoft.com/office/drawing/2014/main" id="{BC31609D-8E63-1FE7-1462-BE26CDA8D3D5}"/>
              </a:ext>
            </a:extLst>
          </p:cNvPr>
          <p:cNvSpPr/>
          <p:nvPr/>
        </p:nvSpPr>
        <p:spPr>
          <a:xfrm>
            <a:off x="808639" y="4507790"/>
            <a:ext cx="1271016" cy="331879"/>
          </a:xfrm>
          <a:prstGeom prst="borderCallout1">
            <a:avLst>
              <a:gd name="adj1" fmla="val 29772"/>
              <a:gd name="adj2" fmla="val 108933"/>
              <a:gd name="adj3" fmla="val -177087"/>
              <a:gd name="adj4" fmla="val 23271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A2FF85B1-99C3-45CC-7643-CE462140A932}"/>
              </a:ext>
            </a:extLst>
          </p:cNvPr>
          <p:cNvSpPr txBox="1"/>
          <p:nvPr/>
        </p:nvSpPr>
        <p:spPr>
          <a:xfrm>
            <a:off x="64463" y="5762720"/>
            <a:ext cx="9079537" cy="323165"/>
          </a:xfrm>
          <a:prstGeom prst="rect">
            <a:avLst/>
          </a:prstGeom>
          <a:noFill/>
        </p:spPr>
        <p:txBody>
          <a:bodyPr wrap="none" rtlCol="0">
            <a:spAutoFit/>
          </a:bodyPr>
          <a:lstStyle/>
          <a:p>
            <a:r>
              <a:rPr lang="en-GB" sz="1500" dirty="0">
                <a:latin typeface="Arial" panose="020B0604020202020204" pitchFamily="34" charset="0"/>
                <a:cs typeface="Arial" panose="020B0604020202020204" pitchFamily="34" charset="0"/>
              </a:rPr>
              <a:t>Fuselage    Aileron    Wing Leading Edge    Wing-tip    Tail-Plane    Elevator   Engine    Cockpit    Window</a:t>
            </a:r>
          </a:p>
        </p:txBody>
      </p:sp>
      <p:sp>
        <p:nvSpPr>
          <p:cNvPr id="13" name="Line Callout 1 13">
            <a:extLst>
              <a:ext uri="{FF2B5EF4-FFF2-40B4-BE49-F238E27FC236}">
                <a16:creationId xmlns:a16="http://schemas.microsoft.com/office/drawing/2014/main" id="{375686F3-6969-C60D-E075-564D3A78A4E5}"/>
              </a:ext>
            </a:extLst>
          </p:cNvPr>
          <p:cNvSpPr/>
          <p:nvPr/>
        </p:nvSpPr>
        <p:spPr>
          <a:xfrm>
            <a:off x="4087368" y="2201889"/>
            <a:ext cx="1271016" cy="331879"/>
          </a:xfrm>
          <a:prstGeom prst="borderCallout1">
            <a:avLst>
              <a:gd name="adj1" fmla="val 120694"/>
              <a:gd name="adj2" fmla="val 62171"/>
              <a:gd name="adj3" fmla="val 205888"/>
              <a:gd name="adj4" fmla="val 109695"/>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Line Callout 1 14">
            <a:extLst>
              <a:ext uri="{FF2B5EF4-FFF2-40B4-BE49-F238E27FC236}">
                <a16:creationId xmlns:a16="http://schemas.microsoft.com/office/drawing/2014/main" id="{415FE8C8-8B3B-4D60-76DC-AC424E992953}"/>
              </a:ext>
            </a:extLst>
          </p:cNvPr>
          <p:cNvSpPr/>
          <p:nvPr/>
        </p:nvSpPr>
        <p:spPr>
          <a:xfrm>
            <a:off x="174965" y="3160373"/>
            <a:ext cx="1271016" cy="331879"/>
          </a:xfrm>
          <a:prstGeom prst="borderCallout1">
            <a:avLst>
              <a:gd name="adj1" fmla="val 49058"/>
              <a:gd name="adj2" fmla="val 106056"/>
              <a:gd name="adj3" fmla="val 225174"/>
              <a:gd name="adj4" fmla="val 19386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923BDC9-890E-787E-0C8E-967CAE4B5CAD}"/>
              </a:ext>
            </a:extLst>
          </p:cNvPr>
          <p:cNvCxnSpPr/>
          <p:nvPr/>
        </p:nvCxnSpPr>
        <p:spPr>
          <a:xfrm>
            <a:off x="5541455" y="2822193"/>
            <a:ext cx="93355" cy="23937"/>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7C47AD1-73CA-F0D9-0EBC-310F65130BE9}"/>
              </a:ext>
            </a:extLst>
          </p:cNvPr>
          <p:cNvCxnSpPr/>
          <p:nvPr/>
        </p:nvCxnSpPr>
        <p:spPr>
          <a:xfrm>
            <a:off x="5363569" y="3216358"/>
            <a:ext cx="93355" cy="23937"/>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Line Callout 1 18">
            <a:extLst>
              <a:ext uri="{FF2B5EF4-FFF2-40B4-BE49-F238E27FC236}">
                <a16:creationId xmlns:a16="http://schemas.microsoft.com/office/drawing/2014/main" id="{4D288DB8-D7AD-D372-C92E-BD3C6554A133}"/>
              </a:ext>
            </a:extLst>
          </p:cNvPr>
          <p:cNvSpPr/>
          <p:nvPr/>
        </p:nvSpPr>
        <p:spPr>
          <a:xfrm>
            <a:off x="7004303" y="1870010"/>
            <a:ext cx="2139697" cy="331879"/>
          </a:xfrm>
          <a:prstGeom prst="borderCallout1">
            <a:avLst>
              <a:gd name="adj1" fmla="val 123449"/>
              <a:gd name="adj2" fmla="val 49221"/>
              <a:gd name="adj3" fmla="val 285790"/>
              <a:gd name="adj4" fmla="val -4900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Tree>
    <p:extLst>
      <p:ext uri="{BB962C8B-B14F-4D97-AF65-F5344CB8AC3E}">
        <p14:creationId xmlns:p14="http://schemas.microsoft.com/office/powerpoint/2010/main" val="361780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174965" y="990401"/>
            <a:ext cx="7520581" cy="680519"/>
          </a:xfrm>
        </p:spPr>
        <p:txBody>
          <a:bodyPr>
            <a:normAutofit/>
          </a:bodyPr>
          <a:lstStyle/>
          <a:p>
            <a:r>
              <a:rPr lang="en-GB" sz="3600" b="1" dirty="0">
                <a:latin typeface="Arial" panose="020B0604020202020204" pitchFamily="34" charset="0"/>
                <a:cs typeface="Arial" panose="020B0604020202020204" pitchFamily="34" charset="0"/>
              </a:rPr>
              <a:t>Parts of an aircraft</a:t>
            </a:r>
          </a:p>
        </p:txBody>
      </p:sp>
      <p:pic>
        <p:nvPicPr>
          <p:cNvPr id="18" name="Picture 2">
            <a:extLst>
              <a:ext uri="{FF2B5EF4-FFF2-40B4-BE49-F238E27FC236}">
                <a16:creationId xmlns:a16="http://schemas.microsoft.com/office/drawing/2014/main" id="{332CA895-42AB-7DCB-DC12-E1BA29BE259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79655" y="1884457"/>
            <a:ext cx="4924649" cy="323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Line Callout 1 5">
            <a:extLst>
              <a:ext uri="{FF2B5EF4-FFF2-40B4-BE49-F238E27FC236}">
                <a16:creationId xmlns:a16="http://schemas.microsoft.com/office/drawing/2014/main" id="{9B758445-2401-B9AC-C6DF-5408FD17CC08}"/>
              </a:ext>
            </a:extLst>
          </p:cNvPr>
          <p:cNvSpPr/>
          <p:nvPr/>
        </p:nvSpPr>
        <p:spPr>
          <a:xfrm>
            <a:off x="3151632" y="1693579"/>
            <a:ext cx="1271016" cy="331879"/>
          </a:xfrm>
          <a:prstGeom prst="borderCallout1">
            <a:avLst>
              <a:gd name="adj1" fmla="val 120693"/>
              <a:gd name="adj2" fmla="val 51380"/>
              <a:gd name="adj3" fmla="val 528250"/>
              <a:gd name="adj4" fmla="val 7732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Fuselage</a:t>
            </a:r>
          </a:p>
        </p:txBody>
      </p:sp>
      <p:sp>
        <p:nvSpPr>
          <p:cNvPr id="20" name="Line Callout 1 6">
            <a:extLst>
              <a:ext uri="{FF2B5EF4-FFF2-40B4-BE49-F238E27FC236}">
                <a16:creationId xmlns:a16="http://schemas.microsoft.com/office/drawing/2014/main" id="{F816ED2D-C9C4-30C0-DA75-7D81309FDFAA}"/>
              </a:ext>
            </a:extLst>
          </p:cNvPr>
          <p:cNvSpPr/>
          <p:nvPr/>
        </p:nvSpPr>
        <p:spPr>
          <a:xfrm>
            <a:off x="265176" y="1823735"/>
            <a:ext cx="1271016" cy="331879"/>
          </a:xfrm>
          <a:prstGeom prst="borderCallout1">
            <a:avLst>
              <a:gd name="adj1" fmla="val 126204"/>
              <a:gd name="adj2" fmla="val 103897"/>
              <a:gd name="adj3" fmla="val 283035"/>
              <a:gd name="adj4" fmla="val 16077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Tail-Plane</a:t>
            </a:r>
          </a:p>
        </p:txBody>
      </p:sp>
      <p:sp>
        <p:nvSpPr>
          <p:cNvPr id="21" name="Line Callout 1 7">
            <a:extLst>
              <a:ext uri="{FF2B5EF4-FFF2-40B4-BE49-F238E27FC236}">
                <a16:creationId xmlns:a16="http://schemas.microsoft.com/office/drawing/2014/main" id="{7265C3F1-3855-029D-5584-4C65F8157EA3}"/>
              </a:ext>
            </a:extLst>
          </p:cNvPr>
          <p:cNvSpPr/>
          <p:nvPr/>
        </p:nvSpPr>
        <p:spPr>
          <a:xfrm>
            <a:off x="6434328" y="1092330"/>
            <a:ext cx="1271016" cy="331879"/>
          </a:xfrm>
          <a:prstGeom prst="borderCallout1">
            <a:avLst>
              <a:gd name="adj1" fmla="val 123449"/>
              <a:gd name="adj2" fmla="val 49221"/>
              <a:gd name="adj3" fmla="val 258238"/>
              <a:gd name="adj4" fmla="val -3706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Wing-tip</a:t>
            </a:r>
          </a:p>
        </p:txBody>
      </p:sp>
      <p:sp>
        <p:nvSpPr>
          <p:cNvPr id="22" name="Line Callout 1 8">
            <a:extLst>
              <a:ext uri="{FF2B5EF4-FFF2-40B4-BE49-F238E27FC236}">
                <a16:creationId xmlns:a16="http://schemas.microsoft.com/office/drawing/2014/main" id="{C7C6DAE3-DF48-1B13-9A94-4088052E1AC0}"/>
              </a:ext>
            </a:extLst>
          </p:cNvPr>
          <p:cNvSpPr/>
          <p:nvPr/>
        </p:nvSpPr>
        <p:spPr>
          <a:xfrm>
            <a:off x="6868391" y="1833672"/>
            <a:ext cx="2275609" cy="368218"/>
          </a:xfrm>
          <a:prstGeom prst="borderCallout1">
            <a:avLst>
              <a:gd name="adj1" fmla="val 123449"/>
              <a:gd name="adj2" fmla="val 49221"/>
              <a:gd name="adj3" fmla="val 285790"/>
              <a:gd name="adj4" fmla="val -4900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Wing Leading Edge</a:t>
            </a:r>
          </a:p>
        </p:txBody>
      </p:sp>
      <p:sp>
        <p:nvSpPr>
          <p:cNvPr id="23" name="Line Callout 1 9">
            <a:extLst>
              <a:ext uri="{FF2B5EF4-FFF2-40B4-BE49-F238E27FC236}">
                <a16:creationId xmlns:a16="http://schemas.microsoft.com/office/drawing/2014/main" id="{4DD5AB39-59EF-E7D8-21DD-B4B65EB202DC}"/>
              </a:ext>
            </a:extLst>
          </p:cNvPr>
          <p:cNvSpPr/>
          <p:nvPr/>
        </p:nvSpPr>
        <p:spPr>
          <a:xfrm>
            <a:off x="7222236" y="4673730"/>
            <a:ext cx="1271016" cy="331879"/>
          </a:xfrm>
          <a:prstGeom prst="borderCallout1">
            <a:avLst>
              <a:gd name="adj1" fmla="val -39109"/>
              <a:gd name="adj2" fmla="val 44185"/>
              <a:gd name="adj3" fmla="val -262498"/>
              <a:gd name="adj4" fmla="val -40665"/>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Cockpit</a:t>
            </a:r>
          </a:p>
        </p:txBody>
      </p:sp>
      <p:sp>
        <p:nvSpPr>
          <p:cNvPr id="24" name="Line Callout 1 10">
            <a:extLst>
              <a:ext uri="{FF2B5EF4-FFF2-40B4-BE49-F238E27FC236}">
                <a16:creationId xmlns:a16="http://schemas.microsoft.com/office/drawing/2014/main" id="{71CD1748-9A04-5088-0647-B521D7AFA21F}"/>
              </a:ext>
            </a:extLst>
          </p:cNvPr>
          <p:cNvSpPr/>
          <p:nvPr/>
        </p:nvSpPr>
        <p:spPr>
          <a:xfrm>
            <a:off x="5177028" y="5268090"/>
            <a:ext cx="1271016" cy="331879"/>
          </a:xfrm>
          <a:prstGeom prst="borderCallout1">
            <a:avLst>
              <a:gd name="adj1" fmla="val -39109"/>
              <a:gd name="adj2" fmla="val 43466"/>
              <a:gd name="adj3" fmla="val -168821"/>
              <a:gd name="adj4" fmla="val 1041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Engine</a:t>
            </a:r>
          </a:p>
        </p:txBody>
      </p:sp>
      <p:sp>
        <p:nvSpPr>
          <p:cNvPr id="25" name="Line Callout 1 11">
            <a:extLst>
              <a:ext uri="{FF2B5EF4-FFF2-40B4-BE49-F238E27FC236}">
                <a16:creationId xmlns:a16="http://schemas.microsoft.com/office/drawing/2014/main" id="{940362B1-EB61-36FE-580B-D3B4C04C796D}"/>
              </a:ext>
            </a:extLst>
          </p:cNvPr>
          <p:cNvSpPr/>
          <p:nvPr/>
        </p:nvSpPr>
        <p:spPr>
          <a:xfrm>
            <a:off x="808639" y="4507790"/>
            <a:ext cx="1271016" cy="331879"/>
          </a:xfrm>
          <a:prstGeom prst="borderCallout1">
            <a:avLst>
              <a:gd name="adj1" fmla="val 29772"/>
              <a:gd name="adj2" fmla="val 108933"/>
              <a:gd name="adj3" fmla="val -177087"/>
              <a:gd name="adj4" fmla="val 23271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Window</a:t>
            </a:r>
          </a:p>
        </p:txBody>
      </p:sp>
      <p:sp>
        <p:nvSpPr>
          <p:cNvPr id="27" name="Line Callout 1 13">
            <a:extLst>
              <a:ext uri="{FF2B5EF4-FFF2-40B4-BE49-F238E27FC236}">
                <a16:creationId xmlns:a16="http://schemas.microsoft.com/office/drawing/2014/main" id="{DFDB0911-EDFC-6AB4-9246-C37ABDE725E6}"/>
              </a:ext>
            </a:extLst>
          </p:cNvPr>
          <p:cNvSpPr/>
          <p:nvPr/>
        </p:nvSpPr>
        <p:spPr>
          <a:xfrm>
            <a:off x="4087368" y="2201889"/>
            <a:ext cx="1271016" cy="331879"/>
          </a:xfrm>
          <a:prstGeom prst="borderCallout1">
            <a:avLst>
              <a:gd name="adj1" fmla="val 120694"/>
              <a:gd name="adj2" fmla="val 62171"/>
              <a:gd name="adj3" fmla="val 205888"/>
              <a:gd name="adj4" fmla="val 109695"/>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Aileron</a:t>
            </a:r>
          </a:p>
        </p:txBody>
      </p:sp>
      <p:sp>
        <p:nvSpPr>
          <p:cNvPr id="28" name="Line Callout 1 14">
            <a:extLst>
              <a:ext uri="{FF2B5EF4-FFF2-40B4-BE49-F238E27FC236}">
                <a16:creationId xmlns:a16="http://schemas.microsoft.com/office/drawing/2014/main" id="{01330E8F-D999-60DC-7C63-6295753B7FC2}"/>
              </a:ext>
            </a:extLst>
          </p:cNvPr>
          <p:cNvSpPr/>
          <p:nvPr/>
        </p:nvSpPr>
        <p:spPr>
          <a:xfrm>
            <a:off x="174965" y="3160373"/>
            <a:ext cx="1271016" cy="331879"/>
          </a:xfrm>
          <a:prstGeom prst="borderCallout1">
            <a:avLst>
              <a:gd name="adj1" fmla="val 49058"/>
              <a:gd name="adj2" fmla="val 106056"/>
              <a:gd name="adj3" fmla="val 225174"/>
              <a:gd name="adj4" fmla="val 19386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Elevator</a:t>
            </a:r>
          </a:p>
        </p:txBody>
      </p:sp>
      <p:cxnSp>
        <p:nvCxnSpPr>
          <p:cNvPr id="29" name="Straight Connector 28">
            <a:extLst>
              <a:ext uri="{FF2B5EF4-FFF2-40B4-BE49-F238E27FC236}">
                <a16:creationId xmlns:a16="http://schemas.microsoft.com/office/drawing/2014/main" id="{D7A38BE8-8EED-6BA5-2341-76D2AFEE20C9}"/>
              </a:ext>
            </a:extLst>
          </p:cNvPr>
          <p:cNvCxnSpPr/>
          <p:nvPr/>
        </p:nvCxnSpPr>
        <p:spPr>
          <a:xfrm>
            <a:off x="5541455" y="2822193"/>
            <a:ext cx="93355" cy="23937"/>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229756C-04EA-FD17-78D8-F33C10ED0A63}"/>
              </a:ext>
            </a:extLst>
          </p:cNvPr>
          <p:cNvCxnSpPr/>
          <p:nvPr/>
        </p:nvCxnSpPr>
        <p:spPr>
          <a:xfrm>
            <a:off x="5363569" y="3216358"/>
            <a:ext cx="93355" cy="23937"/>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5258E51-52E5-1ABC-134D-0D4E2FF35F62}"/>
              </a:ext>
            </a:extLst>
          </p:cNvPr>
          <p:cNvSpPr txBox="1"/>
          <p:nvPr/>
        </p:nvSpPr>
        <p:spPr>
          <a:xfrm>
            <a:off x="64463" y="5762720"/>
            <a:ext cx="9079537" cy="323165"/>
          </a:xfrm>
          <a:prstGeom prst="rect">
            <a:avLst/>
          </a:prstGeom>
          <a:noFill/>
        </p:spPr>
        <p:txBody>
          <a:bodyPr wrap="none" rtlCol="0">
            <a:spAutoFit/>
          </a:bodyPr>
          <a:lstStyle/>
          <a:p>
            <a:r>
              <a:rPr lang="en-GB" sz="1500" dirty="0">
                <a:latin typeface="Arial" panose="020B0604020202020204" pitchFamily="34" charset="0"/>
                <a:cs typeface="Arial" panose="020B0604020202020204" pitchFamily="34" charset="0"/>
              </a:rPr>
              <a:t>Fuselage    Aileron    Wing Leading Edge    Wing-tip    Tail-Plane    Elevator   Engine    Cockpit    Window</a:t>
            </a:r>
          </a:p>
        </p:txBody>
      </p:sp>
    </p:spTree>
    <p:extLst>
      <p:ext uri="{BB962C8B-B14F-4D97-AF65-F5344CB8AC3E}">
        <p14:creationId xmlns:p14="http://schemas.microsoft.com/office/powerpoint/2010/main" val="4896782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550</Words>
  <Application>Microsoft Office PowerPoint</Application>
  <PresentationFormat>On-screen Show (4:3)</PresentationFormat>
  <Paragraphs>45</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Segoe UI Emoji</vt:lpstr>
      <vt:lpstr>Symbol</vt:lpstr>
      <vt:lpstr>Times New Roman</vt:lpstr>
      <vt:lpstr>Office Theme</vt:lpstr>
      <vt:lpstr>PowerPoint Presentation</vt:lpstr>
      <vt:lpstr>PowerPoint Presentation</vt:lpstr>
      <vt:lpstr>Brief</vt:lpstr>
      <vt:lpstr>Producing your presentation</vt:lpstr>
      <vt:lpstr>Parts of an aircraft</vt:lpstr>
      <vt:lpstr>Parts of an aircraft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Aircraft chic presentation</dc:title>
  <dc:creator>Attainment in Education</dc:creator>
  <cp:lastModifiedBy>Marie Neighbour</cp:lastModifiedBy>
  <cp:revision>75</cp:revision>
  <dcterms:created xsi:type="dcterms:W3CDTF">2017-06-28T15:11:57Z</dcterms:created>
  <dcterms:modified xsi:type="dcterms:W3CDTF">2022-10-11T07:55:59Z</dcterms:modified>
</cp:coreProperties>
</file>