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3"/>
  </p:notesMasterIdLst>
  <p:sldIdLst>
    <p:sldId id="261" r:id="rId5"/>
    <p:sldId id="257" r:id="rId6"/>
    <p:sldId id="278" r:id="rId7"/>
    <p:sldId id="285" r:id="rId8"/>
    <p:sldId id="286" r:id="rId9"/>
    <p:sldId id="264" r:id="rId10"/>
    <p:sldId id="287" r:id="rId11"/>
    <p:sldId id="28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7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p:restoredTop sz="89952" autoAdjust="0"/>
  </p:normalViewPr>
  <p:slideViewPr>
    <p:cSldViewPr snapToGrid="0" snapToObjects="1">
      <p:cViewPr varScale="1">
        <p:scale>
          <a:sx n="77" d="100"/>
          <a:sy n="77" d="100"/>
        </p:scale>
        <p:origin x="161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F23B47-18B2-4740-B649-BB9BE5F9F1C1}" type="datetimeFigureOut">
              <a:rPr lang="en-GB" smtClean="0"/>
              <a:t>11/10/2022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9C91D-CEEF-45FC-89CE-462975CAC70A}" type="slidenum">
              <a:rPr lang="en-GB" smtClean="0"/>
              <a:t>‹#›</a:t>
            </a:fld>
            <a:endParaRPr lang="en-GB"/>
          </a:p>
        </p:txBody>
      </p:sp>
    </p:spTree>
    <p:extLst>
      <p:ext uri="{BB962C8B-B14F-4D97-AF65-F5344CB8AC3E}">
        <p14:creationId xmlns:p14="http://schemas.microsoft.com/office/powerpoint/2010/main" val="1856829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with learners.</a:t>
            </a:r>
          </a:p>
        </p:txBody>
      </p:sp>
      <p:sp>
        <p:nvSpPr>
          <p:cNvPr id="4" name="Slide Number Placeholder 3"/>
          <p:cNvSpPr>
            <a:spLocks noGrp="1"/>
          </p:cNvSpPr>
          <p:nvPr>
            <p:ph type="sldNum" sz="quarter" idx="5"/>
          </p:nvPr>
        </p:nvSpPr>
        <p:spPr/>
        <p:txBody>
          <a:bodyPr/>
          <a:lstStyle/>
          <a:p>
            <a:fld id="{A379C91D-CEEF-45FC-89CE-462975CAC70A}" type="slidenum">
              <a:rPr lang="en-GB" smtClean="0"/>
              <a:t>3</a:t>
            </a:fld>
            <a:endParaRPr lang="en-GB"/>
          </a:p>
        </p:txBody>
      </p:sp>
    </p:spTree>
    <p:extLst>
      <p:ext uri="{BB962C8B-B14F-4D97-AF65-F5344CB8AC3E}">
        <p14:creationId xmlns:p14="http://schemas.microsoft.com/office/powerpoint/2010/main" val="655685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items that would need to fit in luggage for a holiday.</a:t>
            </a:r>
          </a:p>
        </p:txBody>
      </p:sp>
      <p:sp>
        <p:nvSpPr>
          <p:cNvPr id="4" name="Slide Number Placeholder 3"/>
          <p:cNvSpPr>
            <a:spLocks noGrp="1"/>
          </p:cNvSpPr>
          <p:nvPr>
            <p:ph type="sldNum" sz="quarter" idx="5"/>
          </p:nvPr>
        </p:nvSpPr>
        <p:spPr/>
        <p:txBody>
          <a:bodyPr/>
          <a:lstStyle/>
          <a:p>
            <a:fld id="{A379C91D-CEEF-45FC-89CE-462975CAC70A}" type="slidenum">
              <a:rPr lang="en-GB" smtClean="0"/>
              <a:t>4</a:t>
            </a:fld>
            <a:endParaRPr lang="en-GB"/>
          </a:p>
        </p:txBody>
      </p:sp>
    </p:spTree>
    <p:extLst>
      <p:ext uri="{BB962C8B-B14F-4D97-AF65-F5344CB8AC3E}">
        <p14:creationId xmlns:p14="http://schemas.microsoft.com/office/powerpoint/2010/main" val="3802794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to write a list of design criteria for their luggage of the future design. They should think about who it is for, where it will need to go and what will need to be included within it. They should also consider how it will be moved. </a:t>
            </a:r>
          </a:p>
        </p:txBody>
      </p:sp>
      <p:sp>
        <p:nvSpPr>
          <p:cNvPr id="4" name="Slide Number Placeholder 3"/>
          <p:cNvSpPr>
            <a:spLocks noGrp="1"/>
          </p:cNvSpPr>
          <p:nvPr>
            <p:ph type="sldNum" sz="quarter" idx="5"/>
          </p:nvPr>
        </p:nvSpPr>
        <p:spPr/>
        <p:txBody>
          <a:bodyPr/>
          <a:lstStyle/>
          <a:p>
            <a:fld id="{A379C91D-CEEF-45FC-89CE-462975CAC70A}" type="slidenum">
              <a:rPr lang="en-GB" smtClean="0"/>
              <a:t>5</a:t>
            </a:fld>
            <a:endParaRPr lang="en-GB"/>
          </a:p>
        </p:txBody>
      </p:sp>
    </p:spTree>
    <p:extLst>
      <p:ext uri="{BB962C8B-B14F-4D97-AF65-F5344CB8AC3E}">
        <p14:creationId xmlns:p14="http://schemas.microsoft.com/office/powerpoint/2010/main" val="1062807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tape measure or ruler could be used to take measurements of dimensions. Responses should be listed on the activity sheet.</a:t>
            </a:r>
          </a:p>
        </p:txBody>
      </p:sp>
      <p:sp>
        <p:nvSpPr>
          <p:cNvPr id="4" name="Slide Number Placeholder 3"/>
          <p:cNvSpPr>
            <a:spLocks noGrp="1"/>
          </p:cNvSpPr>
          <p:nvPr>
            <p:ph type="sldNum" sz="quarter" idx="5"/>
          </p:nvPr>
        </p:nvSpPr>
        <p:spPr/>
        <p:txBody>
          <a:bodyPr/>
          <a:lstStyle/>
          <a:p>
            <a:fld id="{A379C91D-CEEF-45FC-89CE-462975CAC70A}" type="slidenum">
              <a:rPr lang="en-GB" smtClean="0"/>
              <a:t>6</a:t>
            </a:fld>
            <a:endParaRPr lang="en-GB"/>
          </a:p>
        </p:txBody>
      </p:sp>
    </p:spTree>
    <p:extLst>
      <p:ext uri="{BB962C8B-B14F-4D97-AF65-F5344CB8AC3E}">
        <p14:creationId xmlns:p14="http://schemas.microsoft.com/office/powerpoint/2010/main" val="1364238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Designs could be produced on the activity sheet, or on A3/A4 paper if required.</a:t>
            </a:r>
          </a:p>
        </p:txBody>
      </p:sp>
      <p:sp>
        <p:nvSpPr>
          <p:cNvPr id="4" name="Slide Number Placeholder 3"/>
          <p:cNvSpPr>
            <a:spLocks noGrp="1"/>
          </p:cNvSpPr>
          <p:nvPr>
            <p:ph type="sldNum" sz="quarter" idx="5"/>
          </p:nvPr>
        </p:nvSpPr>
        <p:spPr/>
        <p:txBody>
          <a:bodyPr/>
          <a:lstStyle/>
          <a:p>
            <a:fld id="{A379C91D-CEEF-45FC-89CE-462975CAC70A}" type="slidenum">
              <a:rPr lang="en-GB" smtClean="0"/>
              <a:t>7</a:t>
            </a:fld>
            <a:endParaRPr lang="en-GB"/>
          </a:p>
        </p:txBody>
      </p:sp>
    </p:spTree>
    <p:extLst>
      <p:ext uri="{BB962C8B-B14F-4D97-AF65-F5344CB8AC3E}">
        <p14:creationId xmlns:p14="http://schemas.microsoft.com/office/powerpoint/2010/main" val="1289724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options with learners and encourage them to include these ideas in their design.</a:t>
            </a:r>
          </a:p>
        </p:txBody>
      </p:sp>
      <p:sp>
        <p:nvSpPr>
          <p:cNvPr id="4" name="Slide Number Placeholder 3"/>
          <p:cNvSpPr>
            <a:spLocks noGrp="1"/>
          </p:cNvSpPr>
          <p:nvPr>
            <p:ph type="sldNum" sz="quarter" idx="5"/>
          </p:nvPr>
        </p:nvSpPr>
        <p:spPr/>
        <p:txBody>
          <a:bodyPr/>
          <a:lstStyle/>
          <a:p>
            <a:fld id="{A379C91D-CEEF-45FC-89CE-462975CAC70A}" type="slidenum">
              <a:rPr lang="en-GB" smtClean="0"/>
              <a:t>8</a:t>
            </a:fld>
            <a:endParaRPr lang="en-GB"/>
          </a:p>
        </p:txBody>
      </p:sp>
    </p:spTree>
    <p:extLst>
      <p:ext uri="{BB962C8B-B14F-4D97-AF65-F5344CB8AC3E}">
        <p14:creationId xmlns:p14="http://schemas.microsoft.com/office/powerpoint/2010/main" val="2256062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56EC9-F8AE-453A-98C2-5E74B8193F2C}"/>
              </a:ext>
            </a:extLst>
          </p:cNvPr>
          <p:cNvSpPr txBox="1"/>
          <p:nvPr/>
        </p:nvSpPr>
        <p:spPr>
          <a:xfrm>
            <a:off x="228600" y="1181435"/>
            <a:ext cx="8698832" cy="830997"/>
          </a:xfrm>
          <a:prstGeom prst="rect">
            <a:avLst/>
          </a:prstGeom>
          <a:noFill/>
        </p:spPr>
        <p:txBody>
          <a:bodyPr wrap="square" rtlCol="0">
            <a:spAutoFit/>
          </a:bodyPr>
          <a:lstStyle/>
          <a:p>
            <a:pPr algn="ctr"/>
            <a:r>
              <a:rPr lang="en-GB" sz="4800" b="1" dirty="0">
                <a:latin typeface="Calibri" panose="020F0502020204030204" pitchFamily="34" charset="0"/>
                <a:cs typeface="Calibri" panose="020F0502020204030204" pitchFamily="34" charset="0"/>
              </a:rPr>
              <a:t>Luggage of the Future</a:t>
            </a:r>
          </a:p>
        </p:txBody>
      </p:sp>
      <p:sp>
        <p:nvSpPr>
          <p:cNvPr id="4" name="TextBox 3">
            <a:extLst>
              <a:ext uri="{FF2B5EF4-FFF2-40B4-BE49-F238E27FC236}">
                <a16:creationId xmlns:a16="http://schemas.microsoft.com/office/drawing/2014/main" id="{D7D83397-CCC0-4BFA-B43F-C32B14DC99B0}"/>
              </a:ext>
            </a:extLst>
          </p:cNvPr>
          <p:cNvSpPr txBox="1"/>
          <p:nvPr/>
        </p:nvSpPr>
        <p:spPr>
          <a:xfrm>
            <a:off x="411480" y="5214900"/>
            <a:ext cx="8337818"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Designing a new way of carrying things </a:t>
            </a:r>
          </a:p>
        </p:txBody>
      </p:sp>
      <p:pic>
        <p:nvPicPr>
          <p:cNvPr id="5" name="Picture 4">
            <a:extLst>
              <a:ext uri="{FF2B5EF4-FFF2-40B4-BE49-F238E27FC236}">
                <a16:creationId xmlns:a16="http://schemas.microsoft.com/office/drawing/2014/main" id="{93BCA6FB-1254-44DB-9B58-19AA751681C3}"/>
              </a:ext>
            </a:extLst>
          </p:cNvPr>
          <p:cNvPicPr>
            <a:picLocks noChangeAspect="1"/>
          </p:cNvPicPr>
          <p:nvPr/>
        </p:nvPicPr>
        <p:blipFill>
          <a:blip r:embed="rId3"/>
          <a:stretch>
            <a:fillRect/>
          </a:stretch>
        </p:blipFill>
        <p:spPr>
          <a:xfrm>
            <a:off x="917732" y="2506463"/>
            <a:ext cx="3510148" cy="2177829"/>
          </a:xfrm>
          <a:prstGeom prst="rect">
            <a:avLst/>
          </a:prstGeom>
        </p:spPr>
      </p:pic>
      <p:pic>
        <p:nvPicPr>
          <p:cNvPr id="6" name="Picture 5">
            <a:extLst>
              <a:ext uri="{FF2B5EF4-FFF2-40B4-BE49-F238E27FC236}">
                <a16:creationId xmlns:a16="http://schemas.microsoft.com/office/drawing/2014/main" id="{C9F182FC-D9F8-49A6-845E-03FB5AC32070}"/>
              </a:ext>
            </a:extLst>
          </p:cNvPr>
          <p:cNvPicPr>
            <a:picLocks noChangeAspect="1"/>
          </p:cNvPicPr>
          <p:nvPr/>
        </p:nvPicPr>
        <p:blipFill>
          <a:blip r:embed="rId4"/>
          <a:stretch>
            <a:fillRect/>
          </a:stretch>
        </p:blipFill>
        <p:spPr>
          <a:xfrm>
            <a:off x="4757629" y="2497319"/>
            <a:ext cx="3468639" cy="2177829"/>
          </a:xfrm>
          <a:prstGeom prst="rect">
            <a:avLst/>
          </a:prstGeom>
        </p:spPr>
      </p:pic>
    </p:spTree>
    <p:extLst>
      <p:ext uri="{BB962C8B-B14F-4D97-AF65-F5344CB8AC3E}">
        <p14:creationId xmlns:p14="http://schemas.microsoft.com/office/powerpoint/2010/main" val="3561145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C554FD-CFAE-29B0-1CC1-E94FEFFDCF69}"/>
              </a:ext>
            </a:extLst>
          </p:cNvPr>
          <p:cNvSpPr txBox="1"/>
          <p:nvPr/>
        </p:nvSpPr>
        <p:spPr>
          <a:xfrm>
            <a:off x="899592" y="1078974"/>
            <a:ext cx="7344816" cy="4570482"/>
          </a:xfrm>
          <a:prstGeom prst="rect">
            <a:avLst/>
          </a:prstGeom>
          <a:noFill/>
        </p:spPr>
        <p:txBody>
          <a:bodyPr wrap="square">
            <a:spAutoFit/>
          </a:bodyPr>
          <a:lstStyle/>
          <a:p>
            <a:pPr fontAlgn="base"/>
            <a:r>
              <a:rPr lang="en-GB" sz="2000" b="1" u="sng" dirty="0">
                <a:effectLst/>
                <a:latin typeface="Calibri" panose="020F0502020204030204" pitchFamily="34" charset="0"/>
                <a:ea typeface="Times New Roman" panose="02020603050405020304" pitchFamily="18" charset="0"/>
                <a:cs typeface="Calibri" panose="020F0502020204030204" pitchFamily="34" charset="0"/>
              </a:rPr>
              <a:t>Stay safe</a:t>
            </a:r>
            <a:r>
              <a:rPr lang="en-GB" sz="2000" b="1" dirty="0">
                <a:effectLst/>
                <a:latin typeface="Calibri" panose="020F0502020204030204" pitchFamily="34" charset="0"/>
                <a:ea typeface="Times New Roman" panose="02020603050405020304" pitchFamily="18" charset="0"/>
                <a:cs typeface="Calibri" panose="020F0502020204030204" pitchFamily="34" charset="0"/>
              </a:rPr>
              <a:t>  </a:t>
            </a:r>
          </a:p>
          <a:p>
            <a:pPr fontAlgn="base"/>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ensuring that any equipment used for this activity is in good working condition</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behaving sensibly and following any safety instructions so as not to hurt or injure yourself or others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Please note that in the absence of any negligence or other breach of duty by us, this activity is carried out at your own risk. It is important to take extra care at the stages marked with this symbol: ⚠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573508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63F965-8DFE-486C-84D7-AD886372F623}"/>
              </a:ext>
            </a:extLst>
          </p:cNvPr>
          <p:cNvSpPr txBox="1">
            <a:spLocks/>
          </p:cNvSpPr>
          <p:nvPr/>
        </p:nvSpPr>
        <p:spPr>
          <a:xfrm>
            <a:off x="190459" y="1101343"/>
            <a:ext cx="6764523"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Why do we need luggage?</a:t>
            </a:r>
          </a:p>
        </p:txBody>
      </p:sp>
      <p:sp>
        <p:nvSpPr>
          <p:cNvPr id="3" name="TextBox 2">
            <a:extLst>
              <a:ext uri="{FF2B5EF4-FFF2-40B4-BE49-F238E27FC236}">
                <a16:creationId xmlns:a16="http://schemas.microsoft.com/office/drawing/2014/main" id="{8B0720E8-7F3D-4BDB-949D-34AC626A6054}"/>
              </a:ext>
            </a:extLst>
          </p:cNvPr>
          <p:cNvSpPr txBox="1"/>
          <p:nvPr/>
        </p:nvSpPr>
        <p:spPr>
          <a:xfrm>
            <a:off x="190459" y="2101188"/>
            <a:ext cx="4690878"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a:t>For a family holiday</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For a business person to take </a:t>
            </a:r>
          </a:p>
          <a:p>
            <a:r>
              <a:rPr lang="en-GB" sz="2400" dirty="0"/>
              <a:t>    away for work trips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For a young person going to          University</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Or another reason of your choice</a:t>
            </a:r>
          </a:p>
        </p:txBody>
      </p:sp>
      <p:pic>
        <p:nvPicPr>
          <p:cNvPr id="5" name="Picture 4">
            <a:extLst>
              <a:ext uri="{FF2B5EF4-FFF2-40B4-BE49-F238E27FC236}">
                <a16:creationId xmlns:a16="http://schemas.microsoft.com/office/drawing/2014/main" id="{A9EEAC83-76BD-4F3A-8712-2ED9D9625EFE}"/>
              </a:ext>
            </a:extLst>
          </p:cNvPr>
          <p:cNvPicPr>
            <a:picLocks noChangeAspect="1"/>
          </p:cNvPicPr>
          <p:nvPr/>
        </p:nvPicPr>
        <p:blipFill>
          <a:blip r:embed="rId4"/>
          <a:stretch>
            <a:fillRect/>
          </a:stretch>
        </p:blipFill>
        <p:spPr>
          <a:xfrm>
            <a:off x="4881336" y="2167116"/>
            <a:ext cx="3919263" cy="2523768"/>
          </a:xfrm>
          <a:prstGeom prst="rect">
            <a:avLst/>
          </a:prstGeom>
        </p:spPr>
      </p:pic>
    </p:spTree>
    <p:extLst>
      <p:ext uri="{BB962C8B-B14F-4D97-AF65-F5344CB8AC3E}">
        <p14:creationId xmlns:p14="http://schemas.microsoft.com/office/powerpoint/2010/main" val="282777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BBEAAE-0A09-418D-A320-CA303778571D}"/>
              </a:ext>
            </a:extLst>
          </p:cNvPr>
          <p:cNvSpPr txBox="1">
            <a:spLocks/>
          </p:cNvSpPr>
          <p:nvPr/>
        </p:nvSpPr>
        <p:spPr>
          <a:xfrm>
            <a:off x="190459" y="1101343"/>
            <a:ext cx="6764523"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What needs to go in luggage?</a:t>
            </a:r>
          </a:p>
        </p:txBody>
      </p:sp>
      <p:sp>
        <p:nvSpPr>
          <p:cNvPr id="3" name="TextBox 2">
            <a:extLst>
              <a:ext uri="{FF2B5EF4-FFF2-40B4-BE49-F238E27FC236}">
                <a16:creationId xmlns:a16="http://schemas.microsoft.com/office/drawing/2014/main" id="{2844C6A9-5554-40BF-A706-0808AC2050C6}"/>
              </a:ext>
            </a:extLst>
          </p:cNvPr>
          <p:cNvSpPr txBox="1"/>
          <p:nvPr/>
        </p:nvSpPr>
        <p:spPr>
          <a:xfrm>
            <a:off x="285136" y="1840660"/>
            <a:ext cx="3628104" cy="3785652"/>
          </a:xfrm>
          <a:prstGeom prst="rect">
            <a:avLst/>
          </a:prstGeom>
          <a:noFill/>
        </p:spPr>
        <p:txBody>
          <a:bodyPr wrap="square" rtlCol="0">
            <a:spAutoFit/>
          </a:bodyPr>
          <a:lstStyle/>
          <a:p>
            <a:r>
              <a:rPr lang="en-GB" sz="2400" dirty="0"/>
              <a:t>If I was going on holiday I would pack:</a:t>
            </a:r>
          </a:p>
          <a:p>
            <a:endParaRPr lang="en-GB" sz="2400" dirty="0"/>
          </a:p>
          <a:p>
            <a:pPr marL="285750" indent="-285750">
              <a:buFont typeface="Arial" panose="020B0604020202020204" pitchFamily="34" charset="0"/>
              <a:buChar char="•"/>
            </a:pPr>
            <a:r>
              <a:rPr lang="en-GB" sz="2400" dirty="0"/>
              <a:t>Swimming shorts</a:t>
            </a:r>
          </a:p>
          <a:p>
            <a:pPr marL="285750" indent="-285750">
              <a:buFont typeface="Arial" panose="020B0604020202020204" pitchFamily="34" charset="0"/>
              <a:buChar char="•"/>
            </a:pPr>
            <a:r>
              <a:rPr lang="en-GB" sz="2400" dirty="0"/>
              <a:t>Towel</a:t>
            </a:r>
          </a:p>
          <a:p>
            <a:pPr marL="285750" indent="-285750">
              <a:buFont typeface="Arial" panose="020B0604020202020204" pitchFamily="34" charset="0"/>
              <a:buChar char="•"/>
            </a:pPr>
            <a:r>
              <a:rPr lang="en-GB" sz="2400" dirty="0"/>
              <a:t>Flip flops</a:t>
            </a:r>
          </a:p>
          <a:p>
            <a:pPr marL="285750" indent="-285750">
              <a:buFont typeface="Arial" panose="020B0604020202020204" pitchFamily="34" charset="0"/>
              <a:buChar char="•"/>
            </a:pPr>
            <a:r>
              <a:rPr lang="en-GB" sz="2400" dirty="0"/>
              <a:t>Wash bag</a:t>
            </a:r>
          </a:p>
          <a:p>
            <a:pPr marL="285750" indent="-285750">
              <a:buFont typeface="Arial" panose="020B0604020202020204" pitchFamily="34" charset="0"/>
              <a:buChar char="•"/>
            </a:pPr>
            <a:r>
              <a:rPr lang="en-GB" sz="2400" dirty="0"/>
              <a:t>Sunglasses</a:t>
            </a:r>
          </a:p>
          <a:p>
            <a:pPr marL="285750" indent="-285750">
              <a:buFont typeface="Arial" panose="020B0604020202020204" pitchFamily="34" charset="0"/>
              <a:buChar char="•"/>
            </a:pPr>
            <a:r>
              <a:rPr lang="en-GB" sz="2400" dirty="0"/>
              <a:t>Sun cream</a:t>
            </a:r>
          </a:p>
          <a:p>
            <a:pPr marL="285750" indent="-285750">
              <a:buFont typeface="Arial" panose="020B0604020202020204" pitchFamily="34" charset="0"/>
              <a:buChar char="•"/>
            </a:pPr>
            <a:r>
              <a:rPr lang="en-GB" sz="2400" dirty="0"/>
              <a:t>Shorts and t-shirts</a:t>
            </a:r>
          </a:p>
        </p:txBody>
      </p:sp>
      <p:pic>
        <p:nvPicPr>
          <p:cNvPr id="5" name="Picture 4">
            <a:extLst>
              <a:ext uri="{FF2B5EF4-FFF2-40B4-BE49-F238E27FC236}">
                <a16:creationId xmlns:a16="http://schemas.microsoft.com/office/drawing/2014/main" id="{F9AB0417-72F5-4E84-8364-C7FAB8E1BA95}"/>
              </a:ext>
            </a:extLst>
          </p:cNvPr>
          <p:cNvPicPr>
            <a:picLocks noChangeAspect="1"/>
          </p:cNvPicPr>
          <p:nvPr/>
        </p:nvPicPr>
        <p:blipFill>
          <a:blip r:embed="rId4"/>
          <a:stretch>
            <a:fillRect/>
          </a:stretch>
        </p:blipFill>
        <p:spPr>
          <a:xfrm>
            <a:off x="4653715" y="2018986"/>
            <a:ext cx="3429000" cy="3429000"/>
          </a:xfrm>
          <a:prstGeom prst="rect">
            <a:avLst/>
          </a:prstGeom>
        </p:spPr>
      </p:pic>
    </p:spTree>
    <p:extLst>
      <p:ext uri="{BB962C8B-B14F-4D97-AF65-F5344CB8AC3E}">
        <p14:creationId xmlns:p14="http://schemas.microsoft.com/office/powerpoint/2010/main" val="2920934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BBEAAE-0A09-418D-A320-CA303778571D}"/>
              </a:ext>
            </a:extLst>
          </p:cNvPr>
          <p:cNvSpPr txBox="1">
            <a:spLocks/>
          </p:cNvSpPr>
          <p:nvPr/>
        </p:nvSpPr>
        <p:spPr>
          <a:xfrm>
            <a:off x="190459" y="1101343"/>
            <a:ext cx="6764523"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Design criteria</a:t>
            </a:r>
          </a:p>
        </p:txBody>
      </p:sp>
      <p:pic>
        <p:nvPicPr>
          <p:cNvPr id="6" name="Picture 5">
            <a:extLst>
              <a:ext uri="{FF2B5EF4-FFF2-40B4-BE49-F238E27FC236}">
                <a16:creationId xmlns:a16="http://schemas.microsoft.com/office/drawing/2014/main" id="{89E40956-7E16-4552-A0C1-9997579830F8}"/>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rot="21428812">
            <a:off x="123836" y="1830848"/>
            <a:ext cx="3701563" cy="2311189"/>
          </a:xfrm>
          <a:prstGeom prst="rect">
            <a:avLst/>
          </a:prstGeom>
          <a:noFill/>
          <a:ln>
            <a:noFill/>
          </a:ln>
        </p:spPr>
      </p:pic>
      <p:sp>
        <p:nvSpPr>
          <p:cNvPr id="7" name="TextBox 6">
            <a:extLst>
              <a:ext uri="{FF2B5EF4-FFF2-40B4-BE49-F238E27FC236}">
                <a16:creationId xmlns:a16="http://schemas.microsoft.com/office/drawing/2014/main" id="{402C951A-36BA-4F8D-8DC1-55CD00A172A9}"/>
              </a:ext>
            </a:extLst>
          </p:cNvPr>
          <p:cNvSpPr txBox="1"/>
          <p:nvPr/>
        </p:nvSpPr>
        <p:spPr>
          <a:xfrm rot="21176796">
            <a:off x="601097" y="2673657"/>
            <a:ext cx="2866995" cy="461665"/>
          </a:xfrm>
          <a:prstGeom prst="rect">
            <a:avLst/>
          </a:prstGeom>
          <a:noFill/>
        </p:spPr>
        <p:txBody>
          <a:bodyPr wrap="square" rtlCol="0">
            <a:spAutoFit/>
          </a:bodyPr>
          <a:lstStyle/>
          <a:p>
            <a:pPr algn="ctr"/>
            <a:r>
              <a:rPr lang="en-GB" sz="2400" b="1" dirty="0">
                <a:latin typeface="Calibri" panose="020F0502020204030204" pitchFamily="34" charset="0"/>
                <a:cs typeface="Calibri" panose="020F0502020204030204" pitchFamily="34" charset="0"/>
              </a:rPr>
              <a:t>This luggage is for……</a:t>
            </a:r>
            <a:endParaRPr lang="en-GB" sz="2400" dirty="0">
              <a:latin typeface="Calibri" panose="020F0502020204030204" pitchFamily="34" charset="0"/>
              <a:cs typeface="Calibri" panose="020F0502020204030204" pitchFamily="34" charset="0"/>
            </a:endParaRPr>
          </a:p>
        </p:txBody>
      </p:sp>
      <p:sp>
        <p:nvSpPr>
          <p:cNvPr id="8" name="Rectangle 102">
            <a:extLst>
              <a:ext uri="{FF2B5EF4-FFF2-40B4-BE49-F238E27FC236}">
                <a16:creationId xmlns:a16="http://schemas.microsoft.com/office/drawing/2014/main" id="{65F9B686-9DE0-43D8-820D-292047253D1A}"/>
              </a:ext>
            </a:extLst>
          </p:cNvPr>
          <p:cNvSpPr/>
          <p:nvPr/>
        </p:nvSpPr>
        <p:spPr>
          <a:xfrm>
            <a:off x="4572000" y="1824757"/>
            <a:ext cx="4078954" cy="3662081"/>
          </a:xfrm>
          <a:custGeom>
            <a:avLst/>
            <a:gdLst/>
            <a:ahLst/>
            <a:cxnLst/>
            <a:rect l="l" t="t" r="r" b="b"/>
            <a:pathLst>
              <a:path w="4724400" h="5943600">
                <a:moveTo>
                  <a:pt x="0" y="0"/>
                </a:moveTo>
                <a:lnTo>
                  <a:pt x="381000" y="0"/>
                </a:lnTo>
                <a:lnTo>
                  <a:pt x="381000" y="124650"/>
                </a:lnTo>
                <a:cubicBezTo>
                  <a:pt x="336426" y="139393"/>
                  <a:pt x="304800" y="181632"/>
                  <a:pt x="304800" y="231258"/>
                </a:cubicBezTo>
                <a:cubicBezTo>
                  <a:pt x="304800" y="294384"/>
                  <a:pt x="355974" y="345558"/>
                  <a:pt x="419100" y="345558"/>
                </a:cubicBezTo>
                <a:cubicBezTo>
                  <a:pt x="482226" y="345558"/>
                  <a:pt x="533400" y="294384"/>
                  <a:pt x="533400" y="231258"/>
                </a:cubicBezTo>
                <a:cubicBezTo>
                  <a:pt x="533400" y="181632"/>
                  <a:pt x="501774" y="139393"/>
                  <a:pt x="457200" y="124650"/>
                </a:cubicBezTo>
                <a:lnTo>
                  <a:pt x="457200" y="0"/>
                </a:lnTo>
                <a:lnTo>
                  <a:pt x="804333" y="0"/>
                </a:lnTo>
                <a:lnTo>
                  <a:pt x="804333" y="124650"/>
                </a:lnTo>
                <a:cubicBezTo>
                  <a:pt x="759759" y="139393"/>
                  <a:pt x="728133" y="181632"/>
                  <a:pt x="728133" y="231258"/>
                </a:cubicBezTo>
                <a:cubicBezTo>
                  <a:pt x="728133" y="294384"/>
                  <a:pt x="779307" y="345558"/>
                  <a:pt x="842433" y="345558"/>
                </a:cubicBezTo>
                <a:cubicBezTo>
                  <a:pt x="905559" y="345558"/>
                  <a:pt x="956733" y="294384"/>
                  <a:pt x="956733" y="231258"/>
                </a:cubicBezTo>
                <a:cubicBezTo>
                  <a:pt x="956733" y="181632"/>
                  <a:pt x="925107" y="139393"/>
                  <a:pt x="880533" y="124650"/>
                </a:cubicBezTo>
                <a:lnTo>
                  <a:pt x="880533" y="0"/>
                </a:lnTo>
                <a:lnTo>
                  <a:pt x="1227666" y="0"/>
                </a:lnTo>
                <a:lnTo>
                  <a:pt x="1227666" y="124650"/>
                </a:lnTo>
                <a:cubicBezTo>
                  <a:pt x="1183092" y="139393"/>
                  <a:pt x="1151466" y="181632"/>
                  <a:pt x="1151466" y="231258"/>
                </a:cubicBezTo>
                <a:cubicBezTo>
                  <a:pt x="1151466" y="294384"/>
                  <a:pt x="1202640" y="345558"/>
                  <a:pt x="1265766" y="345558"/>
                </a:cubicBezTo>
                <a:cubicBezTo>
                  <a:pt x="1328892" y="345558"/>
                  <a:pt x="1380066" y="294384"/>
                  <a:pt x="1380066" y="231258"/>
                </a:cubicBezTo>
                <a:cubicBezTo>
                  <a:pt x="1380066" y="181632"/>
                  <a:pt x="1348440" y="139393"/>
                  <a:pt x="1303866" y="124650"/>
                </a:cubicBezTo>
                <a:lnTo>
                  <a:pt x="1303866" y="0"/>
                </a:lnTo>
                <a:lnTo>
                  <a:pt x="1650999" y="0"/>
                </a:lnTo>
                <a:lnTo>
                  <a:pt x="1650999" y="124650"/>
                </a:lnTo>
                <a:cubicBezTo>
                  <a:pt x="1606425" y="139393"/>
                  <a:pt x="1574799" y="181632"/>
                  <a:pt x="1574799" y="231258"/>
                </a:cubicBezTo>
                <a:cubicBezTo>
                  <a:pt x="1574799" y="294384"/>
                  <a:pt x="1625973" y="345558"/>
                  <a:pt x="1689099" y="345558"/>
                </a:cubicBezTo>
                <a:cubicBezTo>
                  <a:pt x="1752225" y="345558"/>
                  <a:pt x="1803399" y="294384"/>
                  <a:pt x="1803399" y="231258"/>
                </a:cubicBezTo>
                <a:cubicBezTo>
                  <a:pt x="1803399" y="181632"/>
                  <a:pt x="1771773" y="139393"/>
                  <a:pt x="1727199" y="124650"/>
                </a:cubicBezTo>
                <a:lnTo>
                  <a:pt x="1727199" y="0"/>
                </a:lnTo>
                <a:lnTo>
                  <a:pt x="2074332" y="0"/>
                </a:lnTo>
                <a:lnTo>
                  <a:pt x="2074332" y="124650"/>
                </a:lnTo>
                <a:cubicBezTo>
                  <a:pt x="2029758" y="139393"/>
                  <a:pt x="1998132" y="181632"/>
                  <a:pt x="1998132" y="231258"/>
                </a:cubicBezTo>
                <a:cubicBezTo>
                  <a:pt x="1998132" y="294384"/>
                  <a:pt x="2049306" y="345558"/>
                  <a:pt x="2112432" y="345558"/>
                </a:cubicBezTo>
                <a:cubicBezTo>
                  <a:pt x="2175558" y="345558"/>
                  <a:pt x="2226732" y="294384"/>
                  <a:pt x="2226732" y="231258"/>
                </a:cubicBezTo>
                <a:cubicBezTo>
                  <a:pt x="2226732" y="181632"/>
                  <a:pt x="2195106" y="139393"/>
                  <a:pt x="2150532" y="124650"/>
                </a:cubicBezTo>
                <a:lnTo>
                  <a:pt x="2150532" y="0"/>
                </a:lnTo>
                <a:lnTo>
                  <a:pt x="2497665" y="0"/>
                </a:lnTo>
                <a:lnTo>
                  <a:pt x="2497665" y="124650"/>
                </a:lnTo>
                <a:cubicBezTo>
                  <a:pt x="2453091" y="139393"/>
                  <a:pt x="2421465" y="181632"/>
                  <a:pt x="2421465" y="231258"/>
                </a:cubicBezTo>
                <a:cubicBezTo>
                  <a:pt x="2421465" y="294384"/>
                  <a:pt x="2472639" y="345558"/>
                  <a:pt x="2535765" y="345558"/>
                </a:cubicBezTo>
                <a:cubicBezTo>
                  <a:pt x="2598891" y="345558"/>
                  <a:pt x="2650065" y="294384"/>
                  <a:pt x="2650065" y="231258"/>
                </a:cubicBezTo>
                <a:cubicBezTo>
                  <a:pt x="2650065" y="181632"/>
                  <a:pt x="2618439" y="139393"/>
                  <a:pt x="2573865" y="124650"/>
                </a:cubicBezTo>
                <a:lnTo>
                  <a:pt x="2573865" y="0"/>
                </a:lnTo>
                <a:lnTo>
                  <a:pt x="2920998" y="0"/>
                </a:lnTo>
                <a:lnTo>
                  <a:pt x="2920998" y="124650"/>
                </a:lnTo>
                <a:cubicBezTo>
                  <a:pt x="2876424" y="139393"/>
                  <a:pt x="2844798" y="181632"/>
                  <a:pt x="2844798" y="231258"/>
                </a:cubicBezTo>
                <a:cubicBezTo>
                  <a:pt x="2844798" y="294384"/>
                  <a:pt x="2895972" y="345558"/>
                  <a:pt x="2959098" y="345558"/>
                </a:cubicBezTo>
                <a:cubicBezTo>
                  <a:pt x="3022224" y="345558"/>
                  <a:pt x="3073398" y="294384"/>
                  <a:pt x="3073398" y="231258"/>
                </a:cubicBezTo>
                <a:cubicBezTo>
                  <a:pt x="3073398" y="181632"/>
                  <a:pt x="3041772" y="139393"/>
                  <a:pt x="2997198" y="124650"/>
                </a:cubicBezTo>
                <a:lnTo>
                  <a:pt x="2997198" y="0"/>
                </a:lnTo>
                <a:lnTo>
                  <a:pt x="3344331" y="0"/>
                </a:lnTo>
                <a:lnTo>
                  <a:pt x="3344331" y="124650"/>
                </a:lnTo>
                <a:cubicBezTo>
                  <a:pt x="3299757" y="139393"/>
                  <a:pt x="3268131" y="181632"/>
                  <a:pt x="3268131" y="231258"/>
                </a:cubicBezTo>
                <a:cubicBezTo>
                  <a:pt x="3268131" y="294384"/>
                  <a:pt x="3319305" y="345558"/>
                  <a:pt x="3382431" y="345558"/>
                </a:cubicBezTo>
                <a:cubicBezTo>
                  <a:pt x="3445557" y="345558"/>
                  <a:pt x="3496731" y="294384"/>
                  <a:pt x="3496731" y="231258"/>
                </a:cubicBezTo>
                <a:cubicBezTo>
                  <a:pt x="3496731" y="181632"/>
                  <a:pt x="3465105" y="139393"/>
                  <a:pt x="3420531" y="124650"/>
                </a:cubicBezTo>
                <a:lnTo>
                  <a:pt x="3420531" y="0"/>
                </a:lnTo>
                <a:lnTo>
                  <a:pt x="3767664" y="0"/>
                </a:lnTo>
                <a:lnTo>
                  <a:pt x="3767664" y="124650"/>
                </a:lnTo>
                <a:cubicBezTo>
                  <a:pt x="3723090" y="139393"/>
                  <a:pt x="3691464" y="181632"/>
                  <a:pt x="3691464" y="231258"/>
                </a:cubicBezTo>
                <a:cubicBezTo>
                  <a:pt x="3691464" y="294384"/>
                  <a:pt x="3742638" y="345558"/>
                  <a:pt x="3805764" y="345558"/>
                </a:cubicBezTo>
                <a:cubicBezTo>
                  <a:pt x="3868890" y="345558"/>
                  <a:pt x="3920064" y="294384"/>
                  <a:pt x="3920064" y="231258"/>
                </a:cubicBezTo>
                <a:cubicBezTo>
                  <a:pt x="3920064" y="181632"/>
                  <a:pt x="3888438" y="139393"/>
                  <a:pt x="3843864" y="124650"/>
                </a:cubicBezTo>
                <a:lnTo>
                  <a:pt x="3843864" y="0"/>
                </a:lnTo>
                <a:lnTo>
                  <a:pt x="4191000" y="0"/>
                </a:lnTo>
                <a:lnTo>
                  <a:pt x="4191000" y="124650"/>
                </a:lnTo>
                <a:cubicBezTo>
                  <a:pt x="4146426" y="139393"/>
                  <a:pt x="4114800" y="181632"/>
                  <a:pt x="4114800" y="231258"/>
                </a:cubicBezTo>
                <a:cubicBezTo>
                  <a:pt x="4114800" y="294384"/>
                  <a:pt x="4165974" y="345558"/>
                  <a:pt x="4229100" y="345558"/>
                </a:cubicBezTo>
                <a:cubicBezTo>
                  <a:pt x="4292226" y="345558"/>
                  <a:pt x="4343400" y="294384"/>
                  <a:pt x="4343400" y="231258"/>
                </a:cubicBezTo>
                <a:cubicBezTo>
                  <a:pt x="4343400" y="181632"/>
                  <a:pt x="4311774" y="139393"/>
                  <a:pt x="4267200" y="124650"/>
                </a:cubicBezTo>
                <a:lnTo>
                  <a:pt x="4267200" y="0"/>
                </a:lnTo>
                <a:lnTo>
                  <a:pt x="4724400" y="0"/>
                </a:lnTo>
                <a:lnTo>
                  <a:pt x="4724400" y="5943600"/>
                </a:lnTo>
                <a:lnTo>
                  <a:pt x="0" y="5943600"/>
                </a:lnTo>
                <a:close/>
              </a:path>
            </a:pathLst>
          </a:cu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AFDBF94-2748-46DA-B2AD-5E687BCF5F49}"/>
              </a:ext>
            </a:extLst>
          </p:cNvPr>
          <p:cNvCxnSpPr>
            <a:cxnSpLocks/>
          </p:cNvCxnSpPr>
          <p:nvPr/>
        </p:nvCxnSpPr>
        <p:spPr>
          <a:xfrm>
            <a:off x="5063305" y="1762832"/>
            <a:ext cx="0" cy="36620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5E4DA03-3A76-43F2-8B55-6FA7C2142F84}"/>
              </a:ext>
            </a:extLst>
          </p:cNvPr>
          <p:cNvCxnSpPr>
            <a:cxnSpLocks/>
          </p:cNvCxnSpPr>
          <p:nvPr/>
        </p:nvCxnSpPr>
        <p:spPr>
          <a:xfrm>
            <a:off x="4562346" y="2590252"/>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BD22534-1BDB-4370-8F45-116723769817}"/>
              </a:ext>
            </a:extLst>
          </p:cNvPr>
          <p:cNvCxnSpPr>
            <a:cxnSpLocks/>
          </p:cNvCxnSpPr>
          <p:nvPr/>
        </p:nvCxnSpPr>
        <p:spPr>
          <a:xfrm>
            <a:off x="4624756" y="3066793"/>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6CA8869-2A22-48C8-BF37-13558607221E}"/>
              </a:ext>
            </a:extLst>
          </p:cNvPr>
          <p:cNvCxnSpPr>
            <a:cxnSpLocks/>
          </p:cNvCxnSpPr>
          <p:nvPr/>
        </p:nvCxnSpPr>
        <p:spPr>
          <a:xfrm>
            <a:off x="4624756" y="3566326"/>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35F0DA7-E293-48B0-8CE3-878D6B05E160}"/>
              </a:ext>
            </a:extLst>
          </p:cNvPr>
          <p:cNvCxnSpPr>
            <a:cxnSpLocks/>
          </p:cNvCxnSpPr>
          <p:nvPr/>
        </p:nvCxnSpPr>
        <p:spPr>
          <a:xfrm>
            <a:off x="4624756" y="4065859"/>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8E14F28-7AE5-46BA-AD66-3EAA5E6C9F89}"/>
              </a:ext>
            </a:extLst>
          </p:cNvPr>
          <p:cNvCxnSpPr>
            <a:cxnSpLocks/>
          </p:cNvCxnSpPr>
          <p:nvPr/>
        </p:nvCxnSpPr>
        <p:spPr>
          <a:xfrm>
            <a:off x="4624756" y="4565392"/>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7DB4582-C1EF-4A4A-A4BB-EBA68CD15818}"/>
              </a:ext>
            </a:extLst>
          </p:cNvPr>
          <p:cNvCxnSpPr>
            <a:cxnSpLocks/>
          </p:cNvCxnSpPr>
          <p:nvPr/>
        </p:nvCxnSpPr>
        <p:spPr>
          <a:xfrm>
            <a:off x="4624756" y="5064925"/>
            <a:ext cx="4007092"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8721037-09BF-4DDD-812D-BDB5C5956C91}"/>
              </a:ext>
            </a:extLst>
          </p:cNvPr>
          <p:cNvSpPr txBox="1"/>
          <p:nvPr/>
        </p:nvSpPr>
        <p:spPr>
          <a:xfrm>
            <a:off x="5072960" y="2139091"/>
            <a:ext cx="3497094" cy="461665"/>
          </a:xfrm>
          <a:prstGeom prst="rect">
            <a:avLst/>
          </a:prstGeom>
          <a:noFill/>
        </p:spPr>
        <p:txBody>
          <a:bodyPr wrap="square" rtlCol="0">
            <a:spAutoFit/>
          </a:bodyPr>
          <a:lstStyle/>
          <a:p>
            <a:r>
              <a:rPr lang="en-GB" sz="2400" dirty="0"/>
              <a:t>You will need:</a:t>
            </a:r>
          </a:p>
        </p:txBody>
      </p:sp>
      <p:sp>
        <p:nvSpPr>
          <p:cNvPr id="2" name="TextBox 1">
            <a:extLst>
              <a:ext uri="{FF2B5EF4-FFF2-40B4-BE49-F238E27FC236}">
                <a16:creationId xmlns:a16="http://schemas.microsoft.com/office/drawing/2014/main" id="{1008636C-8654-4EDB-8E7F-83D6BF2591D8}"/>
              </a:ext>
            </a:extLst>
          </p:cNvPr>
          <p:cNvSpPr txBox="1"/>
          <p:nvPr/>
        </p:nvSpPr>
        <p:spPr>
          <a:xfrm>
            <a:off x="429371" y="4341412"/>
            <a:ext cx="3451256"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a:t>Where are you going?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What will you need?</a:t>
            </a:r>
          </a:p>
        </p:txBody>
      </p:sp>
    </p:spTree>
    <p:extLst>
      <p:ext uri="{BB962C8B-B14F-4D97-AF65-F5344CB8AC3E}">
        <p14:creationId xmlns:p14="http://schemas.microsoft.com/office/powerpoint/2010/main" val="3477099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65A405-B10F-423D-B75B-89741724090D}"/>
              </a:ext>
            </a:extLst>
          </p:cNvPr>
          <p:cNvSpPr txBox="1"/>
          <p:nvPr/>
        </p:nvSpPr>
        <p:spPr>
          <a:xfrm>
            <a:off x="3786322" y="2457129"/>
            <a:ext cx="5240229" cy="1569660"/>
          </a:xfrm>
          <a:prstGeom prst="rect">
            <a:avLst/>
          </a:prstGeom>
          <a:noFill/>
        </p:spPr>
        <p:txBody>
          <a:bodyPr wrap="square" rtlCol="0">
            <a:spAutoFit/>
          </a:bodyPr>
          <a:lstStyle/>
          <a:p>
            <a:pPr marL="342900" indent="-342900">
              <a:buFont typeface="Arial" panose="020B0604020202020204" pitchFamily="34" charset="0"/>
              <a:buChar char="•"/>
            </a:pPr>
            <a:r>
              <a:rPr lang="en-GB" sz="2400" dirty="0"/>
              <a:t>Measure what you want to go in your luggage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Record the results</a:t>
            </a:r>
          </a:p>
        </p:txBody>
      </p:sp>
      <p:sp>
        <p:nvSpPr>
          <p:cNvPr id="8" name="TextBox 7">
            <a:extLst>
              <a:ext uri="{FF2B5EF4-FFF2-40B4-BE49-F238E27FC236}">
                <a16:creationId xmlns:a16="http://schemas.microsoft.com/office/drawing/2014/main" id="{B02121A4-24C3-4B74-AC5A-87E47583FCFE}"/>
              </a:ext>
            </a:extLst>
          </p:cNvPr>
          <p:cNvSpPr txBox="1"/>
          <p:nvPr/>
        </p:nvSpPr>
        <p:spPr>
          <a:xfrm>
            <a:off x="252620" y="1095084"/>
            <a:ext cx="6744945" cy="590931"/>
          </a:xfrm>
          <a:prstGeom prst="rect">
            <a:avLst/>
          </a:prstGeom>
          <a:noFill/>
        </p:spPr>
        <p:txBody>
          <a:bodyPr wrap="square" rtlCol="0">
            <a:spAutoFit/>
          </a:bodyPr>
          <a:lstStyle>
            <a:defPPr>
              <a:defRPr lang="en-US"/>
            </a:defPPr>
            <a:lvl1pPr>
              <a:lnSpc>
                <a:spcPct val="90000"/>
              </a:lnSpc>
              <a:spcBef>
                <a:spcPct val="0"/>
              </a:spcBef>
              <a:defRPr sz="3600" b="1">
                <a:ea typeface="+mj-ea"/>
                <a:cs typeface="Arial" panose="020B0604020202020204" pitchFamily="34" charset="0"/>
              </a:defRPr>
            </a:lvl1pPr>
          </a:lstStyle>
          <a:p>
            <a:r>
              <a:rPr lang="en-GB" dirty="0"/>
              <a:t>Step 1 – Measuring the contents</a:t>
            </a:r>
          </a:p>
        </p:txBody>
      </p:sp>
      <p:pic>
        <p:nvPicPr>
          <p:cNvPr id="5" name="Picture 4">
            <a:extLst>
              <a:ext uri="{FF2B5EF4-FFF2-40B4-BE49-F238E27FC236}">
                <a16:creationId xmlns:a16="http://schemas.microsoft.com/office/drawing/2014/main" id="{5684A095-6CEE-4157-94B3-B1F141A6DAF4}"/>
              </a:ext>
            </a:extLst>
          </p:cNvPr>
          <p:cNvPicPr>
            <a:picLocks noChangeAspect="1"/>
          </p:cNvPicPr>
          <p:nvPr/>
        </p:nvPicPr>
        <p:blipFill>
          <a:blip r:embed="rId4"/>
          <a:stretch>
            <a:fillRect/>
          </a:stretch>
        </p:blipFill>
        <p:spPr>
          <a:xfrm>
            <a:off x="388457" y="2254216"/>
            <a:ext cx="2963228" cy="1975485"/>
          </a:xfrm>
          <a:prstGeom prst="rect">
            <a:avLst/>
          </a:prstGeom>
        </p:spPr>
      </p:pic>
    </p:spTree>
    <p:extLst>
      <p:ext uri="{BB962C8B-B14F-4D97-AF65-F5344CB8AC3E}">
        <p14:creationId xmlns:p14="http://schemas.microsoft.com/office/powerpoint/2010/main" val="5666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65A405-B10F-423D-B75B-89741724090D}"/>
              </a:ext>
            </a:extLst>
          </p:cNvPr>
          <p:cNvSpPr txBox="1"/>
          <p:nvPr/>
        </p:nvSpPr>
        <p:spPr>
          <a:xfrm>
            <a:off x="4151665" y="1810063"/>
            <a:ext cx="4730090" cy="4154984"/>
          </a:xfrm>
          <a:prstGeom prst="rect">
            <a:avLst/>
          </a:prstGeom>
          <a:noFill/>
        </p:spPr>
        <p:txBody>
          <a:bodyPr wrap="square" rtlCol="0">
            <a:spAutoFit/>
          </a:bodyPr>
          <a:lstStyle/>
          <a:p>
            <a:pPr marL="342900" indent="-342900">
              <a:buFont typeface="Arial" panose="020B0604020202020204" pitchFamily="34" charset="0"/>
              <a:buChar char="•"/>
            </a:pPr>
            <a:r>
              <a:rPr lang="en-GB" sz="2400" dirty="0"/>
              <a:t>Design a new item of luggage to hold the items for travel</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It doesn’t need to be a rectangular – be creative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Think about how it will meet the design criteria</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What other features could it have?</a:t>
            </a:r>
          </a:p>
        </p:txBody>
      </p:sp>
      <p:sp>
        <p:nvSpPr>
          <p:cNvPr id="8" name="TextBox 7">
            <a:extLst>
              <a:ext uri="{FF2B5EF4-FFF2-40B4-BE49-F238E27FC236}">
                <a16:creationId xmlns:a16="http://schemas.microsoft.com/office/drawing/2014/main" id="{B02121A4-24C3-4B74-AC5A-87E47583FCFE}"/>
              </a:ext>
            </a:extLst>
          </p:cNvPr>
          <p:cNvSpPr txBox="1"/>
          <p:nvPr/>
        </p:nvSpPr>
        <p:spPr>
          <a:xfrm>
            <a:off x="252621" y="1095084"/>
            <a:ext cx="6234806" cy="590931"/>
          </a:xfrm>
          <a:prstGeom prst="rect">
            <a:avLst/>
          </a:prstGeom>
          <a:noFill/>
        </p:spPr>
        <p:txBody>
          <a:bodyPr wrap="square" rtlCol="0">
            <a:spAutoFit/>
          </a:bodyPr>
          <a:lstStyle>
            <a:defPPr>
              <a:defRPr lang="en-US"/>
            </a:defPPr>
            <a:lvl1pPr>
              <a:lnSpc>
                <a:spcPct val="90000"/>
              </a:lnSpc>
              <a:spcBef>
                <a:spcPct val="0"/>
              </a:spcBef>
              <a:defRPr sz="3600" b="1">
                <a:ea typeface="+mj-ea"/>
                <a:cs typeface="Arial" panose="020B0604020202020204" pitchFamily="34" charset="0"/>
              </a:defRPr>
            </a:lvl1pPr>
          </a:lstStyle>
          <a:p>
            <a:r>
              <a:rPr lang="en-GB" dirty="0"/>
              <a:t>Step 2 – Designing the luggage</a:t>
            </a:r>
          </a:p>
        </p:txBody>
      </p:sp>
      <p:pic>
        <p:nvPicPr>
          <p:cNvPr id="3" name="Picture 2">
            <a:extLst>
              <a:ext uri="{FF2B5EF4-FFF2-40B4-BE49-F238E27FC236}">
                <a16:creationId xmlns:a16="http://schemas.microsoft.com/office/drawing/2014/main" id="{5B3DBF11-079A-481A-83EC-756B1FC2CA16}"/>
              </a:ext>
            </a:extLst>
          </p:cNvPr>
          <p:cNvPicPr>
            <a:picLocks noChangeAspect="1"/>
          </p:cNvPicPr>
          <p:nvPr/>
        </p:nvPicPr>
        <p:blipFill>
          <a:blip r:embed="rId4"/>
          <a:stretch>
            <a:fillRect/>
          </a:stretch>
        </p:blipFill>
        <p:spPr>
          <a:xfrm>
            <a:off x="368123" y="1961352"/>
            <a:ext cx="3572499" cy="2146024"/>
          </a:xfrm>
          <a:prstGeom prst="rect">
            <a:avLst/>
          </a:prstGeom>
        </p:spPr>
      </p:pic>
    </p:spTree>
    <p:extLst>
      <p:ext uri="{BB962C8B-B14F-4D97-AF65-F5344CB8AC3E}">
        <p14:creationId xmlns:p14="http://schemas.microsoft.com/office/powerpoint/2010/main" val="2529263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65A405-B10F-423D-B75B-89741724090D}"/>
              </a:ext>
            </a:extLst>
          </p:cNvPr>
          <p:cNvSpPr txBox="1"/>
          <p:nvPr/>
        </p:nvSpPr>
        <p:spPr>
          <a:xfrm>
            <a:off x="4824620" y="1905506"/>
            <a:ext cx="4182269" cy="3046988"/>
          </a:xfrm>
          <a:prstGeom prst="rect">
            <a:avLst/>
          </a:prstGeom>
          <a:noFill/>
        </p:spPr>
        <p:txBody>
          <a:bodyPr wrap="square" rtlCol="0">
            <a:spAutoFit/>
          </a:bodyPr>
          <a:lstStyle/>
          <a:p>
            <a:r>
              <a:rPr lang="en-GB" sz="2400" dirty="0"/>
              <a:t>Think about how you could stop your luggage from being stolen:</a:t>
            </a:r>
          </a:p>
          <a:p>
            <a:endParaRPr lang="en-GB" sz="2400" dirty="0"/>
          </a:p>
          <a:p>
            <a:pPr marL="342900" indent="-342900">
              <a:buFont typeface="Arial" panose="020B0604020202020204" pitchFamily="34" charset="0"/>
              <a:buChar char="•"/>
            </a:pPr>
            <a:r>
              <a:rPr lang="en-GB" sz="2400" dirty="0"/>
              <a:t>Could it make a noise?</a:t>
            </a:r>
          </a:p>
          <a:p>
            <a:pPr marL="342900" indent="-342900">
              <a:buFont typeface="Arial" panose="020B0604020202020204" pitchFamily="34" charset="0"/>
              <a:buChar char="•"/>
            </a:pPr>
            <a:r>
              <a:rPr lang="en-GB" sz="2400" dirty="0"/>
              <a:t>Flashing lights?</a:t>
            </a:r>
          </a:p>
          <a:p>
            <a:pPr marL="342900" indent="-342900">
              <a:buFont typeface="Arial" panose="020B0604020202020204" pitchFamily="34" charset="0"/>
              <a:buChar char="•"/>
            </a:pPr>
            <a:r>
              <a:rPr lang="en-GB" sz="2400" dirty="0"/>
              <a:t>Sensors?</a:t>
            </a:r>
          </a:p>
          <a:p>
            <a:pPr marL="342900" indent="-342900">
              <a:buFont typeface="Arial" panose="020B0604020202020204" pitchFamily="34" charset="0"/>
              <a:buChar char="•"/>
            </a:pPr>
            <a:r>
              <a:rPr lang="en-GB" sz="2400" dirty="0"/>
              <a:t>Something else?</a:t>
            </a:r>
          </a:p>
          <a:p>
            <a:pPr marL="342900" indent="-342900">
              <a:buFont typeface="Arial" panose="020B0604020202020204" pitchFamily="34" charset="0"/>
              <a:buChar char="•"/>
            </a:pPr>
            <a:r>
              <a:rPr lang="en-GB" sz="2400" dirty="0"/>
              <a:t>Be creative!</a:t>
            </a:r>
          </a:p>
        </p:txBody>
      </p:sp>
      <p:sp>
        <p:nvSpPr>
          <p:cNvPr id="8" name="TextBox 7">
            <a:extLst>
              <a:ext uri="{FF2B5EF4-FFF2-40B4-BE49-F238E27FC236}">
                <a16:creationId xmlns:a16="http://schemas.microsoft.com/office/drawing/2014/main" id="{B02121A4-24C3-4B74-AC5A-87E47583FCFE}"/>
              </a:ext>
            </a:extLst>
          </p:cNvPr>
          <p:cNvSpPr txBox="1"/>
          <p:nvPr/>
        </p:nvSpPr>
        <p:spPr>
          <a:xfrm>
            <a:off x="252620" y="1095084"/>
            <a:ext cx="7149207" cy="590931"/>
          </a:xfrm>
          <a:prstGeom prst="rect">
            <a:avLst/>
          </a:prstGeom>
          <a:noFill/>
        </p:spPr>
        <p:txBody>
          <a:bodyPr wrap="square" rtlCol="0">
            <a:spAutoFit/>
          </a:bodyPr>
          <a:lstStyle>
            <a:defPPr>
              <a:defRPr lang="en-US"/>
            </a:defPPr>
            <a:lvl1pPr>
              <a:lnSpc>
                <a:spcPct val="90000"/>
              </a:lnSpc>
              <a:spcBef>
                <a:spcPct val="0"/>
              </a:spcBef>
              <a:defRPr sz="3600" b="1">
                <a:ea typeface="+mj-ea"/>
                <a:cs typeface="Arial" panose="020B0604020202020204" pitchFamily="34" charset="0"/>
              </a:defRPr>
            </a:lvl1pPr>
          </a:lstStyle>
          <a:p>
            <a:r>
              <a:rPr lang="en-GB" dirty="0"/>
              <a:t>Making the design safe and secure</a:t>
            </a:r>
          </a:p>
        </p:txBody>
      </p:sp>
      <p:pic>
        <p:nvPicPr>
          <p:cNvPr id="6" name="Picture 5">
            <a:extLst>
              <a:ext uri="{FF2B5EF4-FFF2-40B4-BE49-F238E27FC236}">
                <a16:creationId xmlns:a16="http://schemas.microsoft.com/office/drawing/2014/main" id="{2D4FBA39-D9DC-4C2A-9B77-0B982524017E}"/>
              </a:ext>
            </a:extLst>
          </p:cNvPr>
          <p:cNvPicPr>
            <a:picLocks noChangeAspect="1"/>
          </p:cNvPicPr>
          <p:nvPr/>
        </p:nvPicPr>
        <p:blipFill>
          <a:blip r:embed="rId4"/>
          <a:stretch>
            <a:fillRect/>
          </a:stretch>
        </p:blipFill>
        <p:spPr>
          <a:xfrm>
            <a:off x="417458" y="2079881"/>
            <a:ext cx="4182269" cy="2698238"/>
          </a:xfrm>
          <a:prstGeom prst="rect">
            <a:avLst/>
          </a:prstGeom>
        </p:spPr>
      </p:pic>
    </p:spTree>
    <p:extLst>
      <p:ext uri="{BB962C8B-B14F-4D97-AF65-F5344CB8AC3E}">
        <p14:creationId xmlns:p14="http://schemas.microsoft.com/office/powerpoint/2010/main" val="10896059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498559F77D6649971E4AAB1E284C23" ma:contentTypeVersion="16" ma:contentTypeDescription="Create a new document." ma:contentTypeScope="" ma:versionID="3dfbc8b06f6a1a9029618fe4915b0834">
  <xsd:schema xmlns:xsd="http://www.w3.org/2001/XMLSchema" xmlns:xs="http://www.w3.org/2001/XMLSchema" xmlns:p="http://schemas.microsoft.com/office/2006/metadata/properties" xmlns:ns1="http://schemas.microsoft.com/sharepoint/v3" xmlns:ns3="accd350c-b984-42cf-bbe1-f539aeb1d405" xmlns:ns4="7ef59ffa-03b4-4cf8-9ac4-3e911814cc06" targetNamespace="http://schemas.microsoft.com/office/2006/metadata/properties" ma:root="true" ma:fieldsID="d0c64a093d86720f0b4b3fcd84466264" ns1:_="" ns3:_="" ns4:_="">
    <xsd:import namespace="http://schemas.microsoft.com/sharepoint/v3"/>
    <xsd:import namespace="accd350c-b984-42cf-bbe1-f539aeb1d405"/>
    <xsd:import namespace="7ef59ffa-03b4-4cf8-9ac4-3e911814cc0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cd350c-b984-42cf-bbe1-f539aeb1d40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f59ffa-03b4-4cf8-9ac4-3e911814cc0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34FED2E-3A81-4022-82FE-A166799749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ccd350c-b984-42cf-bbe1-f539aeb1d405"/>
    <ds:schemaRef ds:uri="7ef59ffa-03b4-4cf8-9ac4-3e911814cc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1072FA-5E2F-4055-9682-027D25FC8486}">
  <ds:schemaRefs>
    <ds:schemaRef ds:uri="http://schemas.microsoft.com/sharepoint/v3/contenttype/forms"/>
  </ds:schemaRefs>
</ds:datastoreItem>
</file>

<file path=customXml/itemProps3.xml><?xml version="1.0" encoding="utf-8"?>
<ds:datastoreItem xmlns:ds="http://schemas.openxmlformats.org/officeDocument/2006/customXml" ds:itemID="{180B3CC5-1708-47C6-B324-63788AA6AA4A}">
  <ds:schemaRefs>
    <ds:schemaRef ds:uri="http://purl.org/dc/elements/1.1/"/>
    <ds:schemaRef ds:uri="http://schemas.microsoft.com/office/2006/metadata/properties"/>
    <ds:schemaRef ds:uri="http://schemas.microsoft.com/sharepoint/v3"/>
    <ds:schemaRef ds:uri="7ef59ffa-03b4-4cf8-9ac4-3e911814cc06"/>
    <ds:schemaRef ds:uri="http://purl.org/dc/terms/"/>
    <ds:schemaRef ds:uri="accd350c-b984-42cf-bbe1-f539aeb1d405"/>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2096</TotalTime>
  <Words>440</Words>
  <Application>Microsoft Office PowerPoint</Application>
  <PresentationFormat>On-screen Show (4:3)</PresentationFormat>
  <Paragraphs>67</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Luggage of the future presentation</dc:title>
  <dc:creator>Attainment in Education Ltd</dc:creator>
  <cp:lastModifiedBy>Marie Neighbour</cp:lastModifiedBy>
  <cp:revision>30</cp:revision>
  <dcterms:created xsi:type="dcterms:W3CDTF">2017-06-28T15:11:57Z</dcterms:created>
  <dcterms:modified xsi:type="dcterms:W3CDTF">2022-10-11T07:16:25Z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0x01010076498559F77D6649971E4AAB1E284C23</vt:lpwstr>
  </property>
</Properties>
</file>