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65" r:id="rId6"/>
    <p:sldId id="314" r:id="rId7"/>
    <p:sldId id="266" r:id="rId8"/>
    <p:sldId id="267" r:id="rId9"/>
    <p:sldId id="268" r:id="rId10"/>
    <p:sldId id="269" r:id="rId11"/>
    <p:sldId id="270" r:id="rId12"/>
    <p:sldId id="271" r:id="rId13"/>
    <p:sldId id="272" r:id="rId14"/>
    <p:sldId id="273" r:id="rId15"/>
    <p:sldId id="274" r:id="rId16"/>
    <p:sldId id="275" r:id="rId17"/>
    <p:sldId id="276" r:id="rId18"/>
    <p:sldId id="311" r:id="rId19"/>
    <p:sldId id="312" r:id="rId20"/>
    <p:sldId id="277" r:id="rId21"/>
    <p:sldId id="278" r:id="rId22"/>
    <p:sldId id="313" r:id="rId23"/>
    <p:sldId id="279" r:id="rId24"/>
    <p:sldId id="263" r:id="rId25"/>
    <p:sldId id="280" r:id="rId26"/>
    <p:sldId id="281" r:id="rId27"/>
    <p:sldId id="282" r:id="rId28"/>
    <p:sldId id="284" r:id="rId29"/>
    <p:sldId id="285" r:id="rId30"/>
    <p:sldId id="286" r:id="rId31"/>
    <p:sldId id="288" r:id="rId32"/>
    <p:sldId id="289" r:id="rId33"/>
    <p:sldId id="290" r:id="rId34"/>
    <p:sldId id="291" r:id="rId35"/>
    <p:sldId id="292" r:id="rId36"/>
    <p:sldId id="293" r:id="rId37"/>
    <p:sldId id="294" r:id="rId38"/>
    <p:sldId id="315" r:id="rId39"/>
    <p:sldId id="316"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8" r:id="rId53"/>
    <p:sldId id="318" r:id="rId54"/>
    <p:sldId id="317" r:id="rId55"/>
    <p:sldId id="319" r:id="rId56"/>
    <p:sldId id="320" r:id="rId57"/>
    <p:sldId id="309" r:id="rId58"/>
    <p:sldId id="310" r:id="rId59"/>
    <p:sldId id="26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D1"/>
    <a:srgbClr val="C3C4D9"/>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72" autoAdjust="0"/>
    <p:restoredTop sz="94662" autoAdjust="0"/>
  </p:normalViewPr>
  <p:slideViewPr>
    <p:cSldViewPr snapToGrid="0" snapToObjects="1">
      <p:cViewPr varScale="1">
        <p:scale>
          <a:sx n="115" d="100"/>
          <a:sy n="115" d="100"/>
        </p:scale>
        <p:origin x="63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smtClean="0"/>
              <a:t>Title</a:t>
            </a:r>
            <a:endParaRPr lang="en-US" dirty="0"/>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smtClean="0"/>
              <a:t>Section Title</a:t>
            </a:r>
            <a:endParaRPr lang="en-US" dirty="0"/>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a:t>
            </a:r>
            <a:endParaRPr lang="en-US" dirty="0"/>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smtClean="0"/>
              <a:t>Heading</a:t>
            </a:r>
            <a:endParaRPr lang="en-US" dirty="0"/>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Text here</a:t>
            </a:r>
            <a:endParaRPr lang="en-US" dirty="0"/>
          </a:p>
        </p:txBody>
      </p:sp>
    </p:spTree>
    <p:extLst>
      <p:ext uri="{BB962C8B-B14F-4D97-AF65-F5344CB8AC3E}">
        <p14:creationId xmlns:p14="http://schemas.microsoft.com/office/powerpoint/2010/main" val="15513439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smtClean="0"/>
              <a:t>Heading</a:t>
            </a:r>
            <a:endParaRPr lang="en-US" dirty="0"/>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5"/>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a:t>
            </a:r>
            <a:r>
              <a:rPr lang="en-US" sz="900" b="0" i="0" baseline="0" dirty="0" smtClean="0">
                <a:solidFill>
                  <a:schemeClr val="tx1"/>
                </a:solidFill>
                <a:latin typeface="Arial" charset="0"/>
                <a:ea typeface="Arial" charset="0"/>
                <a:cs typeface="Arial" charset="0"/>
              </a:rPr>
              <a:t> Food – </a:t>
            </a:r>
            <a:r>
              <a:rPr lang="en-US" sz="900" b="0" i="0" dirty="0" smtClean="0">
                <a:solidFill>
                  <a:schemeClr val="tx1"/>
                </a:solidFill>
                <a:latin typeface="Arial" charset="0"/>
                <a:ea typeface="Arial" charset="0"/>
                <a:cs typeface="Arial" charset="0"/>
              </a:rPr>
              <a:t>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smtClean="0">
                <a:solidFill>
                  <a:schemeClr val="tx1"/>
                </a:solidFill>
                <a:latin typeface="Arial" charset="0"/>
                <a:ea typeface="Arial" charset="0"/>
                <a:cs typeface="Arial" charset="0"/>
                <a:hlinkClick r:id="rId4"/>
              </a:rPr>
              <a:t>www.foodafactoflife.org.uk</a:t>
            </a:r>
            <a:r>
              <a:rPr lang="en-US" sz="900" b="0" i="0" baseline="0" dirty="0" smtClean="0">
                <a:solidFill>
                  <a:schemeClr val="tx1"/>
                </a:solidFill>
                <a:latin typeface="Arial" charset="0"/>
                <a:ea typeface="Arial" charset="0"/>
                <a:cs typeface="Arial" charset="0"/>
              </a:rPr>
              <a:t>    </a:t>
            </a:r>
            <a:r>
              <a:rPr lang="en-US" sz="900" b="0" i="0" dirty="0" smtClean="0">
                <a:solidFill>
                  <a:schemeClr val="tx1"/>
                </a:solidFill>
                <a:latin typeface="Arial" charset="0"/>
                <a:ea typeface="Arial" charset="0"/>
                <a:cs typeface="Arial" charset="0"/>
              </a:rPr>
              <a:t>© Food – a fact of life 2019</a:t>
            </a:r>
            <a:endParaRPr lang="en-US" sz="900" b="0" i="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nutrition.org.uk/nutritioninthenews/new-reports/983-newvitamind.html"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www.nutrition.org.uk/attachments/article/234/Nutrition%20Requirements_Revised%20Oct%202016.pdf" TargetMode="Externa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nutrition.org.uk/attachments/article/234/Nutrition%20Requirements_Revised%20Oct%202016.pdf" TargetMode="Externa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reate.kahoot.it/share/micronutrients/6c7b9601-18ab-4b28-85e9-561f80f0620f"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Micronutrients</a:t>
            </a:r>
            <a:endParaRPr lang="en-US" dirty="0"/>
          </a:p>
        </p:txBody>
      </p:sp>
    </p:spTree>
    <p:extLst>
      <p:ext uri="{BB962C8B-B14F-4D97-AF65-F5344CB8AC3E}">
        <p14:creationId xmlns:p14="http://schemas.microsoft.com/office/powerpoint/2010/main" val="1955166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Vitamin D</a:t>
            </a:r>
            <a:endParaRPr lang="en-GB" dirty="0"/>
          </a:p>
        </p:txBody>
      </p:sp>
      <p:sp>
        <p:nvSpPr>
          <p:cNvPr id="3" name="Subtitle 2"/>
          <p:cNvSpPr>
            <a:spLocks noGrp="1"/>
          </p:cNvSpPr>
          <p:nvPr>
            <p:ph type="subTitle" idx="1"/>
          </p:nvPr>
        </p:nvSpPr>
        <p:spPr>
          <a:xfrm>
            <a:off x="1169276" y="2571092"/>
            <a:ext cx="6241174" cy="3600000"/>
          </a:xfrm>
        </p:spPr>
        <p:txBody>
          <a:bodyPr/>
          <a:lstStyle/>
          <a:p>
            <a:pPr marL="0" indent="0">
              <a:spcBef>
                <a:spcPts val="600"/>
              </a:spcBef>
              <a:buNone/>
              <a:defRPr/>
            </a:pPr>
            <a:r>
              <a:rPr lang="en-GB" dirty="0"/>
              <a:t>Vitamin D is needed for</a:t>
            </a:r>
            <a:r>
              <a:rPr lang="en-GB" dirty="0" smtClean="0"/>
              <a:t>:</a:t>
            </a:r>
          </a:p>
          <a:p>
            <a:pPr marL="0" indent="0">
              <a:spcBef>
                <a:spcPts val="600"/>
              </a:spcBef>
              <a:buNone/>
              <a:defRPr/>
            </a:pPr>
            <a:endParaRPr lang="en-GB" dirty="0"/>
          </a:p>
          <a:p>
            <a:pPr marL="374650">
              <a:spcBef>
                <a:spcPts val="600"/>
              </a:spcBef>
              <a:buFont typeface="Arial" pitchFamily="34" charset="0"/>
              <a:buChar char="•"/>
              <a:defRPr/>
            </a:pPr>
            <a:r>
              <a:rPr lang="en-GB" dirty="0"/>
              <a:t>the absorption and use of calcium and phosphorus;</a:t>
            </a:r>
          </a:p>
          <a:p>
            <a:pPr marL="374650">
              <a:spcBef>
                <a:spcPts val="600"/>
              </a:spcBef>
              <a:buFont typeface="Arial" pitchFamily="34" charset="0"/>
              <a:buChar char="•"/>
              <a:defRPr/>
            </a:pPr>
            <a:r>
              <a:rPr lang="en-GB" dirty="0"/>
              <a:t>normal blood calcium levels;</a:t>
            </a:r>
          </a:p>
          <a:p>
            <a:pPr marL="374650">
              <a:spcBef>
                <a:spcPts val="600"/>
              </a:spcBef>
              <a:buFont typeface="Arial" pitchFamily="34" charset="0"/>
              <a:buChar char="•"/>
              <a:defRPr/>
            </a:pPr>
            <a:r>
              <a:rPr lang="en-GB" dirty="0"/>
              <a:t>the maintenance of normal bones and teeth;</a:t>
            </a:r>
          </a:p>
          <a:p>
            <a:pPr marL="374650">
              <a:spcBef>
                <a:spcPts val="600"/>
              </a:spcBef>
              <a:buFont typeface="Arial" pitchFamily="34" charset="0"/>
              <a:buChar char="•"/>
              <a:defRPr/>
            </a:pPr>
            <a:r>
              <a:rPr lang="en-GB" dirty="0"/>
              <a:t>the maintenance of normal muscle function;</a:t>
            </a:r>
          </a:p>
          <a:p>
            <a:pPr marL="374650">
              <a:spcBef>
                <a:spcPts val="600"/>
              </a:spcBef>
              <a:buFont typeface="Arial" pitchFamily="34" charset="0"/>
              <a:buChar char="•"/>
              <a:defRPr/>
            </a:pPr>
            <a:r>
              <a:rPr lang="en-GB" dirty="0"/>
              <a:t>the normal function of the immune system.</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39149" y="3108366"/>
            <a:ext cx="4103646" cy="2735764"/>
          </a:xfrm>
          <a:prstGeom prst="rect">
            <a:avLst/>
          </a:prstGeom>
          <a:ln>
            <a:noFill/>
          </a:ln>
          <a:effectLst/>
        </p:spPr>
      </p:pic>
    </p:spTree>
    <p:extLst>
      <p:ext uri="{BB962C8B-B14F-4D97-AF65-F5344CB8AC3E}">
        <p14:creationId xmlns:p14="http://schemas.microsoft.com/office/powerpoint/2010/main" val="2710067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Vitamin D</a:t>
            </a:r>
            <a:endParaRPr lang="en-GB" dirty="0"/>
          </a:p>
        </p:txBody>
      </p:sp>
      <p:sp>
        <p:nvSpPr>
          <p:cNvPr id="3" name="Subtitle 2"/>
          <p:cNvSpPr>
            <a:spLocks noGrp="1"/>
          </p:cNvSpPr>
          <p:nvPr>
            <p:ph type="subTitle" idx="1"/>
          </p:nvPr>
        </p:nvSpPr>
        <p:spPr>
          <a:xfrm>
            <a:off x="1169276" y="2571092"/>
            <a:ext cx="7128563" cy="3600000"/>
          </a:xfrm>
        </p:spPr>
        <p:txBody>
          <a:bodyPr/>
          <a:lstStyle/>
          <a:p>
            <a:pPr marL="0" indent="0">
              <a:spcBef>
                <a:spcPct val="0"/>
              </a:spcBef>
              <a:buNone/>
              <a:defRPr/>
            </a:pPr>
            <a:r>
              <a:rPr lang="en-GB" dirty="0"/>
              <a:t>Vitamin D is a pro-hormone in the body. It can be obtained in two forms:</a:t>
            </a:r>
          </a:p>
          <a:p>
            <a:pPr marL="0" indent="0">
              <a:spcBef>
                <a:spcPct val="0"/>
              </a:spcBef>
              <a:buNone/>
              <a:defRPr/>
            </a:pPr>
            <a:endParaRPr lang="en-GB" dirty="0"/>
          </a:p>
          <a:p>
            <a:pPr>
              <a:spcBef>
                <a:spcPct val="0"/>
              </a:spcBef>
              <a:defRPr/>
            </a:pPr>
            <a:r>
              <a:rPr lang="en-GB" dirty="0" err="1"/>
              <a:t>ergocalciferol</a:t>
            </a:r>
            <a:r>
              <a:rPr lang="en-GB" dirty="0"/>
              <a:t> (vitamin D</a:t>
            </a:r>
            <a:r>
              <a:rPr lang="en-GB" baseline="-25000" dirty="0"/>
              <a:t>2</a:t>
            </a:r>
            <a:r>
              <a:rPr lang="en-GB" dirty="0"/>
              <a:t>);</a:t>
            </a:r>
          </a:p>
          <a:p>
            <a:pPr marL="0" indent="0">
              <a:spcBef>
                <a:spcPct val="0"/>
              </a:spcBef>
              <a:buNone/>
              <a:defRPr/>
            </a:pPr>
            <a:endParaRPr lang="en-GB" dirty="0"/>
          </a:p>
          <a:p>
            <a:pPr>
              <a:spcBef>
                <a:spcPct val="0"/>
              </a:spcBef>
              <a:defRPr/>
            </a:pPr>
            <a:r>
              <a:rPr lang="en-GB" dirty="0"/>
              <a:t>cholecalciferol (vitamin D</a:t>
            </a:r>
            <a:r>
              <a:rPr lang="en-GB" baseline="-25000" dirty="0"/>
              <a:t>3</a:t>
            </a:r>
            <a:r>
              <a:rPr lang="en-GB" dirty="0"/>
              <a:t>) formed by the action of sunlight.</a:t>
            </a:r>
          </a:p>
          <a:p>
            <a:pPr marL="0" indent="0">
              <a:spcBef>
                <a:spcPct val="0"/>
              </a:spcBef>
              <a:buNone/>
              <a:defRPr/>
            </a:pPr>
            <a:endParaRPr lang="en-GB" dirty="0"/>
          </a:p>
          <a:p>
            <a:pPr marL="0" indent="0">
              <a:spcBef>
                <a:spcPct val="0"/>
              </a:spcBef>
              <a:buNone/>
              <a:defRPr/>
            </a:pPr>
            <a:endParaRPr lang="en-GB" dirty="0"/>
          </a:p>
          <a:p>
            <a:pPr marL="0" indent="0">
              <a:spcBef>
                <a:spcPct val="0"/>
              </a:spcBef>
              <a:buNone/>
              <a:defRPr/>
            </a:pPr>
            <a:r>
              <a:rPr lang="en-GB" dirty="0"/>
              <a:t>Vitamin D is only required in very small amounts and is measured in micrograms. </a:t>
            </a:r>
          </a:p>
          <a:p>
            <a:pPr marL="0" indent="0">
              <a:buNone/>
            </a:pPr>
            <a:endParaRPr lang="en-GB" dirty="0"/>
          </a:p>
        </p:txBody>
      </p:sp>
      <p:pic>
        <p:nvPicPr>
          <p:cNvPr id="5126" name="Picture 6" descr="C:\Users\Jenny\AppData\Local\Microsoft\Windows\INetCache\IE\W52D0TNO\11227682_0f70b4e1d9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839" y="3284119"/>
            <a:ext cx="3415898" cy="256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67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sources</a:t>
            </a:r>
            <a:endParaRPr lang="en-GB" dirty="0"/>
          </a:p>
        </p:txBody>
      </p:sp>
      <p:sp>
        <p:nvSpPr>
          <p:cNvPr id="3" name="Subtitle 2"/>
          <p:cNvSpPr>
            <a:spLocks noGrp="1"/>
          </p:cNvSpPr>
          <p:nvPr>
            <p:ph type="subTitle" idx="1"/>
          </p:nvPr>
        </p:nvSpPr>
        <p:spPr>
          <a:xfrm>
            <a:off x="1169276" y="2571092"/>
            <a:ext cx="7193674" cy="3600000"/>
          </a:xfrm>
        </p:spPr>
        <p:txBody>
          <a:bodyPr/>
          <a:lstStyle/>
          <a:p>
            <a:pPr marL="0" indent="0">
              <a:spcBef>
                <a:spcPct val="0"/>
              </a:spcBef>
              <a:buNone/>
            </a:pPr>
            <a:r>
              <a:rPr lang="en-GB" altLang="en-US" dirty="0"/>
              <a:t>According to national surveys in the UK, across the population approximately 1 in 5 people have low vitamin D levels. </a:t>
            </a:r>
            <a:endParaRPr lang="en-GB" altLang="en-US" dirty="0" smtClean="0"/>
          </a:p>
          <a:p>
            <a:pPr marL="0" indent="0">
              <a:spcBef>
                <a:spcPct val="0"/>
              </a:spcBef>
              <a:buNone/>
            </a:pPr>
            <a:endParaRPr lang="en-GB" altLang="en-US" dirty="0"/>
          </a:p>
          <a:p>
            <a:pPr marL="0" indent="0">
              <a:spcBef>
                <a:spcPct val="0"/>
              </a:spcBef>
              <a:buNone/>
            </a:pPr>
            <a:r>
              <a:rPr lang="en-GB" altLang="en-US" dirty="0" smtClean="0"/>
              <a:t>The </a:t>
            </a:r>
            <a:r>
              <a:rPr lang="en-GB" altLang="en-US" dirty="0"/>
              <a:t>main source of vitamin D is synthesis in the skin following exposure to sunlight</a:t>
            </a:r>
            <a:r>
              <a:rPr lang="en-GB" altLang="en-US" b="1" dirty="0"/>
              <a:t> </a:t>
            </a:r>
            <a:r>
              <a:rPr lang="en-GB" altLang="en-US" dirty="0" smtClean="0"/>
              <a:t>however</a:t>
            </a:r>
            <a:r>
              <a:rPr lang="en-GB" altLang="en-US" dirty="0"/>
              <a:t>, the Recommended Nutrient Intake (RNI) for all people aged 4 and above is 10 µg/day.</a:t>
            </a:r>
          </a:p>
          <a:p>
            <a:pPr marL="0" indent="0">
              <a:spcBef>
                <a:spcPct val="0"/>
              </a:spcBef>
              <a:buNone/>
            </a:pPr>
            <a:endParaRPr lang="en-GB" altLang="en-US" dirty="0"/>
          </a:p>
          <a:p>
            <a:pPr marL="0" indent="0">
              <a:spcBef>
                <a:spcPts val="600"/>
              </a:spcBef>
              <a:buNone/>
            </a:pPr>
            <a:r>
              <a:rPr lang="en-GB" altLang="en-US" b="1" dirty="0"/>
              <a:t>Did you know?</a:t>
            </a:r>
          </a:p>
          <a:p>
            <a:pPr marL="0" indent="0">
              <a:spcBef>
                <a:spcPts val="600"/>
              </a:spcBef>
              <a:buNone/>
            </a:pPr>
            <a:r>
              <a:rPr lang="en-GB" altLang="en-US" dirty="0"/>
              <a:t>The wavelength of UVB during the winter months in the UK does not support vitamin D synthesis.</a:t>
            </a:r>
          </a:p>
          <a:p>
            <a:pPr marL="0" indent="0">
              <a:buNone/>
            </a:pPr>
            <a:endParaRPr lang="en-GB" dirty="0"/>
          </a:p>
        </p:txBody>
      </p:sp>
      <p:pic>
        <p:nvPicPr>
          <p:cNvPr id="27652" name="Picture 4" descr="C:\Users\Jenny\AppData\Local\Microsoft\Windows\INetCache\IE\6T7W4HTR\winter-sun-1446142008BJ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6530" y="3087586"/>
            <a:ext cx="3225980" cy="241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170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sources</a:t>
            </a:r>
            <a:endParaRPr lang="en-GB" dirty="0"/>
          </a:p>
        </p:txBody>
      </p:sp>
      <p:sp>
        <p:nvSpPr>
          <p:cNvPr id="3" name="Subtitle 2"/>
          <p:cNvSpPr>
            <a:spLocks noGrp="1"/>
          </p:cNvSpPr>
          <p:nvPr>
            <p:ph type="subTitle" idx="1"/>
          </p:nvPr>
        </p:nvSpPr>
        <p:spPr>
          <a:xfrm>
            <a:off x="1169276" y="2571092"/>
            <a:ext cx="6965074" cy="3600000"/>
          </a:xfrm>
        </p:spPr>
        <p:txBody>
          <a:bodyPr/>
          <a:lstStyle/>
          <a:p>
            <a:pPr marL="0" indent="0">
              <a:buNone/>
            </a:pPr>
            <a:r>
              <a:rPr lang="en-GB" altLang="en-US" dirty="0"/>
              <a:t>Sources of vitamin D </a:t>
            </a:r>
            <a:r>
              <a:rPr lang="en-GB" altLang="en-US" dirty="0" smtClean="0"/>
              <a:t>include:</a:t>
            </a:r>
          </a:p>
          <a:p>
            <a:r>
              <a:rPr lang="en-GB" altLang="en-US" dirty="0" smtClean="0"/>
              <a:t>oily </a:t>
            </a:r>
            <a:r>
              <a:rPr lang="en-GB" altLang="en-US" dirty="0"/>
              <a:t>fish (such as salmon, trout, mackerel, sardines, pilchards, herring, kipper</a:t>
            </a:r>
            <a:r>
              <a:rPr lang="en-GB" altLang="en-US" dirty="0" smtClean="0"/>
              <a:t>);</a:t>
            </a:r>
          </a:p>
          <a:p>
            <a:r>
              <a:rPr lang="en-GB" altLang="en-US" dirty="0"/>
              <a:t>m</a:t>
            </a:r>
            <a:r>
              <a:rPr lang="en-GB" altLang="en-US" dirty="0" smtClean="0"/>
              <a:t>eat; </a:t>
            </a:r>
          </a:p>
          <a:p>
            <a:r>
              <a:rPr lang="en-GB" altLang="en-US" dirty="0"/>
              <a:t>e</a:t>
            </a:r>
            <a:r>
              <a:rPr lang="en-GB" altLang="en-US" dirty="0" smtClean="0"/>
              <a:t>ggs;</a:t>
            </a:r>
          </a:p>
          <a:p>
            <a:r>
              <a:rPr lang="en-GB" altLang="en-US" dirty="0" smtClean="0"/>
              <a:t>fortified </a:t>
            </a:r>
            <a:r>
              <a:rPr lang="en-GB" altLang="en-US" dirty="0"/>
              <a:t>breakfast cereals and </a:t>
            </a:r>
            <a:r>
              <a:rPr lang="en-GB" altLang="en-US" dirty="0" smtClean="0"/>
              <a:t>margarine/spreads;</a:t>
            </a:r>
          </a:p>
          <a:p>
            <a:r>
              <a:rPr lang="en-GB" altLang="en-US" dirty="0"/>
              <a:t>s</a:t>
            </a:r>
            <a:r>
              <a:rPr lang="en-GB" altLang="en-US" dirty="0" smtClean="0"/>
              <a:t>upplements. </a:t>
            </a:r>
            <a:endParaRPr lang="en-GB" altLang="en-US" dirty="0"/>
          </a:p>
          <a:p>
            <a:pPr marL="0" indent="0">
              <a:buNone/>
            </a:pPr>
            <a:r>
              <a:rPr lang="en-GB" altLang="en-US" dirty="0" smtClean="0"/>
              <a:t>Dietary </a:t>
            </a:r>
            <a:r>
              <a:rPr lang="en-GB" altLang="en-US" dirty="0"/>
              <a:t>sources are relatively insignificant for most people because the main source is synthesis in the skin following exposure to sunlight during the summer months in the UK (April – October).</a:t>
            </a:r>
          </a:p>
          <a:p>
            <a:pPr marL="0" indent="0">
              <a:buNone/>
            </a:pPr>
            <a:endParaRPr lang="en-GB" dirty="0"/>
          </a:p>
        </p:txBody>
      </p:sp>
      <p:pic>
        <p:nvPicPr>
          <p:cNvPr id="6148" name="Picture 4" descr="C:\Users\Jenny\AppData\Local\Microsoft\Windows\INetCache\IE\0RYEYTLC\15072712433737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585" y="2709794"/>
            <a:ext cx="4322185" cy="2557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372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t>
            </a:r>
            <a:r>
              <a:rPr lang="en-US" dirty="0" smtClean="0"/>
              <a:t>D</a:t>
            </a:r>
            <a:endParaRPr lang="en-GB" dirty="0"/>
          </a:p>
        </p:txBody>
      </p:sp>
      <p:sp>
        <p:nvSpPr>
          <p:cNvPr id="3" name="Subtitle 2"/>
          <p:cNvSpPr>
            <a:spLocks noGrp="1"/>
          </p:cNvSpPr>
          <p:nvPr>
            <p:ph type="subTitle" idx="1"/>
          </p:nvPr>
        </p:nvSpPr>
        <p:spPr>
          <a:xfrm>
            <a:off x="1169276" y="2571092"/>
            <a:ext cx="7174624" cy="3600000"/>
          </a:xfrm>
        </p:spPr>
        <p:txBody>
          <a:bodyPr/>
          <a:lstStyle/>
          <a:p>
            <a:pPr marL="0" indent="0">
              <a:spcBef>
                <a:spcPct val="0"/>
              </a:spcBef>
              <a:buNone/>
            </a:pPr>
            <a:r>
              <a:rPr lang="en-GB" altLang="en-US" dirty="0"/>
              <a:t>People who have darker skin, wear concealing clothing or are housebound make much less vitamin D and are at greater risk of vitamin D deficiency. </a:t>
            </a:r>
            <a:endParaRPr lang="en-GB" altLang="en-US" dirty="0" smtClean="0"/>
          </a:p>
          <a:p>
            <a:pPr marL="0" indent="0">
              <a:spcBef>
                <a:spcPct val="0"/>
              </a:spcBef>
              <a:buNone/>
            </a:pPr>
            <a:endParaRPr lang="en-GB" altLang="en-US" dirty="0"/>
          </a:p>
          <a:p>
            <a:pPr marL="0" indent="0">
              <a:spcBef>
                <a:spcPct val="0"/>
              </a:spcBef>
              <a:buNone/>
            </a:pPr>
            <a:r>
              <a:rPr lang="en-GB" altLang="en-US" dirty="0" smtClean="0"/>
              <a:t>There </a:t>
            </a:r>
            <a:r>
              <a:rPr lang="en-GB" altLang="en-US" dirty="0"/>
              <a:t>is evidence of poor vitamin D status across the UK population, especially during the winter months.</a:t>
            </a:r>
          </a:p>
          <a:p>
            <a:pPr marL="0" indent="0">
              <a:spcBef>
                <a:spcPct val="0"/>
              </a:spcBef>
              <a:buNone/>
            </a:pPr>
            <a:endParaRPr lang="en-GB" altLang="en-US" dirty="0"/>
          </a:p>
          <a:p>
            <a:pPr marL="0" indent="0">
              <a:spcBef>
                <a:spcPct val="0"/>
              </a:spcBef>
              <a:buNone/>
            </a:pPr>
            <a:r>
              <a:rPr lang="en-GB" altLang="en-US" dirty="0"/>
              <a:t>A lack of vitamin D in the body causes rickets in children, where leg bones become weakened and bent, and a related condition called </a:t>
            </a:r>
            <a:r>
              <a:rPr lang="en-GB" altLang="en-US" dirty="0" err="1"/>
              <a:t>osteomalacia</a:t>
            </a:r>
            <a:r>
              <a:rPr lang="en-GB" altLang="en-US" dirty="0"/>
              <a:t> in adults. </a:t>
            </a:r>
            <a:endParaRPr lang="en-GB" altLang="en-US" dirty="0" smtClean="0"/>
          </a:p>
          <a:p>
            <a:pPr marL="0" indent="0">
              <a:spcBef>
                <a:spcPct val="0"/>
              </a:spcBef>
              <a:buNone/>
            </a:pPr>
            <a:endParaRPr lang="en-GB" altLang="en-US" dirty="0"/>
          </a:p>
          <a:p>
            <a:pPr marL="0" indent="0">
              <a:spcBef>
                <a:spcPct val="0"/>
              </a:spcBef>
              <a:buNone/>
            </a:pPr>
            <a:r>
              <a:rPr lang="en-GB" altLang="en-US" dirty="0" smtClean="0"/>
              <a:t>Poor </a:t>
            </a:r>
            <a:r>
              <a:rPr lang="en-GB" altLang="en-US" dirty="0"/>
              <a:t>vitamin D status has also been linked to increased falls in elderly people, thought to be linked to an adverse effect on muscle.</a:t>
            </a:r>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1614" y="2440682"/>
            <a:ext cx="2573879" cy="3860819"/>
          </a:xfrm>
          <a:prstGeom prst="rect">
            <a:avLst/>
          </a:prstGeom>
          <a:ln>
            <a:noFill/>
          </a:ln>
          <a:effectLst/>
        </p:spPr>
      </p:pic>
    </p:spTree>
    <p:extLst>
      <p:ext uri="{BB962C8B-B14F-4D97-AF65-F5344CB8AC3E}">
        <p14:creationId xmlns:p14="http://schemas.microsoft.com/office/powerpoint/2010/main" val="1643081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t>
            </a:r>
            <a:r>
              <a:rPr lang="en-US" dirty="0" smtClean="0"/>
              <a:t>D supplementation</a:t>
            </a:r>
            <a:r>
              <a:rPr lang="en-US" dirty="0"/>
              <a:t/>
            </a:r>
            <a:br>
              <a:rPr lang="en-US" dirty="0"/>
            </a:br>
            <a:endParaRPr lang="en-US" dirty="0"/>
          </a:p>
        </p:txBody>
      </p:sp>
      <p:sp>
        <p:nvSpPr>
          <p:cNvPr id="3" name="Subtitle 2"/>
          <p:cNvSpPr>
            <a:spLocks noGrp="1"/>
          </p:cNvSpPr>
          <p:nvPr>
            <p:ph type="subTitle" idx="1"/>
          </p:nvPr>
        </p:nvSpPr>
        <p:spPr/>
        <p:txBody>
          <a:bodyPr/>
          <a:lstStyle/>
          <a:p>
            <a:pPr marL="0" indent="0">
              <a:buNone/>
            </a:pPr>
            <a:r>
              <a:rPr lang="en-GB" sz="2000" dirty="0"/>
              <a:t>The Recommended Nutrient Intake (RNI) proposed by SACN for all people aged 4 and above is 10 µg/day</a:t>
            </a:r>
            <a:r>
              <a:rPr lang="en-GB" sz="2000" dirty="0" smtClean="0"/>
              <a:t>. SACN have also produces supplementation advice.</a:t>
            </a:r>
            <a:endParaRPr lang="en-GB" sz="2000" dirty="0"/>
          </a:p>
          <a:p>
            <a:r>
              <a:rPr lang="en-GB" sz="2000" b="1" dirty="0" smtClean="0"/>
              <a:t>Between </a:t>
            </a:r>
            <a:r>
              <a:rPr lang="en-GB" sz="2000" b="1" dirty="0"/>
              <a:t>late March/early April and September</a:t>
            </a:r>
            <a:r>
              <a:rPr lang="en-GB" sz="2000" dirty="0"/>
              <a:t>, the majority of people aged 5 years and above will probably obtain sufficient vitamin D from sunlight when they are outdoors, alongside foods that naturally contain or are fortified with vitamin D. As such, </a:t>
            </a:r>
            <a:r>
              <a:rPr lang="en-GB" sz="2000" dirty="0" smtClean="0"/>
              <a:t>they </a:t>
            </a:r>
            <a:r>
              <a:rPr lang="en-GB" sz="2000" b="1" dirty="0" smtClean="0"/>
              <a:t>might </a:t>
            </a:r>
            <a:r>
              <a:rPr lang="en-GB" sz="2000" b="1" dirty="0"/>
              <a:t>choose not to take</a:t>
            </a:r>
            <a:r>
              <a:rPr lang="en-GB" sz="2000" dirty="0"/>
              <a:t> a vitamin D supplement during these months.</a:t>
            </a:r>
          </a:p>
          <a:p>
            <a:r>
              <a:rPr lang="en-GB" sz="2000" b="1" dirty="0"/>
              <a:t>From October to March </a:t>
            </a:r>
            <a:r>
              <a:rPr lang="en-GB" sz="2000" dirty="0"/>
              <a:t>everyone over the age of five will need to rely on dietary sources of vitamin D. Since vitamin D is found only in a small number of foods, it might be difficult to get enough from foods that naturally contain vitamin D and/or fortified foods alone. So everyone, </a:t>
            </a:r>
            <a:r>
              <a:rPr lang="en-GB" sz="2000" b="1" dirty="0"/>
              <a:t>should consider</a:t>
            </a:r>
            <a:r>
              <a:rPr lang="en-GB" sz="2000" dirty="0"/>
              <a:t> </a:t>
            </a:r>
            <a:r>
              <a:rPr lang="en-GB" sz="2000" b="1" dirty="0"/>
              <a:t>taking</a:t>
            </a:r>
            <a:r>
              <a:rPr lang="en-GB" sz="2000" dirty="0"/>
              <a:t> a daily supplement containing 10 micrograms of vitamin D.</a:t>
            </a:r>
          </a:p>
          <a:p>
            <a:pPr marL="0" indent="0">
              <a:buNone/>
            </a:pPr>
            <a:endParaRPr lang="en-US" sz="2000"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a:t>
            </a:r>
            <a:r>
              <a:rPr lang="en-GB" sz="1200" dirty="0" smtClean="0">
                <a:latin typeface="Arial" panose="020B0604020202020204" pitchFamily="34" charset="0"/>
                <a:cs typeface="Arial" panose="020B0604020202020204" pitchFamily="34" charset="0"/>
                <a:hlinkClick r:id="rId2"/>
              </a:rPr>
              <a:t>www.nutrition.org.uk/nutritioninthenews/new-reports/983-newvitamind.html</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979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D supplementation</a:t>
            </a:r>
            <a:br>
              <a:rPr lang="en-US" dirty="0"/>
            </a:br>
            <a:endParaRPr lang="en-GB" dirty="0"/>
          </a:p>
        </p:txBody>
      </p:sp>
      <p:sp>
        <p:nvSpPr>
          <p:cNvPr id="3" name="Subtitle 2"/>
          <p:cNvSpPr>
            <a:spLocks noGrp="1"/>
          </p:cNvSpPr>
          <p:nvPr>
            <p:ph type="subTitle" idx="1"/>
          </p:nvPr>
        </p:nvSpPr>
        <p:spPr/>
        <p:txBody>
          <a:bodyPr/>
          <a:lstStyle/>
          <a:p>
            <a:pPr marL="0" indent="0">
              <a:buNone/>
            </a:pPr>
            <a:r>
              <a:rPr lang="en-GB" sz="2000" dirty="0" smtClean="0"/>
              <a:t>There are further recommendations that:</a:t>
            </a:r>
          </a:p>
          <a:p>
            <a:r>
              <a:rPr lang="en-GB" sz="2000" b="1" dirty="0" smtClean="0"/>
              <a:t>People </a:t>
            </a:r>
            <a:r>
              <a:rPr lang="en-GB" sz="2000" b="1" dirty="0"/>
              <a:t>with very little or no sunshine exposure </a:t>
            </a:r>
            <a:r>
              <a:rPr lang="en-GB" sz="2000" b="1" dirty="0" smtClean="0"/>
              <a:t>and p </a:t>
            </a:r>
            <a:r>
              <a:rPr lang="en-GB" sz="2000" b="1" dirty="0" err="1" smtClean="0"/>
              <a:t>eople</a:t>
            </a:r>
            <a:r>
              <a:rPr lang="en-GB" sz="2000" b="1" dirty="0" smtClean="0"/>
              <a:t> </a:t>
            </a:r>
            <a:r>
              <a:rPr lang="en-GB" sz="2000" b="1" dirty="0"/>
              <a:t>from minority ethnic groups with dark </a:t>
            </a:r>
            <a:r>
              <a:rPr lang="en-GB" sz="2000" b="1" dirty="0" smtClean="0"/>
              <a:t>skin should </a:t>
            </a:r>
            <a:r>
              <a:rPr lang="en-GB" sz="2000" b="1" dirty="0"/>
              <a:t>take</a:t>
            </a:r>
            <a:r>
              <a:rPr lang="en-GB" sz="2000" dirty="0"/>
              <a:t> a daily supplement containing 10 micrograms vitamin D throughout the year</a:t>
            </a:r>
            <a:r>
              <a:rPr lang="en-GB" sz="2000" dirty="0" smtClean="0"/>
              <a:t>.</a:t>
            </a:r>
          </a:p>
          <a:p>
            <a:r>
              <a:rPr lang="en-GB" sz="2000" b="1" dirty="0"/>
              <a:t>All breastfed infants 0 – 1 </a:t>
            </a:r>
            <a:r>
              <a:rPr lang="en-GB" sz="2000" b="1" dirty="0" smtClean="0"/>
              <a:t>years </a:t>
            </a:r>
            <a:r>
              <a:rPr lang="en-GB" sz="2000" dirty="0" smtClean="0"/>
              <a:t>- as </a:t>
            </a:r>
            <a:r>
              <a:rPr lang="en-GB" sz="2000" dirty="0"/>
              <a:t>a precaution, it is recommended that infants from birth to one year of age, whether exclusively or partially breastfed, </a:t>
            </a:r>
            <a:r>
              <a:rPr lang="en-GB" sz="2000" b="1" dirty="0"/>
              <a:t>should be given</a:t>
            </a:r>
            <a:r>
              <a:rPr lang="en-GB" sz="2000" dirty="0"/>
              <a:t> a daily supplement containing 8.5 to10 micrograms of vitamin D.</a:t>
            </a:r>
          </a:p>
          <a:p>
            <a:r>
              <a:rPr lang="en-GB" sz="2000" dirty="0"/>
              <a:t>Infants fed infant formula should not be given a vitamin D supplement unless they are receiving less than 500mls (about a pint) of formula a day.</a:t>
            </a:r>
          </a:p>
          <a:p>
            <a:r>
              <a:rPr lang="en-GB" sz="2000" b="1" dirty="0"/>
              <a:t>All children aged 1 to 4 years of age</a:t>
            </a:r>
            <a:r>
              <a:rPr lang="en-GB" sz="2000" dirty="0"/>
              <a:t> </a:t>
            </a:r>
            <a:r>
              <a:rPr lang="en-GB" sz="2000" b="1" dirty="0"/>
              <a:t>should be given</a:t>
            </a:r>
            <a:r>
              <a:rPr lang="en-GB" sz="2000" dirty="0"/>
              <a:t> a daily supplement containing 10 micrograms of vitamin D.</a:t>
            </a:r>
          </a:p>
          <a:p>
            <a:endParaRPr lang="en-GB" sz="2000" dirty="0"/>
          </a:p>
          <a:p>
            <a:endParaRPr lang="en-GB" dirty="0"/>
          </a:p>
        </p:txBody>
      </p:sp>
      <p:sp>
        <p:nvSpPr>
          <p:cNvPr id="4" name="Rectangle 3"/>
          <p:cNvSpPr/>
          <p:nvPr/>
        </p:nvSpPr>
        <p:spPr>
          <a:xfrm>
            <a:off x="6060622" y="6184324"/>
            <a:ext cx="5908221"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hlinkClick r:id="rId2"/>
              </a:rPr>
              <a:t>https://</a:t>
            </a:r>
            <a:r>
              <a:rPr lang="en-GB" sz="1200" dirty="0" smtClean="0">
                <a:latin typeface="Arial" panose="020B0604020202020204" pitchFamily="34" charset="0"/>
                <a:cs typeface="Arial" panose="020B0604020202020204" pitchFamily="34" charset="0"/>
                <a:hlinkClick r:id="rId2"/>
              </a:rPr>
              <a:t>www.nutrition.org.uk/nutritioninthenews/new-reports/983-newvitamind.html</a:t>
            </a:r>
            <a:r>
              <a:rPr lang="en-GB" sz="1200" dirty="0" smtClean="0">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3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Vitamin E</a:t>
            </a:r>
            <a:endParaRPr lang="en-GB" dirty="0"/>
          </a:p>
        </p:txBody>
      </p:sp>
      <p:sp>
        <p:nvSpPr>
          <p:cNvPr id="3" name="Subtitle 2"/>
          <p:cNvSpPr>
            <a:spLocks noGrp="1"/>
          </p:cNvSpPr>
          <p:nvPr>
            <p:ph type="subTitle" idx="1"/>
          </p:nvPr>
        </p:nvSpPr>
        <p:spPr>
          <a:xfrm>
            <a:off x="1169276" y="2571092"/>
            <a:ext cx="7766906" cy="3600000"/>
          </a:xfrm>
        </p:spPr>
        <p:txBody>
          <a:bodyPr/>
          <a:lstStyle/>
          <a:p>
            <a:pPr marL="0" indent="0">
              <a:spcBef>
                <a:spcPct val="0"/>
              </a:spcBef>
              <a:buNone/>
            </a:pPr>
            <a:r>
              <a:rPr lang="en-GB" altLang="en-US" dirty="0"/>
              <a:t>Vitamin E is an antioxidant and is required to protect cells against oxidative damage. </a:t>
            </a:r>
            <a:r>
              <a:rPr lang="en-GB" altLang="en-US" dirty="0" smtClean="0"/>
              <a:t>Generally</a:t>
            </a:r>
            <a:r>
              <a:rPr lang="en-GB" altLang="en-US" dirty="0"/>
              <a:t>, good sources of vitamin E are those that also provide a large amount of polyunsaturated fatty acids, </a:t>
            </a:r>
            <a:r>
              <a:rPr lang="en-GB" altLang="en-US" dirty="0" smtClean="0"/>
              <a:t>for example:</a:t>
            </a:r>
            <a:endParaRPr lang="en-GB" altLang="en-US" sz="1200" dirty="0" smtClean="0"/>
          </a:p>
          <a:p>
            <a:pPr>
              <a:spcBef>
                <a:spcPct val="0"/>
              </a:spcBef>
            </a:pPr>
            <a:r>
              <a:rPr lang="en-GB" altLang="en-US" dirty="0" smtClean="0"/>
              <a:t>plant </a:t>
            </a:r>
            <a:r>
              <a:rPr lang="en-GB" altLang="en-US" dirty="0"/>
              <a:t>oils such as sunflower, soya, corn and olive oils and their spreads; </a:t>
            </a:r>
            <a:endParaRPr lang="en-GB" altLang="en-US" dirty="0" smtClean="0"/>
          </a:p>
          <a:p>
            <a:pPr>
              <a:spcBef>
                <a:spcPct val="0"/>
              </a:spcBef>
            </a:pPr>
            <a:r>
              <a:rPr lang="en-GB" altLang="en-US" dirty="0" smtClean="0"/>
              <a:t>nuts</a:t>
            </a:r>
            <a:r>
              <a:rPr lang="en-GB" altLang="en-US" dirty="0"/>
              <a:t>; </a:t>
            </a:r>
            <a:endParaRPr lang="en-GB" altLang="en-US" dirty="0" smtClean="0"/>
          </a:p>
          <a:p>
            <a:pPr>
              <a:spcBef>
                <a:spcPct val="0"/>
              </a:spcBef>
            </a:pPr>
            <a:r>
              <a:rPr lang="en-GB" altLang="en-US" dirty="0" smtClean="0"/>
              <a:t>seeds.</a:t>
            </a:r>
          </a:p>
          <a:p>
            <a:pPr>
              <a:spcBef>
                <a:spcPct val="0"/>
              </a:spcBef>
            </a:pPr>
            <a:endParaRPr lang="en-GB" altLang="en-US" dirty="0"/>
          </a:p>
          <a:p>
            <a:pPr marL="0" indent="0">
              <a:spcBef>
                <a:spcPct val="0"/>
              </a:spcBef>
              <a:buNone/>
            </a:pPr>
            <a:r>
              <a:rPr lang="en-GB" altLang="en-US" dirty="0" smtClean="0"/>
              <a:t>This </a:t>
            </a:r>
            <a:r>
              <a:rPr lang="en-GB" altLang="en-US" dirty="0"/>
              <a:t>is because vitamin E is present naturally in these foods to prevent oxidation</a:t>
            </a:r>
            <a:r>
              <a:rPr lang="en-GB" altLang="en-US" dirty="0" smtClean="0"/>
              <a:t>.</a:t>
            </a:r>
          </a:p>
          <a:p>
            <a:pPr marL="0" indent="0">
              <a:spcBef>
                <a:spcPct val="0"/>
              </a:spcBef>
              <a:buNone/>
            </a:pPr>
            <a:endParaRPr lang="en-GB" altLang="en-US" dirty="0"/>
          </a:p>
          <a:p>
            <a:pPr marL="0" indent="0">
              <a:spcBef>
                <a:spcPct val="0"/>
              </a:spcBef>
              <a:buNone/>
            </a:pPr>
            <a:r>
              <a:rPr lang="en-GB" altLang="en-US" dirty="0"/>
              <a:t>Vitamin E helps maintain healthy skin and </a:t>
            </a:r>
            <a:r>
              <a:rPr lang="en-GB" altLang="en-US" dirty="0" smtClean="0"/>
              <a:t>eyes </a:t>
            </a:r>
            <a:r>
              <a:rPr lang="en-GB" altLang="en-US" dirty="0"/>
              <a:t>and strengthen </a:t>
            </a:r>
            <a:r>
              <a:rPr lang="en-GB" altLang="en-US" dirty="0" smtClean="0"/>
              <a:t>the </a:t>
            </a:r>
            <a:r>
              <a:rPr lang="en-GB" altLang="en-US" dirty="0"/>
              <a:t>immune </a:t>
            </a:r>
            <a:r>
              <a:rPr lang="en-GB" altLang="en-US" dirty="0" smtClean="0"/>
              <a:t>system.</a:t>
            </a:r>
            <a:endParaRPr lang="en-GB" altLang="en-US" dirty="0"/>
          </a:p>
          <a:p>
            <a:pPr marL="0" indent="0">
              <a:buNone/>
            </a:pPr>
            <a:endParaRPr lang="en-GB" dirty="0"/>
          </a:p>
        </p:txBody>
      </p:sp>
      <p:pic>
        <p:nvPicPr>
          <p:cNvPr id="7174" name="Picture 6" descr="C:\Users\Jenny\AppData\Local\Microsoft\Windows\INetCache\IE\W52D0TNO\sunflower_oil_PNG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663" y="3398415"/>
            <a:ext cx="3498272" cy="252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852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Vitamin K</a:t>
            </a:r>
            <a:endParaRPr lang="en-GB" dirty="0"/>
          </a:p>
        </p:txBody>
      </p:sp>
      <p:sp>
        <p:nvSpPr>
          <p:cNvPr id="3" name="Subtitle 2"/>
          <p:cNvSpPr>
            <a:spLocks noGrp="1"/>
          </p:cNvSpPr>
          <p:nvPr>
            <p:ph type="subTitle" idx="1"/>
          </p:nvPr>
        </p:nvSpPr>
        <p:spPr>
          <a:xfrm>
            <a:off x="1169277" y="2571092"/>
            <a:ext cx="7305984" cy="3600000"/>
          </a:xfrm>
        </p:spPr>
        <p:txBody>
          <a:bodyPr/>
          <a:lstStyle/>
          <a:p>
            <a:pPr marL="0" indent="0">
              <a:buNone/>
              <a:defRPr/>
            </a:pPr>
            <a:r>
              <a:rPr lang="en-GB" dirty="0"/>
              <a:t>Vitamin K is needed for:</a:t>
            </a:r>
          </a:p>
          <a:p>
            <a:pPr>
              <a:lnSpc>
                <a:spcPct val="100000"/>
              </a:lnSpc>
              <a:defRPr/>
            </a:pPr>
            <a:r>
              <a:rPr lang="en-GB" dirty="0"/>
              <a:t>normal blood </a:t>
            </a:r>
            <a:r>
              <a:rPr lang="en-GB" dirty="0" smtClean="0"/>
              <a:t>clotting;</a:t>
            </a:r>
          </a:p>
          <a:p>
            <a:pPr>
              <a:lnSpc>
                <a:spcPct val="100000"/>
              </a:lnSpc>
              <a:defRPr/>
            </a:pPr>
            <a:r>
              <a:rPr lang="en-GB" dirty="0" smtClean="0"/>
              <a:t>the </a:t>
            </a:r>
            <a:r>
              <a:rPr lang="en-GB" dirty="0"/>
              <a:t>maintenance of normal bones.</a:t>
            </a:r>
          </a:p>
          <a:p>
            <a:pPr marL="0" indent="0">
              <a:buNone/>
              <a:defRPr/>
            </a:pPr>
            <a:r>
              <a:rPr lang="en-GB" dirty="0" smtClean="0"/>
              <a:t>Sources </a:t>
            </a:r>
            <a:r>
              <a:rPr lang="en-GB" dirty="0"/>
              <a:t>of vitamin K include green leafy vegetables, meat, dairy products and eggs.</a:t>
            </a:r>
          </a:p>
          <a:p>
            <a:pPr marL="0" indent="0">
              <a:buNone/>
              <a:defRPr/>
            </a:pPr>
            <a:r>
              <a:rPr lang="en-GB" dirty="0" smtClean="0"/>
              <a:t>Deficiency </a:t>
            </a:r>
            <a:r>
              <a:rPr lang="en-GB" dirty="0"/>
              <a:t>of vitamin K is considered to be very rare as it is widely available in the diet and produced to some extent in the gut by bacteria. </a:t>
            </a:r>
            <a:endParaRPr lang="en-GB" dirty="0" smtClean="0"/>
          </a:p>
          <a:p>
            <a:pPr marL="0" indent="0">
              <a:buNone/>
              <a:defRPr/>
            </a:pPr>
            <a:r>
              <a:rPr lang="en-GB" dirty="0" smtClean="0"/>
              <a:t>Babies </a:t>
            </a:r>
            <a:r>
              <a:rPr lang="en-GB" dirty="0"/>
              <a:t>up to 6 weeks may have very low vitamin K levels and so it is usual to give a vitamin K injection to all </a:t>
            </a:r>
            <a:r>
              <a:rPr lang="en-GB" dirty="0" err="1"/>
              <a:t>newborn</a:t>
            </a:r>
            <a:r>
              <a:rPr lang="en-GB" dirty="0"/>
              <a:t> infants. </a:t>
            </a:r>
            <a:endParaRPr lang="en-US" b="1" dirty="0"/>
          </a:p>
          <a:p>
            <a:pPr marL="0" indent="0">
              <a:buNone/>
            </a:pPr>
            <a:endParaRPr lang="en-GB" dirty="0"/>
          </a:p>
        </p:txBody>
      </p:sp>
      <p:pic>
        <p:nvPicPr>
          <p:cNvPr id="8196" name="Picture 4" descr="C:\Users\Jenny\AppData\Local\Microsoft\Windows\INetCache\IE\6T7W4HTR\9e84ad4dafed375acec5a7ed2d1c94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889" y="2378801"/>
            <a:ext cx="2411041" cy="362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43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Water soluble vitamins</a:t>
            </a:r>
            <a:endParaRPr lang="en-GB" dirty="0"/>
          </a:p>
        </p:txBody>
      </p:sp>
      <p:sp>
        <p:nvSpPr>
          <p:cNvPr id="3" name="Subtitle 2"/>
          <p:cNvSpPr>
            <a:spLocks noGrp="1"/>
          </p:cNvSpPr>
          <p:nvPr>
            <p:ph type="subTitle" idx="1"/>
          </p:nvPr>
        </p:nvSpPr>
        <p:spPr/>
        <p:txBody>
          <a:bodyPr/>
          <a:lstStyle/>
          <a:p>
            <a:pPr marL="0" indent="0">
              <a:spcBef>
                <a:spcPct val="0"/>
              </a:spcBef>
              <a:buNone/>
            </a:pPr>
            <a:r>
              <a:rPr lang="en-GB" altLang="en-US" dirty="0"/>
              <a:t>Water-soluble vitamins cannot be stored in the body and are therefore required daily, i.e. B vitamins and vitamin C.</a:t>
            </a:r>
            <a:endParaRPr lang="en-US" altLang="en-US" dirty="0"/>
          </a:p>
          <a:p>
            <a:pPr marL="0" indent="0">
              <a:buNone/>
            </a:pPr>
            <a:endParaRPr lang="en-GB" dirty="0"/>
          </a:p>
        </p:txBody>
      </p:sp>
      <p:pic>
        <p:nvPicPr>
          <p:cNvPr id="4" name="Picture 10" descr="C:\Users\Jenny\AppData\Local\Microsoft\Windows\INetCache\IE\0RYEYTLC\kalorienarmes-essen-essensplan-diät-diät-reze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001" y="3989404"/>
            <a:ext cx="3712755" cy="2468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9723" y="3865931"/>
            <a:ext cx="3466408" cy="2305161"/>
          </a:xfrm>
          <a:prstGeom prst="rect">
            <a:avLst/>
          </a:prstGeom>
        </p:spPr>
      </p:pic>
      <p:pic>
        <p:nvPicPr>
          <p:cNvPr id="6" name="Picture 5" descr="C:\Users\Jenny\Downloads\shutterstock_398014834.jpg"/>
          <p:cNvPicPr/>
          <p:nvPr/>
        </p:nvPicPr>
        <p:blipFill rotWithShape="1">
          <a:blip r:embed="rId4">
            <a:extLst>
              <a:ext uri="{28A0092B-C50C-407E-A947-70E740481C1C}">
                <a14:useLocalDpi xmlns:a14="http://schemas.microsoft.com/office/drawing/2010/main" val="0"/>
              </a:ext>
            </a:extLst>
          </a:blip>
          <a:srcRect l="8165" t="5059" r="11863" b="5474"/>
          <a:stretch/>
        </p:blipFill>
        <p:spPr bwMode="auto">
          <a:xfrm>
            <a:off x="993432" y="3754419"/>
            <a:ext cx="3125585" cy="2560320"/>
          </a:xfrm>
          <a:prstGeom prst="rect">
            <a:avLst/>
          </a:prstGeom>
          <a:noFill/>
          <a:ln>
            <a:noFill/>
          </a:ln>
        </p:spPr>
      </p:pic>
    </p:spTree>
    <p:extLst>
      <p:ext uri="{BB962C8B-B14F-4D97-AF65-F5344CB8AC3E}">
        <p14:creationId xmlns:p14="http://schemas.microsoft.com/office/powerpoint/2010/main" val="4003831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Micronutrients</a:t>
            </a:r>
          </a:p>
        </p:txBody>
      </p:sp>
      <p:sp>
        <p:nvSpPr>
          <p:cNvPr id="3" name="Subtitle 2"/>
          <p:cNvSpPr>
            <a:spLocks noGrp="1"/>
          </p:cNvSpPr>
          <p:nvPr>
            <p:ph type="subTitle" idx="1"/>
          </p:nvPr>
        </p:nvSpPr>
        <p:spPr/>
        <p:txBody>
          <a:bodyPr/>
          <a:lstStyle/>
          <a:p>
            <a:pPr marL="0" indent="0">
              <a:buNone/>
              <a:defRPr/>
            </a:pPr>
            <a:r>
              <a:rPr lang="en-GB" b="1" dirty="0"/>
              <a:t>Micronutrients </a:t>
            </a:r>
            <a:r>
              <a:rPr lang="en-GB" dirty="0"/>
              <a:t>are needed in the body in tiny amounts. They do not provide energy, but are required for a number of important processes in the body. </a:t>
            </a:r>
          </a:p>
          <a:p>
            <a:pPr marL="0" indent="0">
              <a:buNone/>
              <a:defRPr/>
            </a:pPr>
            <a:endParaRPr lang="en-GB" dirty="0"/>
          </a:p>
          <a:p>
            <a:pPr marL="0" indent="0">
              <a:buNone/>
              <a:defRPr/>
            </a:pPr>
            <a:r>
              <a:rPr lang="en-GB" dirty="0"/>
              <a:t>There are two main groups of micronutrients:</a:t>
            </a:r>
          </a:p>
          <a:p>
            <a:pPr marL="431800" indent="-342900">
              <a:lnSpc>
                <a:spcPct val="100000"/>
              </a:lnSpc>
              <a:defRPr/>
            </a:pPr>
            <a:r>
              <a:rPr lang="en-GB" dirty="0"/>
              <a:t>vitamins;</a:t>
            </a:r>
          </a:p>
          <a:p>
            <a:pPr marL="431800" indent="-342900">
              <a:lnSpc>
                <a:spcPct val="100000"/>
              </a:lnSpc>
              <a:defRPr/>
            </a:pPr>
            <a:r>
              <a:rPr lang="en-GB" dirty="0"/>
              <a:t>minerals and trace elements.</a:t>
            </a:r>
          </a:p>
          <a:p>
            <a:pPr marL="0" indent="0">
              <a:buNone/>
              <a:defRPr/>
            </a:pPr>
            <a:endParaRPr lang="en-GB" dirty="0"/>
          </a:p>
          <a:p>
            <a:pPr marL="0" indent="0">
              <a:buNone/>
              <a:defRPr/>
            </a:pPr>
            <a:r>
              <a:rPr lang="en-GB" dirty="0"/>
              <a:t>Micronutrients are measured in milligrams (mg) and micrograms (</a:t>
            </a:r>
            <a:r>
              <a:rPr lang="el-GR" dirty="0"/>
              <a:t>μ</a:t>
            </a:r>
            <a:r>
              <a:rPr lang="en-GB" dirty="0"/>
              <a:t>g) with 1mg = 0.001g and 1</a:t>
            </a:r>
            <a:r>
              <a:rPr lang="el-GR" dirty="0"/>
              <a:t>μ</a:t>
            </a:r>
            <a:r>
              <a:rPr lang="en-GB" dirty="0"/>
              <a:t>g = 0.001mg.</a:t>
            </a:r>
            <a:endParaRPr lang="en-US" dirty="0"/>
          </a:p>
          <a:p>
            <a:pPr marL="0" indent="0">
              <a:buNone/>
            </a:pPr>
            <a:endParaRPr lang="en-GB" dirty="0"/>
          </a:p>
        </p:txBody>
      </p:sp>
    </p:spTree>
    <p:extLst>
      <p:ext uri="{BB962C8B-B14F-4D97-AF65-F5344CB8AC3E}">
        <p14:creationId xmlns:p14="http://schemas.microsoft.com/office/powerpoint/2010/main" val="2858840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mtClean="0"/>
              <a:t>B vitamins</a:t>
            </a:r>
            <a:endParaRPr lang="en-GB" dirty="0"/>
          </a:p>
        </p:txBody>
      </p:sp>
      <p:sp>
        <p:nvSpPr>
          <p:cNvPr id="3" name="Subtitle 2"/>
          <p:cNvSpPr>
            <a:spLocks noGrp="1"/>
          </p:cNvSpPr>
          <p:nvPr>
            <p:ph type="subTitle" idx="1"/>
          </p:nvPr>
        </p:nvSpPr>
        <p:spPr>
          <a:xfrm>
            <a:off x="1169274" y="2479652"/>
            <a:ext cx="9720000" cy="3600000"/>
          </a:xfrm>
        </p:spPr>
        <p:txBody>
          <a:bodyPr/>
          <a:lstStyle/>
          <a:p>
            <a:pPr marL="0" indent="0">
              <a:buNone/>
              <a:defRPr/>
            </a:pPr>
            <a:r>
              <a:rPr lang="en-GB" dirty="0"/>
              <a:t>There are a number of B vitamins. Regular intake of each is essential as each has specific functions in the body. </a:t>
            </a:r>
            <a:r>
              <a:rPr lang="en-GB" dirty="0" smtClean="0"/>
              <a:t>These </a:t>
            </a:r>
            <a:r>
              <a:rPr lang="en-GB" dirty="0"/>
              <a:t>are:</a:t>
            </a:r>
          </a:p>
          <a:p>
            <a:pPr>
              <a:lnSpc>
                <a:spcPct val="100000"/>
              </a:lnSpc>
              <a:buFont typeface="Arial" pitchFamily="34" charset="0"/>
              <a:buChar char="•"/>
              <a:defRPr/>
            </a:pPr>
            <a:r>
              <a:rPr lang="en-GB" dirty="0" smtClean="0"/>
              <a:t> </a:t>
            </a:r>
            <a:r>
              <a:rPr lang="en-GB" dirty="0" err="1" smtClean="0"/>
              <a:t>Thiamin</a:t>
            </a:r>
            <a:r>
              <a:rPr lang="en-GB" dirty="0" smtClean="0"/>
              <a:t> (vitamin B</a:t>
            </a:r>
            <a:r>
              <a:rPr lang="en-GB" baseline="-25000" dirty="0" smtClean="0"/>
              <a:t>1</a:t>
            </a:r>
            <a:r>
              <a:rPr lang="en-GB" dirty="0" smtClean="0"/>
              <a:t>);</a:t>
            </a:r>
            <a:endParaRPr lang="en-GB" dirty="0"/>
          </a:p>
          <a:p>
            <a:pPr>
              <a:lnSpc>
                <a:spcPct val="100000"/>
              </a:lnSpc>
              <a:buFont typeface="Arial" pitchFamily="34" charset="0"/>
              <a:buChar char="•"/>
              <a:defRPr/>
            </a:pPr>
            <a:r>
              <a:rPr lang="en-GB" dirty="0"/>
              <a:t> Riboflavin (vitamin </a:t>
            </a:r>
            <a:r>
              <a:rPr lang="en-GB" dirty="0" smtClean="0"/>
              <a:t>B</a:t>
            </a:r>
            <a:r>
              <a:rPr lang="en-GB" baseline="-25000" dirty="0" smtClean="0"/>
              <a:t>2</a:t>
            </a:r>
            <a:r>
              <a:rPr lang="en-GB" dirty="0" smtClean="0"/>
              <a:t>);</a:t>
            </a:r>
            <a:endParaRPr lang="en-GB" dirty="0"/>
          </a:p>
          <a:p>
            <a:pPr>
              <a:lnSpc>
                <a:spcPct val="100000"/>
              </a:lnSpc>
              <a:buFont typeface="Arial" pitchFamily="34" charset="0"/>
              <a:buChar char="•"/>
              <a:defRPr/>
            </a:pPr>
            <a:r>
              <a:rPr lang="en-GB" dirty="0"/>
              <a:t> Niacin (vitamin </a:t>
            </a:r>
            <a:r>
              <a:rPr lang="en-GB" dirty="0" smtClean="0"/>
              <a:t>B</a:t>
            </a:r>
            <a:r>
              <a:rPr lang="en-GB" baseline="-25000" dirty="0" smtClean="0"/>
              <a:t>3</a:t>
            </a:r>
            <a:r>
              <a:rPr lang="en-GB" dirty="0" smtClean="0"/>
              <a:t>);</a:t>
            </a:r>
            <a:endParaRPr lang="en-GB" dirty="0"/>
          </a:p>
          <a:p>
            <a:pPr>
              <a:lnSpc>
                <a:spcPct val="100000"/>
              </a:lnSpc>
              <a:buFont typeface="Arial" pitchFamily="34" charset="0"/>
              <a:buChar char="•"/>
              <a:defRPr/>
            </a:pPr>
            <a:r>
              <a:rPr lang="en-GB" dirty="0"/>
              <a:t> vitamin </a:t>
            </a:r>
            <a:r>
              <a:rPr lang="en-GB" dirty="0" smtClean="0"/>
              <a:t>B</a:t>
            </a:r>
            <a:r>
              <a:rPr lang="en-GB" baseline="-25000" dirty="0" smtClean="0"/>
              <a:t>6</a:t>
            </a:r>
            <a:r>
              <a:rPr lang="en-GB" dirty="0" smtClean="0"/>
              <a:t>;</a:t>
            </a:r>
            <a:endParaRPr lang="en-GB" dirty="0"/>
          </a:p>
          <a:p>
            <a:pPr>
              <a:lnSpc>
                <a:spcPct val="100000"/>
              </a:lnSpc>
              <a:buFont typeface="Arial" pitchFamily="34" charset="0"/>
              <a:buChar char="•"/>
              <a:defRPr/>
            </a:pPr>
            <a:r>
              <a:rPr lang="en-GB" dirty="0"/>
              <a:t> vitamin </a:t>
            </a:r>
            <a:r>
              <a:rPr lang="en-GB" dirty="0" smtClean="0"/>
              <a:t>B</a:t>
            </a:r>
            <a:r>
              <a:rPr lang="en-GB" baseline="-25000" dirty="0" smtClean="0"/>
              <a:t>12</a:t>
            </a:r>
            <a:r>
              <a:rPr lang="en-GB" dirty="0" smtClean="0"/>
              <a:t>;</a:t>
            </a:r>
            <a:endParaRPr lang="en-GB" dirty="0"/>
          </a:p>
          <a:p>
            <a:pPr>
              <a:lnSpc>
                <a:spcPct val="100000"/>
              </a:lnSpc>
              <a:buFont typeface="Arial" pitchFamily="34" charset="0"/>
              <a:buChar char="•"/>
              <a:defRPr/>
            </a:pPr>
            <a:r>
              <a:rPr lang="en-GB" dirty="0"/>
              <a:t> </a:t>
            </a:r>
            <a:r>
              <a:rPr lang="en-GB" dirty="0" smtClean="0"/>
              <a:t>folate/folic acid </a:t>
            </a:r>
            <a:r>
              <a:rPr lang="en-GB" dirty="0"/>
              <a:t>(vitamin </a:t>
            </a:r>
            <a:r>
              <a:rPr lang="en-GB" dirty="0" smtClean="0"/>
              <a:t>B</a:t>
            </a:r>
            <a:r>
              <a:rPr lang="en-GB" baseline="-25000" dirty="0"/>
              <a:t>9</a:t>
            </a:r>
            <a:r>
              <a:rPr lang="en-GB" dirty="0" smtClean="0"/>
              <a:t>);</a:t>
            </a:r>
            <a:endParaRPr lang="en-GB" dirty="0"/>
          </a:p>
          <a:p>
            <a:pPr>
              <a:lnSpc>
                <a:spcPct val="100000"/>
              </a:lnSpc>
              <a:buFont typeface="Arial" pitchFamily="34" charset="0"/>
              <a:buChar char="•"/>
              <a:defRPr/>
            </a:pPr>
            <a:r>
              <a:rPr lang="en-GB" dirty="0"/>
              <a:t> pantothenic acid (vitamin </a:t>
            </a:r>
            <a:r>
              <a:rPr lang="en-GB" dirty="0" smtClean="0"/>
              <a:t>B</a:t>
            </a:r>
            <a:r>
              <a:rPr lang="en-GB" baseline="-25000" dirty="0" smtClean="0"/>
              <a:t>5</a:t>
            </a:r>
            <a:r>
              <a:rPr lang="en-GB" dirty="0" smtClean="0"/>
              <a:t>);</a:t>
            </a:r>
            <a:endParaRPr lang="en-GB" dirty="0"/>
          </a:p>
          <a:p>
            <a:pPr>
              <a:lnSpc>
                <a:spcPct val="100000"/>
              </a:lnSpc>
              <a:buFont typeface="Arial" pitchFamily="34" charset="0"/>
              <a:buChar char="•"/>
              <a:defRPr/>
            </a:pPr>
            <a:r>
              <a:rPr lang="en-GB" dirty="0"/>
              <a:t> biotin (vitamin </a:t>
            </a:r>
            <a:r>
              <a:rPr lang="en-GB" dirty="0" smtClean="0"/>
              <a:t>B</a:t>
            </a:r>
            <a:r>
              <a:rPr lang="en-GB" baseline="-25000" dirty="0"/>
              <a:t>7</a:t>
            </a:r>
            <a:r>
              <a:rPr lang="en-GB" dirty="0" smtClean="0"/>
              <a:t>).</a:t>
            </a:r>
            <a:endParaRPr lang="en-GB" dirty="0"/>
          </a:p>
        </p:txBody>
      </p:sp>
    </p:spTree>
    <p:extLst>
      <p:ext uri="{BB962C8B-B14F-4D97-AF65-F5344CB8AC3E}">
        <p14:creationId xmlns:p14="http://schemas.microsoft.com/office/powerpoint/2010/main" val="15478325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Thiamin (vitamin B</a:t>
            </a:r>
            <a:r>
              <a:rPr lang="en-US" baseline="-25000" dirty="0"/>
              <a:t>1</a:t>
            </a:r>
            <a:r>
              <a:rPr lang="en-US" dirty="0"/>
              <a:t>)</a:t>
            </a:r>
            <a:br>
              <a:rPr lang="en-US" dirty="0"/>
            </a:br>
            <a:endParaRPr lang="en-GB" dirty="0"/>
          </a:p>
        </p:txBody>
      </p:sp>
      <p:sp>
        <p:nvSpPr>
          <p:cNvPr id="3" name="Subtitle 2"/>
          <p:cNvSpPr>
            <a:spLocks noGrp="1"/>
          </p:cNvSpPr>
          <p:nvPr>
            <p:ph type="subTitle" idx="1"/>
          </p:nvPr>
        </p:nvSpPr>
        <p:spPr>
          <a:xfrm>
            <a:off x="1169277" y="2571092"/>
            <a:ext cx="6705482" cy="3600000"/>
          </a:xfrm>
        </p:spPr>
        <p:txBody>
          <a:bodyPr/>
          <a:lstStyle/>
          <a:p>
            <a:pPr marL="0" indent="0">
              <a:spcBef>
                <a:spcPct val="0"/>
              </a:spcBef>
              <a:buNone/>
              <a:defRPr/>
            </a:pPr>
            <a:r>
              <a:rPr lang="en-GB" dirty="0" err="1"/>
              <a:t>Thiamin</a:t>
            </a:r>
            <a:r>
              <a:rPr lang="en-GB" dirty="0"/>
              <a:t> is needed for: </a:t>
            </a:r>
          </a:p>
          <a:p>
            <a:pPr>
              <a:spcBef>
                <a:spcPct val="0"/>
              </a:spcBef>
              <a:defRPr/>
            </a:pPr>
            <a:endParaRPr lang="en-GB" dirty="0"/>
          </a:p>
          <a:p>
            <a:pPr>
              <a:spcBef>
                <a:spcPct val="0"/>
              </a:spcBef>
              <a:defRPr/>
            </a:pPr>
            <a:r>
              <a:rPr lang="en-GB" dirty="0"/>
              <a:t>the release of energy from carbohydrate;</a:t>
            </a:r>
          </a:p>
          <a:p>
            <a:pPr>
              <a:spcBef>
                <a:spcPct val="0"/>
              </a:spcBef>
              <a:defRPr/>
            </a:pPr>
            <a:endParaRPr lang="en-GB" dirty="0"/>
          </a:p>
          <a:p>
            <a:pPr>
              <a:spcBef>
                <a:spcPct val="0"/>
              </a:spcBef>
              <a:defRPr/>
            </a:pPr>
            <a:r>
              <a:rPr lang="en-GB" dirty="0"/>
              <a:t>normal function of the nervous system and heart. </a:t>
            </a:r>
          </a:p>
          <a:p>
            <a:pPr marL="0" indent="0">
              <a:spcBef>
                <a:spcPct val="0"/>
              </a:spcBef>
              <a:buNone/>
              <a:defRPr/>
            </a:pPr>
            <a:endParaRPr lang="en-GB" dirty="0" smtClean="0"/>
          </a:p>
          <a:p>
            <a:pPr marL="0" indent="0">
              <a:spcBef>
                <a:spcPct val="0"/>
              </a:spcBef>
              <a:buNone/>
              <a:defRPr/>
            </a:pPr>
            <a:r>
              <a:rPr lang="en-GB" dirty="0" smtClean="0"/>
              <a:t>Deficiency </a:t>
            </a:r>
            <a:r>
              <a:rPr lang="en-GB" dirty="0"/>
              <a:t>of </a:t>
            </a:r>
            <a:r>
              <a:rPr lang="en-GB" dirty="0" err="1"/>
              <a:t>thiamin</a:t>
            </a:r>
            <a:r>
              <a:rPr lang="en-GB" dirty="0"/>
              <a:t> causes the nervous system disease </a:t>
            </a:r>
            <a:r>
              <a:rPr lang="en-GB" dirty="0" err="1"/>
              <a:t>beri-beri</a:t>
            </a:r>
            <a:r>
              <a:rPr lang="en-GB" dirty="0"/>
              <a:t>, although this is rare in the UK.</a:t>
            </a:r>
            <a:endParaRPr lang="en-GB" b="1" dirty="0"/>
          </a:p>
          <a:p>
            <a:pPr marL="0" indent="0">
              <a:buNone/>
            </a:pPr>
            <a:endParaRPr lang="en-GB" sz="2000" dirty="0"/>
          </a:p>
        </p:txBody>
      </p:sp>
      <p:pic>
        <p:nvPicPr>
          <p:cNvPr id="9221" name="Picture 5" descr="C:\Users\Jenny\AppData\Local\Microsoft\Windows\INetCache\IE\6T7W4HTR\Happy-Kids-Jumping-1280x8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027" y="2725471"/>
            <a:ext cx="3759272" cy="2503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620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Thiamin </a:t>
            </a:r>
            <a:r>
              <a:rPr lang="en-US" dirty="0"/>
              <a:t>(vitamin B</a:t>
            </a:r>
            <a:r>
              <a:rPr lang="en-US" baseline="-25000" dirty="0"/>
              <a:t>1</a:t>
            </a:r>
            <a:r>
              <a:rPr lang="en-US" dirty="0"/>
              <a:t>) sources</a:t>
            </a:r>
            <a:endParaRPr lang="en-GB" dirty="0"/>
          </a:p>
        </p:txBody>
      </p:sp>
      <p:sp>
        <p:nvSpPr>
          <p:cNvPr id="3" name="Subtitle 2"/>
          <p:cNvSpPr>
            <a:spLocks noGrp="1"/>
          </p:cNvSpPr>
          <p:nvPr>
            <p:ph type="subTitle" idx="1"/>
          </p:nvPr>
        </p:nvSpPr>
        <p:spPr>
          <a:xfrm>
            <a:off x="1169276" y="2571092"/>
            <a:ext cx="7555624" cy="3600000"/>
          </a:xfrm>
        </p:spPr>
        <p:txBody>
          <a:bodyPr/>
          <a:lstStyle/>
          <a:p>
            <a:pPr marL="0" indent="0">
              <a:spcBef>
                <a:spcPct val="0"/>
              </a:spcBef>
              <a:buNone/>
            </a:pPr>
            <a:r>
              <a:rPr lang="en-US" altLang="en-US" dirty="0"/>
              <a:t>Sources of Thiamin (vitamin B</a:t>
            </a:r>
            <a:r>
              <a:rPr lang="en-US" altLang="en-US" baseline="-25000" dirty="0"/>
              <a:t>1</a:t>
            </a:r>
            <a:r>
              <a:rPr lang="en-US" altLang="en-US" dirty="0" smtClean="0"/>
              <a:t>):</a:t>
            </a:r>
            <a:endParaRPr lang="en-US" altLang="en-US" dirty="0"/>
          </a:p>
          <a:p>
            <a:pPr>
              <a:spcBef>
                <a:spcPct val="0"/>
              </a:spcBef>
            </a:pPr>
            <a:endParaRPr lang="en-US" altLang="en-US" dirty="0"/>
          </a:p>
          <a:p>
            <a:pPr>
              <a:lnSpc>
                <a:spcPct val="100000"/>
              </a:lnSpc>
              <a:spcBef>
                <a:spcPct val="0"/>
              </a:spcBef>
            </a:pPr>
            <a:r>
              <a:rPr lang="zh-TW" altLang="en-US" dirty="0"/>
              <a:t> </a:t>
            </a:r>
            <a:r>
              <a:rPr lang="en-GB" altLang="zh-TW" dirty="0" smtClean="0"/>
              <a:t>w</a:t>
            </a:r>
            <a:r>
              <a:rPr lang="en-GB" altLang="en-US" dirty="0" smtClean="0"/>
              <a:t>hole grains</a:t>
            </a:r>
            <a:r>
              <a:rPr lang="en-GB" altLang="en-US" dirty="0"/>
              <a:t>;</a:t>
            </a:r>
            <a:endParaRPr lang="en-GB" altLang="en-US" dirty="0" smtClean="0"/>
          </a:p>
          <a:p>
            <a:pPr>
              <a:lnSpc>
                <a:spcPct val="100000"/>
              </a:lnSpc>
              <a:spcBef>
                <a:spcPct val="0"/>
              </a:spcBef>
            </a:pPr>
            <a:r>
              <a:rPr lang="zh-TW" altLang="en-US" dirty="0" smtClean="0"/>
              <a:t> </a:t>
            </a:r>
            <a:r>
              <a:rPr lang="en-GB" altLang="zh-TW" dirty="0"/>
              <a:t>n</a:t>
            </a:r>
            <a:r>
              <a:rPr lang="en-GB" altLang="en-US" dirty="0" smtClean="0"/>
              <a:t>uts;</a:t>
            </a:r>
            <a:endParaRPr lang="en-GB" altLang="en-US" dirty="0"/>
          </a:p>
          <a:p>
            <a:pPr>
              <a:lnSpc>
                <a:spcPct val="100000"/>
              </a:lnSpc>
              <a:spcBef>
                <a:spcPct val="0"/>
              </a:spcBef>
            </a:pPr>
            <a:r>
              <a:rPr lang="zh-TW" altLang="en-US" dirty="0" smtClean="0"/>
              <a:t> </a:t>
            </a:r>
            <a:r>
              <a:rPr lang="en-GB" altLang="zh-TW" dirty="0" smtClean="0"/>
              <a:t>m</a:t>
            </a:r>
            <a:r>
              <a:rPr lang="en-GB" altLang="en-US" dirty="0" smtClean="0"/>
              <a:t>eat </a:t>
            </a:r>
            <a:r>
              <a:rPr lang="en-GB" altLang="en-US" dirty="0"/>
              <a:t>(especially pork</a:t>
            </a:r>
            <a:r>
              <a:rPr lang="en-GB" altLang="en-US" dirty="0" smtClean="0"/>
              <a:t>);</a:t>
            </a:r>
            <a:endParaRPr lang="en-GB" altLang="en-US" dirty="0"/>
          </a:p>
          <a:p>
            <a:pPr>
              <a:lnSpc>
                <a:spcPct val="100000"/>
              </a:lnSpc>
              <a:spcBef>
                <a:spcPct val="0"/>
              </a:spcBef>
            </a:pPr>
            <a:r>
              <a:rPr lang="zh-TW" altLang="en-US" dirty="0" smtClean="0"/>
              <a:t> </a:t>
            </a:r>
            <a:r>
              <a:rPr lang="en-GB" altLang="zh-TW" dirty="0" smtClean="0"/>
              <a:t>f</a:t>
            </a:r>
            <a:r>
              <a:rPr lang="en-GB" altLang="en-US" dirty="0" smtClean="0"/>
              <a:t>ruit </a:t>
            </a:r>
            <a:r>
              <a:rPr lang="en-GB" altLang="en-US" dirty="0"/>
              <a:t>and </a:t>
            </a:r>
            <a:r>
              <a:rPr lang="en-GB" altLang="en-US" dirty="0" smtClean="0"/>
              <a:t>vegetables;</a:t>
            </a:r>
            <a:endParaRPr lang="en-GB" altLang="en-US" dirty="0"/>
          </a:p>
          <a:p>
            <a:pPr>
              <a:lnSpc>
                <a:spcPct val="100000"/>
              </a:lnSpc>
              <a:spcBef>
                <a:spcPct val="0"/>
              </a:spcBef>
            </a:pPr>
            <a:r>
              <a:rPr lang="zh-TW" altLang="en-US" dirty="0" smtClean="0"/>
              <a:t> </a:t>
            </a:r>
            <a:r>
              <a:rPr lang="en-GB" altLang="zh-TW" dirty="0" smtClean="0"/>
              <a:t>f</a:t>
            </a:r>
            <a:r>
              <a:rPr lang="en-GB" altLang="en-US" dirty="0" smtClean="0"/>
              <a:t>ortified </a:t>
            </a:r>
            <a:r>
              <a:rPr lang="en-GB" altLang="en-US" dirty="0"/>
              <a:t>breakfast cereals. </a:t>
            </a:r>
          </a:p>
          <a:p>
            <a:pPr marL="0" indent="0">
              <a:spcBef>
                <a:spcPct val="0"/>
              </a:spcBef>
              <a:buNone/>
            </a:pPr>
            <a:endParaRPr lang="en-GB" altLang="en-US" b="1" dirty="0"/>
          </a:p>
          <a:p>
            <a:pPr marL="0" indent="0">
              <a:spcBef>
                <a:spcPct val="0"/>
              </a:spcBef>
              <a:buNone/>
            </a:pPr>
            <a:r>
              <a:rPr lang="en-GB" altLang="en-US" b="1" dirty="0"/>
              <a:t>Did you know?</a:t>
            </a:r>
          </a:p>
          <a:p>
            <a:pPr>
              <a:spcBef>
                <a:spcPct val="0"/>
              </a:spcBef>
            </a:pPr>
            <a:endParaRPr lang="en-GB" altLang="en-US" b="1" dirty="0"/>
          </a:p>
          <a:p>
            <a:pPr marL="0" indent="0">
              <a:spcBef>
                <a:spcPct val="0"/>
              </a:spcBef>
              <a:buNone/>
            </a:pPr>
            <a:r>
              <a:rPr lang="en-GB" altLang="en-US" dirty="0"/>
              <a:t>In the UK, white and brown bread flour are fortified with </a:t>
            </a:r>
            <a:r>
              <a:rPr lang="en-GB" altLang="en-US" dirty="0" err="1"/>
              <a:t>thiamin</a:t>
            </a:r>
            <a:r>
              <a:rPr lang="en-GB" altLang="en-US" dirty="0"/>
              <a:t> by law (and also with calcium, iron and niacin).</a:t>
            </a:r>
            <a:endParaRPr lang="en-US" altLang="en-US" b="1" dirty="0"/>
          </a:p>
          <a:p>
            <a:pPr marL="0" indent="0">
              <a:buNone/>
            </a:pPr>
            <a:endParaRPr lang="en-GB" dirty="0"/>
          </a:p>
        </p:txBody>
      </p:sp>
      <p:pic>
        <p:nvPicPr>
          <p:cNvPr id="10250" name="Picture 10" descr="C:\Users\Jenny\AppData\Local\Microsoft\Windows\INetCache\IE\0RYEYTLC\kalorienarmes-essen-essensplan-diät-diät-reze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4289" y="2651760"/>
            <a:ext cx="3712755" cy="246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30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Riboflavin (vitamin B</a:t>
            </a:r>
            <a:r>
              <a:rPr lang="en-US" baseline="-25000" dirty="0"/>
              <a:t>2</a:t>
            </a:r>
            <a:r>
              <a:rPr lang="en-US" dirty="0"/>
              <a:t>)</a:t>
            </a:r>
            <a:br>
              <a:rPr lang="en-US" dirty="0"/>
            </a:br>
            <a:endParaRPr lang="en-GB" dirty="0"/>
          </a:p>
        </p:txBody>
      </p:sp>
      <p:sp>
        <p:nvSpPr>
          <p:cNvPr id="3" name="Subtitle 2"/>
          <p:cNvSpPr>
            <a:spLocks noGrp="1"/>
          </p:cNvSpPr>
          <p:nvPr>
            <p:ph type="subTitle" idx="1"/>
          </p:nvPr>
        </p:nvSpPr>
        <p:spPr>
          <a:xfrm>
            <a:off x="1169276" y="2571092"/>
            <a:ext cx="7212724" cy="3600000"/>
          </a:xfrm>
        </p:spPr>
        <p:txBody>
          <a:bodyPr/>
          <a:lstStyle/>
          <a:p>
            <a:pPr marL="0" indent="0">
              <a:spcBef>
                <a:spcPct val="0"/>
              </a:spcBef>
              <a:buNone/>
              <a:defRPr/>
            </a:pPr>
            <a:r>
              <a:rPr lang="en-GB" dirty="0"/>
              <a:t>Riboflavin is needed for:</a:t>
            </a:r>
          </a:p>
          <a:p>
            <a:pPr>
              <a:spcBef>
                <a:spcPct val="0"/>
              </a:spcBef>
              <a:defRPr/>
            </a:pPr>
            <a:endParaRPr lang="en-GB" dirty="0"/>
          </a:p>
          <a:p>
            <a:pPr>
              <a:spcBef>
                <a:spcPct val="0"/>
              </a:spcBef>
              <a:defRPr/>
            </a:pPr>
            <a:r>
              <a:rPr lang="en-GB" dirty="0"/>
              <a:t>the release of energy from protein, carbohydrate and fat</a:t>
            </a:r>
            <a:r>
              <a:rPr lang="en-GB" dirty="0" smtClean="0"/>
              <a:t>;</a:t>
            </a:r>
          </a:p>
          <a:p>
            <a:pPr>
              <a:spcBef>
                <a:spcPct val="0"/>
              </a:spcBef>
              <a:defRPr/>
            </a:pPr>
            <a:r>
              <a:rPr lang="en-GB" dirty="0" smtClean="0"/>
              <a:t>maintenance of mucous membranes and normal skin;</a:t>
            </a:r>
          </a:p>
          <a:p>
            <a:pPr>
              <a:spcBef>
                <a:spcPct val="0"/>
              </a:spcBef>
              <a:defRPr/>
            </a:pPr>
            <a:r>
              <a:rPr lang="en-GB" dirty="0" smtClean="0"/>
              <a:t>keeping red blood cells healthy;</a:t>
            </a:r>
          </a:p>
          <a:p>
            <a:pPr>
              <a:spcBef>
                <a:spcPct val="0"/>
              </a:spcBef>
              <a:defRPr/>
            </a:pPr>
            <a:r>
              <a:rPr lang="en-GB" dirty="0" smtClean="0"/>
              <a:t>transport and use of iron in the body</a:t>
            </a:r>
            <a:r>
              <a:rPr lang="en-GB" dirty="0"/>
              <a:t>.</a:t>
            </a:r>
            <a:endParaRPr lang="en-GB" dirty="0" smtClean="0"/>
          </a:p>
        </p:txBody>
      </p:sp>
      <p:pic>
        <p:nvPicPr>
          <p:cNvPr id="11266" name="Picture 2" descr="C:\Users\Jenny\AppData\Local\Microsoft\Windows\INetCache\IE\6T7W4HTR\redbloodce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531" y="3500364"/>
            <a:ext cx="3538203" cy="265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03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Riboflavin (vitamin B</a:t>
            </a:r>
            <a:r>
              <a:rPr lang="en-US" baseline="-25000" dirty="0"/>
              <a:t>2</a:t>
            </a:r>
            <a:r>
              <a:rPr lang="en-US" dirty="0"/>
              <a:t>) sources</a:t>
            </a:r>
            <a:br>
              <a:rPr lang="en-US" dirty="0"/>
            </a:br>
            <a:endParaRPr lang="en-GB" dirty="0"/>
          </a:p>
        </p:txBody>
      </p:sp>
      <p:sp>
        <p:nvSpPr>
          <p:cNvPr id="3" name="Subtitle 2"/>
          <p:cNvSpPr>
            <a:spLocks noGrp="1"/>
          </p:cNvSpPr>
          <p:nvPr>
            <p:ph type="subTitle" idx="1"/>
          </p:nvPr>
        </p:nvSpPr>
        <p:spPr/>
        <p:txBody>
          <a:bodyPr/>
          <a:lstStyle/>
          <a:p>
            <a:pPr marL="0" indent="0">
              <a:spcBef>
                <a:spcPct val="0"/>
              </a:spcBef>
              <a:buNone/>
            </a:pPr>
            <a:r>
              <a:rPr lang="en-GB" altLang="en-US" dirty="0"/>
              <a:t>Sources of riboflavin </a:t>
            </a:r>
            <a:r>
              <a:rPr lang="en-GB" altLang="en-US" dirty="0" smtClean="0"/>
              <a:t>include: </a:t>
            </a:r>
          </a:p>
          <a:p>
            <a:pPr>
              <a:spcBef>
                <a:spcPct val="0"/>
              </a:spcBef>
            </a:pPr>
            <a:r>
              <a:rPr lang="en-GB" altLang="en-US" dirty="0" smtClean="0"/>
              <a:t>Milk and milk products;</a:t>
            </a:r>
          </a:p>
          <a:p>
            <a:pPr>
              <a:spcBef>
                <a:spcPct val="0"/>
              </a:spcBef>
            </a:pPr>
            <a:r>
              <a:rPr lang="en-GB" altLang="en-US" dirty="0"/>
              <a:t>e</a:t>
            </a:r>
            <a:r>
              <a:rPr lang="en-GB" altLang="en-US" dirty="0" smtClean="0"/>
              <a:t>ggs; </a:t>
            </a:r>
          </a:p>
          <a:p>
            <a:pPr>
              <a:spcBef>
                <a:spcPct val="0"/>
              </a:spcBef>
            </a:pPr>
            <a:r>
              <a:rPr lang="en-GB" altLang="en-US" dirty="0" smtClean="0"/>
              <a:t>fortified </a:t>
            </a:r>
            <a:r>
              <a:rPr lang="en-GB" altLang="en-US" dirty="0"/>
              <a:t>breakfast </a:t>
            </a:r>
            <a:r>
              <a:rPr lang="en-GB" altLang="en-US" dirty="0" smtClean="0"/>
              <a:t>cereals</a:t>
            </a:r>
            <a:r>
              <a:rPr lang="en-GB" altLang="en-US" dirty="0"/>
              <a:t>;</a:t>
            </a:r>
            <a:endParaRPr lang="en-GB" altLang="en-US" dirty="0" smtClean="0"/>
          </a:p>
          <a:p>
            <a:pPr>
              <a:spcBef>
                <a:spcPct val="0"/>
              </a:spcBef>
            </a:pPr>
            <a:r>
              <a:rPr lang="en-GB" altLang="en-US" dirty="0"/>
              <a:t>l</a:t>
            </a:r>
            <a:r>
              <a:rPr lang="en-GB" altLang="en-US" dirty="0" smtClean="0"/>
              <a:t>iver;</a:t>
            </a:r>
          </a:p>
          <a:p>
            <a:pPr>
              <a:spcBef>
                <a:spcPct val="0"/>
              </a:spcBef>
            </a:pPr>
            <a:r>
              <a:rPr lang="en-GB" altLang="en-US" dirty="0" smtClean="0"/>
              <a:t>Some oily fish (e.g. mackerel and sardines);</a:t>
            </a:r>
          </a:p>
          <a:p>
            <a:pPr>
              <a:spcBef>
                <a:spcPct val="0"/>
              </a:spcBef>
            </a:pPr>
            <a:r>
              <a:rPr lang="en-GB" altLang="en-US" dirty="0" smtClean="0"/>
              <a:t>legumes; </a:t>
            </a:r>
          </a:p>
          <a:p>
            <a:pPr>
              <a:spcBef>
                <a:spcPct val="0"/>
              </a:spcBef>
            </a:pPr>
            <a:r>
              <a:rPr lang="en-GB" altLang="en-US" dirty="0" smtClean="0"/>
              <a:t>mushrooms </a:t>
            </a:r>
            <a:r>
              <a:rPr lang="en-GB" altLang="en-US" dirty="0"/>
              <a:t>and green vegetables.</a:t>
            </a:r>
          </a:p>
          <a:p>
            <a:pPr marL="0" indent="0">
              <a:spcBef>
                <a:spcPct val="0"/>
              </a:spcBef>
              <a:buNone/>
            </a:pPr>
            <a:endParaRPr lang="en-GB" altLang="en-US" sz="1800" dirty="0"/>
          </a:p>
          <a:p>
            <a:pPr marL="0" indent="0">
              <a:spcBef>
                <a:spcPct val="0"/>
              </a:spcBef>
              <a:buNone/>
            </a:pPr>
            <a:r>
              <a:rPr lang="en-GB" altLang="en-US" dirty="0"/>
              <a:t>Deficiency of riboflavin is characterised by dryness and cracking of the skin around the mouth and nose, and a painful tongue that is red and dry (magenta tongue), but this is rare in the UK. </a:t>
            </a:r>
            <a:endParaRPr lang="en-GB" altLang="en-US" dirty="0" smtClean="0"/>
          </a:p>
          <a:p>
            <a:pPr marL="628650" lvl="2">
              <a:lnSpc>
                <a:spcPct val="100000"/>
              </a:lnSpc>
              <a:spcBef>
                <a:spcPct val="0"/>
              </a:spcBef>
            </a:pPr>
            <a:endParaRPr lang="en-GB" altLang="en-US" dirty="0" smtClean="0"/>
          </a:p>
          <a:p>
            <a:pPr marL="0" indent="0">
              <a:spcBef>
                <a:spcPct val="0"/>
              </a:spcBef>
              <a:buNone/>
            </a:pPr>
            <a:r>
              <a:rPr lang="en-GB" altLang="en-US" dirty="0" smtClean="0"/>
              <a:t>There </a:t>
            </a:r>
            <a:r>
              <a:rPr lang="en-GB" altLang="en-US" dirty="0"/>
              <a:t>is evidence of low intakes and poor status in teenagers and young adults, especially teenage girls.</a:t>
            </a:r>
          </a:p>
          <a:p>
            <a:pPr marL="0" indent="0">
              <a:buNone/>
            </a:pPr>
            <a:endParaRPr lang="en-GB" dirty="0"/>
          </a:p>
        </p:txBody>
      </p:sp>
      <p:pic>
        <p:nvPicPr>
          <p:cNvPr id="12290" name="Picture 2" descr="C:\Users\Jenny\AppData\Local\Microsoft\Windows\INetCache\IE\6T7W4HTR\milk-and-egg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051" y="2633081"/>
            <a:ext cx="2647858" cy="1974545"/>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Jenny\AppData\Local\Microsoft\Windows\INetCache\IE\EPRO8C7F\126076520[1].jpg"/>
          <p:cNvPicPr>
            <a:picLocks noChangeAspect="1" noChangeArrowheads="1"/>
          </p:cNvPicPr>
          <p:nvPr/>
        </p:nvPicPr>
        <p:blipFill rotWithShape="1">
          <a:blip r:embed="rId3">
            <a:extLst>
              <a:ext uri="{28A0092B-C50C-407E-A947-70E740481C1C}">
                <a14:useLocalDpi xmlns:a14="http://schemas.microsoft.com/office/drawing/2010/main" val="0"/>
              </a:ext>
            </a:extLst>
          </a:blip>
          <a:srcRect r="11818"/>
          <a:stretch/>
        </p:blipFill>
        <p:spPr bwMode="auto">
          <a:xfrm>
            <a:off x="9297211" y="2559830"/>
            <a:ext cx="2150602" cy="219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395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Niacin </a:t>
            </a:r>
            <a:r>
              <a:rPr lang="en-GB" dirty="0"/>
              <a:t>(vitamin B</a:t>
            </a:r>
            <a:r>
              <a:rPr lang="en-GB" baseline="-25000" dirty="0"/>
              <a:t>3</a:t>
            </a:r>
            <a:r>
              <a:rPr lang="en-GB" dirty="0"/>
              <a:t>) </a:t>
            </a:r>
            <a:r>
              <a:rPr lang="en-US" dirty="0"/>
              <a:t/>
            </a:r>
            <a:br>
              <a:rPr lang="en-US" dirty="0"/>
            </a:br>
            <a:endParaRPr lang="en-GB" dirty="0"/>
          </a:p>
        </p:txBody>
      </p:sp>
      <p:sp>
        <p:nvSpPr>
          <p:cNvPr id="3" name="Subtitle 2"/>
          <p:cNvSpPr>
            <a:spLocks noGrp="1"/>
          </p:cNvSpPr>
          <p:nvPr>
            <p:ph type="subTitle" idx="1"/>
          </p:nvPr>
        </p:nvSpPr>
        <p:spPr/>
        <p:txBody>
          <a:bodyPr/>
          <a:lstStyle/>
          <a:p>
            <a:pPr marL="0" indent="0">
              <a:buNone/>
              <a:defRPr/>
            </a:pPr>
            <a:r>
              <a:rPr lang="en-GB" dirty="0"/>
              <a:t>Niacin (vitamin B</a:t>
            </a:r>
            <a:r>
              <a:rPr lang="en-GB" baseline="-25000" dirty="0"/>
              <a:t>3</a:t>
            </a:r>
            <a:r>
              <a:rPr lang="en-GB" dirty="0"/>
              <a:t>) is needed for:</a:t>
            </a:r>
          </a:p>
          <a:p>
            <a:pPr>
              <a:defRPr/>
            </a:pPr>
            <a:endParaRPr lang="en-GB" dirty="0"/>
          </a:p>
          <a:p>
            <a:pPr>
              <a:buFont typeface="Arial" pitchFamily="34" charset="0"/>
              <a:buChar char="•"/>
              <a:defRPr/>
            </a:pPr>
            <a:r>
              <a:rPr lang="en-GB" dirty="0"/>
              <a:t>the release of energy from food; </a:t>
            </a:r>
          </a:p>
          <a:p>
            <a:pPr>
              <a:buFont typeface="Arial" pitchFamily="34" charset="0"/>
              <a:buChar char="•"/>
              <a:defRPr/>
            </a:pPr>
            <a:r>
              <a:rPr lang="en-GB" dirty="0" smtClean="0"/>
              <a:t>the </a:t>
            </a:r>
            <a:r>
              <a:rPr lang="en-GB" dirty="0"/>
              <a:t>normal functioning of the nervous system;</a:t>
            </a:r>
          </a:p>
          <a:p>
            <a:pPr>
              <a:buFont typeface="Arial" pitchFamily="34" charset="0"/>
              <a:buChar char="•"/>
              <a:defRPr/>
            </a:pPr>
            <a:r>
              <a:rPr lang="en-GB" dirty="0" smtClean="0"/>
              <a:t>the </a:t>
            </a:r>
            <a:r>
              <a:rPr lang="en-GB" dirty="0"/>
              <a:t>maintenance of normal skin and mucous </a:t>
            </a:r>
            <a:r>
              <a:rPr lang="en-GB" dirty="0" smtClean="0"/>
              <a:t>membranes</a:t>
            </a:r>
            <a:r>
              <a:rPr lang="en-GB"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479" y="2571092"/>
            <a:ext cx="3283527" cy="3283527"/>
          </a:xfrm>
          <a:prstGeom prst="rect">
            <a:avLst/>
          </a:prstGeom>
        </p:spPr>
      </p:pic>
    </p:spTree>
    <p:extLst>
      <p:ext uri="{BB962C8B-B14F-4D97-AF65-F5344CB8AC3E}">
        <p14:creationId xmlns:p14="http://schemas.microsoft.com/office/powerpoint/2010/main" val="656921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Niacin </a:t>
            </a:r>
            <a:r>
              <a:rPr lang="en-GB" dirty="0"/>
              <a:t>(vitamin B</a:t>
            </a:r>
            <a:r>
              <a:rPr lang="en-GB" baseline="-25000" dirty="0"/>
              <a:t>3</a:t>
            </a:r>
            <a:r>
              <a:rPr lang="en-GB" dirty="0"/>
              <a:t>) </a:t>
            </a:r>
            <a:r>
              <a:rPr lang="en-US" dirty="0"/>
              <a:t>sources</a:t>
            </a:r>
            <a:endParaRPr lang="en-GB" dirty="0"/>
          </a:p>
        </p:txBody>
      </p:sp>
      <p:sp>
        <p:nvSpPr>
          <p:cNvPr id="3" name="Subtitle 2"/>
          <p:cNvSpPr>
            <a:spLocks noGrp="1"/>
          </p:cNvSpPr>
          <p:nvPr>
            <p:ph type="subTitle" idx="1"/>
          </p:nvPr>
        </p:nvSpPr>
        <p:spPr>
          <a:xfrm>
            <a:off x="1169276" y="2571092"/>
            <a:ext cx="7650874" cy="3600000"/>
          </a:xfrm>
        </p:spPr>
        <p:txBody>
          <a:bodyPr/>
          <a:lstStyle/>
          <a:p>
            <a:pPr marL="0" indent="0">
              <a:spcBef>
                <a:spcPct val="0"/>
              </a:spcBef>
              <a:buNone/>
            </a:pPr>
            <a:r>
              <a:rPr lang="en-GB" altLang="en-US" dirty="0"/>
              <a:t>Sources of niacin </a:t>
            </a:r>
            <a:r>
              <a:rPr lang="en-GB" altLang="en-US" dirty="0" smtClean="0"/>
              <a:t>include:</a:t>
            </a:r>
          </a:p>
          <a:p>
            <a:pPr marL="0" indent="0">
              <a:spcBef>
                <a:spcPct val="0"/>
              </a:spcBef>
              <a:buNone/>
            </a:pPr>
            <a:endParaRPr lang="en-GB" altLang="en-US" dirty="0" smtClean="0"/>
          </a:p>
          <a:p>
            <a:pPr>
              <a:spcBef>
                <a:spcPct val="0"/>
              </a:spcBef>
            </a:pPr>
            <a:r>
              <a:rPr lang="en-GB" altLang="en-US" dirty="0"/>
              <a:t>m</a:t>
            </a:r>
            <a:r>
              <a:rPr lang="en-GB" altLang="en-US" dirty="0" smtClean="0"/>
              <a:t>eat;</a:t>
            </a:r>
          </a:p>
          <a:p>
            <a:pPr>
              <a:spcBef>
                <a:spcPct val="0"/>
              </a:spcBef>
            </a:pPr>
            <a:r>
              <a:rPr lang="en-GB" altLang="en-US" dirty="0" smtClean="0"/>
              <a:t>wheat flour</a:t>
            </a:r>
            <a:r>
              <a:rPr lang="en-GB" altLang="en-US" dirty="0"/>
              <a:t>;</a:t>
            </a:r>
            <a:endParaRPr lang="en-GB" altLang="en-US" dirty="0" smtClean="0"/>
          </a:p>
          <a:p>
            <a:pPr>
              <a:spcBef>
                <a:spcPct val="0"/>
              </a:spcBef>
            </a:pPr>
            <a:r>
              <a:rPr lang="en-GB" altLang="en-US" dirty="0"/>
              <a:t>e</a:t>
            </a:r>
            <a:r>
              <a:rPr lang="en-GB" altLang="en-US" dirty="0" smtClean="0"/>
              <a:t>ggs;</a:t>
            </a:r>
          </a:p>
          <a:p>
            <a:pPr>
              <a:spcBef>
                <a:spcPct val="0"/>
              </a:spcBef>
            </a:pPr>
            <a:r>
              <a:rPr lang="en-GB" altLang="en-US" dirty="0" smtClean="0"/>
              <a:t>dairy products;</a:t>
            </a:r>
          </a:p>
          <a:p>
            <a:pPr>
              <a:spcBef>
                <a:spcPct val="0"/>
              </a:spcBef>
            </a:pPr>
            <a:r>
              <a:rPr lang="en-GB" altLang="en-US" dirty="0" smtClean="0"/>
              <a:t>yeast</a:t>
            </a:r>
            <a:r>
              <a:rPr lang="en-GB" altLang="en-US" dirty="0"/>
              <a:t>. </a:t>
            </a:r>
            <a:endParaRPr lang="en-GB" altLang="en-US" dirty="0" smtClean="0"/>
          </a:p>
          <a:p>
            <a:pPr>
              <a:spcBef>
                <a:spcPct val="0"/>
              </a:spcBef>
            </a:pPr>
            <a:endParaRPr lang="en-GB" altLang="en-US" dirty="0"/>
          </a:p>
          <a:p>
            <a:pPr marL="0" indent="0">
              <a:spcBef>
                <a:spcPct val="0"/>
              </a:spcBef>
              <a:buNone/>
            </a:pPr>
            <a:r>
              <a:rPr lang="en-GB" altLang="en-US" dirty="0" smtClean="0"/>
              <a:t>White </a:t>
            </a:r>
            <a:r>
              <a:rPr lang="en-GB" altLang="en-US" dirty="0"/>
              <a:t>and brown flour in the UK are fortified with niacin.</a:t>
            </a:r>
          </a:p>
          <a:p>
            <a:pPr marL="0" indent="0">
              <a:spcBef>
                <a:spcPct val="0"/>
              </a:spcBef>
              <a:buNone/>
            </a:pPr>
            <a:endParaRPr lang="en-GB" altLang="en-US" dirty="0"/>
          </a:p>
          <a:p>
            <a:pPr marL="0" indent="0">
              <a:spcBef>
                <a:spcPct val="0"/>
              </a:spcBef>
              <a:buNone/>
            </a:pPr>
            <a:r>
              <a:rPr lang="en-GB" altLang="en-US" dirty="0"/>
              <a:t>Deficiency of niacin is characterised by sun-sensitive skin known as pellagra, but this is rare in the </a:t>
            </a:r>
            <a:r>
              <a:rPr lang="en-GB" altLang="en-US" dirty="0" smtClean="0"/>
              <a:t>UK.</a:t>
            </a:r>
            <a:endParaRPr lang="en-US" altLang="en-US" b="1" dirty="0"/>
          </a:p>
          <a:p>
            <a:pPr marL="0" indent="0">
              <a:buNone/>
            </a:pPr>
            <a:endParaRPr lang="en-GB" dirty="0"/>
          </a:p>
        </p:txBody>
      </p:sp>
      <p:pic>
        <p:nvPicPr>
          <p:cNvPr id="4" name="Picture 3" descr="C:\Users\Jenny\Downloads\shutterstock_398014834.jpg"/>
          <p:cNvPicPr/>
          <p:nvPr/>
        </p:nvPicPr>
        <p:blipFill>
          <a:blip r:embed="rId2">
            <a:extLst>
              <a:ext uri="{28A0092B-C50C-407E-A947-70E740481C1C}">
                <a14:useLocalDpi xmlns:a14="http://schemas.microsoft.com/office/drawing/2010/main" val="0"/>
              </a:ext>
            </a:extLst>
          </a:blip>
          <a:srcRect/>
          <a:stretch>
            <a:fillRect/>
          </a:stretch>
        </p:blipFill>
        <p:spPr bwMode="auto">
          <a:xfrm>
            <a:off x="7787659" y="2283798"/>
            <a:ext cx="3908348" cy="2861780"/>
          </a:xfrm>
          <a:prstGeom prst="rect">
            <a:avLst/>
          </a:prstGeom>
          <a:noFill/>
          <a:ln>
            <a:noFill/>
          </a:ln>
        </p:spPr>
      </p:pic>
    </p:spTree>
    <p:extLst>
      <p:ext uri="{BB962C8B-B14F-4D97-AF65-F5344CB8AC3E}">
        <p14:creationId xmlns:p14="http://schemas.microsoft.com/office/powerpoint/2010/main" val="3056778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a:t>
            </a:r>
            <a:r>
              <a:rPr lang="en-GB" baseline="-25000" dirty="0"/>
              <a:t>6</a:t>
            </a:r>
            <a:r>
              <a:rPr lang="en-GB" dirty="0"/>
              <a:t/>
            </a:r>
            <a:br>
              <a:rPr lang="en-GB" dirty="0"/>
            </a:br>
            <a:endParaRPr lang="en-GB" dirty="0"/>
          </a:p>
        </p:txBody>
      </p:sp>
      <p:sp>
        <p:nvSpPr>
          <p:cNvPr id="3" name="Subtitle 2"/>
          <p:cNvSpPr>
            <a:spLocks noGrp="1"/>
          </p:cNvSpPr>
          <p:nvPr>
            <p:ph type="subTitle" idx="1"/>
          </p:nvPr>
        </p:nvSpPr>
        <p:spPr/>
        <p:txBody>
          <a:bodyPr/>
          <a:lstStyle/>
          <a:p>
            <a:pPr marL="0" indent="0">
              <a:buNone/>
              <a:defRPr/>
            </a:pPr>
            <a:r>
              <a:rPr lang="en-GB" dirty="0"/>
              <a:t>Vitamin B</a:t>
            </a:r>
            <a:r>
              <a:rPr lang="en-GB" baseline="-25000" dirty="0"/>
              <a:t>6</a:t>
            </a:r>
            <a:r>
              <a:rPr lang="en-GB" dirty="0"/>
              <a:t> </a:t>
            </a:r>
            <a:r>
              <a:rPr lang="en-GB" dirty="0" smtClean="0"/>
              <a:t>has </a:t>
            </a:r>
            <a:r>
              <a:rPr lang="en-GB" dirty="0"/>
              <a:t>many </a:t>
            </a:r>
            <a:r>
              <a:rPr lang="en-GB" dirty="0" smtClean="0"/>
              <a:t>functions.</a:t>
            </a:r>
          </a:p>
          <a:p>
            <a:pPr marL="0" indent="0">
              <a:buNone/>
              <a:defRPr/>
            </a:pPr>
            <a:r>
              <a:rPr lang="en-GB" dirty="0" smtClean="0"/>
              <a:t>It contributes </a:t>
            </a:r>
            <a:r>
              <a:rPr lang="en-GB" dirty="0"/>
              <a:t>to:</a:t>
            </a:r>
          </a:p>
          <a:p>
            <a:pPr>
              <a:defRPr/>
            </a:pPr>
            <a:endParaRPr lang="en-GB" dirty="0"/>
          </a:p>
          <a:p>
            <a:pPr algn="just">
              <a:buFont typeface="Arial" pitchFamily="34" charset="0"/>
              <a:buChar char="•"/>
              <a:defRPr/>
            </a:pPr>
            <a:r>
              <a:rPr lang="en-GB" dirty="0"/>
              <a:t>metabolism of amino </a:t>
            </a:r>
            <a:r>
              <a:rPr lang="en-GB" dirty="0" smtClean="0"/>
              <a:t>acids;</a:t>
            </a:r>
          </a:p>
          <a:p>
            <a:pPr algn="just">
              <a:buFont typeface="Arial" pitchFamily="34" charset="0"/>
              <a:buChar char="•"/>
              <a:defRPr/>
            </a:pPr>
            <a:r>
              <a:rPr lang="en-GB" dirty="0" smtClean="0"/>
              <a:t>the breakdown of glycogen;</a:t>
            </a:r>
          </a:p>
          <a:p>
            <a:pPr algn="just">
              <a:buFont typeface="Arial" pitchFamily="34" charset="0"/>
              <a:buChar char="•"/>
              <a:defRPr/>
            </a:pPr>
            <a:r>
              <a:rPr lang="en-GB" dirty="0"/>
              <a:t>formation of red blood </a:t>
            </a:r>
            <a:r>
              <a:rPr lang="en-GB" dirty="0" smtClean="0"/>
              <a:t>cells;</a:t>
            </a:r>
          </a:p>
          <a:p>
            <a:pPr algn="just">
              <a:buFont typeface="Arial" pitchFamily="34" charset="0"/>
              <a:buChar char="•"/>
              <a:defRPr/>
            </a:pPr>
            <a:r>
              <a:rPr lang="en-GB" dirty="0"/>
              <a:t>metabolism and transport of </a:t>
            </a:r>
            <a:r>
              <a:rPr lang="en-GB" dirty="0" smtClean="0"/>
              <a:t>iron;</a:t>
            </a:r>
          </a:p>
          <a:p>
            <a:pPr algn="just">
              <a:buFont typeface="Arial" pitchFamily="34" charset="0"/>
              <a:buChar char="•"/>
              <a:defRPr/>
            </a:pPr>
            <a:r>
              <a:rPr lang="en-GB" dirty="0" smtClean="0"/>
              <a:t>the </a:t>
            </a:r>
            <a:r>
              <a:rPr lang="en-GB" dirty="0"/>
              <a:t>regulation of hormonal activity. </a:t>
            </a:r>
            <a:endParaRPr lang="en-GB" dirty="0" smtClean="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386" y="3037105"/>
            <a:ext cx="4311384" cy="333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482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a:t>
            </a:r>
            <a:r>
              <a:rPr lang="en-GB" dirty="0" smtClean="0"/>
              <a:t>B</a:t>
            </a:r>
            <a:r>
              <a:rPr lang="en-GB" baseline="-25000" dirty="0" smtClean="0"/>
              <a:t>6 </a:t>
            </a:r>
            <a:r>
              <a:rPr lang="en-US" dirty="0"/>
              <a:t>sources</a:t>
            </a:r>
            <a:endParaRPr lang="en-GB" dirty="0"/>
          </a:p>
        </p:txBody>
      </p:sp>
      <p:sp>
        <p:nvSpPr>
          <p:cNvPr id="3" name="Subtitle 2"/>
          <p:cNvSpPr>
            <a:spLocks noGrp="1"/>
          </p:cNvSpPr>
          <p:nvPr>
            <p:ph type="subTitle" idx="1"/>
          </p:nvPr>
        </p:nvSpPr>
        <p:spPr>
          <a:xfrm>
            <a:off x="1169276" y="2571092"/>
            <a:ext cx="7274080" cy="3600000"/>
          </a:xfrm>
        </p:spPr>
        <p:txBody>
          <a:bodyPr/>
          <a:lstStyle/>
          <a:p>
            <a:pPr marL="0" indent="0">
              <a:spcBef>
                <a:spcPct val="0"/>
              </a:spcBef>
              <a:buNone/>
            </a:pPr>
            <a:r>
              <a:rPr lang="en-GB" altLang="en-US" dirty="0"/>
              <a:t>Together with folate and vitamin B</a:t>
            </a:r>
            <a:r>
              <a:rPr lang="en-GB" altLang="en-US" baseline="-25000" dirty="0"/>
              <a:t>12</a:t>
            </a:r>
            <a:r>
              <a:rPr lang="en-GB" altLang="en-US" dirty="0"/>
              <a:t>, vitamin B</a:t>
            </a:r>
            <a:r>
              <a:rPr lang="en-GB" altLang="en-US" baseline="-25000" dirty="0"/>
              <a:t>6</a:t>
            </a:r>
            <a:r>
              <a:rPr lang="en-GB" altLang="en-US" dirty="0"/>
              <a:t> is required for the maintenance of normal blood homocysteine levels.</a:t>
            </a:r>
          </a:p>
          <a:p>
            <a:pPr marL="0" indent="0">
              <a:spcBef>
                <a:spcPct val="0"/>
              </a:spcBef>
              <a:buNone/>
            </a:pPr>
            <a:endParaRPr lang="en-GB" altLang="en-US" dirty="0"/>
          </a:p>
          <a:p>
            <a:pPr marL="0" indent="0">
              <a:spcBef>
                <a:spcPct val="0"/>
              </a:spcBef>
              <a:buNone/>
            </a:pPr>
            <a:r>
              <a:rPr lang="en-GB" altLang="en-US" dirty="0"/>
              <a:t>Sources of vitamin B</a:t>
            </a:r>
            <a:r>
              <a:rPr lang="en-GB" altLang="en-US" baseline="-25000" dirty="0"/>
              <a:t>6</a:t>
            </a:r>
            <a:r>
              <a:rPr lang="en-GB" altLang="en-US" dirty="0"/>
              <a:t> include poultry, white fish, milk, eggs, whole grains, soya beans, peanuts and some vegetables, e.g. peppers and cauliflower.</a:t>
            </a:r>
          </a:p>
          <a:p>
            <a:pPr marL="0" indent="0">
              <a:spcBef>
                <a:spcPct val="0"/>
              </a:spcBef>
              <a:buNone/>
            </a:pPr>
            <a:endParaRPr lang="en-GB" altLang="en-US" dirty="0"/>
          </a:p>
          <a:p>
            <a:pPr marL="0" indent="0">
              <a:spcBef>
                <a:spcPct val="0"/>
              </a:spcBef>
              <a:buNone/>
            </a:pPr>
            <a:r>
              <a:rPr lang="en-GB" altLang="en-US" dirty="0"/>
              <a:t>Deficiency of vitamin B</a:t>
            </a:r>
            <a:r>
              <a:rPr lang="en-GB" altLang="en-US" baseline="-25000" dirty="0"/>
              <a:t>6</a:t>
            </a:r>
            <a:r>
              <a:rPr lang="en-GB" altLang="en-US" dirty="0"/>
              <a:t> is rare because it is widely distributed in foods; but it can occur as a complication of disease or prolonged administration of certain drugs. </a:t>
            </a:r>
          </a:p>
          <a:p>
            <a:pPr marL="0" indent="0">
              <a:buNone/>
            </a:pPr>
            <a:endParaRPr lang="en-GB" dirty="0"/>
          </a:p>
        </p:txBody>
      </p:sp>
      <p:pic>
        <p:nvPicPr>
          <p:cNvPr id="14339" name="Picture 3" descr="C:\Users\Jenny\AppData\Local\Microsoft\Windows\INetCache\IE\0RYEYTLC\whole-grains-blood-press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1747" y="2838203"/>
            <a:ext cx="3512953" cy="262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9748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a:t>
            </a:r>
            <a:r>
              <a:rPr lang="en-GB" dirty="0" smtClean="0"/>
              <a:t>B</a:t>
            </a:r>
            <a:r>
              <a:rPr lang="en-GB" baseline="-25000" dirty="0" smtClean="0"/>
              <a:t>12</a:t>
            </a:r>
            <a:r>
              <a:rPr lang="en-GB" dirty="0"/>
              <a:t/>
            </a:r>
            <a:br>
              <a:rPr lang="en-GB" dirty="0"/>
            </a:br>
            <a:endParaRPr lang="en-GB" dirty="0"/>
          </a:p>
        </p:txBody>
      </p:sp>
      <p:sp>
        <p:nvSpPr>
          <p:cNvPr id="3" name="Subtitle 2"/>
          <p:cNvSpPr>
            <a:spLocks noGrp="1"/>
          </p:cNvSpPr>
          <p:nvPr>
            <p:ph type="subTitle" idx="1"/>
          </p:nvPr>
        </p:nvSpPr>
        <p:spPr>
          <a:xfrm>
            <a:off x="1169276" y="2571092"/>
            <a:ext cx="6941571" cy="3600000"/>
          </a:xfrm>
        </p:spPr>
        <p:txBody>
          <a:bodyPr/>
          <a:lstStyle/>
          <a:p>
            <a:pPr marL="0" indent="0">
              <a:spcBef>
                <a:spcPct val="0"/>
              </a:spcBef>
              <a:buNone/>
              <a:defRPr/>
            </a:pPr>
            <a:r>
              <a:rPr lang="en-GB" dirty="0"/>
              <a:t>Vitamin B</a:t>
            </a:r>
            <a:r>
              <a:rPr lang="en-GB" baseline="-25000" dirty="0"/>
              <a:t>12</a:t>
            </a:r>
            <a:r>
              <a:rPr lang="en-GB" dirty="0"/>
              <a:t> is needed for:</a:t>
            </a:r>
          </a:p>
          <a:p>
            <a:pPr>
              <a:spcBef>
                <a:spcPct val="0"/>
              </a:spcBef>
              <a:defRPr/>
            </a:pPr>
            <a:endParaRPr lang="en-GB" dirty="0"/>
          </a:p>
          <a:p>
            <a:pPr>
              <a:spcBef>
                <a:spcPct val="0"/>
              </a:spcBef>
              <a:buFont typeface="Arial" pitchFamily="34" charset="0"/>
              <a:buChar char="•"/>
              <a:defRPr/>
            </a:pPr>
            <a:r>
              <a:rPr lang="en-GB" dirty="0"/>
              <a:t>the producing of </a:t>
            </a:r>
            <a:r>
              <a:rPr lang="en-GB" dirty="0" smtClean="0"/>
              <a:t>energy;</a:t>
            </a:r>
          </a:p>
          <a:p>
            <a:pPr>
              <a:spcBef>
                <a:spcPct val="0"/>
              </a:spcBef>
              <a:buFont typeface="Arial" pitchFamily="34" charset="0"/>
              <a:buChar char="•"/>
              <a:defRPr/>
            </a:pPr>
            <a:endParaRPr lang="en-GB" sz="1400" dirty="0"/>
          </a:p>
          <a:p>
            <a:pPr>
              <a:spcBef>
                <a:spcPct val="0"/>
              </a:spcBef>
              <a:buFont typeface="Arial" pitchFamily="34" charset="0"/>
              <a:buChar char="•"/>
              <a:defRPr/>
            </a:pPr>
            <a:r>
              <a:rPr lang="en-GB" dirty="0" smtClean="0"/>
              <a:t>the metabolism of folate;</a:t>
            </a:r>
            <a:endParaRPr lang="en-GB" dirty="0"/>
          </a:p>
          <a:p>
            <a:pPr>
              <a:spcBef>
                <a:spcPct val="0"/>
              </a:spcBef>
              <a:buFont typeface="Arial" pitchFamily="34" charset="0"/>
              <a:buChar char="•"/>
              <a:defRPr/>
            </a:pPr>
            <a:endParaRPr lang="en-GB" sz="1400" dirty="0"/>
          </a:p>
          <a:p>
            <a:pPr>
              <a:spcBef>
                <a:spcPct val="0"/>
              </a:spcBef>
              <a:buFont typeface="Arial" pitchFamily="34" charset="0"/>
              <a:buChar char="•"/>
              <a:defRPr/>
            </a:pPr>
            <a:r>
              <a:rPr lang="en-GB" dirty="0"/>
              <a:t>formation of red blood cells;</a:t>
            </a:r>
          </a:p>
          <a:p>
            <a:pPr>
              <a:spcBef>
                <a:spcPct val="0"/>
              </a:spcBef>
              <a:buFont typeface="Arial" pitchFamily="34" charset="0"/>
              <a:buChar char="•"/>
              <a:defRPr/>
            </a:pPr>
            <a:endParaRPr lang="en-GB" sz="1400" dirty="0"/>
          </a:p>
          <a:p>
            <a:pPr>
              <a:spcBef>
                <a:spcPct val="0"/>
              </a:spcBef>
              <a:buFont typeface="Arial" pitchFamily="34" charset="0"/>
              <a:buChar char="•"/>
              <a:defRPr/>
            </a:pPr>
            <a:r>
              <a:rPr lang="en-GB" dirty="0"/>
              <a:t>normal function of the immune system and nervous </a:t>
            </a:r>
            <a:r>
              <a:rPr lang="en-GB" dirty="0" smtClean="0"/>
              <a:t>system.</a:t>
            </a:r>
          </a:p>
          <a:p>
            <a:pPr>
              <a:spcBef>
                <a:spcPct val="0"/>
              </a:spcBef>
              <a:buFont typeface="Arial" pitchFamily="34" charset="0"/>
              <a:buChar char="•"/>
              <a:defRPr/>
            </a:pPr>
            <a:endParaRPr lang="en-GB" dirty="0"/>
          </a:p>
          <a:p>
            <a:pPr marL="0" indent="0">
              <a:spcBef>
                <a:spcPct val="0"/>
              </a:spcBef>
              <a:buNone/>
              <a:defRPr/>
            </a:pPr>
            <a:r>
              <a:rPr lang="en-GB" dirty="0"/>
              <a:t>Together with folate and vitamin B</a:t>
            </a:r>
            <a:r>
              <a:rPr lang="en-GB" baseline="-25000" dirty="0"/>
              <a:t>6</a:t>
            </a:r>
            <a:r>
              <a:rPr lang="en-GB" dirty="0"/>
              <a:t>, vitamin B</a:t>
            </a:r>
            <a:r>
              <a:rPr lang="en-GB" baseline="-25000" dirty="0"/>
              <a:t>12</a:t>
            </a:r>
            <a:r>
              <a:rPr lang="en-GB" dirty="0"/>
              <a:t> is required for the maintenance of normal blood homocysteine levels. </a:t>
            </a:r>
          </a:p>
          <a:p>
            <a:pPr marL="0" indent="0">
              <a:buNone/>
            </a:pPr>
            <a:endParaRPr lang="en-GB" dirty="0"/>
          </a:p>
        </p:txBody>
      </p:sp>
      <p:pic>
        <p:nvPicPr>
          <p:cNvPr id="5" name="Picture 4" descr="C:\Users\Jenny\Downloads\shutterstock_144224020.jpg"/>
          <p:cNvPicPr/>
          <p:nvPr/>
        </p:nvPicPr>
        <p:blipFill>
          <a:blip r:embed="rId2">
            <a:extLst>
              <a:ext uri="{28A0092B-C50C-407E-A947-70E740481C1C}">
                <a14:useLocalDpi xmlns:a14="http://schemas.microsoft.com/office/drawing/2010/main" val="0"/>
              </a:ext>
            </a:extLst>
          </a:blip>
          <a:srcRect/>
          <a:stretch>
            <a:fillRect/>
          </a:stretch>
        </p:blipFill>
        <p:spPr bwMode="auto">
          <a:xfrm>
            <a:off x="8360230" y="2784848"/>
            <a:ext cx="3251360" cy="2923811"/>
          </a:xfrm>
          <a:prstGeom prst="rect">
            <a:avLst/>
          </a:prstGeom>
          <a:noFill/>
          <a:ln>
            <a:noFill/>
          </a:ln>
        </p:spPr>
      </p:pic>
    </p:spTree>
    <p:extLst>
      <p:ext uri="{BB962C8B-B14F-4D97-AF65-F5344CB8AC3E}">
        <p14:creationId xmlns:p14="http://schemas.microsoft.com/office/powerpoint/2010/main" val="3505877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Micronutrients</a:t>
            </a:r>
            <a:endParaRPr lang="en-GB" dirty="0"/>
          </a:p>
        </p:txBody>
      </p:sp>
      <p:sp>
        <p:nvSpPr>
          <p:cNvPr id="3" name="Subtitle 2"/>
          <p:cNvSpPr>
            <a:spLocks noGrp="1"/>
          </p:cNvSpPr>
          <p:nvPr>
            <p:ph type="subTitle" idx="1"/>
          </p:nvPr>
        </p:nvSpPr>
        <p:spPr>
          <a:xfrm>
            <a:off x="1169276" y="2571092"/>
            <a:ext cx="7403224" cy="3600000"/>
          </a:xfrm>
        </p:spPr>
        <p:txBody>
          <a:bodyPr/>
          <a:lstStyle/>
          <a:p>
            <a:pPr marL="0" indent="0">
              <a:spcBef>
                <a:spcPct val="0"/>
              </a:spcBef>
              <a:buNone/>
            </a:pPr>
            <a:r>
              <a:rPr lang="en-GB" altLang="en-US" dirty="0"/>
              <a:t>People have different requirements for each </a:t>
            </a:r>
            <a:r>
              <a:rPr lang="en-GB" altLang="en-US" dirty="0" smtClean="0"/>
              <a:t>micronutrient, </a:t>
            </a:r>
            <a:r>
              <a:rPr lang="en-GB" altLang="en-US" dirty="0"/>
              <a:t>according to their:</a:t>
            </a:r>
          </a:p>
          <a:p>
            <a:pPr>
              <a:spcBef>
                <a:spcPct val="0"/>
              </a:spcBef>
            </a:pPr>
            <a:endParaRPr lang="en-GB" altLang="en-US" dirty="0"/>
          </a:p>
          <a:p>
            <a:pPr>
              <a:spcBef>
                <a:spcPct val="0"/>
              </a:spcBef>
            </a:pPr>
            <a:r>
              <a:rPr lang="en-GB" altLang="en-US" dirty="0"/>
              <a:t> age; </a:t>
            </a:r>
          </a:p>
          <a:p>
            <a:pPr>
              <a:spcBef>
                <a:spcPct val="0"/>
              </a:spcBef>
            </a:pPr>
            <a:endParaRPr lang="en-GB" altLang="en-US" dirty="0"/>
          </a:p>
          <a:p>
            <a:pPr>
              <a:spcBef>
                <a:spcPct val="0"/>
              </a:spcBef>
            </a:pPr>
            <a:r>
              <a:rPr lang="en-GB" altLang="en-US" dirty="0"/>
              <a:t> gender;</a:t>
            </a:r>
          </a:p>
          <a:p>
            <a:pPr>
              <a:spcBef>
                <a:spcPct val="0"/>
              </a:spcBef>
            </a:pPr>
            <a:endParaRPr lang="en-GB" altLang="en-US" dirty="0"/>
          </a:p>
          <a:p>
            <a:pPr>
              <a:spcBef>
                <a:spcPct val="0"/>
              </a:spcBef>
            </a:pPr>
            <a:r>
              <a:rPr lang="en-GB" altLang="en-US" dirty="0"/>
              <a:t> physiological state (e.g. pregnancy).</a:t>
            </a:r>
            <a:endParaRPr lang="en-US" altLang="en-US" dirty="0"/>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933291" y="2554459"/>
            <a:ext cx="2697561" cy="3770141"/>
          </a:xfrm>
          <a:prstGeom prst="rect">
            <a:avLst/>
          </a:prstGeom>
          <a:ln>
            <a:noFill/>
          </a:ln>
          <a:effectLst/>
        </p:spPr>
      </p:pic>
    </p:spTree>
    <p:extLst>
      <p:ext uri="{BB962C8B-B14F-4D97-AF65-F5344CB8AC3E}">
        <p14:creationId xmlns:p14="http://schemas.microsoft.com/office/powerpoint/2010/main" val="2925977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B12 (Cyanocobalamin</a:t>
            </a:r>
            <a:r>
              <a:rPr lang="en-GB" dirty="0" smtClean="0"/>
              <a:t>) </a:t>
            </a:r>
            <a:r>
              <a:rPr lang="en-US" dirty="0"/>
              <a:t>sources</a:t>
            </a:r>
            <a:endParaRPr lang="en-GB" dirty="0"/>
          </a:p>
        </p:txBody>
      </p:sp>
      <p:sp>
        <p:nvSpPr>
          <p:cNvPr id="3" name="Subtitle 2"/>
          <p:cNvSpPr>
            <a:spLocks noGrp="1"/>
          </p:cNvSpPr>
          <p:nvPr>
            <p:ph type="subTitle" idx="1"/>
          </p:nvPr>
        </p:nvSpPr>
        <p:spPr>
          <a:xfrm>
            <a:off x="1169276" y="2571092"/>
            <a:ext cx="7285955" cy="3600000"/>
          </a:xfrm>
        </p:spPr>
        <p:txBody>
          <a:bodyPr/>
          <a:lstStyle/>
          <a:p>
            <a:pPr marL="0" indent="0">
              <a:buNone/>
              <a:defRPr/>
            </a:pPr>
            <a:r>
              <a:rPr lang="en-GB" dirty="0"/>
              <a:t>Sources of vitamin B</a:t>
            </a:r>
            <a:r>
              <a:rPr lang="en-GB" baseline="-25000" dirty="0"/>
              <a:t>12</a:t>
            </a:r>
            <a:r>
              <a:rPr lang="en-GB" dirty="0"/>
              <a:t> include </a:t>
            </a:r>
            <a:r>
              <a:rPr lang="en-GB" dirty="0" smtClean="0"/>
              <a:t>food </a:t>
            </a:r>
            <a:r>
              <a:rPr lang="en-GB" dirty="0"/>
              <a:t>of animal origin and through fortification of </a:t>
            </a:r>
            <a:r>
              <a:rPr lang="en-GB" dirty="0" smtClean="0"/>
              <a:t>food. </a:t>
            </a:r>
            <a:r>
              <a:rPr lang="en-GB" dirty="0"/>
              <a:t>These include meat, fish, milk, cheese, eggs, yeast extract and fortified breakfast cereals.</a:t>
            </a:r>
          </a:p>
          <a:p>
            <a:pPr marL="0" indent="0">
              <a:buNone/>
              <a:defRPr/>
            </a:pPr>
            <a:endParaRPr lang="en-GB" sz="1100" dirty="0"/>
          </a:p>
          <a:p>
            <a:pPr marL="0" indent="0">
              <a:buNone/>
              <a:defRPr/>
            </a:pPr>
            <a:r>
              <a:rPr lang="en-GB" dirty="0"/>
              <a:t>Dietary deficiency of vitamin B</a:t>
            </a:r>
            <a:r>
              <a:rPr lang="en-GB" baseline="-25000" dirty="0"/>
              <a:t>12</a:t>
            </a:r>
            <a:r>
              <a:rPr lang="en-GB" dirty="0"/>
              <a:t> in young people is rare and usually occurs only in strict vegans. However, blood levels of vitamin B</a:t>
            </a:r>
            <a:r>
              <a:rPr lang="en-GB" baseline="-25000" dirty="0"/>
              <a:t>12</a:t>
            </a:r>
            <a:r>
              <a:rPr lang="en-GB" dirty="0"/>
              <a:t> (vitamin B</a:t>
            </a:r>
            <a:r>
              <a:rPr lang="en-GB" baseline="-25000" dirty="0"/>
              <a:t>12 </a:t>
            </a:r>
            <a:r>
              <a:rPr lang="en-GB" dirty="0"/>
              <a:t>status) can be low because of poor absorption, especially in older people. </a:t>
            </a:r>
          </a:p>
          <a:p>
            <a:pPr marL="0" indent="0">
              <a:buNone/>
              <a:defRPr/>
            </a:pPr>
            <a:endParaRPr lang="en-GB" sz="1100" dirty="0"/>
          </a:p>
          <a:p>
            <a:pPr marL="0" indent="0">
              <a:buNone/>
              <a:defRPr/>
            </a:pPr>
            <a:r>
              <a:rPr lang="en-GB" dirty="0"/>
              <a:t>Severe vitamin B</a:t>
            </a:r>
            <a:r>
              <a:rPr lang="en-GB" baseline="-25000" dirty="0"/>
              <a:t>12</a:t>
            </a:r>
            <a:r>
              <a:rPr lang="en-GB" dirty="0"/>
              <a:t> deficiency results in pernicious anaemia, in which red blood cells are enlarged, and peripheral nerve damage develops, e.g. in the legs.</a:t>
            </a:r>
          </a:p>
          <a:p>
            <a:pPr marL="0" indent="0">
              <a:buNone/>
            </a:pPr>
            <a:endParaRPr lang="en-GB" dirty="0"/>
          </a:p>
        </p:txBody>
      </p:sp>
      <p:pic>
        <p:nvPicPr>
          <p:cNvPr id="15363" name="Picture 3" descr="C:\Users\Jenny\AppData\Local\Microsoft\Windows\INetCache\IE\6T7W4HTR\Mea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2114" y="2464213"/>
            <a:ext cx="3131127" cy="164552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Users\Jenny\AppData\Local\Microsoft\Windows\INetCache\IE\6T7W4HTR\cereal_with_mil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730" y="4232563"/>
            <a:ext cx="3046511" cy="202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27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Folate/Folic acid</a:t>
            </a:r>
            <a:br>
              <a:rPr lang="en-US" dirty="0"/>
            </a:br>
            <a:endParaRPr lang="en-GB" dirty="0"/>
          </a:p>
        </p:txBody>
      </p:sp>
      <p:sp>
        <p:nvSpPr>
          <p:cNvPr id="3" name="Subtitle 2"/>
          <p:cNvSpPr>
            <a:spLocks noGrp="1"/>
          </p:cNvSpPr>
          <p:nvPr>
            <p:ph type="subTitle" idx="1"/>
          </p:nvPr>
        </p:nvSpPr>
        <p:spPr>
          <a:xfrm>
            <a:off x="1169276" y="2571092"/>
            <a:ext cx="7574674" cy="3600000"/>
          </a:xfrm>
        </p:spPr>
        <p:txBody>
          <a:bodyPr/>
          <a:lstStyle/>
          <a:p>
            <a:pPr marL="0" indent="0">
              <a:spcBef>
                <a:spcPct val="0"/>
              </a:spcBef>
              <a:buNone/>
              <a:defRPr/>
            </a:pPr>
            <a:r>
              <a:rPr lang="en-GB" dirty="0"/>
              <a:t>Folate is needed for:</a:t>
            </a:r>
          </a:p>
          <a:p>
            <a:pPr>
              <a:spcBef>
                <a:spcPct val="0"/>
              </a:spcBef>
              <a:defRPr/>
            </a:pPr>
            <a:endParaRPr lang="en-GB" dirty="0"/>
          </a:p>
          <a:p>
            <a:pPr>
              <a:spcBef>
                <a:spcPct val="0"/>
              </a:spcBef>
              <a:defRPr/>
            </a:pPr>
            <a:r>
              <a:rPr lang="en-GB" dirty="0"/>
              <a:t>production of normal red blood cells;</a:t>
            </a:r>
          </a:p>
          <a:p>
            <a:pPr>
              <a:spcBef>
                <a:spcPct val="0"/>
              </a:spcBef>
              <a:defRPr/>
            </a:pPr>
            <a:r>
              <a:rPr lang="en-GB" dirty="0"/>
              <a:t>normal cell division;</a:t>
            </a:r>
          </a:p>
          <a:p>
            <a:pPr>
              <a:spcBef>
                <a:spcPct val="0"/>
              </a:spcBef>
              <a:buFont typeface="Arial" pitchFamily="34" charset="0"/>
              <a:buChar char="•"/>
              <a:defRPr/>
            </a:pPr>
            <a:r>
              <a:rPr lang="en-GB" dirty="0" smtClean="0"/>
              <a:t>normal </a:t>
            </a:r>
            <a:r>
              <a:rPr lang="en-GB" dirty="0"/>
              <a:t>development of the neural tube (which develops into the spinal cord and skull) in the embryo.</a:t>
            </a:r>
          </a:p>
          <a:p>
            <a:pPr>
              <a:spcBef>
                <a:spcPct val="0"/>
              </a:spcBef>
              <a:buFont typeface="Arial" pitchFamily="34" charset="0"/>
              <a:buChar char="•"/>
              <a:defRPr/>
            </a:pPr>
            <a:endParaRPr lang="en-GB" dirty="0"/>
          </a:p>
          <a:p>
            <a:pPr marL="0" indent="0">
              <a:spcBef>
                <a:spcPct val="0"/>
              </a:spcBef>
              <a:buNone/>
              <a:defRPr/>
            </a:pPr>
            <a:r>
              <a:rPr lang="en-GB" b="1" dirty="0"/>
              <a:t>Did you know?</a:t>
            </a:r>
          </a:p>
          <a:p>
            <a:pPr marL="0" indent="0">
              <a:spcBef>
                <a:spcPct val="0"/>
              </a:spcBef>
              <a:buNone/>
              <a:defRPr/>
            </a:pPr>
            <a:r>
              <a:rPr lang="en-GB" dirty="0"/>
              <a:t>Folic acid is the synthetic form of folate. It is used in supplements and for food fortification.</a:t>
            </a:r>
            <a:endParaRPr lang="en-US" dirty="0"/>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2542" y="2433994"/>
            <a:ext cx="2488907" cy="3737098"/>
          </a:xfrm>
          <a:prstGeom prst="rect">
            <a:avLst/>
          </a:prstGeom>
          <a:ln>
            <a:noFill/>
          </a:ln>
          <a:effectLst/>
        </p:spPr>
      </p:pic>
    </p:spTree>
    <p:extLst>
      <p:ext uri="{BB962C8B-B14F-4D97-AF65-F5344CB8AC3E}">
        <p14:creationId xmlns:p14="http://schemas.microsoft.com/office/powerpoint/2010/main" val="1458319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Folate/Folic </a:t>
            </a:r>
            <a:r>
              <a:rPr lang="en-US" dirty="0" smtClean="0"/>
              <a:t>acid </a:t>
            </a:r>
            <a:r>
              <a:rPr lang="en-US" dirty="0"/>
              <a:t>sources</a:t>
            </a:r>
            <a:endParaRPr lang="en-GB" dirty="0"/>
          </a:p>
        </p:txBody>
      </p:sp>
      <p:sp>
        <p:nvSpPr>
          <p:cNvPr id="3" name="Subtitle 2"/>
          <p:cNvSpPr>
            <a:spLocks noGrp="1"/>
          </p:cNvSpPr>
          <p:nvPr>
            <p:ph type="subTitle" idx="1"/>
          </p:nvPr>
        </p:nvSpPr>
        <p:spPr>
          <a:xfrm>
            <a:off x="1169276" y="2571092"/>
            <a:ext cx="7415166" cy="3600000"/>
          </a:xfrm>
        </p:spPr>
        <p:txBody>
          <a:bodyPr/>
          <a:lstStyle/>
          <a:p>
            <a:pPr marL="0" indent="0">
              <a:spcBef>
                <a:spcPct val="0"/>
              </a:spcBef>
              <a:buNone/>
            </a:pPr>
            <a:r>
              <a:rPr lang="en-GB" altLang="en-US" dirty="0"/>
              <a:t>Folate is found naturally in green leafy vegetables, brown rice, peas, oranges and bananas</a:t>
            </a:r>
            <a:r>
              <a:rPr lang="en-GB" altLang="en-US" dirty="0" smtClean="0"/>
              <a:t>.</a:t>
            </a:r>
          </a:p>
          <a:p>
            <a:pPr marL="0" indent="0">
              <a:spcBef>
                <a:spcPct val="0"/>
              </a:spcBef>
              <a:buNone/>
            </a:pPr>
            <a:endParaRPr lang="en-GB" altLang="en-US" dirty="0"/>
          </a:p>
          <a:p>
            <a:pPr marL="0" indent="0">
              <a:spcBef>
                <a:spcPct val="0"/>
              </a:spcBef>
              <a:buNone/>
            </a:pPr>
            <a:r>
              <a:rPr lang="en-GB" altLang="en-US" dirty="0" smtClean="0"/>
              <a:t>There </a:t>
            </a:r>
            <a:r>
              <a:rPr lang="en-GB" altLang="en-US" dirty="0"/>
              <a:t>is some evidence of low intakes in teenage girls and in elderly people. </a:t>
            </a:r>
            <a:endParaRPr lang="en-GB" altLang="en-US" dirty="0" smtClean="0"/>
          </a:p>
          <a:p>
            <a:pPr marL="0" indent="0">
              <a:spcBef>
                <a:spcPct val="0"/>
              </a:spcBef>
              <a:buNone/>
            </a:pPr>
            <a:endParaRPr lang="en-GB" altLang="en-US" dirty="0"/>
          </a:p>
          <a:p>
            <a:pPr marL="0" indent="0">
              <a:spcBef>
                <a:spcPct val="0"/>
              </a:spcBef>
              <a:buNone/>
            </a:pPr>
            <a:r>
              <a:rPr lang="en-GB" altLang="en-US" dirty="0" smtClean="0"/>
              <a:t>Poor </a:t>
            </a:r>
            <a:r>
              <a:rPr lang="en-GB" altLang="en-US" dirty="0"/>
              <a:t>folate status results in neural tube defects in </a:t>
            </a:r>
            <a:r>
              <a:rPr lang="en-GB" altLang="en-US" dirty="0" err="1"/>
              <a:t>newborns</a:t>
            </a:r>
            <a:r>
              <a:rPr lang="en-GB" altLang="en-US" dirty="0"/>
              <a:t> and megaloblastic anaemia, characterised by the release of immature red blood cells into the blood </a:t>
            </a:r>
            <a:r>
              <a:rPr lang="en-GB" altLang="en-US" dirty="0" smtClean="0"/>
              <a:t>stream.</a:t>
            </a:r>
          </a:p>
          <a:p>
            <a:pPr marL="0" indent="0">
              <a:spcBef>
                <a:spcPct val="0"/>
              </a:spcBef>
              <a:buNone/>
            </a:pPr>
            <a:endParaRPr lang="en-GB" altLang="en-US" dirty="0"/>
          </a:p>
          <a:p>
            <a:pPr marL="0" indent="0">
              <a:spcBef>
                <a:spcPct val="0"/>
              </a:spcBef>
              <a:buNone/>
            </a:pPr>
            <a:r>
              <a:rPr lang="en-GB" altLang="en-US" dirty="0" smtClean="0"/>
              <a:t>This is </a:t>
            </a:r>
            <a:r>
              <a:rPr lang="en-GB" altLang="en-US" dirty="0"/>
              <a:t>due to impairment in the normal process of blood cell maturation in the bone marrow. </a:t>
            </a:r>
          </a:p>
          <a:p>
            <a:pPr marL="0" indent="0">
              <a:buNone/>
            </a:pPr>
            <a:endParaRPr lang="en-GB" dirty="0"/>
          </a:p>
        </p:txBody>
      </p:sp>
      <p:pic>
        <p:nvPicPr>
          <p:cNvPr id="16388" name="Picture 4" descr="C:\Users\Jenny\AppData\Local\Microsoft\Windows\INetCache\IE\0RYEYTLC\wtt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078" y="2443349"/>
            <a:ext cx="2928555" cy="278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243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C (ascorbic acid)</a:t>
            </a:r>
            <a:br>
              <a:rPr lang="en-US" dirty="0"/>
            </a:br>
            <a:endParaRPr lang="en-GB" dirty="0"/>
          </a:p>
        </p:txBody>
      </p:sp>
      <p:sp>
        <p:nvSpPr>
          <p:cNvPr id="3" name="Subtitle 2"/>
          <p:cNvSpPr>
            <a:spLocks noGrp="1"/>
          </p:cNvSpPr>
          <p:nvPr>
            <p:ph type="subTitle" idx="1"/>
          </p:nvPr>
        </p:nvSpPr>
        <p:spPr>
          <a:xfrm>
            <a:off x="1169276" y="2571092"/>
            <a:ext cx="7523462" cy="3600000"/>
          </a:xfrm>
        </p:spPr>
        <p:txBody>
          <a:bodyPr/>
          <a:lstStyle/>
          <a:p>
            <a:pPr marL="0" indent="0">
              <a:spcBef>
                <a:spcPct val="0"/>
              </a:spcBef>
              <a:buNone/>
              <a:defRPr/>
            </a:pPr>
            <a:r>
              <a:rPr lang="en-US" dirty="0"/>
              <a:t>Vitamin C is needed for:</a:t>
            </a:r>
          </a:p>
          <a:p>
            <a:pPr>
              <a:spcBef>
                <a:spcPct val="0"/>
              </a:spcBef>
              <a:defRPr/>
            </a:pPr>
            <a:endParaRPr lang="en-US" dirty="0"/>
          </a:p>
          <a:p>
            <a:pPr>
              <a:spcBef>
                <a:spcPct val="0"/>
              </a:spcBef>
              <a:defRPr/>
            </a:pPr>
            <a:r>
              <a:rPr lang="en-US" dirty="0" smtClean="0"/>
              <a:t>formation </a:t>
            </a:r>
            <a:r>
              <a:rPr lang="en-US" dirty="0"/>
              <a:t>of collagen for normal blood vessels, bones, cartilage, gums, skin and teeth</a:t>
            </a:r>
            <a:r>
              <a:rPr lang="en-US" dirty="0" smtClean="0"/>
              <a:t>;</a:t>
            </a:r>
          </a:p>
          <a:p>
            <a:pPr>
              <a:spcBef>
                <a:spcPct val="0"/>
              </a:spcBef>
              <a:defRPr/>
            </a:pPr>
            <a:r>
              <a:rPr lang="en-GB" dirty="0"/>
              <a:t>the healing </a:t>
            </a:r>
            <a:r>
              <a:rPr lang="en-GB" dirty="0" smtClean="0"/>
              <a:t>process;</a:t>
            </a:r>
            <a:endParaRPr lang="en-US" dirty="0"/>
          </a:p>
          <a:p>
            <a:pPr>
              <a:spcBef>
                <a:spcPct val="0"/>
              </a:spcBef>
              <a:defRPr/>
            </a:pPr>
            <a:r>
              <a:rPr lang="en-US" dirty="0"/>
              <a:t>the protection of cells from oxidative </a:t>
            </a:r>
            <a:r>
              <a:rPr lang="en-US" dirty="0" smtClean="0"/>
              <a:t>stress;</a:t>
            </a:r>
          </a:p>
          <a:p>
            <a:pPr>
              <a:spcBef>
                <a:spcPct val="0"/>
              </a:spcBef>
              <a:defRPr/>
            </a:pPr>
            <a:r>
              <a:rPr lang="en-GB" dirty="0"/>
              <a:t>the normal structure and function of blood </a:t>
            </a:r>
            <a:r>
              <a:rPr lang="en-GB" dirty="0" smtClean="0"/>
              <a:t>vessels;</a:t>
            </a:r>
          </a:p>
          <a:p>
            <a:pPr>
              <a:spcBef>
                <a:spcPct val="0"/>
              </a:spcBef>
              <a:defRPr/>
            </a:pPr>
            <a:r>
              <a:rPr lang="en-GB" dirty="0" smtClean="0"/>
              <a:t>neurological function.</a:t>
            </a:r>
            <a:endParaRPr lang="en-US" dirty="0"/>
          </a:p>
          <a:p>
            <a:pPr>
              <a:spcBef>
                <a:spcPct val="0"/>
              </a:spcBef>
              <a:defRPr/>
            </a:pPr>
            <a:endParaRPr lang="en-US" b="1" dirty="0"/>
          </a:p>
          <a:p>
            <a:pPr marL="0" indent="0">
              <a:spcBef>
                <a:spcPct val="0"/>
              </a:spcBef>
              <a:buNone/>
              <a:defRPr/>
            </a:pPr>
            <a:r>
              <a:rPr lang="en-US" b="1" dirty="0"/>
              <a:t>Did you know?</a:t>
            </a:r>
          </a:p>
          <a:p>
            <a:pPr>
              <a:spcBef>
                <a:spcPct val="0"/>
              </a:spcBef>
              <a:defRPr/>
            </a:pPr>
            <a:endParaRPr lang="en-US" b="1" dirty="0"/>
          </a:p>
          <a:p>
            <a:pPr marL="0" indent="0">
              <a:spcBef>
                <a:spcPct val="0"/>
              </a:spcBef>
              <a:buNone/>
              <a:defRPr/>
            </a:pPr>
            <a:r>
              <a:rPr lang="en-GB" dirty="0"/>
              <a:t>Vitamin C can help with the absorption of iron from plant foods when they are consumed at the same meal.</a:t>
            </a:r>
            <a:endParaRPr lang="en-US" b="1" dirty="0"/>
          </a:p>
          <a:p>
            <a:pPr marL="0" indent="0">
              <a:buNone/>
            </a:pPr>
            <a:endParaRPr lang="en-GB" dirty="0"/>
          </a:p>
        </p:txBody>
      </p:sp>
      <p:pic>
        <p:nvPicPr>
          <p:cNvPr id="17410" name="Picture 2" descr="C:\Users\Jenny\AppData\Local\Microsoft\Windows\INetCache\IE\EPRO8C7F\breakfast-with-coffee-orange-juice-croissant-egg-vegetab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738" y="4019296"/>
            <a:ext cx="3329379" cy="2151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254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Vitamin C (ascorbic acid</a:t>
            </a:r>
            <a:r>
              <a:rPr lang="en-GB" dirty="0" smtClean="0"/>
              <a:t>) </a:t>
            </a:r>
            <a:r>
              <a:rPr lang="en-US" dirty="0"/>
              <a:t>sources</a:t>
            </a:r>
            <a:endParaRPr lang="en-GB" dirty="0"/>
          </a:p>
        </p:txBody>
      </p:sp>
      <p:sp>
        <p:nvSpPr>
          <p:cNvPr id="3" name="Subtitle 2"/>
          <p:cNvSpPr>
            <a:spLocks noGrp="1"/>
          </p:cNvSpPr>
          <p:nvPr>
            <p:ph type="subTitle" idx="1"/>
          </p:nvPr>
        </p:nvSpPr>
        <p:spPr>
          <a:xfrm>
            <a:off x="1169276" y="2571092"/>
            <a:ext cx="7855971" cy="3600000"/>
          </a:xfrm>
        </p:spPr>
        <p:txBody>
          <a:bodyPr/>
          <a:lstStyle/>
          <a:p>
            <a:pPr marL="0" indent="0">
              <a:spcBef>
                <a:spcPct val="0"/>
              </a:spcBef>
              <a:buNone/>
            </a:pPr>
            <a:r>
              <a:rPr lang="en-GB" altLang="en-US" dirty="0"/>
              <a:t>Sources of vitamin C include citrus fruits and berries, green vegetables, peppers, tomatoes and potatoes (especially new potatoes).</a:t>
            </a:r>
          </a:p>
          <a:p>
            <a:pPr marL="0" indent="0">
              <a:spcBef>
                <a:spcPct val="0"/>
              </a:spcBef>
              <a:buNone/>
            </a:pPr>
            <a:endParaRPr lang="en-US" altLang="en-US" b="1" dirty="0" smtClean="0"/>
          </a:p>
          <a:p>
            <a:pPr marL="0" indent="0">
              <a:spcBef>
                <a:spcPct val="0"/>
              </a:spcBef>
              <a:buNone/>
            </a:pPr>
            <a:r>
              <a:rPr lang="en-US" altLang="en-US" b="1" dirty="0" smtClean="0"/>
              <a:t>Name six </a:t>
            </a:r>
            <a:r>
              <a:rPr lang="en-US" altLang="en-US" b="1" dirty="0"/>
              <a:t>citrus </a:t>
            </a:r>
            <a:r>
              <a:rPr lang="en-US" altLang="en-US" b="1" dirty="0" smtClean="0"/>
              <a:t>fruits</a:t>
            </a:r>
            <a:endParaRPr lang="en-US" altLang="en-US" b="1" dirty="0"/>
          </a:p>
          <a:p>
            <a:pPr marL="0" indent="0">
              <a:spcBef>
                <a:spcPct val="0"/>
              </a:spcBef>
              <a:buNone/>
            </a:pPr>
            <a:r>
              <a:rPr lang="en-US" altLang="en-US" dirty="0"/>
              <a:t>Lime, orange, grapefruit, tangerine, lemon, clementine.</a:t>
            </a:r>
          </a:p>
          <a:p>
            <a:pPr>
              <a:spcBef>
                <a:spcPct val="0"/>
              </a:spcBef>
            </a:pPr>
            <a:endParaRPr lang="en-US" altLang="en-US" b="1" dirty="0"/>
          </a:p>
          <a:p>
            <a:pPr marL="0" indent="0">
              <a:spcBef>
                <a:spcPct val="0"/>
              </a:spcBef>
              <a:buNone/>
            </a:pPr>
            <a:r>
              <a:rPr lang="en-US" altLang="en-US" b="1" dirty="0" smtClean="0"/>
              <a:t>Name six types </a:t>
            </a:r>
            <a:r>
              <a:rPr lang="en-US" altLang="en-US" b="1" dirty="0"/>
              <a:t>of </a:t>
            </a:r>
            <a:r>
              <a:rPr lang="en-US" altLang="en-US" b="1" dirty="0" smtClean="0"/>
              <a:t>berries</a:t>
            </a:r>
            <a:endParaRPr lang="en-US" altLang="en-US" b="1" dirty="0"/>
          </a:p>
          <a:p>
            <a:pPr marL="0" indent="0">
              <a:spcBef>
                <a:spcPct val="0"/>
              </a:spcBef>
              <a:buNone/>
            </a:pPr>
            <a:r>
              <a:rPr lang="en-US" altLang="en-US" dirty="0"/>
              <a:t>Blackberries, </a:t>
            </a:r>
            <a:r>
              <a:rPr lang="en-US" altLang="en-US" dirty="0" smtClean="0"/>
              <a:t>blackcurrants, strawberries</a:t>
            </a:r>
            <a:r>
              <a:rPr lang="en-US" altLang="en-US" dirty="0"/>
              <a:t>, raspberries, blueberries, cranberries</a:t>
            </a:r>
            <a:r>
              <a:rPr lang="en-US" altLang="en-US" dirty="0" smtClean="0"/>
              <a:t>.</a:t>
            </a:r>
          </a:p>
          <a:p>
            <a:pPr marL="0" indent="0">
              <a:spcBef>
                <a:spcPct val="0"/>
              </a:spcBef>
              <a:buNone/>
            </a:pPr>
            <a:endParaRPr lang="en-US" altLang="en-US" dirty="0"/>
          </a:p>
          <a:p>
            <a:pPr marL="0" indent="0">
              <a:spcBef>
                <a:spcPct val="0"/>
              </a:spcBef>
              <a:buNone/>
            </a:pPr>
            <a:r>
              <a:rPr lang="en-GB" altLang="en-US" dirty="0"/>
              <a:t>Severe deficiency of vitamin C can cause scurvy, which is characterised by the bleeding of gums and poor </a:t>
            </a:r>
            <a:r>
              <a:rPr lang="en-GB" altLang="en-US" dirty="0" smtClean="0"/>
              <a:t>wound-healing.  It </a:t>
            </a:r>
            <a:r>
              <a:rPr lang="en-GB" altLang="en-US" dirty="0"/>
              <a:t>is also associated with fatigue, weakness, aching joints and muscles. </a:t>
            </a:r>
          </a:p>
          <a:p>
            <a:pPr marL="0" indent="0">
              <a:spcBef>
                <a:spcPct val="0"/>
              </a:spcBef>
              <a:buNone/>
            </a:pPr>
            <a:endParaRPr lang="en-US" altLang="en-US" dirty="0" smtClean="0"/>
          </a:p>
          <a:p>
            <a:pPr lvl="1" algn="l"/>
            <a:endParaRPr lang="en-GB" dirty="0"/>
          </a:p>
        </p:txBody>
      </p:sp>
      <p:pic>
        <p:nvPicPr>
          <p:cNvPr id="18436" name="Picture 4" descr="C:\Users\Jenny\AppData\Local\Microsoft\Windows\INetCache\IE\EPRO8C7F\strawberrie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201" y="3147176"/>
            <a:ext cx="3226165" cy="214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2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Recommendations for vitamins</a:t>
            </a:r>
            <a:endParaRPr lang="en-GB" dirty="0"/>
          </a:p>
        </p:txBody>
      </p:sp>
      <p:sp>
        <p:nvSpPr>
          <p:cNvPr id="3" name="Subtitle 2"/>
          <p:cNvSpPr>
            <a:spLocks noGrp="1"/>
          </p:cNvSpPr>
          <p:nvPr>
            <p:ph type="subTitle" idx="1"/>
          </p:nvPr>
        </p:nvSpPr>
        <p:spPr/>
        <p:txBody>
          <a:bodyPr/>
          <a:lstStyle/>
          <a:p>
            <a:pPr marL="0" indent="0">
              <a:buNone/>
            </a:pPr>
            <a:r>
              <a:rPr lang="en-GB" dirty="0" smtClean="0"/>
              <a:t>The recommendations for vitamins are based on the Reference Nutrient Intake (RNI).</a:t>
            </a:r>
          </a:p>
          <a:p>
            <a:pPr marL="0" indent="0">
              <a:buNone/>
            </a:pPr>
            <a:endParaRPr lang="en-GB" dirty="0"/>
          </a:p>
          <a:p>
            <a:pPr marL="0" indent="0">
              <a:buNone/>
            </a:pPr>
            <a:r>
              <a:rPr lang="en-GB" dirty="0"/>
              <a:t>The RNI is the amount of a nutrient that is enough to ensure that the needs of nearly all the group (97.5%) are being met. The RNI is used for recommendations on protein, vitamins and minerals.</a:t>
            </a:r>
          </a:p>
          <a:p>
            <a:pPr marL="0" indent="0">
              <a:buNone/>
            </a:pPr>
            <a:endParaRPr lang="en-GB" dirty="0"/>
          </a:p>
        </p:txBody>
      </p:sp>
      <p:grpSp>
        <p:nvGrpSpPr>
          <p:cNvPr id="4" name="Group 3"/>
          <p:cNvGrpSpPr/>
          <p:nvPr/>
        </p:nvGrpSpPr>
        <p:grpSpPr>
          <a:xfrm>
            <a:off x="4596187" y="4250802"/>
            <a:ext cx="4268478" cy="2315649"/>
            <a:chOff x="2251075" y="4335463"/>
            <a:chExt cx="3616325" cy="1980824"/>
          </a:xfrm>
        </p:grpSpPr>
        <p:pic>
          <p:nvPicPr>
            <p:cNvPr id="5" name="Picture 5" descr="DRVs unlabel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664" y="4335463"/>
              <a:ext cx="25606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251075" y="4838700"/>
              <a:ext cx="636588" cy="3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No. of </a:t>
              </a:r>
            </a:p>
            <a:p>
              <a:pPr eaLnBrk="1" hangingPunct="1"/>
              <a:r>
                <a:rPr lang="en-GB" altLang="en-US" sz="1200" dirty="0">
                  <a:solidFill>
                    <a:schemeClr val="tx2"/>
                  </a:solidFill>
                </a:rPr>
                <a:t>people</a:t>
              </a:r>
            </a:p>
          </p:txBody>
        </p:sp>
        <p:sp>
          <p:nvSpPr>
            <p:cNvPr id="7" name="TextBox 7"/>
            <p:cNvSpPr txBox="1">
              <a:spLocks noChangeArrowheads="1"/>
            </p:cNvSpPr>
            <p:nvPr/>
          </p:nvSpPr>
          <p:spPr bwMode="auto">
            <a:xfrm>
              <a:off x="4800600" y="6010276"/>
              <a:ext cx="1066800" cy="2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Requirements</a:t>
              </a:r>
            </a:p>
          </p:txBody>
        </p:sp>
        <p:sp>
          <p:nvSpPr>
            <p:cNvPr id="8" name="Text Box 5"/>
            <p:cNvSpPr txBox="1">
              <a:spLocks noChangeArrowheads="1"/>
            </p:cNvSpPr>
            <p:nvPr/>
          </p:nvSpPr>
          <p:spPr bwMode="auto">
            <a:xfrm>
              <a:off x="4333233" y="5921375"/>
              <a:ext cx="712148" cy="3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b="1" dirty="0" smtClean="0">
                  <a:solidFill>
                    <a:schemeClr val="tx2"/>
                  </a:solidFill>
                </a:rPr>
                <a:t>RNI</a:t>
              </a:r>
              <a:endParaRPr lang="en-US" altLang="en-US" sz="2400" b="1" dirty="0">
                <a:solidFill>
                  <a:schemeClr val="tx2"/>
                </a:solidFill>
              </a:endParaRPr>
            </a:p>
          </p:txBody>
        </p:sp>
      </p:grpSp>
      <p:sp>
        <p:nvSpPr>
          <p:cNvPr id="9" name="Line 14"/>
          <p:cNvSpPr>
            <a:spLocks noChangeShapeType="1"/>
          </p:cNvSpPr>
          <p:nvPr/>
        </p:nvSpPr>
        <p:spPr bwMode="auto">
          <a:xfrm flipV="1">
            <a:off x="7696405" y="5882159"/>
            <a:ext cx="0" cy="14287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n>
                <a:solidFill>
                  <a:schemeClr val="tx2"/>
                </a:solidFill>
              </a:ln>
              <a:solidFill>
                <a:schemeClr val="tx2"/>
              </a:solidFill>
              <a:latin typeface="Arial" charset="0"/>
              <a:cs typeface="Arial" charset="0"/>
            </a:endParaRPr>
          </a:p>
        </p:txBody>
      </p:sp>
    </p:spTree>
    <p:extLst>
      <p:ext uri="{BB962C8B-B14F-4D97-AF65-F5344CB8AC3E}">
        <p14:creationId xmlns:p14="http://schemas.microsoft.com/office/powerpoint/2010/main" val="2643619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Reference Nutrient </a:t>
            </a:r>
            <a:r>
              <a:rPr lang="en-GB" dirty="0" smtClean="0"/>
              <a:t>Intakes for vitamins</a:t>
            </a:r>
            <a:endParaRPr lang="en-GB" dirty="0"/>
          </a:p>
        </p:txBody>
      </p:sp>
      <p:pic>
        <p:nvPicPr>
          <p:cNvPr id="4" name="Picture 3"/>
          <p:cNvPicPr>
            <a:picLocks noChangeAspect="1"/>
          </p:cNvPicPr>
          <p:nvPr/>
        </p:nvPicPr>
        <p:blipFill>
          <a:blip r:embed="rId2"/>
          <a:stretch>
            <a:fillRect/>
          </a:stretch>
        </p:blipFill>
        <p:spPr>
          <a:xfrm>
            <a:off x="1061208" y="2021167"/>
            <a:ext cx="6567055" cy="4604076"/>
          </a:xfrm>
          <a:prstGeom prst="rect">
            <a:avLst/>
          </a:prstGeom>
        </p:spPr>
      </p:pic>
      <p:sp>
        <p:nvSpPr>
          <p:cNvPr id="5" name="TextBox 4"/>
          <p:cNvSpPr txBox="1"/>
          <p:nvPr/>
        </p:nvSpPr>
        <p:spPr>
          <a:xfrm>
            <a:off x="7797339" y="6151418"/>
            <a:ext cx="4270721"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For more information on the RNIs, </a:t>
            </a:r>
            <a:r>
              <a:rPr lang="en-GB" sz="1600" dirty="0" smtClean="0">
                <a:latin typeface="Arial" panose="020B0604020202020204" pitchFamily="34" charset="0"/>
                <a:cs typeface="Arial" panose="020B0604020202020204" pitchFamily="34" charset="0"/>
                <a:hlinkClick r:id="rId3"/>
              </a:rPr>
              <a:t>click here</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1680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Minerals</a:t>
            </a:r>
            <a:endParaRPr lang="en-GB" dirty="0"/>
          </a:p>
        </p:txBody>
      </p:sp>
      <p:sp>
        <p:nvSpPr>
          <p:cNvPr id="3" name="Subtitle 2"/>
          <p:cNvSpPr>
            <a:spLocks noGrp="1"/>
          </p:cNvSpPr>
          <p:nvPr>
            <p:ph type="subTitle" idx="1"/>
          </p:nvPr>
        </p:nvSpPr>
        <p:spPr>
          <a:xfrm>
            <a:off x="1169276" y="2571092"/>
            <a:ext cx="7593724" cy="3600000"/>
          </a:xfrm>
        </p:spPr>
        <p:txBody>
          <a:bodyPr/>
          <a:lstStyle/>
          <a:p>
            <a:pPr marL="0" indent="0">
              <a:spcBef>
                <a:spcPct val="0"/>
              </a:spcBef>
              <a:buNone/>
            </a:pPr>
            <a:r>
              <a:rPr lang="en-GB" altLang="en-US" dirty="0"/>
              <a:t>Minerals are inorganic substances required by the body in small amounts for a variety of different functions.</a:t>
            </a:r>
          </a:p>
          <a:p>
            <a:pPr marL="0" indent="0">
              <a:spcBef>
                <a:spcPct val="0"/>
              </a:spcBef>
              <a:buNone/>
            </a:pPr>
            <a:endParaRPr lang="en-GB" altLang="en-US" dirty="0"/>
          </a:p>
          <a:p>
            <a:pPr marL="0" indent="0">
              <a:spcBef>
                <a:spcPct val="0"/>
              </a:spcBef>
              <a:buNone/>
            </a:pPr>
            <a:r>
              <a:rPr lang="en-GB" altLang="en-US" dirty="0"/>
              <a:t>The body requires different amounts for each mineral.</a:t>
            </a:r>
          </a:p>
          <a:p>
            <a:pPr marL="0" indent="0">
              <a:spcBef>
                <a:spcPct val="0"/>
              </a:spcBef>
              <a:buNone/>
            </a:pPr>
            <a:endParaRPr lang="en-GB" altLang="en-US" dirty="0"/>
          </a:p>
          <a:p>
            <a:pPr marL="0" indent="0">
              <a:spcBef>
                <a:spcPct val="20000"/>
              </a:spcBef>
              <a:buNone/>
            </a:pPr>
            <a:r>
              <a:rPr lang="en-GB" altLang="en-US" dirty="0"/>
              <a:t>Some minerals are required in larger amounts, while others are needed in very small amounts and are called ‘trace elements’.</a:t>
            </a:r>
          </a:p>
          <a:p>
            <a:pPr marL="0" indent="0">
              <a:buNone/>
            </a:pPr>
            <a:endParaRPr lang="en-GB" dirty="0"/>
          </a:p>
        </p:txBody>
      </p:sp>
    </p:spTree>
    <p:extLst>
      <p:ext uri="{BB962C8B-B14F-4D97-AF65-F5344CB8AC3E}">
        <p14:creationId xmlns:p14="http://schemas.microsoft.com/office/powerpoint/2010/main" val="1382926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Calcium (Ca)</a:t>
            </a:r>
            <a:endParaRPr lang="en-GB" dirty="0"/>
          </a:p>
        </p:txBody>
      </p:sp>
      <p:sp>
        <p:nvSpPr>
          <p:cNvPr id="3" name="Subtitle 2"/>
          <p:cNvSpPr>
            <a:spLocks noGrp="1"/>
          </p:cNvSpPr>
          <p:nvPr>
            <p:ph type="subTitle" idx="1"/>
          </p:nvPr>
        </p:nvSpPr>
        <p:spPr>
          <a:xfrm>
            <a:off x="1169276" y="2571092"/>
            <a:ext cx="9174132" cy="3600000"/>
          </a:xfrm>
        </p:spPr>
        <p:txBody>
          <a:bodyPr/>
          <a:lstStyle/>
          <a:p>
            <a:pPr marL="0" indent="0">
              <a:spcBef>
                <a:spcPct val="0"/>
              </a:spcBef>
              <a:buNone/>
              <a:defRPr/>
            </a:pPr>
            <a:r>
              <a:rPr lang="en-GB" dirty="0"/>
              <a:t>The body contains more calcium than any other mineral. It is essential for a number of important functions, including:</a:t>
            </a:r>
          </a:p>
          <a:p>
            <a:pPr marL="374650">
              <a:buFont typeface="Arial" pitchFamily="34" charset="0"/>
              <a:buChar char="•"/>
              <a:defRPr/>
            </a:pPr>
            <a:r>
              <a:rPr lang="en-GB" dirty="0" smtClean="0"/>
              <a:t>the </a:t>
            </a:r>
            <a:r>
              <a:rPr lang="en-GB" dirty="0"/>
              <a:t>maintenance of normal bones and teeth;</a:t>
            </a:r>
          </a:p>
          <a:p>
            <a:pPr marL="374650">
              <a:buFont typeface="Arial" pitchFamily="34" charset="0"/>
              <a:buChar char="•"/>
              <a:defRPr/>
            </a:pPr>
            <a:r>
              <a:rPr lang="en-GB" dirty="0"/>
              <a:t>normal blood clotting;</a:t>
            </a:r>
          </a:p>
          <a:p>
            <a:pPr marL="374650">
              <a:buFont typeface="Arial" pitchFamily="34" charset="0"/>
              <a:buChar char="•"/>
              <a:defRPr/>
            </a:pPr>
            <a:r>
              <a:rPr lang="en-GB" dirty="0"/>
              <a:t>normal muscle and nervous system </a:t>
            </a:r>
            <a:r>
              <a:rPr lang="en-GB" dirty="0" smtClean="0"/>
              <a:t>function. </a:t>
            </a:r>
            <a:endParaRPr lang="en-GB" dirty="0"/>
          </a:p>
          <a:p>
            <a:pPr>
              <a:spcBef>
                <a:spcPct val="0"/>
              </a:spcBef>
              <a:defRPr/>
            </a:pPr>
            <a:endParaRPr lang="en-GB" dirty="0"/>
          </a:p>
          <a:p>
            <a:pPr marL="0" indent="0">
              <a:spcBef>
                <a:spcPct val="0"/>
              </a:spcBef>
              <a:buNone/>
              <a:defRPr/>
            </a:pPr>
            <a:r>
              <a:rPr lang="en-GB" b="1" dirty="0"/>
              <a:t>Did you know</a:t>
            </a:r>
            <a:r>
              <a:rPr lang="en-GB" b="1" dirty="0" smtClean="0"/>
              <a:t>?</a:t>
            </a:r>
            <a:endParaRPr lang="en-GB" b="1" dirty="0"/>
          </a:p>
          <a:p>
            <a:pPr marL="0" indent="0">
              <a:spcBef>
                <a:spcPct val="0"/>
              </a:spcBef>
              <a:buNone/>
              <a:defRPr/>
            </a:pPr>
            <a:r>
              <a:rPr lang="en-GB" dirty="0"/>
              <a:t>The skeleton contains about 99% of the body’s calcium with approximately 1kg present in adult bones.</a:t>
            </a:r>
            <a:endParaRPr lang="en-GB" b="1" dirty="0"/>
          </a:p>
          <a:p>
            <a:pPr marL="0" indent="0">
              <a:buNone/>
            </a:pPr>
            <a:endParaRPr lang="en-GB" dirty="0"/>
          </a:p>
        </p:txBody>
      </p:sp>
      <p:pic>
        <p:nvPicPr>
          <p:cNvPr id="19458" name="Picture 2" descr="C:\Users\Jenny\AppData\Local\Microsoft\Windows\INetCache\IE\0RYEYTLC\Skeleto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9029" y="1881255"/>
            <a:ext cx="1590068" cy="45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834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a:t>
            </a:r>
            <a:r>
              <a:rPr lang="en-GB" dirty="0" smtClean="0"/>
              <a:t>) </a:t>
            </a:r>
            <a:r>
              <a:rPr lang="en-US" dirty="0"/>
              <a:t>sources</a:t>
            </a:r>
            <a:endParaRPr lang="en-GB" dirty="0"/>
          </a:p>
        </p:txBody>
      </p:sp>
      <p:sp>
        <p:nvSpPr>
          <p:cNvPr id="3" name="Subtitle 2"/>
          <p:cNvSpPr>
            <a:spLocks noGrp="1"/>
          </p:cNvSpPr>
          <p:nvPr>
            <p:ph type="subTitle" idx="1"/>
          </p:nvPr>
        </p:nvSpPr>
        <p:spPr>
          <a:xfrm>
            <a:off x="1169276" y="2571092"/>
            <a:ext cx="6869255" cy="3600000"/>
          </a:xfrm>
        </p:spPr>
        <p:txBody>
          <a:bodyPr/>
          <a:lstStyle/>
          <a:p>
            <a:pPr marL="0" indent="0">
              <a:buNone/>
            </a:pPr>
            <a:r>
              <a:rPr lang="en-GB" dirty="0"/>
              <a:t>Sources of calcium </a:t>
            </a:r>
            <a:r>
              <a:rPr lang="en-GB" dirty="0" smtClean="0"/>
              <a:t>include:</a:t>
            </a:r>
          </a:p>
          <a:p>
            <a:r>
              <a:rPr lang="en-GB" dirty="0" smtClean="0"/>
              <a:t>milk </a:t>
            </a:r>
            <a:r>
              <a:rPr lang="en-GB" dirty="0"/>
              <a:t>and dairy </a:t>
            </a:r>
            <a:r>
              <a:rPr lang="en-GB" dirty="0" smtClean="0"/>
              <a:t>foods; </a:t>
            </a:r>
          </a:p>
          <a:p>
            <a:r>
              <a:rPr lang="en-GB" dirty="0" smtClean="0"/>
              <a:t>edible </a:t>
            </a:r>
            <a:r>
              <a:rPr lang="en-GB" dirty="0"/>
              <a:t>soft bones of fish (e.g. in canned salmon</a:t>
            </a:r>
            <a:r>
              <a:rPr lang="en-GB" dirty="0" smtClean="0"/>
              <a:t>); </a:t>
            </a:r>
          </a:p>
          <a:p>
            <a:r>
              <a:rPr lang="en-GB" dirty="0" smtClean="0"/>
              <a:t>green </a:t>
            </a:r>
            <a:r>
              <a:rPr lang="en-GB" dirty="0"/>
              <a:t>leafy </a:t>
            </a:r>
            <a:r>
              <a:rPr lang="en-GB" dirty="0" smtClean="0"/>
              <a:t>vegetables; </a:t>
            </a:r>
          </a:p>
          <a:p>
            <a:r>
              <a:rPr lang="en-GB" dirty="0" smtClean="0"/>
              <a:t>fortified </a:t>
            </a:r>
            <a:r>
              <a:rPr lang="en-GB" dirty="0"/>
              <a:t>soya bean </a:t>
            </a:r>
            <a:r>
              <a:rPr lang="en-GB" dirty="0" smtClean="0"/>
              <a:t>products; </a:t>
            </a:r>
          </a:p>
          <a:p>
            <a:r>
              <a:rPr lang="en-GB" dirty="0" smtClean="0"/>
              <a:t>bread (white </a:t>
            </a:r>
            <a:r>
              <a:rPr lang="en-GB" dirty="0"/>
              <a:t>and brown flour are fortified with calcium in the </a:t>
            </a:r>
            <a:r>
              <a:rPr lang="en-GB" dirty="0" smtClean="0"/>
              <a:t>UK).</a:t>
            </a:r>
            <a:endParaRPr lang="en-GB" dirty="0"/>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025" y="2929664"/>
            <a:ext cx="4037613" cy="2882856"/>
          </a:xfrm>
          <a:prstGeom prst="rect">
            <a:avLst/>
          </a:prstGeom>
        </p:spPr>
      </p:pic>
    </p:spTree>
    <p:extLst>
      <p:ext uri="{BB962C8B-B14F-4D97-AF65-F5344CB8AC3E}">
        <p14:creationId xmlns:p14="http://schemas.microsoft.com/office/powerpoint/2010/main" val="462899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Vitamins</a:t>
            </a:r>
            <a:endParaRPr lang="en-GB" dirty="0"/>
          </a:p>
        </p:txBody>
      </p:sp>
      <p:sp>
        <p:nvSpPr>
          <p:cNvPr id="3" name="Subtitle 2"/>
          <p:cNvSpPr>
            <a:spLocks noGrp="1"/>
          </p:cNvSpPr>
          <p:nvPr>
            <p:ph type="subTitle" idx="1"/>
          </p:nvPr>
        </p:nvSpPr>
        <p:spPr>
          <a:xfrm>
            <a:off x="1169276" y="2571092"/>
            <a:ext cx="6965074" cy="3600000"/>
          </a:xfrm>
        </p:spPr>
        <p:txBody>
          <a:bodyPr/>
          <a:lstStyle/>
          <a:p>
            <a:pPr marL="0" indent="0">
              <a:spcBef>
                <a:spcPct val="0"/>
              </a:spcBef>
              <a:buNone/>
              <a:defRPr/>
            </a:pPr>
            <a:r>
              <a:rPr lang="en-GB" dirty="0"/>
              <a:t>Vitamins are nutrients required by the body in small amounts, for a variety of essential processes.</a:t>
            </a:r>
          </a:p>
          <a:p>
            <a:pPr>
              <a:spcBef>
                <a:spcPct val="0"/>
              </a:spcBef>
              <a:defRPr/>
            </a:pPr>
            <a:endParaRPr lang="en-GB" b="1" dirty="0"/>
          </a:p>
          <a:p>
            <a:pPr marL="0" indent="0">
              <a:spcBef>
                <a:spcPct val="0"/>
              </a:spcBef>
              <a:buNone/>
              <a:defRPr/>
            </a:pPr>
            <a:r>
              <a:rPr lang="en-GB" dirty="0"/>
              <a:t>Most vitamins cannot be made by the body, so need to be provided in the diet.</a:t>
            </a:r>
          </a:p>
          <a:p>
            <a:pPr>
              <a:spcBef>
                <a:spcPct val="0"/>
              </a:spcBef>
              <a:defRPr/>
            </a:pPr>
            <a:endParaRPr lang="en-GB" dirty="0"/>
          </a:p>
          <a:p>
            <a:pPr marL="0" indent="0">
              <a:spcBef>
                <a:spcPct val="0"/>
              </a:spcBef>
              <a:buNone/>
              <a:defRPr/>
            </a:pPr>
            <a:r>
              <a:rPr lang="en-GB" dirty="0"/>
              <a:t>Vitamins are grouped into:</a:t>
            </a:r>
          </a:p>
          <a:p>
            <a:pPr>
              <a:lnSpc>
                <a:spcPct val="200000"/>
              </a:lnSpc>
              <a:spcBef>
                <a:spcPct val="0"/>
              </a:spcBef>
              <a:buFont typeface="Arial" pitchFamily="34" charset="0"/>
              <a:buChar char="•"/>
              <a:defRPr/>
            </a:pPr>
            <a:r>
              <a:rPr lang="en-GB" dirty="0"/>
              <a:t> </a:t>
            </a:r>
            <a:r>
              <a:rPr lang="en-GB" b="1" dirty="0"/>
              <a:t>fat-soluble</a:t>
            </a:r>
            <a:r>
              <a:rPr lang="en-GB" dirty="0"/>
              <a:t> vitamins; </a:t>
            </a:r>
          </a:p>
          <a:p>
            <a:pPr>
              <a:lnSpc>
                <a:spcPct val="200000"/>
              </a:lnSpc>
              <a:spcBef>
                <a:spcPct val="0"/>
              </a:spcBef>
              <a:buFont typeface="Arial" pitchFamily="34" charset="0"/>
              <a:buChar char="•"/>
              <a:defRPr/>
            </a:pPr>
            <a:r>
              <a:rPr lang="en-GB" dirty="0"/>
              <a:t> </a:t>
            </a:r>
            <a:r>
              <a:rPr lang="en-GB" b="1" dirty="0"/>
              <a:t>water-soluble</a:t>
            </a:r>
            <a:r>
              <a:rPr lang="en-GB" dirty="0"/>
              <a:t> vitamins.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40369" y="2093298"/>
            <a:ext cx="2721735" cy="4077794"/>
          </a:xfrm>
          <a:prstGeom prst="rect">
            <a:avLst/>
          </a:prstGeom>
          <a:ln>
            <a:noFill/>
          </a:ln>
          <a:effectLst/>
        </p:spPr>
      </p:pic>
    </p:spTree>
    <p:extLst>
      <p:ext uri="{BB962C8B-B14F-4D97-AF65-F5344CB8AC3E}">
        <p14:creationId xmlns:p14="http://schemas.microsoft.com/office/powerpoint/2010/main" val="21166070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 (Ca)</a:t>
            </a:r>
          </a:p>
        </p:txBody>
      </p:sp>
      <p:sp>
        <p:nvSpPr>
          <p:cNvPr id="3" name="Subtitle 2"/>
          <p:cNvSpPr>
            <a:spLocks noGrp="1"/>
          </p:cNvSpPr>
          <p:nvPr>
            <p:ph type="subTitle" idx="1"/>
          </p:nvPr>
        </p:nvSpPr>
        <p:spPr/>
        <p:txBody>
          <a:bodyPr/>
          <a:lstStyle/>
          <a:p>
            <a:pPr marL="0" indent="0">
              <a:spcBef>
                <a:spcPct val="0"/>
              </a:spcBef>
              <a:buNone/>
              <a:defRPr/>
            </a:pPr>
            <a:r>
              <a:rPr lang="en-GB" b="1" dirty="0"/>
              <a:t>Did you know?</a:t>
            </a:r>
          </a:p>
          <a:p>
            <a:pPr marL="0" indent="0">
              <a:buNone/>
              <a:defRPr/>
            </a:pPr>
            <a:r>
              <a:rPr lang="en-GB" dirty="0" smtClean="0"/>
              <a:t>The </a:t>
            </a:r>
            <a:r>
              <a:rPr lang="en-GB" dirty="0"/>
              <a:t>calcium level in blood is carefully regulated by hormones, including vitamin D, to keep it within narrow limits. This means that calcium balance can be maintained at different levels of calcium intake. </a:t>
            </a:r>
          </a:p>
          <a:p>
            <a:pPr>
              <a:defRPr/>
            </a:pPr>
            <a:endParaRPr lang="en-GB" sz="1100" dirty="0"/>
          </a:p>
          <a:p>
            <a:pPr marL="0" indent="0">
              <a:buNone/>
              <a:defRPr/>
            </a:pPr>
            <a:r>
              <a:rPr lang="en-GB" dirty="0" smtClean="0"/>
              <a:t>If </a:t>
            </a:r>
            <a:r>
              <a:rPr lang="en-GB" dirty="0"/>
              <a:t>calcium intake is too low, calcium is withdrawn from bones to maintain blood levels. So, a poor supply of dietary calcium can lead to low bone density. Over time, this will lead to osteoporosis, characterised by weak, brittle bones. </a:t>
            </a:r>
            <a:endParaRPr lang="en-GB" dirty="0" smtClean="0"/>
          </a:p>
          <a:p>
            <a:pPr marL="0" indent="0">
              <a:buNone/>
              <a:defRPr/>
            </a:pPr>
            <a:r>
              <a:rPr lang="en-GB" dirty="0" smtClean="0"/>
              <a:t>This </a:t>
            </a:r>
            <a:r>
              <a:rPr lang="en-GB" dirty="0"/>
              <a:t>condition may also reflect a lack of vitamin D, which is involved in calcium absorption.</a:t>
            </a:r>
          </a:p>
          <a:p>
            <a:pPr marL="0" indent="0">
              <a:buNone/>
              <a:defRPr/>
            </a:pPr>
            <a:r>
              <a:rPr lang="en-GB" dirty="0" smtClean="0"/>
              <a:t>There </a:t>
            </a:r>
            <a:r>
              <a:rPr lang="en-GB" dirty="0"/>
              <a:t>is evidence of low calcium intakes in teenage girls in particular.</a:t>
            </a:r>
          </a:p>
          <a:p>
            <a:pPr marL="0" indent="0">
              <a:buNone/>
            </a:pPr>
            <a:endParaRPr lang="en-GB" dirty="0"/>
          </a:p>
        </p:txBody>
      </p:sp>
    </p:spTree>
    <p:extLst>
      <p:ext uri="{BB962C8B-B14F-4D97-AF65-F5344CB8AC3E}">
        <p14:creationId xmlns:p14="http://schemas.microsoft.com/office/powerpoint/2010/main" val="35376465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Phosphorus (P)</a:t>
            </a:r>
            <a:endParaRPr lang="en-GB" dirty="0"/>
          </a:p>
        </p:txBody>
      </p:sp>
      <p:sp>
        <p:nvSpPr>
          <p:cNvPr id="3" name="Subtitle 2"/>
          <p:cNvSpPr>
            <a:spLocks noGrp="1"/>
          </p:cNvSpPr>
          <p:nvPr>
            <p:ph type="subTitle" idx="1"/>
          </p:nvPr>
        </p:nvSpPr>
        <p:spPr>
          <a:xfrm>
            <a:off x="1169276" y="2571092"/>
            <a:ext cx="7422274" cy="3600000"/>
          </a:xfrm>
        </p:spPr>
        <p:txBody>
          <a:bodyPr/>
          <a:lstStyle/>
          <a:p>
            <a:pPr marL="0" indent="0">
              <a:spcBef>
                <a:spcPct val="0"/>
              </a:spcBef>
              <a:buNone/>
              <a:defRPr/>
            </a:pPr>
            <a:r>
              <a:rPr lang="en-GB" dirty="0"/>
              <a:t>Phosphorus is needed for:</a:t>
            </a:r>
          </a:p>
          <a:p>
            <a:pPr>
              <a:defRPr/>
            </a:pPr>
            <a:r>
              <a:rPr lang="en-GB" dirty="0"/>
              <a:t>h</a:t>
            </a:r>
            <a:r>
              <a:rPr lang="en-GB" dirty="0" smtClean="0"/>
              <a:t>ealthy bone and teeth structure;</a:t>
            </a:r>
            <a:endParaRPr lang="en-GB" dirty="0"/>
          </a:p>
          <a:p>
            <a:pPr>
              <a:defRPr/>
            </a:pPr>
            <a:r>
              <a:rPr lang="en-GB" dirty="0"/>
              <a:t>the production of energy;</a:t>
            </a:r>
          </a:p>
          <a:p>
            <a:pPr>
              <a:defRPr/>
            </a:pPr>
            <a:r>
              <a:rPr lang="en-GB" dirty="0"/>
              <a:t>normal function of cell </a:t>
            </a:r>
            <a:r>
              <a:rPr lang="en-GB" dirty="0" smtClean="0"/>
              <a:t>membranes</a:t>
            </a:r>
            <a:r>
              <a:rPr lang="en-GB" dirty="0"/>
              <a:t>.</a:t>
            </a:r>
          </a:p>
          <a:p>
            <a:pPr>
              <a:spcBef>
                <a:spcPct val="0"/>
              </a:spcBef>
              <a:defRPr/>
            </a:pPr>
            <a:endParaRPr lang="en-GB" dirty="0"/>
          </a:p>
          <a:p>
            <a:pPr marL="0" indent="0">
              <a:buNone/>
              <a:defRPr/>
            </a:pPr>
            <a:r>
              <a:rPr lang="en-GB" dirty="0"/>
              <a:t>Sources of phosphorus include red meat, milk and dairy foods, fish, poultry, bread, rice and oats. </a:t>
            </a:r>
          </a:p>
          <a:p>
            <a:pPr>
              <a:defRPr/>
            </a:pPr>
            <a:endParaRPr lang="en-GB" sz="1100" dirty="0"/>
          </a:p>
          <a:p>
            <a:pPr marL="0" indent="0">
              <a:buNone/>
              <a:defRPr/>
            </a:pPr>
            <a:r>
              <a:rPr lang="en-GB" dirty="0"/>
              <a:t>Phosphorus is unlikely to be in short supply in UK diets because it is present in many foods</a:t>
            </a:r>
            <a:r>
              <a:rPr lang="en-GB" dirty="0" smtClean="0"/>
              <a:t>.</a:t>
            </a:r>
            <a:endParaRPr lang="en-US" b="1" dirty="0"/>
          </a:p>
        </p:txBody>
      </p:sp>
      <p:pic>
        <p:nvPicPr>
          <p:cNvPr id="20482" name="Picture 2" descr="C:\Users\Jenny\AppData\Local\Microsoft\Windows\INetCache\IE\6T7W4HTR\Smiling_gir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1774" y="3773979"/>
            <a:ext cx="3201130" cy="213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5561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Iron (Fe)</a:t>
            </a:r>
            <a:endParaRPr lang="en-GB" dirty="0"/>
          </a:p>
        </p:txBody>
      </p:sp>
      <p:sp>
        <p:nvSpPr>
          <p:cNvPr id="3" name="Subtitle 2"/>
          <p:cNvSpPr>
            <a:spLocks noGrp="1"/>
          </p:cNvSpPr>
          <p:nvPr>
            <p:ph type="subTitle" idx="1"/>
          </p:nvPr>
        </p:nvSpPr>
        <p:spPr/>
        <p:txBody>
          <a:bodyPr/>
          <a:lstStyle/>
          <a:p>
            <a:pPr marL="0" indent="0">
              <a:spcBef>
                <a:spcPct val="0"/>
              </a:spcBef>
              <a:buNone/>
              <a:defRPr/>
            </a:pPr>
            <a:r>
              <a:rPr lang="en-GB" dirty="0"/>
              <a:t>Iron is needed for:</a:t>
            </a:r>
          </a:p>
          <a:p>
            <a:pPr>
              <a:spcBef>
                <a:spcPct val="0"/>
              </a:spcBef>
              <a:defRPr/>
            </a:pPr>
            <a:endParaRPr lang="en-GB" dirty="0"/>
          </a:p>
          <a:p>
            <a:pPr>
              <a:lnSpc>
                <a:spcPct val="100000"/>
              </a:lnSpc>
              <a:spcBef>
                <a:spcPct val="0"/>
              </a:spcBef>
              <a:defRPr/>
            </a:pPr>
            <a:r>
              <a:rPr lang="en-GB" dirty="0"/>
              <a:t>the formation of haemoglobin in red blood cells;</a:t>
            </a:r>
          </a:p>
          <a:p>
            <a:pPr>
              <a:lnSpc>
                <a:spcPct val="100000"/>
              </a:lnSpc>
              <a:spcBef>
                <a:spcPct val="0"/>
              </a:spcBef>
              <a:defRPr/>
            </a:pPr>
            <a:r>
              <a:rPr lang="en-GB" dirty="0" smtClean="0"/>
              <a:t>transport </a:t>
            </a:r>
            <a:r>
              <a:rPr lang="en-GB" dirty="0"/>
              <a:t>of oxygen in the body;</a:t>
            </a:r>
          </a:p>
          <a:p>
            <a:pPr>
              <a:lnSpc>
                <a:spcPct val="100000"/>
              </a:lnSpc>
              <a:spcBef>
                <a:spcPct val="0"/>
              </a:spcBef>
              <a:defRPr/>
            </a:pPr>
            <a:r>
              <a:rPr lang="en-GB" dirty="0" smtClean="0"/>
              <a:t>production </a:t>
            </a:r>
            <a:r>
              <a:rPr lang="en-GB" dirty="0"/>
              <a:t>of energy;</a:t>
            </a:r>
          </a:p>
          <a:p>
            <a:pPr>
              <a:lnSpc>
                <a:spcPct val="100000"/>
              </a:lnSpc>
              <a:spcBef>
                <a:spcPct val="0"/>
              </a:spcBef>
              <a:defRPr/>
            </a:pPr>
            <a:r>
              <a:rPr lang="en-GB" dirty="0" smtClean="0"/>
              <a:t>function </a:t>
            </a:r>
            <a:r>
              <a:rPr lang="en-GB" dirty="0"/>
              <a:t>of the immune system;</a:t>
            </a:r>
          </a:p>
          <a:p>
            <a:pPr>
              <a:lnSpc>
                <a:spcPct val="100000"/>
              </a:lnSpc>
              <a:spcBef>
                <a:spcPct val="0"/>
              </a:spcBef>
              <a:defRPr/>
            </a:pPr>
            <a:r>
              <a:rPr lang="en-GB" dirty="0" smtClean="0"/>
              <a:t>reduction </a:t>
            </a:r>
            <a:r>
              <a:rPr lang="en-GB" dirty="0"/>
              <a:t>of tiredness </a:t>
            </a:r>
            <a:r>
              <a:rPr lang="en-GB"/>
              <a:t>and </a:t>
            </a:r>
            <a:r>
              <a:rPr lang="en-GB" smtClean="0"/>
              <a:t>fatigue.</a:t>
            </a:r>
            <a:endParaRPr lang="en-GB" dirty="0"/>
          </a:p>
          <a:p>
            <a:pPr marL="0" indent="0">
              <a:buNone/>
            </a:pPr>
            <a:endParaRPr lang="en-GB" dirty="0"/>
          </a:p>
        </p:txBody>
      </p:sp>
      <p:pic>
        <p:nvPicPr>
          <p:cNvPr id="30722" name="Picture 2" descr="C:\Users\Jenny\AppData\Local\Microsoft\Windows\INetCache\IE\EPRO8C7F\kidseatveggi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2522" y="2994383"/>
            <a:ext cx="3700549" cy="2468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298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a:t>
            </a:r>
            <a:r>
              <a:rPr lang="en-GB" dirty="0" smtClean="0"/>
              <a:t>) </a:t>
            </a:r>
            <a:r>
              <a:rPr lang="en-US" dirty="0"/>
              <a:t>sources</a:t>
            </a:r>
            <a:endParaRPr lang="en-GB" dirty="0"/>
          </a:p>
        </p:txBody>
      </p:sp>
      <p:sp>
        <p:nvSpPr>
          <p:cNvPr id="3" name="Subtitle 2"/>
          <p:cNvSpPr>
            <a:spLocks noGrp="1"/>
          </p:cNvSpPr>
          <p:nvPr>
            <p:ph type="subTitle" idx="1"/>
          </p:nvPr>
        </p:nvSpPr>
        <p:spPr>
          <a:xfrm>
            <a:off x="1169276" y="2571092"/>
            <a:ext cx="7269874" cy="3600000"/>
          </a:xfrm>
        </p:spPr>
        <p:txBody>
          <a:bodyPr/>
          <a:lstStyle/>
          <a:p>
            <a:pPr marL="0" indent="0">
              <a:spcBef>
                <a:spcPct val="0"/>
              </a:spcBef>
              <a:buNone/>
              <a:defRPr/>
            </a:pPr>
            <a:r>
              <a:rPr lang="en-US" b="1" dirty="0"/>
              <a:t>Did you know?</a:t>
            </a:r>
          </a:p>
          <a:p>
            <a:pPr>
              <a:spcBef>
                <a:spcPct val="0"/>
              </a:spcBef>
              <a:defRPr/>
            </a:pPr>
            <a:endParaRPr lang="en-US" b="1" dirty="0"/>
          </a:p>
          <a:p>
            <a:pPr marL="0" indent="0">
              <a:spcBef>
                <a:spcPct val="0"/>
              </a:spcBef>
              <a:buNone/>
              <a:defRPr/>
            </a:pPr>
            <a:r>
              <a:rPr lang="en-GB" dirty="0"/>
              <a:t>There are two types of iron; one from animals sources (haem iron) and the other from plant sources, fortified foods and supplements (non-haem iron).</a:t>
            </a:r>
          </a:p>
          <a:p>
            <a:pPr>
              <a:spcBef>
                <a:spcPct val="0"/>
              </a:spcBef>
              <a:defRPr/>
            </a:pPr>
            <a:endParaRPr lang="en-US" dirty="0"/>
          </a:p>
          <a:p>
            <a:pPr marL="0" indent="0">
              <a:spcBef>
                <a:spcPct val="0"/>
              </a:spcBef>
              <a:buNone/>
              <a:defRPr/>
            </a:pPr>
            <a:r>
              <a:rPr lang="en-GB" dirty="0"/>
              <a:t>Haem iron is readily absorbed by the body. Vitamin C helps the absorption of non-haem iron when eaten at the same </a:t>
            </a:r>
            <a:r>
              <a:rPr lang="en-GB" dirty="0" smtClean="0"/>
              <a:t>time.</a:t>
            </a:r>
            <a:endParaRPr lang="en-GB" dirty="0"/>
          </a:p>
          <a:p>
            <a:pPr>
              <a:spcBef>
                <a:spcPct val="0"/>
              </a:spcBef>
              <a:defRPr/>
            </a:pPr>
            <a:endParaRPr lang="en-US" dirty="0"/>
          </a:p>
          <a:p>
            <a:pPr marL="0" indent="0">
              <a:spcBef>
                <a:spcPts val="600"/>
              </a:spcBef>
              <a:buNone/>
              <a:defRPr/>
            </a:pPr>
            <a:r>
              <a:rPr lang="en-GB" dirty="0"/>
              <a:t>Sources of iron include cereals, vegetables, nuts, eggs, fish and meat. </a:t>
            </a:r>
          </a:p>
          <a:p>
            <a:pPr marL="0" indent="0">
              <a:buNone/>
            </a:pPr>
            <a:endParaRPr lang="en-GB" dirty="0"/>
          </a:p>
        </p:txBody>
      </p:sp>
      <p:pic>
        <p:nvPicPr>
          <p:cNvPr id="21506" name="Picture 2" descr="C:\Users\Jenny\AppData\Local\Microsoft\Windows\INetCache\IE\6T7W4HTR\1d20e39bd6e0445e645112b8b2b79da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9040" y="2968831"/>
            <a:ext cx="2853604" cy="285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6610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 (Fe)</a:t>
            </a:r>
          </a:p>
        </p:txBody>
      </p:sp>
      <p:sp>
        <p:nvSpPr>
          <p:cNvPr id="3" name="Subtitle 2"/>
          <p:cNvSpPr>
            <a:spLocks noGrp="1"/>
          </p:cNvSpPr>
          <p:nvPr>
            <p:ph type="subTitle" idx="1"/>
          </p:nvPr>
        </p:nvSpPr>
        <p:spPr>
          <a:xfrm>
            <a:off x="1169276" y="2571092"/>
            <a:ext cx="7114915" cy="3600000"/>
          </a:xfrm>
        </p:spPr>
        <p:txBody>
          <a:bodyPr/>
          <a:lstStyle/>
          <a:p>
            <a:pPr marL="0" indent="0">
              <a:spcBef>
                <a:spcPts val="600"/>
              </a:spcBef>
              <a:buNone/>
            </a:pPr>
            <a:r>
              <a:rPr lang="en-GB" altLang="en-US" dirty="0"/>
              <a:t>Teenage girls and women of childbearing age need more iron than males of the same age. </a:t>
            </a:r>
            <a:endParaRPr lang="en-GB" altLang="en-US" dirty="0" smtClean="0"/>
          </a:p>
          <a:p>
            <a:pPr marL="0" indent="0">
              <a:spcBef>
                <a:spcPts val="600"/>
              </a:spcBef>
              <a:buNone/>
            </a:pPr>
            <a:endParaRPr lang="en-GB" altLang="en-US" dirty="0"/>
          </a:p>
          <a:p>
            <a:pPr marL="0" indent="0">
              <a:spcBef>
                <a:spcPts val="600"/>
              </a:spcBef>
              <a:buNone/>
            </a:pPr>
            <a:r>
              <a:rPr lang="en-GB" altLang="en-US" dirty="0" smtClean="0"/>
              <a:t>Over </a:t>
            </a:r>
            <a:r>
              <a:rPr lang="en-GB" altLang="en-US" dirty="0"/>
              <a:t>half of teenage girls in the UK do not consume enough iron and intakes are also low in a large proportion of young women. A lack of iron may lead to iron deficiency anaemia.</a:t>
            </a:r>
          </a:p>
          <a:p>
            <a:pPr marL="0" indent="0">
              <a:spcBef>
                <a:spcPct val="0"/>
              </a:spcBef>
              <a:buNone/>
            </a:pPr>
            <a:endParaRPr lang="en-GB" altLang="en-US" dirty="0"/>
          </a:p>
          <a:p>
            <a:pPr marL="0" indent="0">
              <a:spcBef>
                <a:spcPct val="0"/>
              </a:spcBef>
              <a:buNone/>
            </a:pPr>
            <a:r>
              <a:rPr lang="en-GB" altLang="en-US" b="1" dirty="0"/>
              <a:t>Did you know?</a:t>
            </a:r>
          </a:p>
          <a:p>
            <a:pPr marL="0" indent="0">
              <a:spcBef>
                <a:spcPct val="0"/>
              </a:spcBef>
              <a:buNone/>
            </a:pPr>
            <a:endParaRPr lang="en-GB" altLang="en-US" b="1" dirty="0"/>
          </a:p>
          <a:p>
            <a:pPr marL="0" indent="0">
              <a:spcBef>
                <a:spcPct val="0"/>
              </a:spcBef>
              <a:buNone/>
            </a:pPr>
            <a:r>
              <a:rPr lang="en-GB" altLang="en-US" dirty="0"/>
              <a:t>More than 2 billion people worldwide suffer from iron deficiency anaemia, making it the most common nutritional deficiency.</a:t>
            </a:r>
            <a:endParaRPr lang="en-US" altLang="en-US" b="1" dirty="0"/>
          </a:p>
          <a:p>
            <a:pPr marL="0" indent="0">
              <a:buNone/>
            </a:pPr>
            <a:endParaRPr lang="en-GB" dirty="0"/>
          </a:p>
        </p:txBody>
      </p:sp>
      <p:pic>
        <p:nvPicPr>
          <p:cNvPr id="22531" name="Picture 3" descr="C:\Users\Jenny\AppData\Local\Microsoft\Windows\INetCache\IE\EPRO8C7F\5299266966_c708c69fd3_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5677" y="3001573"/>
            <a:ext cx="3209270" cy="214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5603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Sodium (Na)</a:t>
            </a:r>
            <a:endParaRPr lang="en-GB" dirty="0"/>
          </a:p>
        </p:txBody>
      </p:sp>
      <p:sp>
        <p:nvSpPr>
          <p:cNvPr id="3" name="Subtitle 2"/>
          <p:cNvSpPr>
            <a:spLocks noGrp="1"/>
          </p:cNvSpPr>
          <p:nvPr>
            <p:ph type="subTitle" idx="1"/>
          </p:nvPr>
        </p:nvSpPr>
        <p:spPr>
          <a:xfrm>
            <a:off x="1169276" y="2571092"/>
            <a:ext cx="7524348" cy="3600000"/>
          </a:xfrm>
        </p:spPr>
        <p:txBody>
          <a:bodyPr/>
          <a:lstStyle/>
          <a:p>
            <a:pPr marL="0" indent="0">
              <a:buNone/>
              <a:defRPr/>
            </a:pPr>
            <a:r>
              <a:rPr lang="en-GB" dirty="0"/>
              <a:t>Sodium is needed for:</a:t>
            </a:r>
          </a:p>
          <a:p>
            <a:pPr>
              <a:defRPr/>
            </a:pPr>
            <a:r>
              <a:rPr lang="en-GB" dirty="0" smtClean="0"/>
              <a:t>regulating </a:t>
            </a:r>
            <a:r>
              <a:rPr lang="en-GB" dirty="0"/>
              <a:t>body water content and electrolyte balance;</a:t>
            </a:r>
          </a:p>
          <a:p>
            <a:pPr>
              <a:defRPr/>
            </a:pPr>
            <a:r>
              <a:rPr lang="en-GB" dirty="0" smtClean="0"/>
              <a:t>the </a:t>
            </a:r>
            <a:r>
              <a:rPr lang="en-GB" dirty="0"/>
              <a:t>absorption of certain nutrients and water from the gut</a:t>
            </a:r>
            <a:r>
              <a:rPr lang="en-GB" dirty="0" smtClean="0"/>
              <a:t>.</a:t>
            </a:r>
          </a:p>
          <a:p>
            <a:pPr>
              <a:defRPr/>
            </a:pPr>
            <a:endParaRPr lang="en-GB" dirty="0"/>
          </a:p>
          <a:p>
            <a:pPr marL="0" indent="0">
              <a:buNone/>
              <a:defRPr/>
            </a:pPr>
            <a:r>
              <a:rPr lang="en-GB" dirty="0" smtClean="0"/>
              <a:t>Sodium </a:t>
            </a:r>
            <a:r>
              <a:rPr lang="en-GB" dirty="0"/>
              <a:t>levels in the body are under homeostatic control and are </a:t>
            </a:r>
            <a:r>
              <a:rPr lang="en-GB" dirty="0" smtClean="0"/>
              <a:t>regulated </a:t>
            </a:r>
            <a:r>
              <a:rPr lang="en-GB" dirty="0"/>
              <a:t>by the kidneys.</a:t>
            </a:r>
            <a:endParaRPr lang="en-GB" sz="1100" dirty="0"/>
          </a:p>
          <a:p>
            <a:pPr>
              <a:defRPr/>
            </a:pPr>
            <a:endParaRPr lang="en-GB" dirty="0"/>
          </a:p>
          <a:p>
            <a:pPr marL="0" indent="0">
              <a:spcBef>
                <a:spcPct val="0"/>
              </a:spcBef>
              <a:buNone/>
              <a:defRPr/>
            </a:pPr>
            <a:r>
              <a:rPr lang="en-GB" b="1" dirty="0"/>
              <a:t>Did you know?</a:t>
            </a:r>
          </a:p>
          <a:p>
            <a:pPr>
              <a:spcBef>
                <a:spcPct val="0"/>
              </a:spcBef>
              <a:defRPr/>
            </a:pPr>
            <a:endParaRPr lang="en-GB" sz="1050" b="1" dirty="0"/>
          </a:p>
          <a:p>
            <a:pPr marL="0" indent="0">
              <a:spcBef>
                <a:spcPct val="0"/>
              </a:spcBef>
              <a:buNone/>
              <a:defRPr/>
            </a:pPr>
            <a:r>
              <a:rPr lang="en-GB" dirty="0"/>
              <a:t>Sodium is a component of common salt, known as sodium chloride (</a:t>
            </a:r>
            <a:r>
              <a:rPr lang="en-GB" dirty="0" err="1"/>
              <a:t>NaCl</a:t>
            </a:r>
            <a:r>
              <a:rPr lang="en-GB" dirty="0"/>
              <a:t>).</a:t>
            </a:r>
          </a:p>
          <a:p>
            <a:pPr marL="0" indent="0">
              <a:buNone/>
            </a:pPr>
            <a:endParaRPr lang="en-GB" dirty="0"/>
          </a:p>
        </p:txBody>
      </p:sp>
      <p:pic>
        <p:nvPicPr>
          <p:cNvPr id="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892" t="7161" r="3405" b="8423"/>
          <a:stretch/>
        </p:blipFill>
        <p:spPr bwMode="auto">
          <a:xfrm>
            <a:off x="8989621" y="3752602"/>
            <a:ext cx="3057357" cy="2137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9171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441324" cy="3600000"/>
          </a:xfrm>
        </p:spPr>
        <p:txBody>
          <a:bodyPr/>
          <a:lstStyle/>
          <a:p>
            <a:pPr marL="0" indent="0">
              <a:spcBef>
                <a:spcPct val="0"/>
              </a:spcBef>
              <a:buNone/>
            </a:pPr>
            <a:r>
              <a:rPr lang="en-GB" altLang="en-US" dirty="0"/>
              <a:t>Sodium intakes in the UK are higher than the recommended levels. </a:t>
            </a:r>
            <a:endParaRPr lang="en-GB" altLang="en-US" dirty="0" smtClean="0"/>
          </a:p>
          <a:p>
            <a:pPr marL="0" indent="0">
              <a:spcBef>
                <a:spcPct val="0"/>
              </a:spcBef>
              <a:buNone/>
            </a:pPr>
            <a:endParaRPr lang="en-GB" altLang="en-US" dirty="0"/>
          </a:p>
          <a:p>
            <a:pPr marL="0" indent="0">
              <a:spcBef>
                <a:spcPct val="0"/>
              </a:spcBef>
              <a:buNone/>
            </a:pPr>
            <a:r>
              <a:rPr lang="en-GB" altLang="en-US" dirty="0" smtClean="0"/>
              <a:t>High </a:t>
            </a:r>
            <a:r>
              <a:rPr lang="en-GB" altLang="en-US" dirty="0"/>
              <a:t>intakes of sodium are linked to high blood pressure (hypertension), which increases the risk of stroke and coronary heart disease. </a:t>
            </a:r>
          </a:p>
          <a:p>
            <a:pPr>
              <a:spcBef>
                <a:spcPct val="0"/>
              </a:spcBef>
            </a:pPr>
            <a:endParaRPr lang="en-GB" altLang="en-US" dirty="0"/>
          </a:p>
          <a:p>
            <a:pPr marL="0" indent="0">
              <a:spcBef>
                <a:spcPct val="0"/>
              </a:spcBef>
              <a:buNone/>
            </a:pPr>
            <a:r>
              <a:rPr lang="en-GB" altLang="en-US" b="1" dirty="0"/>
              <a:t>Did you know?</a:t>
            </a:r>
          </a:p>
          <a:p>
            <a:pPr>
              <a:spcBef>
                <a:spcPct val="0"/>
              </a:spcBef>
            </a:pPr>
            <a:endParaRPr lang="en-GB" altLang="en-US" b="1" dirty="0"/>
          </a:p>
          <a:p>
            <a:pPr marL="0" indent="0">
              <a:spcBef>
                <a:spcPct val="0"/>
              </a:spcBef>
              <a:buNone/>
            </a:pPr>
            <a:r>
              <a:rPr lang="en-GB" altLang="en-US" dirty="0"/>
              <a:t>It is recommended that adults have a </a:t>
            </a:r>
            <a:r>
              <a:rPr lang="en-GB" altLang="en-US" b="1" dirty="0"/>
              <a:t>maximum of 6g salt per day</a:t>
            </a:r>
            <a:r>
              <a:rPr lang="en-GB" altLang="en-US" dirty="0"/>
              <a:t>. Children under 11 years should eat less.</a:t>
            </a:r>
            <a:endParaRPr lang="en-US" altLang="en-US" dirty="0"/>
          </a:p>
          <a:p>
            <a:pPr marL="0" indent="0">
              <a:buNone/>
            </a:pPr>
            <a:endParaRPr lang="en-GB" dirty="0"/>
          </a:p>
        </p:txBody>
      </p:sp>
      <p:pic>
        <p:nvPicPr>
          <p:cNvPr id="23556" name="Picture 4" descr="C:\Users\Jenny\AppData\Local\Microsoft\Windows\INetCache\IE\0RYEYTLC\x85s9ktz-14624455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981" y="3383682"/>
            <a:ext cx="3436165" cy="169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934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 (Na)</a:t>
            </a:r>
          </a:p>
        </p:txBody>
      </p:sp>
      <p:sp>
        <p:nvSpPr>
          <p:cNvPr id="3" name="Subtitle 2"/>
          <p:cNvSpPr>
            <a:spLocks noGrp="1"/>
          </p:cNvSpPr>
          <p:nvPr>
            <p:ph type="subTitle" idx="1"/>
          </p:nvPr>
        </p:nvSpPr>
        <p:spPr>
          <a:xfrm>
            <a:off x="1169276" y="2571092"/>
            <a:ext cx="7251393" cy="3600000"/>
          </a:xfrm>
        </p:spPr>
        <p:txBody>
          <a:bodyPr/>
          <a:lstStyle/>
          <a:p>
            <a:pPr marL="0" indent="0">
              <a:spcBef>
                <a:spcPct val="0"/>
              </a:spcBef>
              <a:buNone/>
            </a:pPr>
            <a:r>
              <a:rPr lang="en-GB" altLang="en-US" dirty="0"/>
              <a:t>Most raw foods contain very small amounts of sodium chloride (salt).</a:t>
            </a:r>
          </a:p>
          <a:p>
            <a:pPr marL="0" indent="0">
              <a:spcBef>
                <a:spcPct val="0"/>
              </a:spcBef>
              <a:buNone/>
            </a:pPr>
            <a:endParaRPr lang="en-GB" altLang="en-US" b="1" dirty="0"/>
          </a:p>
          <a:p>
            <a:pPr marL="0" indent="0">
              <a:spcBef>
                <a:spcPct val="0"/>
              </a:spcBef>
              <a:buNone/>
            </a:pPr>
            <a:r>
              <a:rPr lang="en-GB" altLang="en-US" dirty="0"/>
              <a:t>Salt is often added during the processing, preparation, preservation and serving of foods. Reductions in sodium levels in foods have been happening across the UK food industry. </a:t>
            </a:r>
          </a:p>
          <a:p>
            <a:pPr marL="0" indent="0">
              <a:spcBef>
                <a:spcPct val="0"/>
              </a:spcBef>
              <a:buNone/>
            </a:pPr>
            <a:endParaRPr lang="en-GB" altLang="en-US" b="1" dirty="0"/>
          </a:p>
          <a:p>
            <a:pPr marL="0" indent="0">
              <a:spcBef>
                <a:spcPct val="0"/>
              </a:spcBef>
              <a:buNone/>
            </a:pPr>
            <a:r>
              <a:rPr lang="en-GB" altLang="en-US" dirty="0"/>
              <a:t>About 20% of salt we eat is added at home during cooking and at the table. </a:t>
            </a:r>
          </a:p>
          <a:p>
            <a:pPr marL="0" indent="0">
              <a:spcBef>
                <a:spcPct val="0"/>
              </a:spcBef>
              <a:buNone/>
            </a:pPr>
            <a:endParaRPr lang="en-GB" altLang="en-US" dirty="0"/>
          </a:p>
          <a:p>
            <a:pPr marL="0" indent="0">
              <a:spcBef>
                <a:spcPct val="0"/>
              </a:spcBef>
              <a:buNone/>
            </a:pPr>
            <a:r>
              <a:rPr lang="en-GB" altLang="en-US" b="1" dirty="0"/>
              <a:t>How can we reduce salt when preparing and cooking food?</a:t>
            </a:r>
          </a:p>
          <a:p>
            <a:pPr marL="0" indent="0">
              <a:spcBef>
                <a:spcPct val="0"/>
              </a:spcBef>
              <a:buNone/>
            </a:pPr>
            <a:endParaRPr lang="en-GB" altLang="en-US" b="1" dirty="0"/>
          </a:p>
        </p:txBody>
      </p:sp>
      <p:pic>
        <p:nvPicPr>
          <p:cNvPr id="24579" name="Picture 3" descr="C:\Users\Jenny\AppData\Local\Microsoft\Windows\INetCache\IE\0RYEYTLC\c79d4936755e03972da81e676060e0a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4618" y="2464213"/>
            <a:ext cx="2530508" cy="3794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165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Potassium (K)</a:t>
            </a:r>
            <a:endParaRPr lang="en-GB" dirty="0"/>
          </a:p>
        </p:txBody>
      </p:sp>
      <p:sp>
        <p:nvSpPr>
          <p:cNvPr id="3" name="Subtitle 2"/>
          <p:cNvSpPr>
            <a:spLocks noGrp="1"/>
          </p:cNvSpPr>
          <p:nvPr>
            <p:ph type="subTitle" idx="1"/>
          </p:nvPr>
        </p:nvSpPr>
        <p:spPr>
          <a:xfrm>
            <a:off x="1169275" y="2571092"/>
            <a:ext cx="7879721" cy="3600000"/>
          </a:xfrm>
        </p:spPr>
        <p:txBody>
          <a:bodyPr/>
          <a:lstStyle/>
          <a:p>
            <a:pPr marL="0" indent="0">
              <a:buNone/>
              <a:defRPr/>
            </a:pPr>
            <a:r>
              <a:rPr lang="en-GB" dirty="0"/>
              <a:t>Potassium is needed for:</a:t>
            </a:r>
          </a:p>
          <a:p>
            <a:pPr>
              <a:buFont typeface="Arial" pitchFamily="34" charset="0"/>
              <a:buChar char="•"/>
              <a:defRPr/>
            </a:pPr>
            <a:r>
              <a:rPr lang="en-GB" dirty="0" smtClean="0"/>
              <a:t>the </a:t>
            </a:r>
            <a:r>
              <a:rPr lang="en-GB" dirty="0"/>
              <a:t>normal functioning of the nervous system;</a:t>
            </a:r>
          </a:p>
          <a:p>
            <a:pPr>
              <a:buFont typeface="Arial" pitchFamily="34" charset="0"/>
              <a:buChar char="•"/>
              <a:defRPr/>
            </a:pPr>
            <a:r>
              <a:rPr lang="en-GB" dirty="0" smtClean="0"/>
              <a:t>water </a:t>
            </a:r>
            <a:r>
              <a:rPr lang="en-GB" dirty="0"/>
              <a:t>and electrolyte balance and the normal functioning of </a:t>
            </a:r>
            <a:r>
              <a:rPr lang="en-GB" dirty="0" smtClean="0"/>
              <a:t>cells;</a:t>
            </a:r>
            <a:endParaRPr lang="en-GB" dirty="0"/>
          </a:p>
          <a:p>
            <a:pPr>
              <a:buFont typeface="Arial" pitchFamily="34" charset="0"/>
              <a:buChar char="•"/>
              <a:defRPr/>
            </a:pPr>
            <a:r>
              <a:rPr lang="en-GB" dirty="0"/>
              <a:t>the maintenance of normal blood pressure.</a:t>
            </a:r>
          </a:p>
          <a:p>
            <a:pPr marL="0" indent="0">
              <a:buNone/>
              <a:defRPr/>
            </a:pPr>
            <a:endParaRPr lang="en-GB" dirty="0" smtClean="0"/>
          </a:p>
          <a:p>
            <a:pPr marL="0" indent="0">
              <a:buNone/>
              <a:defRPr/>
            </a:pPr>
            <a:r>
              <a:rPr lang="en-GB" dirty="0" smtClean="0"/>
              <a:t>Sources </a:t>
            </a:r>
            <a:r>
              <a:rPr lang="en-GB" dirty="0"/>
              <a:t>of potassium include fruit and vegetables (especially bananas), meat, fish, shellfish, nuts, seeds, pulses and milk</a:t>
            </a:r>
            <a:r>
              <a:rPr lang="en-GB" dirty="0" smtClean="0"/>
              <a:t>.</a:t>
            </a:r>
            <a:endParaRPr lang="en-GB" sz="1100" dirty="0"/>
          </a:p>
          <a:p>
            <a:pPr marL="0" indent="0">
              <a:buNone/>
              <a:defRPr/>
            </a:pPr>
            <a:r>
              <a:rPr lang="en-GB" dirty="0"/>
              <a:t>Low blood potassium levels can be a result of severe diarrhoea. Symptoms include weakness, mental confusion and, if extreme, heart failure. Low dietary potassium intakes have been found in the UK, particularly among women. </a:t>
            </a:r>
            <a:endParaRPr lang="en-US" b="1" dirty="0"/>
          </a:p>
          <a:p>
            <a:pPr marL="0" indent="0">
              <a:buNone/>
            </a:pPr>
            <a:endParaRPr lang="en-GB" dirty="0"/>
          </a:p>
        </p:txBody>
      </p:sp>
      <p:pic>
        <p:nvPicPr>
          <p:cNvPr id="25602" name="Picture 2" descr="C:\Users\Jenny\AppData\Local\Microsoft\Windows\INetCache\IE\EPRO8C7F\banane-gesund-sind-bananen-gesu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997" y="4082925"/>
            <a:ext cx="3386447" cy="244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70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Fluoride (F)</a:t>
            </a:r>
            <a:endParaRPr lang="en-GB" dirty="0"/>
          </a:p>
        </p:txBody>
      </p:sp>
      <p:sp>
        <p:nvSpPr>
          <p:cNvPr id="3" name="Subtitle 2"/>
          <p:cNvSpPr>
            <a:spLocks noGrp="1"/>
          </p:cNvSpPr>
          <p:nvPr>
            <p:ph type="subTitle" idx="1"/>
          </p:nvPr>
        </p:nvSpPr>
        <p:spPr>
          <a:xfrm>
            <a:off x="1169276" y="2571092"/>
            <a:ext cx="6445182" cy="3600000"/>
          </a:xfrm>
        </p:spPr>
        <p:txBody>
          <a:bodyPr/>
          <a:lstStyle/>
          <a:p>
            <a:pPr marL="0" indent="0">
              <a:spcBef>
                <a:spcPct val="0"/>
              </a:spcBef>
              <a:buNone/>
              <a:defRPr/>
            </a:pPr>
            <a:r>
              <a:rPr lang="en-GB" dirty="0"/>
              <a:t>Fluoride is needed for: </a:t>
            </a:r>
          </a:p>
          <a:p>
            <a:pPr>
              <a:spcBef>
                <a:spcPct val="0"/>
              </a:spcBef>
              <a:defRPr/>
            </a:pPr>
            <a:endParaRPr lang="en-GB" dirty="0"/>
          </a:p>
          <a:p>
            <a:pPr>
              <a:spcBef>
                <a:spcPct val="0"/>
              </a:spcBef>
              <a:defRPr/>
            </a:pPr>
            <a:r>
              <a:rPr lang="en-GB" dirty="0"/>
              <a:t>the mineralisation of bones and teeth;</a:t>
            </a:r>
          </a:p>
          <a:p>
            <a:pPr>
              <a:spcBef>
                <a:spcPct val="0"/>
              </a:spcBef>
              <a:defRPr/>
            </a:pPr>
            <a:endParaRPr lang="en-GB" dirty="0"/>
          </a:p>
          <a:p>
            <a:pPr>
              <a:spcBef>
                <a:spcPct val="0"/>
              </a:spcBef>
              <a:defRPr/>
            </a:pPr>
            <a:r>
              <a:rPr lang="en-GB" dirty="0"/>
              <a:t>protection of teeth from dental caries (tooth decay).</a:t>
            </a:r>
          </a:p>
          <a:p>
            <a:pPr>
              <a:spcBef>
                <a:spcPct val="0"/>
              </a:spcBef>
              <a:defRPr/>
            </a:pPr>
            <a:endParaRPr lang="en-GB" dirty="0"/>
          </a:p>
          <a:p>
            <a:pPr>
              <a:spcBef>
                <a:spcPct val="0"/>
              </a:spcBef>
              <a:defRPr/>
            </a:pPr>
            <a:endParaRPr lang="en-GB" sz="1050" dirty="0"/>
          </a:p>
          <a:p>
            <a:pPr marL="0" indent="0">
              <a:spcBef>
                <a:spcPct val="0"/>
              </a:spcBef>
              <a:buNone/>
              <a:defRPr/>
            </a:pPr>
            <a:r>
              <a:rPr lang="en-GB" dirty="0"/>
              <a:t>Fluoride is now added to most toothpastes but is also found in fluoridated water, tea and fish. </a:t>
            </a:r>
          </a:p>
          <a:p>
            <a:pPr>
              <a:spcBef>
                <a:spcPct val="0"/>
              </a:spcBef>
              <a:defRPr/>
            </a:pPr>
            <a:endParaRPr lang="en-GB" dirty="0"/>
          </a:p>
          <a:p>
            <a:pPr marL="0" indent="0">
              <a:spcBef>
                <a:spcPct val="0"/>
              </a:spcBef>
              <a:buNone/>
              <a:defRPr/>
            </a:pPr>
            <a:r>
              <a:rPr lang="en-GB" dirty="0"/>
              <a:t>The addition of fluoride to toothpaste is important in those areas where the water supply is low in fluoride.</a:t>
            </a:r>
            <a:endParaRPr lang="en-US" dirty="0"/>
          </a:p>
          <a:p>
            <a:pPr>
              <a:spcBef>
                <a:spcPct val="0"/>
              </a:spcBef>
              <a:defRPr/>
            </a:pPr>
            <a:endParaRPr lang="en-US" b="1" dirty="0"/>
          </a:p>
          <a:p>
            <a:pPr marL="0" indent="0">
              <a:buNone/>
            </a:pPr>
            <a:endParaRPr lang="en-GB" dirty="0"/>
          </a:p>
        </p:txBody>
      </p:sp>
      <p:pic>
        <p:nvPicPr>
          <p:cNvPr id="26626" name="Picture 2" descr="C:\Users\Jenny\AppData\Local\Microsoft\Windows\INetCache\IE\EPRO8C7F\brush_625x350_414564722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830" y="3391595"/>
            <a:ext cx="4482934" cy="251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924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Fat-soluble </a:t>
            </a:r>
            <a:r>
              <a:rPr lang="en-GB" dirty="0" smtClean="0"/>
              <a:t>vitamins</a:t>
            </a:r>
            <a:endParaRPr lang="en-GB" dirty="0"/>
          </a:p>
        </p:txBody>
      </p:sp>
      <p:sp>
        <p:nvSpPr>
          <p:cNvPr id="3" name="Subtitle 2"/>
          <p:cNvSpPr>
            <a:spLocks noGrp="1"/>
          </p:cNvSpPr>
          <p:nvPr>
            <p:ph type="subTitle" idx="1"/>
          </p:nvPr>
        </p:nvSpPr>
        <p:spPr>
          <a:xfrm>
            <a:off x="1169276" y="2571092"/>
            <a:ext cx="6179175" cy="3600000"/>
          </a:xfrm>
        </p:spPr>
        <p:txBody>
          <a:bodyPr/>
          <a:lstStyle/>
          <a:p>
            <a:pPr marL="0" indent="0">
              <a:spcBef>
                <a:spcPct val="0"/>
              </a:spcBef>
              <a:buNone/>
            </a:pPr>
            <a:r>
              <a:rPr lang="en-GB" altLang="en-US" dirty="0"/>
              <a:t>Fat-soluble vitamins can be stored in the body, i.e. vitamins A, D, E and K.</a:t>
            </a:r>
          </a:p>
          <a:p>
            <a:pPr marL="0" indent="0">
              <a:spcBef>
                <a:spcPct val="0"/>
              </a:spcBef>
              <a:buNone/>
            </a:pPr>
            <a:r>
              <a:rPr lang="en-GB" altLang="en-US" dirty="0"/>
              <a:t>	</a:t>
            </a:r>
          </a:p>
          <a:p>
            <a:pPr marL="0" indent="0">
              <a:buNone/>
            </a:pPr>
            <a:endParaRPr lang="en-GB" dirty="0"/>
          </a:p>
        </p:txBody>
      </p:sp>
      <p:pic>
        <p:nvPicPr>
          <p:cNvPr id="5" name="Picture 6" descr="C:\Users\Jenny\AppData\Local\Microsoft\Windows\INetCache\IE\W52D0TNO\sunflower_oil_PNG2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370" y="3594301"/>
            <a:ext cx="3970019" cy="2864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enny\AppData\Local\Microsoft\Windows\INetCache\IE\0RYEYTLC\15072712433737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024" y="4039709"/>
            <a:ext cx="4087091" cy="24186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enny\AppData\Local\Microsoft\Windows\INetCache\IE\EPRO8C7F\EyeHealthCarrot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52" y="4039708"/>
            <a:ext cx="2952748" cy="221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29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Recommendations for minerals</a:t>
            </a:r>
            <a:endParaRPr lang="en-GB" dirty="0"/>
          </a:p>
        </p:txBody>
      </p:sp>
      <p:sp>
        <p:nvSpPr>
          <p:cNvPr id="3" name="Subtitle 2"/>
          <p:cNvSpPr>
            <a:spLocks noGrp="1"/>
          </p:cNvSpPr>
          <p:nvPr>
            <p:ph type="subTitle" idx="1"/>
          </p:nvPr>
        </p:nvSpPr>
        <p:spPr/>
        <p:txBody>
          <a:bodyPr/>
          <a:lstStyle/>
          <a:p>
            <a:pPr marL="0" indent="0">
              <a:buNone/>
            </a:pPr>
            <a:r>
              <a:rPr lang="en-GB" dirty="0" smtClean="0"/>
              <a:t>The recommendations for minerals are also based on the Reference Nutrient Intake (RNI).</a:t>
            </a:r>
          </a:p>
        </p:txBody>
      </p:sp>
      <p:grpSp>
        <p:nvGrpSpPr>
          <p:cNvPr id="4" name="Group 3"/>
          <p:cNvGrpSpPr/>
          <p:nvPr/>
        </p:nvGrpSpPr>
        <p:grpSpPr>
          <a:xfrm>
            <a:off x="3690100" y="3566510"/>
            <a:ext cx="4268478" cy="2315649"/>
            <a:chOff x="2251075" y="4335463"/>
            <a:chExt cx="3616325" cy="1980824"/>
          </a:xfrm>
        </p:grpSpPr>
        <p:pic>
          <p:nvPicPr>
            <p:cNvPr id="5" name="Picture 5" descr="DRVs unlabel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664" y="4335463"/>
              <a:ext cx="25606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251075" y="4838700"/>
              <a:ext cx="636588" cy="3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No. of </a:t>
              </a:r>
            </a:p>
            <a:p>
              <a:pPr eaLnBrk="1" hangingPunct="1"/>
              <a:r>
                <a:rPr lang="en-GB" altLang="en-US" sz="1200" dirty="0">
                  <a:solidFill>
                    <a:schemeClr val="tx2"/>
                  </a:solidFill>
                </a:rPr>
                <a:t>people</a:t>
              </a:r>
            </a:p>
          </p:txBody>
        </p:sp>
        <p:sp>
          <p:nvSpPr>
            <p:cNvPr id="7" name="TextBox 7"/>
            <p:cNvSpPr txBox="1">
              <a:spLocks noChangeArrowheads="1"/>
            </p:cNvSpPr>
            <p:nvPr/>
          </p:nvSpPr>
          <p:spPr bwMode="auto">
            <a:xfrm>
              <a:off x="4800600" y="6010276"/>
              <a:ext cx="1066800" cy="2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Requirements</a:t>
              </a:r>
            </a:p>
          </p:txBody>
        </p:sp>
        <p:sp>
          <p:nvSpPr>
            <p:cNvPr id="8" name="Text Box 5"/>
            <p:cNvSpPr txBox="1">
              <a:spLocks noChangeArrowheads="1"/>
            </p:cNvSpPr>
            <p:nvPr/>
          </p:nvSpPr>
          <p:spPr bwMode="auto">
            <a:xfrm>
              <a:off x="4333233" y="5921375"/>
              <a:ext cx="712148" cy="3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b="1" dirty="0" smtClean="0">
                  <a:solidFill>
                    <a:schemeClr val="tx2"/>
                  </a:solidFill>
                </a:rPr>
                <a:t>RNI</a:t>
              </a:r>
              <a:endParaRPr lang="en-US" altLang="en-US" sz="2400" b="1" dirty="0">
                <a:solidFill>
                  <a:schemeClr val="tx2"/>
                </a:solidFill>
              </a:endParaRPr>
            </a:p>
          </p:txBody>
        </p:sp>
      </p:grpSp>
      <p:sp>
        <p:nvSpPr>
          <p:cNvPr id="9" name="Line 14"/>
          <p:cNvSpPr>
            <a:spLocks noChangeShapeType="1"/>
          </p:cNvSpPr>
          <p:nvPr/>
        </p:nvSpPr>
        <p:spPr bwMode="auto">
          <a:xfrm flipV="1">
            <a:off x="6790318" y="5197867"/>
            <a:ext cx="0" cy="14287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n>
                <a:solidFill>
                  <a:schemeClr val="tx2"/>
                </a:solidFill>
              </a:ln>
              <a:solidFill>
                <a:schemeClr val="tx2"/>
              </a:solidFill>
              <a:latin typeface="Arial" charset="0"/>
              <a:cs typeface="Arial" charset="0"/>
            </a:endParaRPr>
          </a:p>
        </p:txBody>
      </p:sp>
    </p:spTree>
    <p:extLst>
      <p:ext uri="{BB962C8B-B14F-4D97-AF65-F5344CB8AC3E}">
        <p14:creationId xmlns:p14="http://schemas.microsoft.com/office/powerpoint/2010/main" val="3738780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Reference Nutrient </a:t>
            </a:r>
            <a:r>
              <a:rPr lang="en-GB" dirty="0" smtClean="0"/>
              <a:t>Intakes for minerals</a:t>
            </a:r>
            <a:endParaRPr lang="en-GB" dirty="0"/>
          </a:p>
        </p:txBody>
      </p:sp>
      <p:sp>
        <p:nvSpPr>
          <p:cNvPr id="5" name="TextBox 4"/>
          <p:cNvSpPr txBox="1"/>
          <p:nvPr/>
        </p:nvSpPr>
        <p:spPr>
          <a:xfrm>
            <a:off x="7797339" y="6151418"/>
            <a:ext cx="4270721" cy="338554"/>
          </a:xfrm>
          <a:prstGeom prst="rect">
            <a:avLst/>
          </a:prstGeom>
          <a:noFill/>
        </p:spPr>
        <p:txBody>
          <a:bodyPr wrap="none" rtlCol="0">
            <a:spAutoFit/>
          </a:bodyPr>
          <a:lstStyle/>
          <a:p>
            <a:r>
              <a:rPr lang="en-GB" sz="1600" dirty="0" smtClean="0">
                <a:latin typeface="Arial" panose="020B0604020202020204" pitchFamily="34" charset="0"/>
                <a:cs typeface="Arial" panose="020B0604020202020204" pitchFamily="34" charset="0"/>
              </a:rPr>
              <a:t>For more information on the RNIs, </a:t>
            </a:r>
            <a:r>
              <a:rPr lang="en-GB" sz="1600" dirty="0" smtClean="0">
                <a:latin typeface="Arial" panose="020B0604020202020204" pitchFamily="34" charset="0"/>
                <a:cs typeface="Arial" panose="020B0604020202020204" pitchFamily="34" charset="0"/>
                <a:hlinkClick r:id="rId2"/>
              </a:rPr>
              <a:t>click here</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64029" y="2050478"/>
            <a:ext cx="6500553" cy="4537338"/>
          </a:xfrm>
          <a:prstGeom prst="rect">
            <a:avLst/>
          </a:prstGeom>
        </p:spPr>
      </p:pic>
    </p:spTree>
    <p:extLst>
      <p:ext uri="{BB962C8B-B14F-4D97-AF65-F5344CB8AC3E}">
        <p14:creationId xmlns:p14="http://schemas.microsoft.com/office/powerpoint/2010/main" val="32584494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Low intakes of </a:t>
            </a:r>
            <a:r>
              <a:rPr lang="en-GB" dirty="0" smtClean="0"/>
              <a:t>micronutrients</a:t>
            </a:r>
            <a:endParaRPr lang="en-GB" dirty="0"/>
          </a:p>
        </p:txBody>
      </p:sp>
      <p:sp>
        <p:nvSpPr>
          <p:cNvPr id="3" name="Subtitle 2"/>
          <p:cNvSpPr>
            <a:spLocks noGrp="1"/>
          </p:cNvSpPr>
          <p:nvPr>
            <p:ph type="subTitle" idx="1"/>
          </p:nvPr>
        </p:nvSpPr>
        <p:spPr/>
        <p:txBody>
          <a:bodyPr/>
          <a:lstStyle/>
          <a:p>
            <a:pPr marL="0" indent="0">
              <a:buNone/>
            </a:pPr>
            <a:r>
              <a:rPr lang="en-GB" sz="2000" dirty="0" smtClean="0"/>
              <a:t>When looking at low intakes of micronutrients, the </a:t>
            </a:r>
            <a:r>
              <a:rPr lang="en-GB" dirty="0"/>
              <a:t>Lower Reference Nutrient Intake (LRNI</a:t>
            </a:r>
            <a:r>
              <a:rPr lang="en-GB" dirty="0" smtClean="0"/>
              <a:t>) is used. This is t</a:t>
            </a:r>
            <a:r>
              <a:rPr lang="en-GB" sz="2000" dirty="0" smtClean="0"/>
              <a:t>he </a:t>
            </a:r>
            <a:r>
              <a:rPr lang="en-GB" sz="2000" dirty="0"/>
              <a:t>amount of a nutrient that is enough for only the small number of people who have low requirements (2.5%). The majority of people need more.</a:t>
            </a:r>
          </a:p>
          <a:p>
            <a:pPr marL="0" indent="0">
              <a:buNone/>
            </a:pPr>
            <a:endParaRPr lang="en-GB" dirty="0"/>
          </a:p>
        </p:txBody>
      </p:sp>
      <p:grpSp>
        <p:nvGrpSpPr>
          <p:cNvPr id="4" name="Group 3"/>
          <p:cNvGrpSpPr/>
          <p:nvPr/>
        </p:nvGrpSpPr>
        <p:grpSpPr>
          <a:xfrm>
            <a:off x="3755723" y="3990108"/>
            <a:ext cx="4268478" cy="2315649"/>
            <a:chOff x="2251075" y="4335463"/>
            <a:chExt cx="3616325" cy="1980824"/>
          </a:xfrm>
        </p:grpSpPr>
        <p:pic>
          <p:nvPicPr>
            <p:cNvPr id="5" name="Picture 5" descr="DRVs unlabel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664" y="4335463"/>
              <a:ext cx="256063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2251075" y="4838700"/>
              <a:ext cx="636588" cy="39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No. of </a:t>
              </a:r>
            </a:p>
            <a:p>
              <a:pPr eaLnBrk="1" hangingPunct="1"/>
              <a:r>
                <a:rPr lang="en-GB" altLang="en-US" sz="1200" dirty="0">
                  <a:solidFill>
                    <a:schemeClr val="tx2"/>
                  </a:solidFill>
                </a:rPr>
                <a:t>people</a:t>
              </a:r>
            </a:p>
          </p:txBody>
        </p:sp>
        <p:sp>
          <p:nvSpPr>
            <p:cNvPr id="7" name="TextBox 7"/>
            <p:cNvSpPr txBox="1">
              <a:spLocks noChangeArrowheads="1"/>
            </p:cNvSpPr>
            <p:nvPr/>
          </p:nvSpPr>
          <p:spPr bwMode="auto">
            <a:xfrm>
              <a:off x="4800600" y="6010276"/>
              <a:ext cx="1066800" cy="2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200" dirty="0">
                  <a:solidFill>
                    <a:schemeClr val="tx2"/>
                  </a:solidFill>
                </a:rPr>
                <a:t>Requirements</a:t>
              </a:r>
            </a:p>
          </p:txBody>
        </p:sp>
        <p:sp>
          <p:nvSpPr>
            <p:cNvPr id="8" name="Text Box 5"/>
            <p:cNvSpPr txBox="1">
              <a:spLocks noChangeArrowheads="1"/>
            </p:cNvSpPr>
            <p:nvPr/>
          </p:nvSpPr>
          <p:spPr bwMode="auto">
            <a:xfrm>
              <a:off x="2939710" y="5921375"/>
              <a:ext cx="837988" cy="3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b="1" dirty="0" smtClean="0">
                  <a:solidFill>
                    <a:schemeClr val="tx2"/>
                  </a:solidFill>
                </a:rPr>
                <a:t>LRNI</a:t>
              </a:r>
              <a:endParaRPr lang="en-US" altLang="en-US" sz="2400" b="1" dirty="0">
                <a:solidFill>
                  <a:schemeClr val="tx2"/>
                </a:solidFill>
              </a:endParaRPr>
            </a:p>
          </p:txBody>
        </p:sp>
      </p:grpSp>
      <p:sp>
        <p:nvSpPr>
          <p:cNvPr id="9" name="Line 14"/>
          <p:cNvSpPr>
            <a:spLocks noChangeShapeType="1"/>
          </p:cNvSpPr>
          <p:nvPr/>
        </p:nvSpPr>
        <p:spPr bwMode="auto">
          <a:xfrm flipV="1">
            <a:off x="4978152" y="5665520"/>
            <a:ext cx="0" cy="142875"/>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ln>
                <a:solidFill>
                  <a:schemeClr val="tx2"/>
                </a:solidFill>
              </a:ln>
              <a:solidFill>
                <a:schemeClr val="tx2"/>
              </a:solidFill>
              <a:latin typeface="Arial" charset="0"/>
              <a:cs typeface="Arial" charset="0"/>
            </a:endParaRPr>
          </a:p>
        </p:txBody>
      </p:sp>
    </p:spTree>
    <p:extLst>
      <p:ext uri="{BB962C8B-B14F-4D97-AF65-F5344CB8AC3E}">
        <p14:creationId xmlns:p14="http://schemas.microsoft.com/office/powerpoint/2010/main" val="2939824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Low intakes of micronutrients</a:t>
            </a:r>
          </a:p>
        </p:txBody>
      </p:sp>
      <p:sp>
        <p:nvSpPr>
          <p:cNvPr id="3" name="Subtitle 2"/>
          <p:cNvSpPr>
            <a:spLocks noGrp="1"/>
          </p:cNvSpPr>
          <p:nvPr>
            <p:ph type="subTitle" idx="1"/>
          </p:nvPr>
        </p:nvSpPr>
        <p:spPr>
          <a:xfrm>
            <a:off x="1169276" y="2571092"/>
            <a:ext cx="4391939" cy="3600000"/>
          </a:xfrm>
        </p:spPr>
        <p:txBody>
          <a:bodyPr/>
          <a:lstStyle/>
          <a:p>
            <a:pPr marL="0" indent="0">
              <a:buNone/>
            </a:pPr>
            <a:r>
              <a:rPr lang="en-GB" sz="2000" dirty="0" smtClean="0"/>
              <a:t>This table shows </a:t>
            </a:r>
            <a:r>
              <a:rPr lang="en-GB" dirty="0"/>
              <a:t>the percentage of </a:t>
            </a:r>
            <a:r>
              <a:rPr lang="en-GB" dirty="0" smtClean="0"/>
              <a:t>people, in different age groups, </a:t>
            </a:r>
            <a:r>
              <a:rPr lang="en-GB" dirty="0"/>
              <a:t>with </a:t>
            </a:r>
            <a:r>
              <a:rPr lang="en-GB" dirty="0" smtClean="0"/>
              <a:t>micronutrient intakes </a:t>
            </a:r>
            <a:r>
              <a:rPr lang="en-GB" dirty="0"/>
              <a:t>below the </a:t>
            </a:r>
            <a:r>
              <a:rPr lang="en-GB" dirty="0" smtClean="0"/>
              <a:t>LRNI.</a:t>
            </a:r>
          </a:p>
          <a:p>
            <a:pPr marL="0" indent="0">
              <a:buNone/>
            </a:pPr>
            <a:endParaRPr lang="en-GB" dirty="0" smtClean="0"/>
          </a:p>
          <a:p>
            <a:pPr marL="0" indent="0">
              <a:buNone/>
            </a:pPr>
            <a:r>
              <a:rPr lang="en-GB" dirty="0" smtClean="0"/>
              <a:t>There are some groups with a high proportion of people with low intakes of certain micronutrients, such as iron intake in girls 11-18 years old.</a:t>
            </a:r>
          </a:p>
        </p:txBody>
      </p:sp>
      <p:graphicFrame>
        <p:nvGraphicFramePr>
          <p:cNvPr id="10" name="Table 9"/>
          <p:cNvGraphicFramePr>
            <a:graphicFrameLocks noGrp="1"/>
          </p:cNvGraphicFramePr>
          <p:nvPr>
            <p:extLst>
              <p:ext uri="{D42A27DB-BD31-4B8C-83A1-F6EECF244321}">
                <p14:modId xmlns:p14="http://schemas.microsoft.com/office/powerpoint/2010/main" val="3621733438"/>
              </p:ext>
            </p:extLst>
          </p:nvPr>
        </p:nvGraphicFramePr>
        <p:xfrm>
          <a:off x="5694217" y="2925335"/>
          <a:ext cx="6026727" cy="3256673"/>
        </p:xfrm>
        <a:graphic>
          <a:graphicData uri="http://schemas.openxmlformats.org/drawingml/2006/table">
            <a:tbl>
              <a:tblPr>
                <a:tableStyleId>{5C22544A-7EE6-4342-B048-85BDC9FD1C3A}</a:tableStyleId>
              </a:tblPr>
              <a:tblGrid>
                <a:gridCol w="842595">
                  <a:extLst>
                    <a:ext uri="{9D8B030D-6E8A-4147-A177-3AD203B41FA5}">
                      <a16:colId xmlns:a16="http://schemas.microsoft.com/office/drawing/2014/main" val="1040339995"/>
                    </a:ext>
                  </a:extLst>
                </a:gridCol>
                <a:gridCol w="479013">
                  <a:extLst>
                    <a:ext uri="{9D8B030D-6E8A-4147-A177-3AD203B41FA5}">
                      <a16:colId xmlns:a16="http://schemas.microsoft.com/office/drawing/2014/main" val="3580381273"/>
                    </a:ext>
                  </a:extLst>
                </a:gridCol>
                <a:gridCol w="524635">
                  <a:extLst>
                    <a:ext uri="{9D8B030D-6E8A-4147-A177-3AD203B41FA5}">
                      <a16:colId xmlns:a16="http://schemas.microsoft.com/office/drawing/2014/main" val="182183605"/>
                    </a:ext>
                  </a:extLst>
                </a:gridCol>
                <a:gridCol w="524635">
                  <a:extLst>
                    <a:ext uri="{9D8B030D-6E8A-4147-A177-3AD203B41FA5}">
                      <a16:colId xmlns:a16="http://schemas.microsoft.com/office/drawing/2014/main" val="4290091953"/>
                    </a:ext>
                  </a:extLst>
                </a:gridCol>
                <a:gridCol w="520487">
                  <a:extLst>
                    <a:ext uri="{9D8B030D-6E8A-4147-A177-3AD203B41FA5}">
                      <a16:colId xmlns:a16="http://schemas.microsoft.com/office/drawing/2014/main" val="1844793763"/>
                    </a:ext>
                  </a:extLst>
                </a:gridCol>
                <a:gridCol w="490073">
                  <a:extLst>
                    <a:ext uri="{9D8B030D-6E8A-4147-A177-3AD203B41FA5}">
                      <a16:colId xmlns:a16="http://schemas.microsoft.com/office/drawing/2014/main" val="1573262559"/>
                    </a:ext>
                  </a:extLst>
                </a:gridCol>
                <a:gridCol w="490073">
                  <a:extLst>
                    <a:ext uri="{9D8B030D-6E8A-4147-A177-3AD203B41FA5}">
                      <a16:colId xmlns:a16="http://schemas.microsoft.com/office/drawing/2014/main" val="3361133151"/>
                    </a:ext>
                  </a:extLst>
                </a:gridCol>
                <a:gridCol w="489382">
                  <a:extLst>
                    <a:ext uri="{9D8B030D-6E8A-4147-A177-3AD203B41FA5}">
                      <a16:colId xmlns:a16="http://schemas.microsoft.com/office/drawing/2014/main" val="3928935673"/>
                    </a:ext>
                  </a:extLst>
                </a:gridCol>
                <a:gridCol w="588226">
                  <a:extLst>
                    <a:ext uri="{9D8B030D-6E8A-4147-A177-3AD203B41FA5}">
                      <a16:colId xmlns:a16="http://schemas.microsoft.com/office/drawing/2014/main" val="3227280580"/>
                    </a:ext>
                  </a:extLst>
                </a:gridCol>
                <a:gridCol w="587535">
                  <a:extLst>
                    <a:ext uri="{9D8B030D-6E8A-4147-A177-3AD203B41FA5}">
                      <a16:colId xmlns:a16="http://schemas.microsoft.com/office/drawing/2014/main" val="3468197817"/>
                    </a:ext>
                  </a:extLst>
                </a:gridCol>
                <a:gridCol w="490073">
                  <a:extLst>
                    <a:ext uri="{9D8B030D-6E8A-4147-A177-3AD203B41FA5}">
                      <a16:colId xmlns:a16="http://schemas.microsoft.com/office/drawing/2014/main" val="735101940"/>
                    </a:ext>
                  </a:extLst>
                </a:gridCol>
              </a:tblGrid>
              <a:tr h="287322">
                <a:tc>
                  <a:txBody>
                    <a:bodyPr/>
                    <a:lstStyle/>
                    <a:p>
                      <a:pPr algn="ctr">
                        <a:lnSpc>
                          <a:spcPct val="115000"/>
                        </a:lnSpc>
                      </a:pPr>
                      <a:endParaRPr lang="en-GB" sz="1100" dirty="0">
                        <a:effectLst/>
                        <a:latin typeface="Calibri" panose="020F0502020204030204" pitchFamily="34" charset="0"/>
                        <a:cs typeface="Times New Roman" panose="02020603050405020304" pitchFamily="18" charset="0"/>
                      </a:endParaRPr>
                    </a:p>
                  </a:txBody>
                  <a:tcPr marL="45720" marR="45720">
                    <a:solidFill>
                      <a:srgbClr val="B8B8D1"/>
                    </a:solidFill>
                  </a:tcPr>
                </a:tc>
                <a:tc gridSpan="5">
                  <a:txBody>
                    <a:bodyPr/>
                    <a:lstStyle/>
                    <a:p>
                      <a:pPr algn="ctr" fontAlgn="base" hangingPunct="0">
                        <a:lnSpc>
                          <a:spcPct val="115000"/>
                        </a:lnSpc>
                        <a:spcAft>
                          <a:spcPts val="0"/>
                        </a:spcAft>
                      </a:pPr>
                      <a:r>
                        <a:rPr lang="en-US" sz="1000" kern="1200" dirty="0">
                          <a:effectLst/>
                        </a:rPr>
                        <a:t>Male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5">
                  <a:txBody>
                    <a:bodyPr/>
                    <a:lstStyle/>
                    <a:p>
                      <a:pPr algn="ctr" fontAlgn="base" hangingPunct="0">
                        <a:lnSpc>
                          <a:spcPct val="115000"/>
                        </a:lnSpc>
                        <a:spcAft>
                          <a:spcPts val="0"/>
                        </a:spcAft>
                      </a:pPr>
                      <a:r>
                        <a:rPr lang="en-US" sz="1000" kern="1200" dirty="0">
                          <a:effectLst/>
                        </a:rPr>
                        <a:t>Female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74074409"/>
                  </a:ext>
                </a:extLst>
              </a:tr>
              <a:tr h="269941">
                <a:tc>
                  <a:txBody>
                    <a:bodyPr/>
                    <a:lstStyle/>
                    <a:p>
                      <a:pPr algn="ctr" fontAlgn="base" hangingPunct="0">
                        <a:lnSpc>
                          <a:spcPct val="115000"/>
                        </a:lnSpc>
                        <a:spcAft>
                          <a:spcPts val="0"/>
                        </a:spcAft>
                      </a:pPr>
                      <a:r>
                        <a:rPr lang="en-US" sz="1000" kern="1200">
                          <a:effectLst/>
                        </a:rPr>
                        <a:t>Age, years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US" sz="1000" kern="1200">
                          <a:effectLst/>
                        </a:rPr>
                        <a:t>4-10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US" sz="1000" kern="1200">
                          <a:effectLst/>
                        </a:rPr>
                        <a:t>11-18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US" sz="1000" kern="1200" dirty="0">
                          <a:effectLst/>
                        </a:rPr>
                        <a:t>19-64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65-74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US" sz="1000" kern="1200" dirty="0" smtClean="0">
                          <a:effectLst/>
                        </a:rPr>
                        <a:t>75</a:t>
                      </a:r>
                      <a:r>
                        <a:rPr lang="en-US" sz="1000" kern="1200" dirty="0">
                          <a:effectLst/>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8B8D1"/>
                    </a:solidFill>
                  </a:tcPr>
                </a:tc>
                <a:tc>
                  <a:txBody>
                    <a:bodyPr/>
                    <a:lstStyle/>
                    <a:p>
                      <a:pPr algn="ctr" fontAlgn="base" hangingPunct="0">
                        <a:lnSpc>
                          <a:spcPct val="115000"/>
                        </a:lnSpc>
                        <a:spcAft>
                          <a:spcPts val="0"/>
                        </a:spcAft>
                      </a:pPr>
                      <a:r>
                        <a:rPr lang="en-US" sz="1000" kern="1200">
                          <a:effectLst/>
                        </a:rPr>
                        <a:t>4-10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US" sz="1000" kern="1200">
                          <a:effectLst/>
                        </a:rPr>
                        <a:t>11-18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US" sz="1000" kern="1200">
                          <a:effectLst/>
                        </a:rPr>
                        <a:t>19-64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65-74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dirty="0">
                          <a:effectLst/>
                        </a:rPr>
                        <a:t>75+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B8B8D1"/>
                    </a:solidFill>
                  </a:tcPr>
                </a:tc>
                <a:extLst>
                  <a:ext uri="{0D108BD9-81ED-4DB2-BD59-A6C34878D82A}">
                    <a16:rowId xmlns:a16="http://schemas.microsoft.com/office/drawing/2014/main" val="2204870271"/>
                  </a:ext>
                </a:extLst>
              </a:tr>
              <a:tr h="269941">
                <a:tc>
                  <a:txBody>
                    <a:bodyPr/>
                    <a:lstStyle/>
                    <a:p>
                      <a:pPr algn="ctr" fontAlgn="base" hangingPunct="0">
                        <a:lnSpc>
                          <a:spcPct val="115000"/>
                        </a:lnSpc>
                        <a:spcAft>
                          <a:spcPts val="0"/>
                        </a:spcAft>
                      </a:pPr>
                      <a:r>
                        <a:rPr lang="en-US" sz="1000" kern="1200">
                          <a:effectLst/>
                        </a:rPr>
                        <a:t>Vitamin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dirty="0">
                          <a:effectLst/>
                        </a:rPr>
                        <a:t>19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377897511"/>
                  </a:ext>
                </a:extLst>
              </a:tr>
              <a:tr h="269941">
                <a:tc>
                  <a:txBody>
                    <a:bodyPr/>
                    <a:lstStyle/>
                    <a:p>
                      <a:pPr algn="ctr" fontAlgn="base" hangingPunct="0">
                        <a:lnSpc>
                          <a:spcPct val="115000"/>
                        </a:lnSpc>
                        <a:spcAft>
                          <a:spcPts val="0"/>
                        </a:spcAft>
                      </a:pPr>
                      <a:r>
                        <a:rPr lang="en-US" sz="1000" kern="1200">
                          <a:effectLst/>
                        </a:rPr>
                        <a:t>Riboflavin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41485452"/>
                  </a:ext>
                </a:extLst>
              </a:tr>
              <a:tr h="269941">
                <a:tc>
                  <a:txBody>
                    <a:bodyPr/>
                    <a:lstStyle/>
                    <a:p>
                      <a:pPr algn="ctr" fontAlgn="base" hangingPunct="0">
                        <a:lnSpc>
                          <a:spcPct val="115000"/>
                        </a:lnSpc>
                        <a:spcAft>
                          <a:spcPts val="0"/>
                        </a:spcAft>
                      </a:pPr>
                      <a:r>
                        <a:rPr lang="en-US" sz="1000" kern="1200">
                          <a:effectLst/>
                        </a:rPr>
                        <a:t>Folate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62383441"/>
                  </a:ext>
                </a:extLst>
              </a:tr>
              <a:tr h="269941">
                <a:tc>
                  <a:txBody>
                    <a:bodyPr/>
                    <a:lstStyle/>
                    <a:p>
                      <a:pPr algn="ctr" fontAlgn="base" hangingPunct="0">
                        <a:lnSpc>
                          <a:spcPct val="115000"/>
                        </a:lnSpc>
                        <a:spcAft>
                          <a:spcPts val="0"/>
                        </a:spcAft>
                      </a:pPr>
                      <a:r>
                        <a:rPr lang="en-US" sz="1000" kern="1200">
                          <a:effectLst/>
                        </a:rPr>
                        <a:t>Iron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dirty="0">
                          <a:effectLst/>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54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73902693"/>
                  </a:ext>
                </a:extLst>
              </a:tr>
              <a:tr h="269941">
                <a:tc>
                  <a:txBody>
                    <a:bodyPr/>
                    <a:lstStyle/>
                    <a:p>
                      <a:pPr algn="ctr" fontAlgn="base" hangingPunct="0">
                        <a:lnSpc>
                          <a:spcPct val="115000"/>
                        </a:lnSpc>
                        <a:spcAft>
                          <a:spcPts val="0"/>
                        </a:spcAft>
                      </a:pPr>
                      <a:r>
                        <a:rPr lang="en-US" sz="1000" kern="1200">
                          <a:effectLst/>
                        </a:rPr>
                        <a:t>Calcium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dirty="0">
                          <a:effectLst/>
                        </a:rPr>
                        <a:t>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53122197"/>
                  </a:ext>
                </a:extLst>
              </a:tr>
              <a:tr h="269941">
                <a:tc>
                  <a:txBody>
                    <a:bodyPr/>
                    <a:lstStyle/>
                    <a:p>
                      <a:pPr algn="ctr" fontAlgn="base" hangingPunct="0">
                        <a:lnSpc>
                          <a:spcPct val="115000"/>
                        </a:lnSpc>
                        <a:spcAft>
                          <a:spcPts val="0"/>
                        </a:spcAft>
                      </a:pPr>
                      <a:r>
                        <a:rPr lang="en-US" sz="1000" kern="1200">
                          <a:effectLst/>
                        </a:rPr>
                        <a:t>Magnesium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50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5376203"/>
                  </a:ext>
                </a:extLst>
              </a:tr>
              <a:tr h="269941">
                <a:tc>
                  <a:txBody>
                    <a:bodyPr/>
                    <a:lstStyle/>
                    <a:p>
                      <a:pPr algn="ctr" fontAlgn="base" hangingPunct="0">
                        <a:lnSpc>
                          <a:spcPct val="115000"/>
                        </a:lnSpc>
                        <a:spcAft>
                          <a:spcPts val="0"/>
                        </a:spcAft>
                      </a:pPr>
                      <a:r>
                        <a:rPr lang="en-US" sz="1000" kern="1200">
                          <a:effectLst/>
                        </a:rPr>
                        <a:t>Potassium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4220951"/>
                  </a:ext>
                </a:extLst>
              </a:tr>
              <a:tr h="269941">
                <a:tc>
                  <a:txBody>
                    <a:bodyPr/>
                    <a:lstStyle/>
                    <a:p>
                      <a:pPr algn="ctr" fontAlgn="base" hangingPunct="0">
                        <a:lnSpc>
                          <a:spcPct val="115000"/>
                        </a:lnSpc>
                        <a:spcAft>
                          <a:spcPts val="0"/>
                        </a:spcAft>
                      </a:pPr>
                      <a:r>
                        <a:rPr lang="en-US" sz="1000" kern="1200">
                          <a:effectLst/>
                        </a:rPr>
                        <a:t>Iodine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49232619"/>
                  </a:ext>
                </a:extLst>
              </a:tr>
              <a:tr h="269941">
                <a:tc>
                  <a:txBody>
                    <a:bodyPr/>
                    <a:lstStyle/>
                    <a:p>
                      <a:pPr algn="ctr" fontAlgn="base" hangingPunct="0">
                        <a:lnSpc>
                          <a:spcPct val="115000"/>
                        </a:lnSpc>
                        <a:spcAft>
                          <a:spcPts val="0"/>
                        </a:spcAft>
                      </a:pPr>
                      <a:r>
                        <a:rPr lang="en-US" sz="1000" kern="1200">
                          <a:effectLst/>
                        </a:rPr>
                        <a:t>Selenium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47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57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76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47120837"/>
                  </a:ext>
                </a:extLst>
              </a:tr>
              <a:tr h="269941">
                <a:tc>
                  <a:txBody>
                    <a:bodyPr/>
                    <a:lstStyle/>
                    <a:p>
                      <a:pPr algn="ctr" fontAlgn="base" hangingPunct="0">
                        <a:lnSpc>
                          <a:spcPct val="115000"/>
                        </a:lnSpc>
                        <a:spcAft>
                          <a:spcPts val="0"/>
                        </a:spcAft>
                      </a:pPr>
                      <a:r>
                        <a:rPr lang="en-US" sz="1000" kern="1200" dirty="0">
                          <a:effectLst/>
                        </a:rPr>
                        <a:t>Zinc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solidFill>
                      <a:srgbClr val="B8B8D1"/>
                    </a:solidFill>
                  </a:tcPr>
                </a:tc>
                <a:tc>
                  <a:txBody>
                    <a:bodyPr/>
                    <a:lstStyle/>
                    <a:p>
                      <a:pPr algn="ctr" fontAlgn="base" hangingPunct="0">
                        <a:lnSpc>
                          <a:spcPct val="115000"/>
                        </a:lnSpc>
                        <a:spcAft>
                          <a:spcPts val="0"/>
                        </a:spcAft>
                      </a:pPr>
                      <a:r>
                        <a:rPr lang="en-GB" sz="1000">
                          <a:effectLst/>
                        </a:rPr>
                        <a:t>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18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8</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hangingPunct="0">
                        <a:lnSpc>
                          <a:spcPct val="115000"/>
                        </a:lnSpc>
                        <a:spcAft>
                          <a:spcPts val="0"/>
                        </a:spcAft>
                      </a:pPr>
                      <a:r>
                        <a:rPr lang="en-GB" sz="1000">
                          <a:effectLst/>
                        </a:rPr>
                        <a:t>14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27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dirty="0">
                          <a:effectLst/>
                        </a:rPr>
                        <a:t>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tc>
                <a:tc>
                  <a:txBody>
                    <a:bodyPr/>
                    <a:lstStyle/>
                    <a:p>
                      <a:pPr algn="ctr" fontAlgn="base" hangingPunct="0">
                        <a:lnSpc>
                          <a:spcPct val="115000"/>
                        </a:lnSpc>
                        <a:spcAft>
                          <a:spcPts val="0"/>
                        </a:spcAft>
                      </a:pPr>
                      <a:r>
                        <a:rPr lang="en-GB" sz="1000" dirty="0">
                          <a:effectLst/>
                        </a:rPr>
                        <a:t>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48410180"/>
                  </a:ext>
                </a:extLst>
              </a:tr>
            </a:tbl>
          </a:graphicData>
        </a:graphic>
      </p:graphicFrame>
    </p:spTree>
    <p:extLst>
      <p:ext uri="{BB962C8B-B14F-4D97-AF65-F5344CB8AC3E}">
        <p14:creationId xmlns:p14="http://schemas.microsoft.com/office/powerpoint/2010/main" val="3800413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Summary</a:t>
            </a:r>
            <a:endParaRPr lang="en-GB" dirty="0"/>
          </a:p>
        </p:txBody>
      </p:sp>
      <p:sp>
        <p:nvSpPr>
          <p:cNvPr id="3" name="Subtitle 2"/>
          <p:cNvSpPr>
            <a:spLocks noGrp="1"/>
          </p:cNvSpPr>
          <p:nvPr>
            <p:ph type="subTitle" idx="1"/>
          </p:nvPr>
        </p:nvSpPr>
        <p:spPr>
          <a:xfrm>
            <a:off x="1169276" y="2571092"/>
            <a:ext cx="7536574" cy="3600000"/>
          </a:xfrm>
        </p:spPr>
        <p:txBody>
          <a:bodyPr/>
          <a:lstStyle/>
          <a:p>
            <a:pPr marL="0" indent="0">
              <a:spcBef>
                <a:spcPct val="0"/>
              </a:spcBef>
              <a:buNone/>
            </a:pPr>
            <a:r>
              <a:rPr lang="en-GB" altLang="en-US" dirty="0"/>
              <a:t>Micronutrients do not provide energy but are required in small amounts for health.</a:t>
            </a:r>
          </a:p>
          <a:p>
            <a:pPr marL="0" indent="0">
              <a:spcBef>
                <a:spcPct val="0"/>
              </a:spcBef>
              <a:buNone/>
            </a:pPr>
            <a:endParaRPr lang="en-GB" altLang="en-US" dirty="0"/>
          </a:p>
          <a:p>
            <a:pPr marL="0" indent="0">
              <a:spcBef>
                <a:spcPct val="0"/>
              </a:spcBef>
              <a:buNone/>
            </a:pPr>
            <a:r>
              <a:rPr lang="en-GB" altLang="en-US" dirty="0"/>
              <a:t>There are two main types of micronutrients: vitamins and minerals.</a:t>
            </a:r>
          </a:p>
          <a:p>
            <a:pPr marL="0" indent="0">
              <a:spcBef>
                <a:spcPct val="0"/>
              </a:spcBef>
              <a:buNone/>
            </a:pPr>
            <a:endParaRPr lang="en-GB" altLang="en-US" dirty="0"/>
          </a:p>
          <a:p>
            <a:pPr marL="0" indent="0">
              <a:spcBef>
                <a:spcPct val="0"/>
              </a:spcBef>
              <a:buNone/>
            </a:pPr>
            <a:r>
              <a:rPr lang="en-GB" altLang="en-US" dirty="0"/>
              <a:t>Intakes of some micronutrients are low in the UK.</a:t>
            </a:r>
          </a:p>
          <a:p>
            <a:pPr marL="0" indent="0">
              <a:buNone/>
            </a:pPr>
            <a:endParaRPr lang="en-GB" dirty="0"/>
          </a:p>
        </p:txBody>
      </p:sp>
    </p:spTree>
    <p:extLst>
      <p:ext uri="{BB962C8B-B14F-4D97-AF65-F5344CB8AC3E}">
        <p14:creationId xmlns:p14="http://schemas.microsoft.com/office/powerpoint/2010/main" val="38127205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Quiz - </a:t>
            </a:r>
            <a:r>
              <a:rPr lang="en-GB" dirty="0" err="1" smtClean="0"/>
              <a:t>Kahoot</a:t>
            </a:r>
            <a:endParaRPr lang="en-GB" dirty="0"/>
          </a:p>
        </p:txBody>
      </p:sp>
      <p:sp>
        <p:nvSpPr>
          <p:cNvPr id="3" name="Subtitle 2"/>
          <p:cNvSpPr>
            <a:spLocks noGrp="1"/>
          </p:cNvSpPr>
          <p:nvPr>
            <p:ph type="subTitle" idx="1"/>
          </p:nvPr>
        </p:nvSpPr>
        <p:spPr>
          <a:xfrm>
            <a:off x="1169276" y="2571092"/>
            <a:ext cx="7727074" cy="3600000"/>
          </a:xfrm>
        </p:spPr>
        <p:txBody>
          <a:bodyPr/>
          <a:lstStyle/>
          <a:p>
            <a:pPr marL="0" indent="0">
              <a:spcBef>
                <a:spcPct val="0"/>
              </a:spcBef>
              <a:buNone/>
            </a:pPr>
            <a:r>
              <a:rPr lang="en-US" altLang="en-US" dirty="0"/>
              <a:t>Open the link below on the main screen and get students to log onto kahoot.it on their tablets or smartphones. </a:t>
            </a:r>
          </a:p>
          <a:p>
            <a:pPr>
              <a:spcBef>
                <a:spcPct val="0"/>
              </a:spcBef>
            </a:pPr>
            <a:endParaRPr lang="en-US" altLang="en-US" dirty="0"/>
          </a:p>
          <a:p>
            <a:pPr marL="0" indent="0">
              <a:spcBef>
                <a:spcPct val="0"/>
              </a:spcBef>
              <a:buNone/>
            </a:pPr>
            <a:r>
              <a:rPr lang="en-US" altLang="en-US" dirty="0"/>
              <a:t>They can then enter the code (that will come up on the main screen when you start the game) and their own nickname. </a:t>
            </a:r>
          </a:p>
          <a:p>
            <a:pPr>
              <a:spcBef>
                <a:spcPct val="0"/>
              </a:spcBef>
            </a:pPr>
            <a:endParaRPr lang="en-US" altLang="en-US" dirty="0"/>
          </a:p>
          <a:p>
            <a:pPr marL="0" indent="0">
              <a:spcBef>
                <a:spcPct val="0"/>
              </a:spcBef>
              <a:buNone/>
            </a:pPr>
            <a:r>
              <a:rPr lang="en-US" altLang="en-US" dirty="0"/>
              <a:t>They can then play along with the quiz choosing the multiple choice answers that correspond with the questions on the main screen. There will then be a leaderboard of the scores after each question and at the end. </a:t>
            </a:r>
            <a:endParaRPr lang="en-US" altLang="en-US" dirty="0" smtClean="0"/>
          </a:p>
          <a:p>
            <a:pPr marL="0" indent="0">
              <a:spcBef>
                <a:spcPct val="0"/>
              </a:spcBef>
              <a:buNone/>
            </a:pPr>
            <a:endParaRPr lang="en-US" altLang="en-US" dirty="0"/>
          </a:p>
          <a:p>
            <a:pPr marL="0" indent="0">
              <a:spcBef>
                <a:spcPct val="0"/>
              </a:spcBef>
              <a:buNone/>
            </a:pPr>
            <a:r>
              <a:rPr lang="en-US" altLang="en-US" b="1" dirty="0">
                <a:hlinkClick r:id="rId2"/>
              </a:rPr>
              <a:t>https://</a:t>
            </a:r>
            <a:r>
              <a:rPr lang="en-US" altLang="en-US" b="1" dirty="0" smtClean="0">
                <a:hlinkClick r:id="rId2"/>
              </a:rPr>
              <a:t>create.kahoot.it/share/micronutrients/6c7b9601-18ab-4b28-85e9-561f80f0620f</a:t>
            </a:r>
            <a:r>
              <a:rPr lang="en-US" altLang="en-US" b="1" dirty="0" smtClean="0"/>
              <a:t> </a:t>
            </a:r>
            <a:endParaRPr lang="en-GB" dirty="0"/>
          </a:p>
        </p:txBody>
      </p:sp>
      <p:pic>
        <p:nvPicPr>
          <p:cNvPr id="4" name="Picture 2" descr="Image result for kahoot images"/>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96350" y="3251070"/>
            <a:ext cx="2590800" cy="1702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36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Micronutrients</a:t>
            </a:r>
            <a:endParaRPr lang="en-GB" dirty="0"/>
          </a:p>
        </p:txBody>
      </p:sp>
      <p:sp>
        <p:nvSpPr>
          <p:cNvPr id="3" name="Subtitle 2"/>
          <p:cNvSpPr>
            <a:spLocks noGrp="1"/>
          </p:cNvSpPr>
          <p:nvPr>
            <p:ph type="subTitle" idx="1"/>
          </p:nvPr>
        </p:nvSpPr>
        <p:spPr/>
        <p:txBody>
          <a:bodyPr/>
          <a:lstStyle/>
          <a:p>
            <a:pPr marL="0" indent="0" algn="ctr">
              <a:buNone/>
            </a:pPr>
            <a:r>
              <a:rPr lang="en-GB" sz="3600" dirty="0" smtClean="0"/>
              <a:t>For further information, go to:</a:t>
            </a:r>
          </a:p>
          <a:p>
            <a:pPr marL="0" indent="0" algn="ctr">
              <a:buNone/>
            </a:pPr>
            <a:r>
              <a:rPr lang="en-GB" sz="3600" dirty="0" smtClean="0"/>
              <a:t>www.foodafactoflife.org.uk</a:t>
            </a:r>
            <a:endParaRPr lang="en-GB" sz="3600" dirty="0"/>
          </a:p>
        </p:txBody>
      </p:sp>
    </p:spTree>
    <p:extLst>
      <p:ext uri="{BB962C8B-B14F-4D97-AF65-F5344CB8AC3E}">
        <p14:creationId xmlns:p14="http://schemas.microsoft.com/office/powerpoint/2010/main" val="1219004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Vitamin A</a:t>
            </a:r>
            <a:endParaRPr lang="en-GB" dirty="0"/>
          </a:p>
        </p:txBody>
      </p:sp>
      <p:sp>
        <p:nvSpPr>
          <p:cNvPr id="3" name="Subtitle 2"/>
          <p:cNvSpPr>
            <a:spLocks noGrp="1"/>
          </p:cNvSpPr>
          <p:nvPr>
            <p:ph type="subTitle" idx="1"/>
          </p:nvPr>
        </p:nvSpPr>
        <p:spPr>
          <a:xfrm>
            <a:off x="1169276" y="2571092"/>
            <a:ext cx="6946024" cy="3600000"/>
          </a:xfrm>
        </p:spPr>
        <p:txBody>
          <a:bodyPr/>
          <a:lstStyle/>
          <a:p>
            <a:pPr marL="0" indent="0">
              <a:spcBef>
                <a:spcPct val="0"/>
              </a:spcBef>
              <a:buNone/>
              <a:defRPr/>
            </a:pPr>
            <a:r>
              <a:rPr lang="en-US" dirty="0"/>
              <a:t>Vitamin </a:t>
            </a:r>
            <a:r>
              <a:rPr lang="en-US" dirty="0" smtClean="0"/>
              <a:t>A  is </a:t>
            </a:r>
            <a:r>
              <a:rPr lang="en-US" dirty="0"/>
              <a:t>needed for:</a:t>
            </a:r>
          </a:p>
          <a:p>
            <a:pPr>
              <a:spcBef>
                <a:spcPct val="0"/>
              </a:spcBef>
              <a:defRPr/>
            </a:pPr>
            <a:endParaRPr lang="en-US" dirty="0"/>
          </a:p>
          <a:p>
            <a:pPr>
              <a:defRPr/>
            </a:pPr>
            <a:r>
              <a:rPr lang="en-GB" dirty="0" smtClean="0"/>
              <a:t>the </a:t>
            </a:r>
            <a:r>
              <a:rPr lang="en-GB" dirty="0"/>
              <a:t>maintenance of normal skin and mucous membranes (in eyes, lungs and the digestive system</a:t>
            </a:r>
            <a:r>
              <a:rPr lang="en-GB" dirty="0" smtClean="0"/>
              <a:t>);</a:t>
            </a:r>
            <a:endParaRPr lang="en-GB" dirty="0"/>
          </a:p>
          <a:p>
            <a:pPr>
              <a:defRPr/>
            </a:pPr>
            <a:r>
              <a:rPr lang="en-GB" dirty="0"/>
              <a:t>the maintenance of normal vision</a:t>
            </a:r>
            <a:r>
              <a:rPr lang="en-GB" dirty="0" smtClean="0"/>
              <a:t>;</a:t>
            </a:r>
            <a:endParaRPr lang="en-GB" dirty="0"/>
          </a:p>
          <a:p>
            <a:pPr>
              <a:defRPr/>
            </a:pPr>
            <a:r>
              <a:rPr lang="en-GB" dirty="0"/>
              <a:t>the normal function of the immune system.</a:t>
            </a:r>
          </a:p>
          <a:p>
            <a:endParaRPr lang="en-GB" dirty="0"/>
          </a:p>
        </p:txBody>
      </p:sp>
      <p:pic>
        <p:nvPicPr>
          <p:cNvPr id="9" name="Picture 8" descr="C:\Users\Jenny\Downloads\shutterstock_782878663 (1).jpg"/>
          <p:cNvPicPr/>
          <p:nvPr/>
        </p:nvPicPr>
        <p:blipFill rotWithShape="1">
          <a:blip r:embed="rId2">
            <a:extLst>
              <a:ext uri="{28A0092B-C50C-407E-A947-70E740481C1C}">
                <a14:useLocalDpi xmlns:a14="http://schemas.microsoft.com/office/drawing/2010/main" val="0"/>
              </a:ext>
            </a:extLst>
          </a:blip>
          <a:srcRect l="22369"/>
          <a:stretch/>
        </p:blipFill>
        <p:spPr bwMode="auto">
          <a:xfrm>
            <a:off x="8288975" y="2958029"/>
            <a:ext cx="3289466" cy="3490272"/>
          </a:xfrm>
          <a:prstGeom prst="rect">
            <a:avLst/>
          </a:prstGeom>
          <a:noFill/>
          <a:ln>
            <a:noFill/>
          </a:ln>
        </p:spPr>
      </p:pic>
    </p:spTree>
    <p:extLst>
      <p:ext uri="{BB962C8B-B14F-4D97-AF65-F5344CB8AC3E}">
        <p14:creationId xmlns:p14="http://schemas.microsoft.com/office/powerpoint/2010/main" val="386220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Vitamin A</a:t>
            </a:r>
            <a:endParaRPr lang="en-GB" dirty="0"/>
          </a:p>
        </p:txBody>
      </p:sp>
      <p:sp>
        <p:nvSpPr>
          <p:cNvPr id="3" name="Subtitle 2"/>
          <p:cNvSpPr>
            <a:spLocks noGrp="1"/>
          </p:cNvSpPr>
          <p:nvPr>
            <p:ph type="subTitle" idx="1"/>
          </p:nvPr>
        </p:nvSpPr>
        <p:spPr>
          <a:xfrm>
            <a:off x="1169277" y="2571092"/>
            <a:ext cx="7428458" cy="3600000"/>
          </a:xfrm>
        </p:spPr>
        <p:txBody>
          <a:bodyPr/>
          <a:lstStyle/>
          <a:p>
            <a:pPr marL="0" indent="0">
              <a:buNone/>
              <a:defRPr/>
            </a:pPr>
            <a:r>
              <a:rPr lang="en-GB" dirty="0"/>
              <a:t>Vitamin A (retinol) can be obtained in two forms</a:t>
            </a:r>
            <a:r>
              <a:rPr lang="en-GB" dirty="0" smtClean="0"/>
              <a:t>:</a:t>
            </a:r>
          </a:p>
          <a:p>
            <a:pPr>
              <a:buFont typeface="Arial" pitchFamily="34" charset="0"/>
              <a:buChar char="•"/>
              <a:defRPr/>
            </a:pPr>
            <a:r>
              <a:rPr lang="en-GB" dirty="0" smtClean="0"/>
              <a:t>ready-made</a:t>
            </a:r>
            <a:r>
              <a:rPr lang="en-GB" dirty="0"/>
              <a:t>, as </a:t>
            </a:r>
            <a:r>
              <a:rPr lang="en-GB" b="1" dirty="0"/>
              <a:t>retinol</a:t>
            </a:r>
            <a:r>
              <a:rPr lang="en-GB" dirty="0"/>
              <a:t> from animal sources;</a:t>
            </a:r>
          </a:p>
          <a:p>
            <a:pPr>
              <a:buFont typeface="Arial" pitchFamily="34" charset="0"/>
              <a:buChar char="•"/>
              <a:defRPr/>
            </a:pPr>
            <a:r>
              <a:rPr lang="en-GB" b="1" dirty="0" smtClean="0"/>
              <a:t>carotenoids</a:t>
            </a:r>
            <a:r>
              <a:rPr lang="en-GB" dirty="0" smtClean="0"/>
              <a:t> </a:t>
            </a:r>
            <a:r>
              <a:rPr lang="en-GB" dirty="0"/>
              <a:t>(e.g. beta carotene) from plant sources, from which retinol can be made in the body.</a:t>
            </a:r>
          </a:p>
          <a:p>
            <a:pPr indent="0">
              <a:buNone/>
              <a:defRPr/>
            </a:pPr>
            <a:endParaRPr lang="en-GB" sz="1400" dirty="0" smtClean="0"/>
          </a:p>
          <a:p>
            <a:pPr marL="0" indent="0">
              <a:buNone/>
              <a:defRPr/>
            </a:pPr>
            <a:r>
              <a:rPr lang="en-GB" dirty="0" smtClean="0"/>
              <a:t>Vitamin </a:t>
            </a:r>
            <a:r>
              <a:rPr lang="en-GB" dirty="0"/>
              <a:t>A concentration is usually expressed as retinol </a:t>
            </a:r>
            <a:r>
              <a:rPr lang="en-GB" dirty="0" smtClean="0"/>
              <a:t>equivalents (RE</a:t>
            </a:r>
            <a:r>
              <a:rPr lang="en-GB" dirty="0"/>
              <a:t>).</a:t>
            </a:r>
            <a:endParaRPr lang="en-US" dirty="0"/>
          </a:p>
          <a:p>
            <a:pPr>
              <a:spcBef>
                <a:spcPct val="0"/>
              </a:spcBef>
              <a:defRPr/>
            </a:pPr>
            <a:endParaRPr lang="en-GB" dirty="0"/>
          </a:p>
          <a:p>
            <a:pPr marL="0" indent="0">
              <a:spcBef>
                <a:spcPct val="0"/>
              </a:spcBef>
              <a:buNone/>
              <a:defRPr/>
            </a:pPr>
            <a:r>
              <a:rPr lang="en-GB" dirty="0"/>
              <a:t>Some carotenoids can be converted to retinol in the body.</a:t>
            </a:r>
          </a:p>
          <a:p>
            <a:pPr>
              <a:spcBef>
                <a:spcPct val="0"/>
              </a:spcBef>
              <a:defRPr/>
            </a:pPr>
            <a:endParaRPr lang="en-GB" dirty="0"/>
          </a:p>
          <a:p>
            <a:pPr marL="0" indent="0">
              <a:spcBef>
                <a:spcPct val="0"/>
              </a:spcBef>
              <a:buNone/>
              <a:defRPr/>
            </a:pPr>
            <a:r>
              <a:rPr lang="en-GB" dirty="0"/>
              <a:t>6µg of beta carotene is equivalent to 1µg of retinol.</a:t>
            </a:r>
            <a:endParaRPr lang="en-US" dirty="0"/>
          </a:p>
          <a:p>
            <a:pPr marL="0" indent="0">
              <a:buNone/>
            </a:pPr>
            <a:endParaRPr lang="en-GB" dirty="0"/>
          </a:p>
        </p:txBody>
      </p:sp>
      <p:pic>
        <p:nvPicPr>
          <p:cNvPr id="1027" name="Picture 3" descr="C:\Users\Jenny\AppData\Local\Microsoft\Windows\INetCache\IE\EPRO8C7F\EyeHealthCarrot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4411" y="3051958"/>
            <a:ext cx="3380509" cy="253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26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t>
            </a:r>
            <a:r>
              <a:rPr lang="en-US" dirty="0" smtClean="0"/>
              <a:t>A sources</a:t>
            </a:r>
            <a:endParaRPr lang="en-GB" dirty="0"/>
          </a:p>
        </p:txBody>
      </p:sp>
      <p:sp>
        <p:nvSpPr>
          <p:cNvPr id="3" name="Subtitle 2"/>
          <p:cNvSpPr>
            <a:spLocks noGrp="1"/>
          </p:cNvSpPr>
          <p:nvPr>
            <p:ph type="subTitle" idx="1"/>
          </p:nvPr>
        </p:nvSpPr>
        <p:spPr>
          <a:xfrm>
            <a:off x="1169276" y="2571092"/>
            <a:ext cx="6544935" cy="3600000"/>
          </a:xfrm>
        </p:spPr>
        <p:txBody>
          <a:bodyPr/>
          <a:lstStyle/>
          <a:p>
            <a:pPr marL="0" indent="0">
              <a:spcBef>
                <a:spcPct val="0"/>
              </a:spcBef>
              <a:buNone/>
              <a:defRPr/>
            </a:pPr>
            <a:r>
              <a:rPr lang="en-US" dirty="0"/>
              <a:t>Vitamin A is found pre-formed in liver and whole milk. </a:t>
            </a:r>
            <a:endParaRPr lang="en-US" dirty="0" smtClean="0"/>
          </a:p>
          <a:p>
            <a:pPr marL="0" indent="0">
              <a:spcBef>
                <a:spcPct val="0"/>
              </a:spcBef>
              <a:buNone/>
              <a:defRPr/>
            </a:pPr>
            <a:endParaRPr lang="en-US" dirty="0"/>
          </a:p>
          <a:p>
            <a:pPr marL="0" indent="0">
              <a:spcBef>
                <a:spcPct val="0"/>
              </a:spcBef>
              <a:buNone/>
              <a:defRPr/>
            </a:pPr>
            <a:r>
              <a:rPr lang="en-US" dirty="0" smtClean="0"/>
              <a:t>It </a:t>
            </a:r>
            <a:r>
              <a:rPr lang="en-US" dirty="0"/>
              <a:t>can also be produced from beta-carotene provided by dark green leafy vegetables, carrots and orange </a:t>
            </a:r>
            <a:r>
              <a:rPr lang="en-US" dirty="0" err="1"/>
              <a:t>coloured</a:t>
            </a:r>
            <a:r>
              <a:rPr lang="en-US" dirty="0"/>
              <a:t> fruit.</a:t>
            </a:r>
          </a:p>
          <a:p>
            <a:pPr>
              <a:spcBef>
                <a:spcPct val="0"/>
              </a:spcBef>
              <a:buFont typeface="Arial" pitchFamily="34" charset="0"/>
              <a:buChar char="•"/>
              <a:defRPr/>
            </a:pPr>
            <a:endParaRPr lang="en-GB" dirty="0"/>
          </a:p>
          <a:p>
            <a:pPr marL="0" indent="0">
              <a:spcBef>
                <a:spcPct val="0"/>
              </a:spcBef>
              <a:buNone/>
              <a:defRPr/>
            </a:pPr>
            <a:endParaRPr lang="en-GB" dirty="0"/>
          </a:p>
          <a:p>
            <a:pPr marL="0" indent="0">
              <a:spcBef>
                <a:spcPct val="0"/>
              </a:spcBef>
              <a:buNone/>
              <a:defRPr/>
            </a:pPr>
            <a:r>
              <a:rPr lang="en-GB" dirty="0" smtClean="0"/>
              <a:t>Vitamins </a:t>
            </a:r>
            <a:r>
              <a:rPr lang="en-GB" dirty="0"/>
              <a:t>A and D are also often voluntarily added to reduced fat spreads.</a:t>
            </a:r>
            <a:endParaRPr lang="en-US" dirty="0"/>
          </a:p>
          <a:p>
            <a:endParaRPr lang="en-GB" dirty="0"/>
          </a:p>
        </p:txBody>
      </p:sp>
      <p:pic>
        <p:nvPicPr>
          <p:cNvPr id="4098" name="Picture 2" descr="C:\Users\Jenny\AppData\Local\Microsoft\Windows\INetCache\IE\6T7W4HTR\green-vegetabl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775" y="2959442"/>
            <a:ext cx="3538854" cy="265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48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Vitamin </a:t>
            </a:r>
            <a:r>
              <a:rPr lang="en-US" dirty="0" smtClean="0"/>
              <a:t>A deficiency</a:t>
            </a:r>
            <a:endParaRPr lang="en-GB" dirty="0"/>
          </a:p>
        </p:txBody>
      </p:sp>
      <p:sp>
        <p:nvSpPr>
          <p:cNvPr id="3" name="Subtitle 2"/>
          <p:cNvSpPr>
            <a:spLocks noGrp="1"/>
          </p:cNvSpPr>
          <p:nvPr>
            <p:ph type="subTitle" idx="1"/>
          </p:nvPr>
        </p:nvSpPr>
        <p:spPr>
          <a:xfrm>
            <a:off x="1169276" y="2571092"/>
            <a:ext cx="7265040" cy="3600000"/>
          </a:xfrm>
        </p:spPr>
        <p:txBody>
          <a:bodyPr/>
          <a:lstStyle/>
          <a:p>
            <a:pPr marL="0" indent="0">
              <a:spcBef>
                <a:spcPct val="0"/>
              </a:spcBef>
              <a:buNone/>
            </a:pPr>
            <a:r>
              <a:rPr lang="en-US" altLang="en-US" dirty="0"/>
              <a:t>Severe vitamin A deficiency in the UK is rare. It can lead to night blindness (unable to adapt to low-intensity light) and ulceration of the eye which may cause total blindness. </a:t>
            </a:r>
          </a:p>
          <a:p>
            <a:pPr marL="0" indent="0">
              <a:spcBef>
                <a:spcPct val="0"/>
              </a:spcBef>
              <a:buNone/>
            </a:pPr>
            <a:endParaRPr lang="en-US" altLang="en-US" dirty="0"/>
          </a:p>
          <a:p>
            <a:pPr marL="0" indent="0">
              <a:spcBef>
                <a:spcPct val="0"/>
              </a:spcBef>
              <a:buNone/>
            </a:pPr>
            <a:r>
              <a:rPr lang="en-GB" altLang="en-US" dirty="0"/>
              <a:t>Large intakes of vitamin A (&gt;1500µg of RE/day) can be toxic and may cause bone damage. </a:t>
            </a:r>
            <a:r>
              <a:rPr lang="en-US" altLang="en-US" dirty="0"/>
              <a:t>The RNI for vitamin A is 600</a:t>
            </a:r>
            <a:r>
              <a:rPr lang="en-GB" altLang="en-US" dirty="0"/>
              <a:t>µg/d for females (11+) and 700µg/d for males (15+).</a:t>
            </a:r>
            <a:endParaRPr lang="en-US" altLang="en-US" dirty="0"/>
          </a:p>
          <a:p>
            <a:pPr marL="0" indent="0">
              <a:spcBef>
                <a:spcPct val="0"/>
              </a:spcBef>
              <a:buNone/>
            </a:pPr>
            <a:endParaRPr lang="en-GB" altLang="en-US" dirty="0"/>
          </a:p>
          <a:p>
            <a:pPr marL="0" indent="0">
              <a:spcBef>
                <a:spcPct val="0"/>
              </a:spcBef>
              <a:buNone/>
            </a:pPr>
            <a:r>
              <a:rPr lang="en-US" altLang="en-US" dirty="0"/>
              <a:t>Pregnant women should not consume liver and liver </a:t>
            </a:r>
            <a:r>
              <a:rPr lang="en-GB" altLang="en-US" dirty="0"/>
              <a:t>pâté</a:t>
            </a:r>
            <a:r>
              <a:rPr lang="en-US" altLang="en-US" dirty="0"/>
              <a:t> as high levels of retinol may be present. Excess retinol during pregnancy can lead to birth defects.</a:t>
            </a:r>
            <a:endParaRPr lang="en-GB" altLang="en-US" dirty="0"/>
          </a:p>
          <a:p>
            <a:pPr marL="0" indent="0">
              <a:buNone/>
            </a:pP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13371" y="2571092"/>
            <a:ext cx="2490924" cy="3321232"/>
          </a:xfrm>
          <a:prstGeom prst="rect">
            <a:avLst/>
          </a:prstGeom>
          <a:ln>
            <a:noFill/>
          </a:ln>
          <a:effectLst/>
        </p:spPr>
      </p:pic>
    </p:spTree>
    <p:extLst>
      <p:ext uri="{BB962C8B-B14F-4D97-AF65-F5344CB8AC3E}">
        <p14:creationId xmlns:p14="http://schemas.microsoft.com/office/powerpoint/2010/main" val="2600075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5714</TotalTime>
  <Words>3491</Words>
  <Application>Microsoft Office PowerPoint</Application>
  <PresentationFormat>Widescreen</PresentationFormat>
  <Paragraphs>541</Paragraphs>
  <Slides>56</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56</vt:i4>
      </vt:variant>
    </vt:vector>
  </HeadingPairs>
  <TitlesOfParts>
    <vt:vector size="63" baseType="lpstr">
      <vt:lpstr>Arial</vt:lpstr>
      <vt:lpstr>Calibri</vt:lpstr>
      <vt:lpstr>Times New Roman</vt:lpstr>
      <vt:lpstr>Office Theme</vt:lpstr>
      <vt:lpstr>Custom Design</vt:lpstr>
      <vt:lpstr>1_Custom Design</vt:lpstr>
      <vt:lpstr>3_Custom Design</vt:lpstr>
      <vt:lpstr>Micronutrients</vt:lpstr>
      <vt:lpstr>Micronutrients</vt:lpstr>
      <vt:lpstr>Micronutrients</vt:lpstr>
      <vt:lpstr>Vitamins</vt:lpstr>
      <vt:lpstr>Fat-soluble vitamins</vt:lpstr>
      <vt:lpstr>Vitamin A</vt:lpstr>
      <vt:lpstr>Vitamin A</vt:lpstr>
      <vt:lpstr>Vitamin A sources</vt:lpstr>
      <vt:lpstr>Vitamin A deficiency</vt:lpstr>
      <vt:lpstr>Vitamin D</vt:lpstr>
      <vt:lpstr>Vitamin D</vt:lpstr>
      <vt:lpstr>Vitamin D sources</vt:lpstr>
      <vt:lpstr>Vitamin D sources</vt:lpstr>
      <vt:lpstr>Vitamin D</vt:lpstr>
      <vt:lpstr>Vitamin D supplementation </vt:lpstr>
      <vt:lpstr>Vitamin D supplementation </vt:lpstr>
      <vt:lpstr>Vitamin E</vt:lpstr>
      <vt:lpstr>Vitamin K</vt:lpstr>
      <vt:lpstr>Water soluble vitamins</vt:lpstr>
      <vt:lpstr>B vitamins</vt:lpstr>
      <vt:lpstr>Thiamin (vitamin B1) </vt:lpstr>
      <vt:lpstr>Thiamin (vitamin B1) sources</vt:lpstr>
      <vt:lpstr>Riboflavin (vitamin B2) </vt:lpstr>
      <vt:lpstr>Riboflavin (vitamin B2) sources </vt:lpstr>
      <vt:lpstr>Niacin (vitamin B3)  </vt:lpstr>
      <vt:lpstr>Niacin (vitamin B3) sources</vt:lpstr>
      <vt:lpstr>Vitamin B6 </vt:lpstr>
      <vt:lpstr>Vitamin B6 sources</vt:lpstr>
      <vt:lpstr>Vitamin B12 </vt:lpstr>
      <vt:lpstr>Vitamin B12 (Cyanocobalamin) sources</vt:lpstr>
      <vt:lpstr>Folate/Folic acid </vt:lpstr>
      <vt:lpstr>Folate/Folic acid sources</vt:lpstr>
      <vt:lpstr>Vitamin C (ascorbic acid) </vt:lpstr>
      <vt:lpstr>Vitamin C (ascorbic acid) sources</vt:lpstr>
      <vt:lpstr>Recommendations for vitamins</vt:lpstr>
      <vt:lpstr>Reference Nutrient Intakes for vitamins</vt:lpstr>
      <vt:lpstr>Minerals</vt:lpstr>
      <vt:lpstr>Calcium (Ca)</vt:lpstr>
      <vt:lpstr>Calcium (Ca) sources</vt:lpstr>
      <vt:lpstr>Calcium (Ca)</vt:lpstr>
      <vt:lpstr>Phosphorus (P)</vt:lpstr>
      <vt:lpstr>Iron (Fe)</vt:lpstr>
      <vt:lpstr>Iron (Fe) sources</vt:lpstr>
      <vt:lpstr>Iron (Fe)</vt:lpstr>
      <vt:lpstr>Sodium (Na)</vt:lpstr>
      <vt:lpstr>Sodium (Na)</vt:lpstr>
      <vt:lpstr>Sodium (Na)</vt:lpstr>
      <vt:lpstr>Potassium (K)</vt:lpstr>
      <vt:lpstr>Fluoride (F)</vt:lpstr>
      <vt:lpstr>Recommendations for minerals</vt:lpstr>
      <vt:lpstr>Reference Nutrient Intakes for minerals</vt:lpstr>
      <vt:lpstr>Low intakes of micronutrients</vt:lpstr>
      <vt:lpstr>Low intakes of micronutrients</vt:lpstr>
      <vt:lpstr>Summary</vt:lpstr>
      <vt:lpstr>Quiz - Kahoot</vt:lpstr>
      <vt:lpstr>Micronutrients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86</cp:revision>
  <dcterms:created xsi:type="dcterms:W3CDTF">2018-10-10T09:22:08Z</dcterms:created>
  <dcterms:modified xsi:type="dcterms:W3CDTF">2019-06-03T10:36:38Z</dcterms:modified>
</cp:coreProperties>
</file>