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9" r:id="rId2"/>
    <p:sldId id="260" r:id="rId3"/>
    <p:sldId id="261" r:id="rId4"/>
    <p:sldId id="262" r:id="rId5"/>
    <p:sldId id="271" r:id="rId6"/>
    <p:sldId id="273" r:id="rId7"/>
    <p:sldId id="272" r:id="rId8"/>
    <p:sldId id="276" r:id="rId9"/>
    <p:sldId id="269" r:id="rId10"/>
    <p:sldId id="266" r:id="rId11"/>
    <p:sldId id="274"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5"/>
    <p:restoredTop sz="87349" autoAdjust="0"/>
  </p:normalViewPr>
  <p:slideViewPr>
    <p:cSldViewPr snapToGrid="0" snapToObjects="1">
      <p:cViewPr varScale="1">
        <p:scale>
          <a:sx n="58" d="100"/>
          <a:sy n="58" d="100"/>
        </p:scale>
        <p:origin x="1516"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7F889-9E18-41E6-8973-F6D11122191D}" type="datetimeFigureOut">
              <a:rPr lang="en-GB" smtClean="0"/>
              <a:t>29/11/2022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FFA728-7C25-4CCC-8013-DCE6384EC718}" type="slidenum">
              <a:rPr lang="en-GB" smtClean="0"/>
              <a:t>‹#›</a:t>
            </a:fld>
            <a:endParaRPr lang="en-GB"/>
          </a:p>
        </p:txBody>
      </p:sp>
    </p:spTree>
    <p:extLst>
      <p:ext uri="{BB962C8B-B14F-4D97-AF65-F5344CB8AC3E}">
        <p14:creationId xmlns:p14="http://schemas.microsoft.com/office/powerpoint/2010/main" val="2536835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1</a:t>
            </a:fld>
            <a:endParaRPr lang="en-GB"/>
          </a:p>
        </p:txBody>
      </p:sp>
    </p:spTree>
    <p:extLst>
      <p:ext uri="{BB962C8B-B14F-4D97-AF65-F5344CB8AC3E}">
        <p14:creationId xmlns:p14="http://schemas.microsoft.com/office/powerpoint/2010/main" val="4141590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12</a:t>
            </a:fld>
            <a:endParaRPr lang="en-GB"/>
          </a:p>
        </p:txBody>
      </p:sp>
    </p:spTree>
    <p:extLst>
      <p:ext uri="{BB962C8B-B14F-4D97-AF65-F5344CB8AC3E}">
        <p14:creationId xmlns:p14="http://schemas.microsoft.com/office/powerpoint/2010/main" val="27755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will be a challenging activity for some learners. It is recommended for safety reasons that learners are directly supervised whilst completing the activity. E.g. on a one-one basis. Take care around any sharp edges, such as on the tin can.</a:t>
            </a:r>
          </a:p>
        </p:txBody>
      </p:sp>
      <p:sp>
        <p:nvSpPr>
          <p:cNvPr id="4" name="Slide Number Placeholder 3"/>
          <p:cNvSpPr>
            <a:spLocks noGrp="1"/>
          </p:cNvSpPr>
          <p:nvPr>
            <p:ph type="sldNum" sz="quarter" idx="5"/>
          </p:nvPr>
        </p:nvSpPr>
        <p:spPr/>
        <p:txBody>
          <a:bodyPr/>
          <a:lstStyle/>
          <a:p>
            <a:fld id="{36FFA728-7C25-4CCC-8013-DCE6384EC718}" type="slidenum">
              <a:rPr lang="en-GB" smtClean="0"/>
              <a:t>4</a:t>
            </a:fld>
            <a:endParaRPr lang="en-GB"/>
          </a:p>
        </p:txBody>
      </p:sp>
    </p:spTree>
    <p:extLst>
      <p:ext uri="{BB962C8B-B14F-4D97-AF65-F5344CB8AC3E}">
        <p14:creationId xmlns:p14="http://schemas.microsoft.com/office/powerpoint/2010/main" val="1145318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equipment is not available to make tuners then these could be purchased. For example – pack of 6 guitar tuners https://www.amazon.co.uk/NATUCE-Acoustic-Wear-Resistant-Enclosed-Electric/dp/B07XCMJP7X/ </a:t>
            </a:r>
          </a:p>
          <a:p>
            <a:r>
              <a:rPr lang="en-GB" dirty="0"/>
              <a:t>If using bought in tuners the diameter of the holes drilled in step 4 may need to be altered depending on the diameter of the tuners purchased. </a:t>
            </a:r>
          </a:p>
          <a:p>
            <a:r>
              <a:rPr lang="en-GB" dirty="0"/>
              <a:t>Take care when using cutting equipment and follow all safety precautions, including keeping hands away from the blade.</a:t>
            </a:r>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167808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Take care when using cutting equipment and follow all safety precautions, including keeping hands away from the blade.</a:t>
            </a:r>
          </a:p>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322545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Take care when using drilling equipment and follow all safety precautions, including keeping hands away from the drill bit.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strings themselves are to be attached in step 6 – only the holes need to be marked and drilled at this point.</a:t>
            </a:r>
          </a:p>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7</a:t>
            </a:fld>
            <a:endParaRPr lang="en-GB"/>
          </a:p>
        </p:txBody>
      </p:sp>
    </p:spTree>
    <p:extLst>
      <p:ext uri="{BB962C8B-B14F-4D97-AF65-F5344CB8AC3E}">
        <p14:creationId xmlns:p14="http://schemas.microsoft.com/office/powerpoint/2010/main" val="2856911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Take care when using drilling equipment and follow all safety precautions, including keeping hands away from the drill bit.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strings themselves are to be attached in step 6 – only the holes need to be marked and drilled at this point.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8</a:t>
            </a:fld>
            <a:endParaRPr lang="en-GB"/>
          </a:p>
        </p:txBody>
      </p:sp>
    </p:spTree>
    <p:extLst>
      <p:ext uri="{BB962C8B-B14F-4D97-AF65-F5344CB8AC3E}">
        <p14:creationId xmlns:p14="http://schemas.microsoft.com/office/powerpoint/2010/main" val="3376385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Take care when using cutting tools and hot glue gun.</a:t>
            </a:r>
          </a:p>
        </p:txBody>
      </p:sp>
      <p:sp>
        <p:nvSpPr>
          <p:cNvPr id="4" name="Slide Number Placeholder 3"/>
          <p:cNvSpPr>
            <a:spLocks noGrp="1"/>
          </p:cNvSpPr>
          <p:nvPr>
            <p:ph type="sldNum" sz="quarter" idx="5"/>
          </p:nvPr>
        </p:nvSpPr>
        <p:spPr/>
        <p:txBody>
          <a:bodyPr/>
          <a:lstStyle/>
          <a:p>
            <a:fld id="{36FFA728-7C25-4CCC-8013-DCE6384EC718}" type="slidenum">
              <a:rPr lang="en-GB" smtClean="0"/>
              <a:t>9</a:t>
            </a:fld>
            <a:endParaRPr lang="en-GB"/>
          </a:p>
        </p:txBody>
      </p:sp>
    </p:spTree>
    <p:extLst>
      <p:ext uri="{BB962C8B-B14F-4D97-AF65-F5344CB8AC3E}">
        <p14:creationId xmlns:p14="http://schemas.microsoft.com/office/powerpoint/2010/main" val="280717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Take care when using hot glue gun.</a:t>
            </a:r>
          </a:p>
          <a:p>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10</a:t>
            </a:fld>
            <a:endParaRPr lang="en-GB"/>
          </a:p>
        </p:txBody>
      </p:sp>
    </p:spTree>
    <p:extLst>
      <p:ext uri="{BB962C8B-B14F-4D97-AF65-F5344CB8AC3E}">
        <p14:creationId xmlns:p14="http://schemas.microsoft.com/office/powerpoint/2010/main" val="1522388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an example of the finished product.</a:t>
            </a:r>
          </a:p>
        </p:txBody>
      </p:sp>
      <p:sp>
        <p:nvSpPr>
          <p:cNvPr id="4" name="Slide Number Placeholder 3"/>
          <p:cNvSpPr>
            <a:spLocks noGrp="1"/>
          </p:cNvSpPr>
          <p:nvPr>
            <p:ph type="sldNum" sz="quarter" idx="5"/>
          </p:nvPr>
        </p:nvSpPr>
        <p:spPr/>
        <p:txBody>
          <a:bodyPr/>
          <a:lstStyle/>
          <a:p>
            <a:fld id="{36FFA728-7C25-4CCC-8013-DCE6384EC718}" type="slidenum">
              <a:rPr lang="en-GB" smtClean="0"/>
              <a:t>11</a:t>
            </a:fld>
            <a:endParaRPr lang="en-GB"/>
          </a:p>
        </p:txBody>
      </p:sp>
    </p:spTree>
    <p:extLst>
      <p:ext uri="{BB962C8B-B14F-4D97-AF65-F5344CB8AC3E}">
        <p14:creationId xmlns:p14="http://schemas.microsoft.com/office/powerpoint/2010/main" val="3468649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11/29/2022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D9623A4-A1FD-42D3-BA3E-EC323D62B672}"/>
              </a:ext>
            </a:extLst>
          </p:cNvPr>
          <p:cNvSpPr txBox="1">
            <a:spLocks/>
          </p:cNvSpPr>
          <p:nvPr/>
        </p:nvSpPr>
        <p:spPr>
          <a:xfrm>
            <a:off x="278764" y="5503761"/>
            <a:ext cx="8586472" cy="4154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sz="2400" dirty="0">
                <a:latin typeface="Arial" panose="020B0604020202020204" pitchFamily="34" charset="0"/>
                <a:cs typeface="Arial" panose="020B0604020202020204" pitchFamily="34" charset="0"/>
              </a:rPr>
              <a:t>Making a traditional Chinese two-stringed instrument</a:t>
            </a:r>
          </a:p>
          <a:p>
            <a:pPr marL="0" indent="0" algn="ctr">
              <a:buNone/>
            </a:pPr>
            <a:endParaRPr lang="en-GB" sz="24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B86CFF00-33B4-47B2-8D15-4DDCD5F5856E}"/>
              </a:ext>
            </a:extLst>
          </p:cNvPr>
          <p:cNvSpPr txBox="1"/>
          <p:nvPr/>
        </p:nvSpPr>
        <p:spPr>
          <a:xfrm>
            <a:off x="85725" y="1064864"/>
            <a:ext cx="9004476"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Making an Erhu</a:t>
            </a:r>
          </a:p>
        </p:txBody>
      </p:sp>
      <p:pic>
        <p:nvPicPr>
          <p:cNvPr id="6" name="Picture 2" descr="Myanmar, Erhu, Woman, Musical Instrument, Outdoors">
            <a:extLst>
              <a:ext uri="{FF2B5EF4-FFF2-40B4-BE49-F238E27FC236}">
                <a16:creationId xmlns:a16="http://schemas.microsoft.com/office/drawing/2014/main" id="{0035C3B2-D66F-54E0-6C22-47AE03B9089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41315"/>
          <a:stretch/>
        </p:blipFill>
        <p:spPr bwMode="auto">
          <a:xfrm>
            <a:off x="822783" y="1895861"/>
            <a:ext cx="3188778" cy="339037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99B4009E-B39E-5190-5A8C-46B5B177957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17129" b="18621"/>
          <a:stretch/>
        </p:blipFill>
        <p:spPr>
          <a:xfrm>
            <a:off x="4276716" y="2552039"/>
            <a:ext cx="4312356" cy="2078022"/>
          </a:xfrm>
          <a:prstGeom prst="rect">
            <a:avLst/>
          </a:prstGeom>
        </p:spPr>
      </p:pic>
    </p:spTree>
    <p:extLst>
      <p:ext uri="{BB962C8B-B14F-4D97-AF65-F5344CB8AC3E}">
        <p14:creationId xmlns:p14="http://schemas.microsoft.com/office/powerpoint/2010/main" val="2614606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89341-B01F-FADC-EF08-FE4EE7FADA79}"/>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6 – String it up! </a:t>
            </a:r>
            <a:r>
              <a:rPr lang="en-GB" sz="3600" dirty="0">
                <a:effectLst/>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34FA932-3A48-120A-F1F7-516E3DEA91AA}"/>
              </a:ext>
            </a:extLst>
          </p:cNvPr>
          <p:cNvSpPr/>
          <p:nvPr/>
        </p:nvSpPr>
        <p:spPr>
          <a:xfrm>
            <a:off x="2477763" y="1840863"/>
            <a:ext cx="3877881"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Insert the tuners with the heads to the BACK of the Erhu</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Tie fishing line to the bottom end of the stick and glue in place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Run it over the bridge, through the top holes and into the tuners</a:t>
            </a:r>
          </a:p>
        </p:txBody>
      </p:sp>
      <p:pic>
        <p:nvPicPr>
          <p:cNvPr id="4" name="Picture 3">
            <a:extLst>
              <a:ext uri="{FF2B5EF4-FFF2-40B4-BE49-F238E27FC236}">
                <a16:creationId xmlns:a16="http://schemas.microsoft.com/office/drawing/2014/main" id="{DC452005-79E3-C523-4A33-46DCC6A9354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8677" t="14786" r="6431"/>
          <a:stretch/>
        </p:blipFill>
        <p:spPr>
          <a:xfrm rot="5400000">
            <a:off x="-165566" y="2333251"/>
            <a:ext cx="2910935" cy="2191497"/>
          </a:xfrm>
          <a:prstGeom prst="rect">
            <a:avLst/>
          </a:prstGeom>
        </p:spPr>
      </p:pic>
      <p:pic>
        <p:nvPicPr>
          <p:cNvPr id="5" name="Picture 4">
            <a:extLst>
              <a:ext uri="{FF2B5EF4-FFF2-40B4-BE49-F238E27FC236}">
                <a16:creationId xmlns:a16="http://schemas.microsoft.com/office/drawing/2014/main" id="{DDA849B0-F36C-C839-988D-074F55E3C14A}"/>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17943" t="7421" r="14898" b="16200"/>
          <a:stretch/>
        </p:blipFill>
        <p:spPr>
          <a:xfrm rot="5400000">
            <a:off x="6325831" y="2187571"/>
            <a:ext cx="2910936" cy="2482857"/>
          </a:xfrm>
          <a:prstGeom prst="rect">
            <a:avLst/>
          </a:prstGeom>
        </p:spPr>
      </p:pic>
    </p:spTree>
    <p:extLst>
      <p:ext uri="{BB962C8B-B14F-4D97-AF65-F5344CB8AC3E}">
        <p14:creationId xmlns:p14="http://schemas.microsoft.com/office/powerpoint/2010/main" val="3240909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8526D-9BF5-8917-31DC-5D13A66114E4}"/>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The finished Erhu</a:t>
            </a:r>
          </a:p>
        </p:txBody>
      </p:sp>
      <p:sp>
        <p:nvSpPr>
          <p:cNvPr id="3" name="TextBox 2">
            <a:extLst>
              <a:ext uri="{FF2B5EF4-FFF2-40B4-BE49-F238E27FC236}">
                <a16:creationId xmlns:a16="http://schemas.microsoft.com/office/drawing/2014/main" id="{2F8CB671-B783-47F6-6F7A-4A89BCA01D7A}"/>
              </a:ext>
            </a:extLst>
          </p:cNvPr>
          <p:cNvSpPr txBox="1"/>
          <p:nvPr/>
        </p:nvSpPr>
        <p:spPr>
          <a:xfrm>
            <a:off x="3572720" y="1768312"/>
            <a:ext cx="5484194"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Wrap the line around the tuners and tighten the screw to trap the line between the head and the nut</a:t>
            </a:r>
          </a:p>
          <a:p>
            <a:pPr marL="285750" indent="-28575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400" dirty="0">
                <a:latin typeface="Arial" panose="020B0604020202020204" pitchFamily="34" charset="0"/>
                <a:cs typeface="Arial" panose="020B0604020202020204" pitchFamily="34" charset="0"/>
              </a:rPr>
              <a:t>This will pull the line tight and in tune</a:t>
            </a:r>
          </a:p>
        </p:txBody>
      </p:sp>
      <p:pic>
        <p:nvPicPr>
          <p:cNvPr id="4" name="Picture 3">
            <a:extLst>
              <a:ext uri="{FF2B5EF4-FFF2-40B4-BE49-F238E27FC236}">
                <a16:creationId xmlns:a16="http://schemas.microsoft.com/office/drawing/2014/main" id="{2ADF94AC-57A3-2616-F5C4-187BC464E438}"/>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4568" t="8080" r="24280" b="31124"/>
          <a:stretch/>
        </p:blipFill>
        <p:spPr>
          <a:xfrm rot="5400000">
            <a:off x="470477" y="1682957"/>
            <a:ext cx="2822225" cy="3127022"/>
          </a:xfrm>
          <a:prstGeom prst="rect">
            <a:avLst/>
          </a:prstGeom>
        </p:spPr>
      </p:pic>
      <p:pic>
        <p:nvPicPr>
          <p:cNvPr id="5" name="Picture 4">
            <a:extLst>
              <a:ext uri="{FF2B5EF4-FFF2-40B4-BE49-F238E27FC236}">
                <a16:creationId xmlns:a16="http://schemas.microsoft.com/office/drawing/2014/main" id="{2D64B3AC-45F4-AA39-7F41-1B70DEBDDE4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17129" b="18621"/>
          <a:stretch/>
        </p:blipFill>
        <p:spPr>
          <a:xfrm>
            <a:off x="3905742" y="3831483"/>
            <a:ext cx="4312356" cy="2078022"/>
          </a:xfrm>
          <a:prstGeom prst="rect">
            <a:avLst/>
          </a:prstGeom>
        </p:spPr>
      </p:pic>
    </p:spTree>
    <p:extLst>
      <p:ext uri="{BB962C8B-B14F-4D97-AF65-F5344CB8AC3E}">
        <p14:creationId xmlns:p14="http://schemas.microsoft.com/office/powerpoint/2010/main" val="88100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5A33-4E98-2C92-FF01-51A97A794F7C}"/>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“Oh When the Saints”…!</a:t>
            </a:r>
          </a:p>
        </p:txBody>
      </p:sp>
      <p:sp>
        <p:nvSpPr>
          <p:cNvPr id="3" name="TextBox 2">
            <a:extLst>
              <a:ext uri="{FF2B5EF4-FFF2-40B4-BE49-F238E27FC236}">
                <a16:creationId xmlns:a16="http://schemas.microsoft.com/office/drawing/2014/main" id="{EE706417-80BB-38AE-E047-4F1238AD4ADA}"/>
              </a:ext>
            </a:extLst>
          </p:cNvPr>
          <p:cNvSpPr txBox="1"/>
          <p:nvPr/>
        </p:nvSpPr>
        <p:spPr>
          <a:xfrm>
            <a:off x="410432" y="2043289"/>
            <a:ext cx="2889955"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Use the music on the worksheet to play along with</a:t>
            </a:r>
          </a:p>
          <a:p>
            <a:pPr marL="34290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Have fun and enjoy your Erhu!</a:t>
            </a:r>
          </a:p>
        </p:txBody>
      </p:sp>
      <p:sp>
        <p:nvSpPr>
          <p:cNvPr id="4" name="TextBox 3">
            <a:extLst>
              <a:ext uri="{FF2B5EF4-FFF2-40B4-BE49-F238E27FC236}">
                <a16:creationId xmlns:a16="http://schemas.microsoft.com/office/drawing/2014/main" id="{5C9673C9-6B1E-A649-EEF7-5A4FA78A9F5F}"/>
              </a:ext>
            </a:extLst>
          </p:cNvPr>
          <p:cNvSpPr txBox="1"/>
          <p:nvPr/>
        </p:nvSpPr>
        <p:spPr>
          <a:xfrm>
            <a:off x="5193915" y="5147635"/>
            <a:ext cx="3522133" cy="261610"/>
          </a:xfrm>
          <a:prstGeom prst="rect">
            <a:avLst/>
          </a:prstGeom>
          <a:noFill/>
        </p:spPr>
        <p:txBody>
          <a:bodyPr wrap="square" rtlCol="0">
            <a:spAutoFit/>
          </a:bodyPr>
          <a:lstStyle/>
          <a:p>
            <a:r>
              <a:rPr lang="en-GB" sz="1100" dirty="0"/>
              <a:t>Written by Nat - thanks!</a:t>
            </a:r>
          </a:p>
        </p:txBody>
      </p:sp>
      <p:pic>
        <p:nvPicPr>
          <p:cNvPr id="6" name="Picture 5">
            <a:extLst>
              <a:ext uri="{FF2B5EF4-FFF2-40B4-BE49-F238E27FC236}">
                <a16:creationId xmlns:a16="http://schemas.microsoft.com/office/drawing/2014/main" id="{68619011-F90B-453B-2973-090545E80CE3}"/>
              </a:ext>
            </a:extLst>
          </p:cNvPr>
          <p:cNvPicPr>
            <a:picLocks noChangeAspect="1"/>
          </p:cNvPicPr>
          <p:nvPr/>
        </p:nvPicPr>
        <p:blipFill rotWithShape="1">
          <a:blip r:embed="rId3"/>
          <a:srcRect l="16609" t="18810" r="28869" b="30560"/>
          <a:stretch/>
        </p:blipFill>
        <p:spPr>
          <a:xfrm>
            <a:off x="3554746" y="2043289"/>
            <a:ext cx="5270704" cy="2753111"/>
          </a:xfrm>
          <a:prstGeom prst="rect">
            <a:avLst/>
          </a:prstGeom>
        </p:spPr>
      </p:pic>
    </p:spTree>
    <p:extLst>
      <p:ext uri="{BB962C8B-B14F-4D97-AF65-F5344CB8AC3E}">
        <p14:creationId xmlns:p14="http://schemas.microsoft.com/office/powerpoint/2010/main" val="18383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63EAE6-ED14-8754-8793-4BE5441ABEA7}"/>
              </a:ext>
            </a:extLst>
          </p:cNvPr>
          <p:cNvSpPr txBox="1"/>
          <p:nvPr/>
        </p:nvSpPr>
        <p:spPr>
          <a:xfrm>
            <a:off x="899592" y="1078974"/>
            <a:ext cx="7344816" cy="4878259"/>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11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3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36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1313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5581AE87-A1BD-F2C9-F60E-9B3C57C8C5EC}"/>
              </a:ext>
            </a:extLst>
          </p:cNvPr>
          <p:cNvSpPr txBox="1"/>
          <p:nvPr/>
        </p:nvSpPr>
        <p:spPr>
          <a:xfrm>
            <a:off x="208108" y="1163089"/>
            <a:ext cx="4864698" cy="646331"/>
          </a:xfrm>
          <a:prstGeom prst="rect">
            <a:avLst/>
          </a:prstGeom>
          <a:noFill/>
        </p:spPr>
        <p:txBody>
          <a:bodyPr wrap="square" rtlCol="0">
            <a:spAutoFit/>
          </a:bodyPr>
          <a:lstStyle/>
          <a:p>
            <a:r>
              <a:rPr lang="en-GB" sz="3600" b="1" dirty="0">
                <a:latin typeface="Arial" panose="020B0604020202020204" pitchFamily="34" charset="0"/>
                <a:ea typeface="+mj-ea"/>
                <a:cs typeface="Arial" panose="020B0604020202020204" pitchFamily="34" charset="0"/>
              </a:rPr>
              <a:t>What is an Erhu?</a:t>
            </a:r>
          </a:p>
        </p:txBody>
      </p:sp>
      <p:sp>
        <p:nvSpPr>
          <p:cNvPr id="21" name="Rectangle 20">
            <a:extLst>
              <a:ext uri="{FF2B5EF4-FFF2-40B4-BE49-F238E27FC236}">
                <a16:creationId xmlns:a16="http://schemas.microsoft.com/office/drawing/2014/main" id="{D1C25672-CC3B-BCC3-CE53-75D5630FB9A8}"/>
              </a:ext>
            </a:extLst>
          </p:cNvPr>
          <p:cNvSpPr/>
          <p:nvPr/>
        </p:nvSpPr>
        <p:spPr>
          <a:xfrm>
            <a:off x="208108" y="1931442"/>
            <a:ext cx="5755843" cy="4031873"/>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erhu is a Chinese two-stringed bowed musical instrument</a:t>
            </a:r>
          </a:p>
          <a:p>
            <a:r>
              <a:rPr lang="en-US" sz="24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is used as a solo instrument as well as in small ensembles and large orchestras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can imitate many natural sounds such as birds and horses</a:t>
            </a:r>
          </a:p>
          <a:p>
            <a:pPr marL="342900" indent="-342900">
              <a:buFont typeface="Arial" panose="020B0604020202020204" pitchFamily="34" charset="0"/>
              <a:buChar char="•"/>
            </a:pPr>
            <a:endParaRPr lang="en-GB" sz="4000" dirty="0"/>
          </a:p>
        </p:txBody>
      </p:sp>
      <p:pic>
        <p:nvPicPr>
          <p:cNvPr id="23" name="Picture 2" descr="Myanmar, Erhu, Woman, Musical Instrument, Outdoors">
            <a:extLst>
              <a:ext uri="{FF2B5EF4-FFF2-40B4-BE49-F238E27FC236}">
                <a16:creationId xmlns:a16="http://schemas.microsoft.com/office/drawing/2014/main" id="{D95B3069-1B9B-7EA3-52CB-F70FFF00FA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153" r="43424"/>
          <a:stretch/>
        </p:blipFill>
        <p:spPr bwMode="auto">
          <a:xfrm>
            <a:off x="6064468" y="1931442"/>
            <a:ext cx="2522483" cy="33903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796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
            <a:extLst>
              <a:ext uri="{FF2B5EF4-FFF2-40B4-BE49-F238E27FC236}">
                <a16:creationId xmlns:a16="http://schemas.microsoft.com/office/drawing/2014/main" id="{6797E167-1277-E886-556E-B437DFE3237D}"/>
              </a:ext>
            </a:extLst>
          </p:cNvPr>
          <p:cNvSpPr/>
          <p:nvPr/>
        </p:nvSpPr>
        <p:spPr>
          <a:xfrm>
            <a:off x="450198" y="1979573"/>
            <a:ext cx="4545347" cy="3836992"/>
          </a:xfrm>
          <a:custGeom>
            <a:avLst/>
            <a:gdLst/>
            <a:ahLst/>
            <a:cxnLst/>
            <a:rect l="l" t="t" r="r" b="b"/>
            <a:pathLst>
              <a:path w="4724400" h="5943600">
                <a:moveTo>
                  <a:pt x="0" y="0"/>
                </a:moveTo>
                <a:lnTo>
                  <a:pt x="381000" y="0"/>
                </a:lnTo>
                <a:lnTo>
                  <a:pt x="381000" y="124650"/>
                </a:lnTo>
                <a:cubicBezTo>
                  <a:pt x="336426" y="139393"/>
                  <a:pt x="304800" y="181632"/>
                  <a:pt x="304800" y="231258"/>
                </a:cubicBezTo>
                <a:cubicBezTo>
                  <a:pt x="304800" y="294384"/>
                  <a:pt x="355974" y="345558"/>
                  <a:pt x="419100" y="345558"/>
                </a:cubicBezTo>
                <a:cubicBezTo>
                  <a:pt x="482226" y="345558"/>
                  <a:pt x="533400" y="294384"/>
                  <a:pt x="533400" y="231258"/>
                </a:cubicBezTo>
                <a:cubicBezTo>
                  <a:pt x="533400" y="181632"/>
                  <a:pt x="501774" y="139393"/>
                  <a:pt x="457200" y="124650"/>
                </a:cubicBezTo>
                <a:lnTo>
                  <a:pt x="457200" y="0"/>
                </a:lnTo>
                <a:lnTo>
                  <a:pt x="804333" y="0"/>
                </a:lnTo>
                <a:lnTo>
                  <a:pt x="804333" y="124650"/>
                </a:lnTo>
                <a:cubicBezTo>
                  <a:pt x="759759" y="139393"/>
                  <a:pt x="728133" y="181632"/>
                  <a:pt x="728133" y="231258"/>
                </a:cubicBezTo>
                <a:cubicBezTo>
                  <a:pt x="728133" y="294384"/>
                  <a:pt x="779307" y="345558"/>
                  <a:pt x="842433" y="345558"/>
                </a:cubicBezTo>
                <a:cubicBezTo>
                  <a:pt x="905559" y="345558"/>
                  <a:pt x="956733" y="294384"/>
                  <a:pt x="956733" y="231258"/>
                </a:cubicBezTo>
                <a:cubicBezTo>
                  <a:pt x="956733" y="181632"/>
                  <a:pt x="925107" y="139393"/>
                  <a:pt x="880533" y="124650"/>
                </a:cubicBezTo>
                <a:lnTo>
                  <a:pt x="880533" y="0"/>
                </a:lnTo>
                <a:lnTo>
                  <a:pt x="1227666" y="0"/>
                </a:lnTo>
                <a:lnTo>
                  <a:pt x="1227666" y="124650"/>
                </a:lnTo>
                <a:cubicBezTo>
                  <a:pt x="1183092" y="139393"/>
                  <a:pt x="1151466" y="181632"/>
                  <a:pt x="1151466" y="231258"/>
                </a:cubicBezTo>
                <a:cubicBezTo>
                  <a:pt x="1151466" y="294384"/>
                  <a:pt x="1202640" y="345558"/>
                  <a:pt x="1265766" y="345558"/>
                </a:cubicBezTo>
                <a:cubicBezTo>
                  <a:pt x="1328892" y="345558"/>
                  <a:pt x="1380066" y="294384"/>
                  <a:pt x="1380066" y="231258"/>
                </a:cubicBezTo>
                <a:cubicBezTo>
                  <a:pt x="1380066" y="181632"/>
                  <a:pt x="1348440" y="139393"/>
                  <a:pt x="1303866" y="124650"/>
                </a:cubicBezTo>
                <a:lnTo>
                  <a:pt x="1303866" y="0"/>
                </a:lnTo>
                <a:lnTo>
                  <a:pt x="1650999" y="0"/>
                </a:lnTo>
                <a:lnTo>
                  <a:pt x="1650999" y="124650"/>
                </a:lnTo>
                <a:cubicBezTo>
                  <a:pt x="1606425" y="139393"/>
                  <a:pt x="1574799" y="181632"/>
                  <a:pt x="1574799" y="231258"/>
                </a:cubicBezTo>
                <a:cubicBezTo>
                  <a:pt x="1574799" y="294384"/>
                  <a:pt x="1625973" y="345558"/>
                  <a:pt x="1689099" y="345558"/>
                </a:cubicBezTo>
                <a:cubicBezTo>
                  <a:pt x="1752225" y="345558"/>
                  <a:pt x="1803399" y="294384"/>
                  <a:pt x="1803399" y="231258"/>
                </a:cubicBezTo>
                <a:cubicBezTo>
                  <a:pt x="1803399" y="181632"/>
                  <a:pt x="1771773" y="139393"/>
                  <a:pt x="1727199" y="124650"/>
                </a:cubicBezTo>
                <a:lnTo>
                  <a:pt x="1727199" y="0"/>
                </a:lnTo>
                <a:lnTo>
                  <a:pt x="2074332" y="0"/>
                </a:lnTo>
                <a:lnTo>
                  <a:pt x="2074332" y="124650"/>
                </a:lnTo>
                <a:cubicBezTo>
                  <a:pt x="2029758" y="139393"/>
                  <a:pt x="1998132" y="181632"/>
                  <a:pt x="1998132" y="231258"/>
                </a:cubicBezTo>
                <a:cubicBezTo>
                  <a:pt x="1998132" y="294384"/>
                  <a:pt x="2049306" y="345558"/>
                  <a:pt x="2112432" y="345558"/>
                </a:cubicBezTo>
                <a:cubicBezTo>
                  <a:pt x="2175558" y="345558"/>
                  <a:pt x="2226732" y="294384"/>
                  <a:pt x="2226732" y="231258"/>
                </a:cubicBezTo>
                <a:cubicBezTo>
                  <a:pt x="2226732" y="181632"/>
                  <a:pt x="2195106" y="139393"/>
                  <a:pt x="2150532" y="124650"/>
                </a:cubicBezTo>
                <a:lnTo>
                  <a:pt x="2150532" y="0"/>
                </a:lnTo>
                <a:lnTo>
                  <a:pt x="2497665" y="0"/>
                </a:lnTo>
                <a:lnTo>
                  <a:pt x="2497665" y="124650"/>
                </a:lnTo>
                <a:cubicBezTo>
                  <a:pt x="2453091" y="139393"/>
                  <a:pt x="2421465" y="181632"/>
                  <a:pt x="2421465" y="231258"/>
                </a:cubicBezTo>
                <a:cubicBezTo>
                  <a:pt x="2421465" y="294384"/>
                  <a:pt x="2472639" y="345558"/>
                  <a:pt x="2535765" y="345558"/>
                </a:cubicBezTo>
                <a:cubicBezTo>
                  <a:pt x="2598891" y="345558"/>
                  <a:pt x="2650065" y="294384"/>
                  <a:pt x="2650065" y="231258"/>
                </a:cubicBezTo>
                <a:cubicBezTo>
                  <a:pt x="2650065" y="181632"/>
                  <a:pt x="2618439" y="139393"/>
                  <a:pt x="2573865" y="124650"/>
                </a:cubicBezTo>
                <a:lnTo>
                  <a:pt x="2573865" y="0"/>
                </a:lnTo>
                <a:lnTo>
                  <a:pt x="2920998" y="0"/>
                </a:lnTo>
                <a:lnTo>
                  <a:pt x="2920998" y="124650"/>
                </a:lnTo>
                <a:cubicBezTo>
                  <a:pt x="2876424" y="139393"/>
                  <a:pt x="2844798" y="181632"/>
                  <a:pt x="2844798" y="231258"/>
                </a:cubicBezTo>
                <a:cubicBezTo>
                  <a:pt x="2844798" y="294384"/>
                  <a:pt x="2895972" y="345558"/>
                  <a:pt x="2959098" y="345558"/>
                </a:cubicBezTo>
                <a:cubicBezTo>
                  <a:pt x="3022224" y="345558"/>
                  <a:pt x="3073398" y="294384"/>
                  <a:pt x="3073398" y="231258"/>
                </a:cubicBezTo>
                <a:cubicBezTo>
                  <a:pt x="3073398" y="181632"/>
                  <a:pt x="3041772" y="139393"/>
                  <a:pt x="2997198" y="124650"/>
                </a:cubicBezTo>
                <a:lnTo>
                  <a:pt x="2997198" y="0"/>
                </a:lnTo>
                <a:lnTo>
                  <a:pt x="3344331" y="0"/>
                </a:lnTo>
                <a:lnTo>
                  <a:pt x="3344331" y="124650"/>
                </a:lnTo>
                <a:cubicBezTo>
                  <a:pt x="3299757" y="139393"/>
                  <a:pt x="3268131" y="181632"/>
                  <a:pt x="3268131" y="231258"/>
                </a:cubicBezTo>
                <a:cubicBezTo>
                  <a:pt x="3268131" y="294384"/>
                  <a:pt x="3319305" y="345558"/>
                  <a:pt x="3382431" y="345558"/>
                </a:cubicBezTo>
                <a:cubicBezTo>
                  <a:pt x="3445557" y="345558"/>
                  <a:pt x="3496731" y="294384"/>
                  <a:pt x="3496731" y="231258"/>
                </a:cubicBezTo>
                <a:cubicBezTo>
                  <a:pt x="3496731" y="181632"/>
                  <a:pt x="3465105" y="139393"/>
                  <a:pt x="3420531" y="124650"/>
                </a:cubicBezTo>
                <a:lnTo>
                  <a:pt x="3420531" y="0"/>
                </a:lnTo>
                <a:lnTo>
                  <a:pt x="3767664" y="0"/>
                </a:lnTo>
                <a:lnTo>
                  <a:pt x="3767664" y="124650"/>
                </a:lnTo>
                <a:cubicBezTo>
                  <a:pt x="3723090" y="139393"/>
                  <a:pt x="3691464" y="181632"/>
                  <a:pt x="3691464" y="231258"/>
                </a:cubicBezTo>
                <a:cubicBezTo>
                  <a:pt x="3691464" y="294384"/>
                  <a:pt x="3742638" y="345558"/>
                  <a:pt x="3805764" y="345558"/>
                </a:cubicBezTo>
                <a:cubicBezTo>
                  <a:pt x="3868890" y="345558"/>
                  <a:pt x="3920064" y="294384"/>
                  <a:pt x="3920064" y="231258"/>
                </a:cubicBezTo>
                <a:cubicBezTo>
                  <a:pt x="3920064" y="181632"/>
                  <a:pt x="3888438" y="139393"/>
                  <a:pt x="3843864" y="124650"/>
                </a:cubicBezTo>
                <a:lnTo>
                  <a:pt x="3843864" y="0"/>
                </a:lnTo>
                <a:lnTo>
                  <a:pt x="4191000" y="0"/>
                </a:lnTo>
                <a:lnTo>
                  <a:pt x="4191000" y="124650"/>
                </a:lnTo>
                <a:cubicBezTo>
                  <a:pt x="4146426" y="139393"/>
                  <a:pt x="4114800" y="181632"/>
                  <a:pt x="4114800" y="231258"/>
                </a:cubicBezTo>
                <a:cubicBezTo>
                  <a:pt x="4114800" y="294384"/>
                  <a:pt x="4165974" y="345558"/>
                  <a:pt x="4229100" y="345558"/>
                </a:cubicBezTo>
                <a:cubicBezTo>
                  <a:pt x="4292226" y="345558"/>
                  <a:pt x="4343400" y="294384"/>
                  <a:pt x="4343400" y="231258"/>
                </a:cubicBezTo>
                <a:cubicBezTo>
                  <a:pt x="4343400" y="181632"/>
                  <a:pt x="4311774" y="139393"/>
                  <a:pt x="4267200" y="124650"/>
                </a:cubicBezTo>
                <a:lnTo>
                  <a:pt x="4267200" y="0"/>
                </a:lnTo>
                <a:lnTo>
                  <a:pt x="4724400" y="0"/>
                </a:lnTo>
                <a:lnTo>
                  <a:pt x="4724400" y="5943600"/>
                </a:lnTo>
                <a:lnTo>
                  <a:pt x="0" y="5943600"/>
                </a:lnTo>
                <a:close/>
              </a:path>
            </a:pathLst>
          </a:cu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cxnSp>
        <p:nvCxnSpPr>
          <p:cNvPr id="6" name="Straight Connector 5">
            <a:extLst>
              <a:ext uri="{FF2B5EF4-FFF2-40B4-BE49-F238E27FC236}">
                <a16:creationId xmlns:a16="http://schemas.microsoft.com/office/drawing/2014/main" id="{598CF80F-6E7C-9777-A3F2-FB03977B0772}"/>
              </a:ext>
            </a:extLst>
          </p:cNvPr>
          <p:cNvCxnSpPr>
            <a:cxnSpLocks/>
          </p:cNvCxnSpPr>
          <p:nvPr/>
        </p:nvCxnSpPr>
        <p:spPr>
          <a:xfrm>
            <a:off x="951158" y="1979572"/>
            <a:ext cx="0" cy="366208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9554FDC-8A85-9A66-F51B-782736AD518E}"/>
              </a:ext>
            </a:extLst>
          </p:cNvPr>
          <p:cNvCxnSpPr>
            <a:cxnSpLocks/>
          </p:cNvCxnSpPr>
          <p:nvPr/>
        </p:nvCxnSpPr>
        <p:spPr>
          <a:xfrm>
            <a:off x="505858" y="2806992"/>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459215F-161C-DBD1-7D8A-618C3990EF06}"/>
              </a:ext>
            </a:extLst>
          </p:cNvPr>
          <p:cNvCxnSpPr>
            <a:cxnSpLocks/>
          </p:cNvCxnSpPr>
          <p:nvPr/>
        </p:nvCxnSpPr>
        <p:spPr>
          <a:xfrm>
            <a:off x="512609" y="3283533"/>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0D1AF58-3483-038B-CB1E-32FF4EE73B9F}"/>
              </a:ext>
            </a:extLst>
          </p:cNvPr>
          <p:cNvCxnSpPr>
            <a:cxnSpLocks/>
          </p:cNvCxnSpPr>
          <p:nvPr/>
        </p:nvCxnSpPr>
        <p:spPr>
          <a:xfrm>
            <a:off x="512609" y="3783066"/>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F45E078D-F66A-F748-1C12-D9BB2C84A284}"/>
              </a:ext>
            </a:extLst>
          </p:cNvPr>
          <p:cNvCxnSpPr>
            <a:cxnSpLocks/>
          </p:cNvCxnSpPr>
          <p:nvPr/>
        </p:nvCxnSpPr>
        <p:spPr>
          <a:xfrm>
            <a:off x="512609" y="4282599"/>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D0EF2AF-2025-EDD5-C2A8-A323C58C4D4A}"/>
              </a:ext>
            </a:extLst>
          </p:cNvPr>
          <p:cNvCxnSpPr>
            <a:cxnSpLocks/>
          </p:cNvCxnSpPr>
          <p:nvPr/>
        </p:nvCxnSpPr>
        <p:spPr>
          <a:xfrm>
            <a:off x="512609" y="4782132"/>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1F291BB-378C-A16F-3F16-C8A4855C5FBE}"/>
              </a:ext>
            </a:extLst>
          </p:cNvPr>
          <p:cNvCxnSpPr>
            <a:cxnSpLocks/>
          </p:cNvCxnSpPr>
          <p:nvPr/>
        </p:nvCxnSpPr>
        <p:spPr>
          <a:xfrm>
            <a:off x="512609" y="5281665"/>
            <a:ext cx="4007092"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74CD10B-4C2C-534B-EF8C-0DFA32E6185E}"/>
              </a:ext>
            </a:extLst>
          </p:cNvPr>
          <p:cNvSpPr txBox="1"/>
          <p:nvPr/>
        </p:nvSpPr>
        <p:spPr>
          <a:xfrm>
            <a:off x="1098333" y="2378431"/>
            <a:ext cx="4375052"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1 tin can</a:t>
            </a:r>
          </a:p>
        </p:txBody>
      </p:sp>
      <p:sp>
        <p:nvSpPr>
          <p:cNvPr id="17" name="TextBox 16">
            <a:extLst>
              <a:ext uri="{FF2B5EF4-FFF2-40B4-BE49-F238E27FC236}">
                <a16:creationId xmlns:a16="http://schemas.microsoft.com/office/drawing/2014/main" id="{E7938A3F-2929-DAA8-FFD2-59782B98CEF2}"/>
              </a:ext>
            </a:extLst>
          </p:cNvPr>
          <p:cNvSpPr txBox="1"/>
          <p:nvPr/>
        </p:nvSpPr>
        <p:spPr>
          <a:xfrm>
            <a:off x="1089300" y="2849618"/>
            <a:ext cx="4891313"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Wood – 500 x 40 x 20 mm</a:t>
            </a:r>
          </a:p>
        </p:txBody>
      </p:sp>
      <p:sp>
        <p:nvSpPr>
          <p:cNvPr id="18" name="TextBox 17">
            <a:extLst>
              <a:ext uri="{FF2B5EF4-FFF2-40B4-BE49-F238E27FC236}">
                <a16:creationId xmlns:a16="http://schemas.microsoft.com/office/drawing/2014/main" id="{B128907F-E753-4E14-6D7B-BD0E1649C325}"/>
              </a:ext>
            </a:extLst>
          </p:cNvPr>
          <p:cNvSpPr txBox="1"/>
          <p:nvPr/>
        </p:nvSpPr>
        <p:spPr>
          <a:xfrm>
            <a:off x="1089301" y="3348041"/>
            <a:ext cx="3868946"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2 x M5 machine screws </a:t>
            </a:r>
          </a:p>
        </p:txBody>
      </p:sp>
      <p:sp>
        <p:nvSpPr>
          <p:cNvPr id="19" name="TextBox 18">
            <a:extLst>
              <a:ext uri="{FF2B5EF4-FFF2-40B4-BE49-F238E27FC236}">
                <a16:creationId xmlns:a16="http://schemas.microsoft.com/office/drawing/2014/main" id="{22229A36-371F-A5AE-C0F8-F3D6B570A53E}"/>
              </a:ext>
            </a:extLst>
          </p:cNvPr>
          <p:cNvSpPr txBox="1"/>
          <p:nvPr/>
        </p:nvSpPr>
        <p:spPr>
          <a:xfrm>
            <a:off x="1089300" y="4309238"/>
            <a:ext cx="3253016"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1.2 m of fishing line</a:t>
            </a:r>
          </a:p>
        </p:txBody>
      </p:sp>
      <p:sp>
        <p:nvSpPr>
          <p:cNvPr id="20" name="TextBox 19">
            <a:extLst>
              <a:ext uri="{FF2B5EF4-FFF2-40B4-BE49-F238E27FC236}">
                <a16:creationId xmlns:a16="http://schemas.microsoft.com/office/drawing/2014/main" id="{6489A3FC-983A-C2CC-889D-A4A07EA193BA}"/>
              </a:ext>
            </a:extLst>
          </p:cNvPr>
          <p:cNvSpPr txBox="1"/>
          <p:nvPr/>
        </p:nvSpPr>
        <p:spPr>
          <a:xfrm>
            <a:off x="1091022" y="4821119"/>
            <a:ext cx="3481027"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Small bit of wood</a:t>
            </a:r>
          </a:p>
        </p:txBody>
      </p:sp>
      <p:sp>
        <p:nvSpPr>
          <p:cNvPr id="21" name="Title 1">
            <a:extLst>
              <a:ext uri="{FF2B5EF4-FFF2-40B4-BE49-F238E27FC236}">
                <a16:creationId xmlns:a16="http://schemas.microsoft.com/office/drawing/2014/main" id="{FB88D046-F733-F41A-5E9A-CE8C38F52791}"/>
              </a:ext>
            </a:extLst>
          </p:cNvPr>
          <p:cNvSpPr txBox="1">
            <a:spLocks/>
          </p:cNvSpPr>
          <p:nvPr/>
        </p:nvSpPr>
        <p:spPr>
          <a:xfrm>
            <a:off x="190459" y="1101343"/>
            <a:ext cx="3277955"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You will need</a:t>
            </a:r>
          </a:p>
        </p:txBody>
      </p:sp>
      <p:sp>
        <p:nvSpPr>
          <p:cNvPr id="22" name="TextBox 21">
            <a:extLst>
              <a:ext uri="{FF2B5EF4-FFF2-40B4-BE49-F238E27FC236}">
                <a16:creationId xmlns:a16="http://schemas.microsoft.com/office/drawing/2014/main" id="{C2D9138B-026E-7D37-2B4A-402567B23803}"/>
              </a:ext>
            </a:extLst>
          </p:cNvPr>
          <p:cNvSpPr txBox="1"/>
          <p:nvPr/>
        </p:nvSpPr>
        <p:spPr>
          <a:xfrm>
            <a:off x="5274976" y="2074906"/>
            <a:ext cx="3485524" cy="3416320"/>
          </a:xfrm>
          <a:prstGeom prst="rect">
            <a:avLst/>
          </a:prstGeom>
          <a:noFill/>
        </p:spPr>
        <p:txBody>
          <a:bodyPr wrap="square" rtlCol="0">
            <a:spAutoFit/>
          </a:bodyPr>
          <a:lstStyle/>
          <a:p>
            <a:r>
              <a:rPr lang="en-GB" sz="2400" b="1" dirty="0">
                <a:latin typeface="Arial" panose="020B0604020202020204" pitchFamily="34" charset="0"/>
                <a:cs typeface="Arial" panose="020B0604020202020204" pitchFamily="34" charset="0"/>
              </a:rPr>
              <a:t>Tools needed</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Hacksaw or multi-tool</a:t>
            </a:r>
          </a:p>
          <a:p>
            <a:r>
              <a:rPr lang="en-GB" sz="24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Drill with bits</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Hot glue gun</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Wood saw</a:t>
            </a:r>
          </a:p>
        </p:txBody>
      </p:sp>
      <p:sp>
        <p:nvSpPr>
          <p:cNvPr id="23" name="TextBox 22">
            <a:extLst>
              <a:ext uri="{FF2B5EF4-FFF2-40B4-BE49-F238E27FC236}">
                <a16:creationId xmlns:a16="http://schemas.microsoft.com/office/drawing/2014/main" id="{6108CDBF-33B1-553C-2C30-B0C325D0CBEF}"/>
              </a:ext>
            </a:extLst>
          </p:cNvPr>
          <p:cNvSpPr txBox="1"/>
          <p:nvPr/>
        </p:nvSpPr>
        <p:spPr>
          <a:xfrm>
            <a:off x="1087442" y="3859843"/>
            <a:ext cx="3868946"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4 x M5 nuts</a:t>
            </a:r>
          </a:p>
        </p:txBody>
      </p:sp>
    </p:spTree>
    <p:extLst>
      <p:ext uri="{BB962C8B-B14F-4D97-AF65-F5344CB8AC3E}">
        <p14:creationId xmlns:p14="http://schemas.microsoft.com/office/powerpoint/2010/main" val="2824570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B36778E-6E02-CDCF-724E-E79C22BCB091}"/>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1 – Making the tuners </a:t>
            </a:r>
            <a:r>
              <a:rPr lang="en-GB" sz="3600" dirty="0">
                <a:effectLst/>
                <a:ea typeface="Times New Roman" panose="02020603050405020304" pitchFamily="18" charset="0"/>
                <a:cs typeface="Segoe UI Emoji" panose="020B0502040204020203" pitchFamily="34" charset="0"/>
              </a:rPr>
              <a:t>⚠</a:t>
            </a:r>
            <a:endParaRPr lang="en-GB" sz="1050" dirty="0"/>
          </a:p>
        </p:txBody>
      </p:sp>
      <p:sp>
        <p:nvSpPr>
          <p:cNvPr id="6" name="Rectangle 5">
            <a:extLst>
              <a:ext uri="{FF2B5EF4-FFF2-40B4-BE49-F238E27FC236}">
                <a16:creationId xmlns:a16="http://schemas.microsoft.com/office/drawing/2014/main" id="{24138950-2A9F-F944-82FF-4FA97345B14C}"/>
              </a:ext>
            </a:extLst>
          </p:cNvPr>
          <p:cNvSpPr/>
          <p:nvPr/>
        </p:nvSpPr>
        <p:spPr>
          <a:xfrm>
            <a:off x="196103" y="1971005"/>
            <a:ext cx="3241363"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For each machine screw, cut along the slot with a hacksaw until it goes through the head</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Try not to cut too deeply as it will weaken the screw, and might break when tightening</a:t>
            </a:r>
            <a:endParaRPr lang="en-GB" sz="24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ADB4C98B-2203-79A5-D30C-3B36DDFAFE0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8141" t="36218" r="13915"/>
          <a:stretch/>
        </p:blipFill>
        <p:spPr>
          <a:xfrm>
            <a:off x="3617268" y="2129054"/>
            <a:ext cx="2077155" cy="2599892"/>
          </a:xfrm>
          <a:prstGeom prst="rect">
            <a:avLst/>
          </a:prstGeom>
        </p:spPr>
      </p:pic>
      <p:pic>
        <p:nvPicPr>
          <p:cNvPr id="9" name="Picture 8">
            <a:extLst>
              <a:ext uri="{FF2B5EF4-FFF2-40B4-BE49-F238E27FC236}">
                <a16:creationId xmlns:a16="http://schemas.microsoft.com/office/drawing/2014/main" id="{21B409F6-84A4-AD98-697F-E38BA5ECE208}"/>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26061" t="17943" r="28148" b="20165"/>
          <a:stretch/>
        </p:blipFill>
        <p:spPr>
          <a:xfrm rot="5400000">
            <a:off x="6104550" y="2551729"/>
            <a:ext cx="2823966" cy="2862727"/>
          </a:xfrm>
          <a:prstGeom prst="rect">
            <a:avLst/>
          </a:prstGeom>
        </p:spPr>
      </p:pic>
      <p:sp>
        <p:nvSpPr>
          <p:cNvPr id="3" name="TextBox 2">
            <a:extLst>
              <a:ext uri="{FF2B5EF4-FFF2-40B4-BE49-F238E27FC236}">
                <a16:creationId xmlns:a16="http://schemas.microsoft.com/office/drawing/2014/main" id="{4D3E2336-F865-3655-A62B-93B18A38B903}"/>
              </a:ext>
            </a:extLst>
          </p:cNvPr>
          <p:cNvSpPr txBox="1"/>
          <p:nvPr/>
        </p:nvSpPr>
        <p:spPr>
          <a:xfrm>
            <a:off x="6227223" y="5395075"/>
            <a:ext cx="2578619" cy="646331"/>
          </a:xfrm>
          <a:prstGeom prst="rect">
            <a:avLst/>
          </a:prstGeom>
          <a:noFill/>
        </p:spPr>
        <p:txBody>
          <a:bodyPr wrap="square">
            <a:spAutoFit/>
          </a:bodyPr>
          <a:lstStyle/>
          <a:p>
            <a:pPr algn="ctr"/>
            <a:r>
              <a:rPr lang="en-US" sz="1800" dirty="0">
                <a:effectLst/>
                <a:latin typeface="Arial" panose="020B0604020202020204" pitchFamily="34" charset="0"/>
                <a:ea typeface="Calibri" panose="020F0502020204030204" pitchFamily="34" charset="0"/>
              </a:rPr>
              <a:t>(Screw upside down to show depth of cut)</a:t>
            </a:r>
            <a:endParaRPr lang="en-GB" dirty="0"/>
          </a:p>
        </p:txBody>
      </p:sp>
    </p:spTree>
    <p:extLst>
      <p:ext uri="{BB962C8B-B14F-4D97-AF65-F5344CB8AC3E}">
        <p14:creationId xmlns:p14="http://schemas.microsoft.com/office/powerpoint/2010/main" val="2865031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12A5D96-FA98-FF84-58B7-F9806FD111F7}"/>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2 – Cutting the can </a:t>
            </a:r>
            <a:r>
              <a:rPr lang="en-GB" sz="3600" dirty="0">
                <a:effectLst/>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D8F8E282-CC92-1D27-203A-A22AF59F4A5A}"/>
              </a:ext>
            </a:extLst>
          </p:cNvPr>
          <p:cNvSpPr/>
          <p:nvPr/>
        </p:nvSpPr>
        <p:spPr>
          <a:xfrm>
            <a:off x="253247" y="1824757"/>
            <a:ext cx="4318753"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Mark two rectangular slots the same size as your stick</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Start about 15 mm from the end</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Use a hacksaw or multi-tool to cut straight across until the stick fits</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Cut the small ends carefully</a:t>
            </a:r>
            <a:endParaRPr lang="en-GB"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C8C98E41-2A9D-9CD5-770D-6562C6008F21}"/>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b="30330"/>
          <a:stretch/>
        </p:blipFill>
        <p:spPr>
          <a:xfrm>
            <a:off x="4839064" y="1912798"/>
            <a:ext cx="1966834" cy="1827050"/>
          </a:xfrm>
          <a:prstGeom prst="rect">
            <a:avLst/>
          </a:prstGeom>
        </p:spPr>
      </p:pic>
      <p:pic>
        <p:nvPicPr>
          <p:cNvPr id="11" name="Picture 10">
            <a:extLst>
              <a:ext uri="{FF2B5EF4-FFF2-40B4-BE49-F238E27FC236}">
                <a16:creationId xmlns:a16="http://schemas.microsoft.com/office/drawing/2014/main" id="{4E48079F-408F-8D6C-0C96-3AD55CE94BC3}"/>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l="25121" t="15103" r="8148" b="3670"/>
          <a:stretch/>
        </p:blipFill>
        <p:spPr>
          <a:xfrm rot="5400000">
            <a:off x="4809821" y="3892368"/>
            <a:ext cx="2028575" cy="1970089"/>
          </a:xfrm>
          <a:prstGeom prst="rect">
            <a:avLst/>
          </a:prstGeom>
        </p:spPr>
      </p:pic>
      <p:pic>
        <p:nvPicPr>
          <p:cNvPr id="12" name="Picture 11">
            <a:extLst>
              <a:ext uri="{FF2B5EF4-FFF2-40B4-BE49-F238E27FC236}">
                <a16:creationId xmlns:a16="http://schemas.microsoft.com/office/drawing/2014/main" id="{F7FBAA09-DD91-CD27-4704-6DCCC0D81DF5}"/>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23045" t="11591" r="11275"/>
          <a:stretch/>
        </p:blipFill>
        <p:spPr>
          <a:xfrm rot="5400000">
            <a:off x="6964142" y="2771963"/>
            <a:ext cx="1917452" cy="1935770"/>
          </a:xfrm>
          <a:prstGeom prst="rect">
            <a:avLst/>
          </a:prstGeom>
        </p:spPr>
      </p:pic>
    </p:spTree>
    <p:extLst>
      <p:ext uri="{BB962C8B-B14F-4D97-AF65-F5344CB8AC3E}">
        <p14:creationId xmlns:p14="http://schemas.microsoft.com/office/powerpoint/2010/main" val="131723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30EBB44-A524-FC3B-CABF-E4572398F6AF}"/>
              </a:ext>
            </a:extLst>
          </p:cNvPr>
          <p:cNvSpPr txBox="1">
            <a:spLocks/>
          </p:cNvSpPr>
          <p:nvPr/>
        </p:nvSpPr>
        <p:spPr>
          <a:xfrm>
            <a:off x="190459" y="1101343"/>
            <a:ext cx="8050716"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3 – Holes for the strings </a:t>
            </a:r>
            <a:r>
              <a:rPr lang="en-GB" sz="3600" dirty="0">
                <a:effectLst/>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5E7BC5B2-D01B-40F0-6816-E30C1C711B4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81930" y="2393792"/>
            <a:ext cx="3377093" cy="2532820"/>
          </a:xfrm>
          <a:prstGeom prst="rect">
            <a:avLst/>
          </a:prstGeom>
        </p:spPr>
      </p:pic>
      <p:sp>
        <p:nvSpPr>
          <p:cNvPr id="7" name="TextBox 6">
            <a:extLst>
              <a:ext uri="{FF2B5EF4-FFF2-40B4-BE49-F238E27FC236}">
                <a16:creationId xmlns:a16="http://schemas.microsoft.com/office/drawing/2014/main" id="{6C20B72C-02F2-E82F-EC68-B69C18BB625A}"/>
              </a:ext>
            </a:extLst>
          </p:cNvPr>
          <p:cNvSpPr txBox="1"/>
          <p:nvPr/>
        </p:nvSpPr>
        <p:spPr>
          <a:xfrm>
            <a:off x="3030343" y="1886050"/>
            <a:ext cx="5561863" cy="2308324"/>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Make two marks on one end of the stick as shown – 15 mm from the end and 10 mm in from each side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Drill a 2 mm diameter hole straight through each mark – these will be for the fixed end of the strings</a:t>
            </a:r>
          </a:p>
        </p:txBody>
      </p:sp>
      <p:pic>
        <p:nvPicPr>
          <p:cNvPr id="2" name="Picture 1">
            <a:extLst>
              <a:ext uri="{FF2B5EF4-FFF2-40B4-BE49-F238E27FC236}">
                <a16:creationId xmlns:a16="http://schemas.microsoft.com/office/drawing/2014/main" id="{4D146505-8634-A714-68E4-2C401082E5C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t="17129" b="18621"/>
          <a:stretch/>
        </p:blipFill>
        <p:spPr>
          <a:xfrm>
            <a:off x="5022194" y="4360882"/>
            <a:ext cx="3039070" cy="1464456"/>
          </a:xfrm>
          <a:prstGeom prst="rect">
            <a:avLst/>
          </a:prstGeom>
        </p:spPr>
      </p:pic>
      <p:cxnSp>
        <p:nvCxnSpPr>
          <p:cNvPr id="8" name="Straight Arrow Connector 7">
            <a:extLst>
              <a:ext uri="{FF2B5EF4-FFF2-40B4-BE49-F238E27FC236}">
                <a16:creationId xmlns:a16="http://schemas.microsoft.com/office/drawing/2014/main" id="{717A7D91-531A-2DCA-E951-53AC5B5FF625}"/>
              </a:ext>
            </a:extLst>
          </p:cNvPr>
          <p:cNvCxnSpPr>
            <a:cxnSpLocks/>
          </p:cNvCxnSpPr>
          <p:nvPr/>
        </p:nvCxnSpPr>
        <p:spPr>
          <a:xfrm>
            <a:off x="3982065" y="4194374"/>
            <a:ext cx="1229511" cy="898736"/>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731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30EBB44-A524-FC3B-CABF-E4572398F6AF}"/>
              </a:ext>
            </a:extLst>
          </p:cNvPr>
          <p:cNvSpPr txBox="1">
            <a:spLocks/>
          </p:cNvSpPr>
          <p:nvPr/>
        </p:nvSpPr>
        <p:spPr>
          <a:xfrm>
            <a:off x="166452" y="1065333"/>
            <a:ext cx="8050716"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4 – Holes for the tuners </a:t>
            </a:r>
            <a:r>
              <a:rPr lang="en-GB" sz="3600" dirty="0">
                <a:effectLst/>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A1218EB-BC37-5E46-28E1-18214DBE83F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6590" t="25802" r="17284" b="11557"/>
          <a:stretch/>
        </p:blipFill>
        <p:spPr>
          <a:xfrm rot="16200000">
            <a:off x="-228860" y="2486948"/>
            <a:ext cx="3058453" cy="2172927"/>
          </a:xfrm>
          <a:prstGeom prst="rect">
            <a:avLst/>
          </a:prstGeom>
        </p:spPr>
      </p:pic>
      <p:sp>
        <p:nvSpPr>
          <p:cNvPr id="7" name="TextBox 6">
            <a:extLst>
              <a:ext uri="{FF2B5EF4-FFF2-40B4-BE49-F238E27FC236}">
                <a16:creationId xmlns:a16="http://schemas.microsoft.com/office/drawing/2014/main" id="{6C20B72C-02F2-E82F-EC68-B69C18BB625A}"/>
              </a:ext>
            </a:extLst>
          </p:cNvPr>
          <p:cNvSpPr txBox="1"/>
          <p:nvPr/>
        </p:nvSpPr>
        <p:spPr>
          <a:xfrm>
            <a:off x="2822713" y="3980956"/>
            <a:ext cx="6183635"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Mark again 15 mm down from each of the first two holes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Drill a 2 mm hole straight through each mark – these will be for threading through the other end of the strings</a:t>
            </a:r>
          </a:p>
        </p:txBody>
      </p:sp>
      <p:cxnSp>
        <p:nvCxnSpPr>
          <p:cNvPr id="9" name="Straight Arrow Connector 8">
            <a:extLst>
              <a:ext uri="{FF2B5EF4-FFF2-40B4-BE49-F238E27FC236}">
                <a16:creationId xmlns:a16="http://schemas.microsoft.com/office/drawing/2014/main" id="{0DF397B2-1263-FFA5-1F7B-FAF9F0BCBB76}"/>
              </a:ext>
            </a:extLst>
          </p:cNvPr>
          <p:cNvCxnSpPr>
            <a:cxnSpLocks/>
          </p:cNvCxnSpPr>
          <p:nvPr/>
        </p:nvCxnSpPr>
        <p:spPr>
          <a:xfrm flipH="1">
            <a:off x="2035276" y="2181369"/>
            <a:ext cx="1081549" cy="601160"/>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a:extLst>
              <a:ext uri="{FF2B5EF4-FFF2-40B4-BE49-F238E27FC236}">
                <a16:creationId xmlns:a16="http://schemas.microsoft.com/office/drawing/2014/main" id="{F7E3825F-0FCA-145E-D79D-9EAE25C9B0FB}"/>
              </a:ext>
            </a:extLst>
          </p:cNvPr>
          <p:cNvCxnSpPr>
            <a:cxnSpLocks/>
          </p:cNvCxnSpPr>
          <p:nvPr/>
        </p:nvCxnSpPr>
        <p:spPr>
          <a:xfrm flipH="1" flipV="1">
            <a:off x="1993113" y="3777982"/>
            <a:ext cx="1123712" cy="648244"/>
          </a:xfrm>
          <a:prstGeom prst="straightConnector1">
            <a:avLst/>
          </a:prstGeom>
          <a:ln w="57150">
            <a:tailEnd type="triangle"/>
          </a:ln>
        </p:spPr>
        <p:style>
          <a:lnRef idx="3">
            <a:schemeClr val="accent1"/>
          </a:lnRef>
          <a:fillRef idx="0">
            <a:schemeClr val="accent1"/>
          </a:fillRef>
          <a:effectRef idx="2">
            <a:schemeClr val="accent1"/>
          </a:effectRef>
          <a:fontRef idx="minor">
            <a:schemeClr val="tx1"/>
          </a:fontRef>
        </p:style>
      </p:cxnSp>
      <p:sp>
        <p:nvSpPr>
          <p:cNvPr id="2" name="TextBox 1">
            <a:extLst>
              <a:ext uri="{FF2B5EF4-FFF2-40B4-BE49-F238E27FC236}">
                <a16:creationId xmlns:a16="http://schemas.microsoft.com/office/drawing/2014/main" id="{306CB178-AE95-AFF3-1101-DA694F0CA550}"/>
              </a:ext>
            </a:extLst>
          </p:cNvPr>
          <p:cNvSpPr txBox="1"/>
          <p:nvPr/>
        </p:nvSpPr>
        <p:spPr>
          <a:xfrm>
            <a:off x="2822713" y="1634420"/>
            <a:ext cx="6321287"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Make two marks on the other end of the stick – 15 mm from the end and 10 mm in from each side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Drill a 5 mm hole straight through each mark – these will be for the tuners</a:t>
            </a:r>
          </a:p>
        </p:txBody>
      </p:sp>
    </p:spTree>
    <p:extLst>
      <p:ext uri="{BB962C8B-B14F-4D97-AF65-F5344CB8AC3E}">
        <p14:creationId xmlns:p14="http://schemas.microsoft.com/office/powerpoint/2010/main" val="3790563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1CB6-C754-E0D4-AFEC-A33315E5474E}"/>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Arial" panose="020B0604020202020204" pitchFamily="34" charset="0"/>
                <a:cs typeface="Arial" panose="020B0604020202020204" pitchFamily="34" charset="0"/>
              </a:rPr>
              <a:t>Step 5 – Making the bridge </a:t>
            </a:r>
            <a:r>
              <a:rPr lang="en-GB" sz="3600" dirty="0">
                <a:effectLst/>
                <a:ea typeface="Times New Roman" panose="02020603050405020304" pitchFamily="18" charset="0"/>
                <a:cs typeface="Segoe UI Emoji" panose="020B0502040204020203" pitchFamily="34" charset="0"/>
              </a:rPr>
              <a:t>⚠</a:t>
            </a:r>
            <a:endParaRPr lang="en-GB" sz="36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4C91DF5-98B9-B50A-EEFE-DAB8C88B73E9}"/>
              </a:ext>
            </a:extLst>
          </p:cNvPr>
          <p:cNvSpPr/>
          <p:nvPr/>
        </p:nvSpPr>
        <p:spPr>
          <a:xfrm>
            <a:off x="3945452" y="2125138"/>
            <a:ext cx="4855677" cy="341632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You will need a small piece of wood about 10 mm tall and the same width as your stick</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Cut two small grooves, about 3 mm in depth, 10 mm from each side</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Glue the bridge to the can</a:t>
            </a:r>
            <a:endParaRPr lang="en-GB"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4A98F44C-F576-9E1A-6722-7DB65B9F021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677" t="5258" r="10340"/>
          <a:stretch/>
        </p:blipFill>
        <p:spPr>
          <a:xfrm rot="5400000">
            <a:off x="363402" y="2093895"/>
            <a:ext cx="3415183" cy="3467563"/>
          </a:xfrm>
          <a:prstGeom prst="rect">
            <a:avLst/>
          </a:prstGeom>
        </p:spPr>
      </p:pic>
    </p:spTree>
    <p:extLst>
      <p:ext uri="{BB962C8B-B14F-4D97-AF65-F5344CB8AC3E}">
        <p14:creationId xmlns:p14="http://schemas.microsoft.com/office/powerpoint/2010/main" val="1129809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882</Words>
  <Application>Microsoft Office PowerPoint</Application>
  <PresentationFormat>On-screen Show (4:3)</PresentationFormat>
  <Paragraphs>96</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an Erhu presentation</dc:title>
  <dc:subject>Making a traditional Chinese two-stringed instrument</dc:subject>
  <dc:creator>Attainment in Education</dc:creator>
  <cp:keywords>erhu, culture, cutting, drilling, hand tools, joining, pitch, screws and nuts, tuning</cp:keywords>
  <cp:lastModifiedBy>Holly Margerison-Smith</cp:lastModifiedBy>
  <cp:revision>109</cp:revision>
  <dcterms:created xsi:type="dcterms:W3CDTF">2017-06-28T15:11:57Z</dcterms:created>
  <dcterms:modified xsi:type="dcterms:W3CDTF">2022-11-29T13:12:54Z</dcterms:modified>
</cp:coreProperties>
</file>