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6" r:id="rId2"/>
    <p:sldId id="260" r:id="rId3"/>
    <p:sldId id="278" r:id="rId4"/>
    <p:sldId id="280" r:id="rId5"/>
    <p:sldId id="281" r:id="rId6"/>
    <p:sldId id="282" r:id="rId7"/>
    <p:sldId id="283" r:id="rId8"/>
    <p:sldId id="284" r:id="rId9"/>
    <p:sldId id="274" r:id="rId10"/>
    <p:sldId id="276" r:id="rId11"/>
    <p:sldId id="286" r:id="rId12"/>
    <p:sldId id="287" r:id="rId13"/>
    <p:sldId id="289" r:id="rId14"/>
    <p:sldId id="288"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59" autoAdjust="0"/>
    <p:restoredTop sz="85098" autoAdjust="0"/>
  </p:normalViewPr>
  <p:slideViewPr>
    <p:cSldViewPr snapToGrid="0" snapToObjects="1">
      <p:cViewPr varScale="1">
        <p:scale>
          <a:sx n="73" d="100"/>
          <a:sy n="73" d="100"/>
        </p:scale>
        <p:origin x="1646"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7F889-9E18-41E6-8973-F6D11122191D}" type="datetimeFigureOut">
              <a:rPr lang="en-GB" smtClean="0"/>
              <a:t>11/10/2022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FA728-7C25-4CCC-8013-DCE6384EC718}" type="slidenum">
              <a:rPr lang="en-GB" smtClean="0"/>
              <a:t>‹#›</a:t>
            </a:fld>
            <a:endParaRPr lang="en-GB"/>
          </a:p>
        </p:txBody>
      </p:sp>
    </p:spTree>
    <p:extLst>
      <p:ext uri="{BB962C8B-B14F-4D97-AF65-F5344CB8AC3E}">
        <p14:creationId xmlns:p14="http://schemas.microsoft.com/office/powerpoint/2010/main" val="253683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845952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12</a:t>
            </a:fld>
            <a:endParaRPr lang="en-GB" dirty="0"/>
          </a:p>
        </p:txBody>
      </p:sp>
    </p:spTree>
    <p:extLst>
      <p:ext uri="{BB962C8B-B14F-4D97-AF65-F5344CB8AC3E}">
        <p14:creationId xmlns:p14="http://schemas.microsoft.com/office/powerpoint/2010/main" val="1312948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13</a:t>
            </a:fld>
            <a:endParaRPr lang="en-GB" dirty="0"/>
          </a:p>
        </p:txBody>
      </p:sp>
    </p:spTree>
    <p:extLst>
      <p:ext uri="{BB962C8B-B14F-4D97-AF65-F5344CB8AC3E}">
        <p14:creationId xmlns:p14="http://schemas.microsoft.com/office/powerpoint/2010/main" val="3474744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14</a:t>
            </a:fld>
            <a:endParaRPr lang="en-GB" dirty="0"/>
          </a:p>
        </p:txBody>
      </p:sp>
    </p:spTree>
    <p:extLst>
      <p:ext uri="{BB962C8B-B14F-4D97-AF65-F5344CB8AC3E}">
        <p14:creationId xmlns:p14="http://schemas.microsoft.com/office/powerpoint/2010/main" val="2097934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Answers: Q1 63.8 mm; Q2 182.8 mm</a:t>
            </a:r>
          </a:p>
        </p:txBody>
      </p:sp>
      <p:sp>
        <p:nvSpPr>
          <p:cNvPr id="4" name="Slide Number Placeholder 3"/>
          <p:cNvSpPr>
            <a:spLocks noGrp="1"/>
          </p:cNvSpPr>
          <p:nvPr>
            <p:ph type="sldNum" sz="quarter" idx="10"/>
          </p:nvPr>
        </p:nvSpPr>
        <p:spPr/>
        <p:txBody>
          <a:bodyPr/>
          <a:lstStyle/>
          <a:p>
            <a:fld id="{3EB474A7-B749-4504-9847-6E28E627D631}" type="slidenum">
              <a:rPr lang="en-GB" smtClean="0"/>
              <a:pPr/>
              <a:t>15</a:t>
            </a:fld>
            <a:endParaRPr lang="en-GB" dirty="0"/>
          </a:p>
        </p:txBody>
      </p:sp>
    </p:spTree>
    <p:extLst>
      <p:ext uri="{BB962C8B-B14F-4D97-AF65-F5344CB8AC3E}">
        <p14:creationId xmlns:p14="http://schemas.microsoft.com/office/powerpoint/2010/main" val="362443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4</a:t>
            </a:fld>
            <a:endParaRPr lang="en-GB" dirty="0"/>
          </a:p>
        </p:txBody>
      </p:sp>
    </p:spTree>
    <p:extLst>
      <p:ext uri="{BB962C8B-B14F-4D97-AF65-F5344CB8AC3E}">
        <p14:creationId xmlns:p14="http://schemas.microsoft.com/office/powerpoint/2010/main" val="1584872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154802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p>
        </p:txBody>
      </p:sp>
      <p:sp>
        <p:nvSpPr>
          <p:cNvPr id="4" name="Slide Number Placeholder 3"/>
          <p:cNvSpPr>
            <a:spLocks noGrp="1"/>
          </p:cNvSpPr>
          <p:nvPr>
            <p:ph type="sldNum" sz="quarter" idx="10"/>
          </p:nvPr>
        </p:nvSpPr>
        <p:spPr/>
        <p:txBody>
          <a:bodyPr/>
          <a:lstStyle/>
          <a:p>
            <a:fld id="{3EB474A7-B749-4504-9847-6E28E627D631}" type="slidenum">
              <a:rPr lang="en-GB" smtClean="0"/>
              <a:pPr/>
              <a:t>6</a:t>
            </a:fld>
            <a:endParaRPr lang="en-GB" dirty="0"/>
          </a:p>
        </p:txBody>
      </p:sp>
    </p:spTree>
    <p:extLst>
      <p:ext uri="{BB962C8B-B14F-4D97-AF65-F5344CB8AC3E}">
        <p14:creationId xmlns:p14="http://schemas.microsoft.com/office/powerpoint/2010/main" val="311065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3340564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8</a:t>
            </a:fld>
            <a:endParaRPr lang="en-GB" dirty="0"/>
          </a:p>
        </p:txBody>
      </p:sp>
    </p:spTree>
    <p:extLst>
      <p:ext uri="{BB962C8B-B14F-4D97-AF65-F5344CB8AC3E}">
        <p14:creationId xmlns:p14="http://schemas.microsoft.com/office/powerpoint/2010/main" val="1647787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9</a:t>
            </a:fld>
            <a:endParaRPr lang="en-GB" dirty="0"/>
          </a:p>
        </p:txBody>
      </p:sp>
    </p:spTree>
    <p:extLst>
      <p:ext uri="{BB962C8B-B14F-4D97-AF65-F5344CB8AC3E}">
        <p14:creationId xmlns:p14="http://schemas.microsoft.com/office/powerpoint/2010/main" val="1766125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10</a:t>
            </a:fld>
            <a:endParaRPr lang="en-GB" dirty="0"/>
          </a:p>
        </p:txBody>
      </p:sp>
    </p:spTree>
    <p:extLst>
      <p:ext uri="{BB962C8B-B14F-4D97-AF65-F5344CB8AC3E}">
        <p14:creationId xmlns:p14="http://schemas.microsoft.com/office/powerpoint/2010/main" val="698365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Discuss the brief and design criteria with learners. </a:t>
            </a:r>
          </a:p>
        </p:txBody>
      </p:sp>
      <p:sp>
        <p:nvSpPr>
          <p:cNvPr id="4" name="Slide Number Placeholder 3"/>
          <p:cNvSpPr>
            <a:spLocks noGrp="1"/>
          </p:cNvSpPr>
          <p:nvPr>
            <p:ph type="sldNum" sz="quarter" idx="10"/>
          </p:nvPr>
        </p:nvSpPr>
        <p:spPr/>
        <p:txBody>
          <a:bodyPr/>
          <a:lstStyle/>
          <a:p>
            <a:fld id="{3EB474A7-B749-4504-9847-6E28E627D631}" type="slidenum">
              <a:rPr lang="en-GB" smtClean="0"/>
              <a:pPr/>
              <a:t>11</a:t>
            </a:fld>
            <a:endParaRPr lang="en-GB" dirty="0"/>
          </a:p>
        </p:txBody>
      </p:sp>
    </p:spTree>
    <p:extLst>
      <p:ext uri="{BB962C8B-B14F-4D97-AF65-F5344CB8AC3E}">
        <p14:creationId xmlns:p14="http://schemas.microsoft.com/office/powerpoint/2010/main" val="4106177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10/11/2022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A5DC1B-6179-1425-4239-BB037F3415C5}"/>
              </a:ext>
            </a:extLst>
          </p:cNvPr>
          <p:cNvPicPr>
            <a:picLocks noChangeAspect="1"/>
          </p:cNvPicPr>
          <p:nvPr/>
        </p:nvPicPr>
        <p:blipFill>
          <a:blip r:embed="rId2"/>
          <a:stretch>
            <a:fillRect/>
          </a:stretch>
        </p:blipFill>
        <p:spPr>
          <a:xfrm>
            <a:off x="-24950" y="1338486"/>
            <a:ext cx="1857503" cy="3570735"/>
          </a:xfrm>
          <a:prstGeom prst="rect">
            <a:avLst/>
          </a:prstGeom>
        </p:spPr>
      </p:pic>
      <p:sp>
        <p:nvSpPr>
          <p:cNvPr id="8" name="Title 1"/>
          <p:cNvSpPr>
            <a:spLocks noGrp="1"/>
          </p:cNvSpPr>
          <p:nvPr>
            <p:ph type="ctrTitle"/>
          </p:nvPr>
        </p:nvSpPr>
        <p:spPr>
          <a:xfrm>
            <a:off x="611560" y="2204864"/>
            <a:ext cx="7920880" cy="1082402"/>
          </a:xfrm>
        </p:spPr>
        <p:txBody>
          <a:bodyPr/>
          <a:lstStyle/>
          <a:p>
            <a:r>
              <a:rPr lang="en-GB" sz="4800" b="1" dirty="0">
                <a:latin typeface="Arial" panose="020B0604020202020204" pitchFamily="34" charset="0"/>
                <a:cs typeface="Arial" panose="020B0604020202020204" pitchFamily="34" charset="0"/>
              </a:rPr>
              <a:t>How high will it go!</a:t>
            </a:r>
          </a:p>
        </p:txBody>
      </p:sp>
      <p:sp>
        <p:nvSpPr>
          <p:cNvPr id="9" name="Subtitle 2"/>
          <p:cNvSpPr>
            <a:spLocks noGrp="1"/>
          </p:cNvSpPr>
          <p:nvPr>
            <p:ph type="subTitle" idx="1"/>
          </p:nvPr>
        </p:nvSpPr>
        <p:spPr>
          <a:xfrm>
            <a:off x="1115616" y="4271554"/>
            <a:ext cx="6912768" cy="1247960"/>
          </a:xfrm>
        </p:spPr>
        <p:txBody>
          <a:bodyPr>
            <a:normAutofit/>
          </a:bodyPr>
          <a:lstStyle/>
          <a:p>
            <a:r>
              <a:rPr lang="en-GB" sz="2800" dirty="0">
                <a:latin typeface="Arial" panose="020B0604020202020204" pitchFamily="34" charset="0"/>
                <a:cs typeface="Arial" panose="020B0604020202020204" pitchFamily="34" charset="0"/>
              </a:rPr>
              <a:t>Finding the height achieved by a flying object using trigonometry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9D0484-058C-4EFF-AFD7-1C64D2340204}"/>
              </a:ext>
            </a:extLst>
          </p:cNvPr>
          <p:cNvSpPr>
            <a:spLocks noGrp="1"/>
          </p:cNvSpPr>
          <p:nvPr>
            <p:ph type="title"/>
          </p:nvPr>
        </p:nvSpPr>
        <p:spPr>
          <a:xfrm>
            <a:off x="0" y="987708"/>
            <a:ext cx="8718140" cy="792088"/>
          </a:xfrm>
        </p:spPr>
        <p:txBody>
          <a:bodyPr>
            <a:normAutofit/>
          </a:bodyPr>
          <a:lstStyle/>
          <a:p>
            <a:pPr algn="l"/>
            <a:r>
              <a:rPr lang="en-GB" sz="3600" b="1" dirty="0">
                <a:latin typeface="Arial" panose="020B0604020202020204" pitchFamily="34" charset="0"/>
                <a:cs typeface="Arial" panose="020B0604020202020204" pitchFamily="34" charset="0"/>
              </a:rPr>
              <a:t>Measure the height experiment</a:t>
            </a:r>
          </a:p>
        </p:txBody>
      </p:sp>
      <p:sp>
        <p:nvSpPr>
          <p:cNvPr id="4" name="Content Placeholder 2">
            <a:extLst>
              <a:ext uri="{FF2B5EF4-FFF2-40B4-BE49-F238E27FC236}">
                <a16:creationId xmlns:a16="http://schemas.microsoft.com/office/drawing/2014/main" id="{1030F6E4-7D88-4C52-8232-04C6443402C7}"/>
              </a:ext>
            </a:extLst>
          </p:cNvPr>
          <p:cNvSpPr txBox="1">
            <a:spLocks/>
          </p:cNvSpPr>
          <p:nvPr/>
        </p:nvSpPr>
        <p:spPr>
          <a:xfrm>
            <a:off x="457200" y="2132856"/>
            <a:ext cx="8229600" cy="399330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endParaRPr lang="en-GB" sz="2400" dirty="0"/>
          </a:p>
          <a:p>
            <a:endParaRPr lang="en-GB" dirty="0"/>
          </a:p>
          <a:p>
            <a:endParaRPr lang="en-GB" dirty="0"/>
          </a:p>
        </p:txBody>
      </p:sp>
      <p:pic>
        <p:nvPicPr>
          <p:cNvPr id="2" name="Picture 1">
            <a:extLst>
              <a:ext uri="{FF2B5EF4-FFF2-40B4-BE49-F238E27FC236}">
                <a16:creationId xmlns:a16="http://schemas.microsoft.com/office/drawing/2014/main" id="{7D0AAF2D-7C6D-ABAE-1DE6-ADACEC1A6E3A}"/>
              </a:ext>
            </a:extLst>
          </p:cNvPr>
          <p:cNvPicPr>
            <a:picLocks noChangeAspect="1"/>
          </p:cNvPicPr>
          <p:nvPr/>
        </p:nvPicPr>
        <p:blipFill>
          <a:blip r:embed="rId3"/>
          <a:stretch>
            <a:fillRect/>
          </a:stretch>
        </p:blipFill>
        <p:spPr>
          <a:xfrm>
            <a:off x="7993392" y="4293096"/>
            <a:ext cx="815543" cy="1567743"/>
          </a:xfrm>
          <a:prstGeom prst="rect">
            <a:avLst/>
          </a:prstGeom>
        </p:spPr>
      </p:pic>
      <p:sp>
        <p:nvSpPr>
          <p:cNvPr id="6" name="TextBox 2">
            <a:extLst>
              <a:ext uri="{FF2B5EF4-FFF2-40B4-BE49-F238E27FC236}">
                <a16:creationId xmlns:a16="http://schemas.microsoft.com/office/drawing/2014/main" id="{32477B1C-D97A-56B7-353D-0AAE19225B58}"/>
              </a:ext>
            </a:extLst>
          </p:cNvPr>
          <p:cNvSpPr txBox="1">
            <a:spLocks noChangeArrowheads="1"/>
          </p:cNvSpPr>
          <p:nvPr/>
        </p:nvSpPr>
        <p:spPr bwMode="auto">
          <a:xfrm>
            <a:off x="229561" y="2271192"/>
            <a:ext cx="857937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latin typeface="+mn-lt"/>
                <a:ea typeface="+mn-ea"/>
                <a:cs typeface="+mn-cs"/>
              </a:rPr>
              <a:t>Work with a partner</a:t>
            </a:r>
          </a:p>
          <a:p>
            <a:pPr eaLnBrk="1" hangingPunct="1">
              <a:buFont typeface="Arial" panose="020B0604020202020204" pitchFamily="34" charset="0"/>
              <a:buChar char="•"/>
            </a:pPr>
            <a:r>
              <a:rPr lang="en-GB" altLang="en-US" sz="2400" dirty="0">
                <a:latin typeface="+mn-lt"/>
                <a:ea typeface="+mn-ea"/>
                <a:cs typeface="+mn-cs"/>
              </a:rPr>
              <a:t>One of you inflates and holds the balloon at head height</a:t>
            </a:r>
          </a:p>
          <a:p>
            <a:pPr eaLnBrk="1" hangingPunct="1">
              <a:buFont typeface="Arial" panose="020B0604020202020204" pitchFamily="34" charset="0"/>
              <a:buChar char="•"/>
            </a:pPr>
            <a:r>
              <a:rPr lang="en-GB" altLang="en-US" sz="2400" dirty="0">
                <a:latin typeface="+mn-lt"/>
                <a:ea typeface="+mn-ea"/>
                <a:cs typeface="+mn-cs"/>
              </a:rPr>
              <a:t>The second holds the clinometer level with the balloon</a:t>
            </a:r>
          </a:p>
          <a:p>
            <a:pPr eaLnBrk="1" hangingPunct="1">
              <a:buFont typeface="Arial" panose="020B0604020202020204" pitchFamily="34" charset="0"/>
              <a:buChar char="•"/>
            </a:pPr>
            <a:r>
              <a:rPr lang="en-GB" altLang="en-US" sz="2400" dirty="0">
                <a:latin typeface="+mn-lt"/>
                <a:ea typeface="+mn-ea"/>
                <a:cs typeface="+mn-cs"/>
              </a:rPr>
              <a:t>Stand a set distance apart e.g. 5 m </a:t>
            </a:r>
          </a:p>
          <a:p>
            <a:pPr eaLnBrk="1" hangingPunct="1">
              <a:buFont typeface="Arial" panose="020B0604020202020204" pitchFamily="34" charset="0"/>
              <a:buChar char="•"/>
            </a:pPr>
            <a:endParaRPr lang="en-GB" altLang="en-US" sz="2400" dirty="0">
              <a:latin typeface="+mn-lt"/>
              <a:ea typeface="+mn-ea"/>
              <a:cs typeface="+mn-cs"/>
            </a:endParaRPr>
          </a:p>
          <a:p>
            <a:pPr eaLnBrk="1" hangingPunct="1">
              <a:buFont typeface="Arial" panose="020B0604020202020204" pitchFamily="34" charset="0"/>
              <a:buChar char="•"/>
            </a:pPr>
            <a:endParaRPr lang="en-GB" altLang="en-US" sz="2400" dirty="0">
              <a:latin typeface="+mn-lt"/>
              <a:ea typeface="+mn-ea"/>
              <a:cs typeface="+mn-cs"/>
            </a:endParaRPr>
          </a:p>
        </p:txBody>
      </p:sp>
    </p:spTree>
    <p:extLst>
      <p:ext uri="{BB962C8B-B14F-4D97-AF65-F5344CB8AC3E}">
        <p14:creationId xmlns:p14="http://schemas.microsoft.com/office/powerpoint/2010/main" val="282831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9D0484-058C-4EFF-AFD7-1C64D2340204}"/>
              </a:ext>
            </a:extLst>
          </p:cNvPr>
          <p:cNvSpPr>
            <a:spLocks noGrp="1"/>
          </p:cNvSpPr>
          <p:nvPr>
            <p:ph type="title"/>
          </p:nvPr>
        </p:nvSpPr>
        <p:spPr>
          <a:xfrm>
            <a:off x="2590" y="1001257"/>
            <a:ext cx="8718140" cy="792088"/>
          </a:xfrm>
        </p:spPr>
        <p:txBody>
          <a:bodyPr>
            <a:normAutofit/>
          </a:bodyPr>
          <a:lstStyle/>
          <a:p>
            <a:pPr algn="l"/>
            <a:r>
              <a:rPr lang="en-GB" sz="3600" b="1" dirty="0">
                <a:latin typeface="Arial" panose="020B0604020202020204" pitchFamily="34" charset="0"/>
                <a:cs typeface="Arial" panose="020B0604020202020204" pitchFamily="34" charset="0"/>
              </a:rPr>
              <a:t>Ready for balloon release</a:t>
            </a:r>
          </a:p>
        </p:txBody>
      </p:sp>
      <p:sp>
        <p:nvSpPr>
          <p:cNvPr id="4" name="Content Placeholder 2">
            <a:extLst>
              <a:ext uri="{FF2B5EF4-FFF2-40B4-BE49-F238E27FC236}">
                <a16:creationId xmlns:a16="http://schemas.microsoft.com/office/drawing/2014/main" id="{1030F6E4-7D88-4C52-8232-04C6443402C7}"/>
              </a:ext>
            </a:extLst>
          </p:cNvPr>
          <p:cNvSpPr txBox="1">
            <a:spLocks/>
          </p:cNvSpPr>
          <p:nvPr/>
        </p:nvSpPr>
        <p:spPr>
          <a:xfrm>
            <a:off x="457200" y="2132856"/>
            <a:ext cx="8229600" cy="399330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endParaRPr lang="en-GB" sz="2400" dirty="0"/>
          </a:p>
          <a:p>
            <a:endParaRPr lang="en-GB" dirty="0"/>
          </a:p>
          <a:p>
            <a:endParaRPr lang="en-GB" dirty="0"/>
          </a:p>
        </p:txBody>
      </p:sp>
      <p:pic>
        <p:nvPicPr>
          <p:cNvPr id="11" name="Picture 10">
            <a:extLst>
              <a:ext uri="{FF2B5EF4-FFF2-40B4-BE49-F238E27FC236}">
                <a16:creationId xmlns:a16="http://schemas.microsoft.com/office/drawing/2014/main" id="{83169EC5-00F3-68A5-4840-4E16F6673269}"/>
              </a:ext>
            </a:extLst>
          </p:cNvPr>
          <p:cNvPicPr>
            <a:picLocks noChangeAspect="1"/>
          </p:cNvPicPr>
          <p:nvPr/>
        </p:nvPicPr>
        <p:blipFill>
          <a:blip r:embed="rId3"/>
          <a:stretch>
            <a:fillRect/>
          </a:stretch>
        </p:blipFill>
        <p:spPr>
          <a:xfrm>
            <a:off x="2590" y="2875002"/>
            <a:ext cx="2067213" cy="2981741"/>
          </a:xfrm>
          <a:prstGeom prst="rect">
            <a:avLst/>
          </a:prstGeom>
        </p:spPr>
      </p:pic>
      <p:pic>
        <p:nvPicPr>
          <p:cNvPr id="2" name="Picture 1">
            <a:extLst>
              <a:ext uri="{FF2B5EF4-FFF2-40B4-BE49-F238E27FC236}">
                <a16:creationId xmlns:a16="http://schemas.microsoft.com/office/drawing/2014/main" id="{7D0AAF2D-7C6D-ABAE-1DE6-ADACEC1A6E3A}"/>
              </a:ext>
            </a:extLst>
          </p:cNvPr>
          <p:cNvPicPr>
            <a:picLocks noChangeAspect="1"/>
          </p:cNvPicPr>
          <p:nvPr/>
        </p:nvPicPr>
        <p:blipFill rotWithShape="1">
          <a:blip r:embed="rId4"/>
          <a:srcRect b="49476"/>
          <a:stretch/>
        </p:blipFill>
        <p:spPr>
          <a:xfrm>
            <a:off x="1489605" y="2870134"/>
            <a:ext cx="815543" cy="792089"/>
          </a:xfrm>
          <a:prstGeom prst="rect">
            <a:avLst/>
          </a:prstGeom>
        </p:spPr>
      </p:pic>
      <p:pic>
        <p:nvPicPr>
          <p:cNvPr id="13" name="Picture 12" descr="Icon&#10;&#10;Description automatically generated">
            <a:extLst>
              <a:ext uri="{FF2B5EF4-FFF2-40B4-BE49-F238E27FC236}">
                <a16:creationId xmlns:a16="http://schemas.microsoft.com/office/drawing/2014/main" id="{C79732CD-71F0-17E0-E946-A12923565F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82402" y="3220668"/>
            <a:ext cx="1174440" cy="2348880"/>
          </a:xfrm>
          <a:prstGeom prst="rect">
            <a:avLst/>
          </a:prstGeom>
        </p:spPr>
      </p:pic>
      <p:pic>
        <p:nvPicPr>
          <p:cNvPr id="15" name="Picture 14">
            <a:extLst>
              <a:ext uri="{FF2B5EF4-FFF2-40B4-BE49-F238E27FC236}">
                <a16:creationId xmlns:a16="http://schemas.microsoft.com/office/drawing/2014/main" id="{2C48ADCA-4690-04AE-EA0C-2DC197D9BAFD}"/>
              </a:ext>
            </a:extLst>
          </p:cNvPr>
          <p:cNvPicPr>
            <a:picLocks noChangeAspect="1"/>
          </p:cNvPicPr>
          <p:nvPr/>
        </p:nvPicPr>
        <p:blipFill>
          <a:blip r:embed="rId6"/>
          <a:stretch>
            <a:fillRect/>
          </a:stretch>
        </p:blipFill>
        <p:spPr>
          <a:xfrm>
            <a:off x="7732360" y="1232756"/>
            <a:ext cx="1057229" cy="792088"/>
          </a:xfrm>
          <a:prstGeom prst="rect">
            <a:avLst/>
          </a:prstGeom>
        </p:spPr>
      </p:pic>
      <p:pic>
        <p:nvPicPr>
          <p:cNvPr id="17" name="Picture 16">
            <a:extLst>
              <a:ext uri="{FF2B5EF4-FFF2-40B4-BE49-F238E27FC236}">
                <a16:creationId xmlns:a16="http://schemas.microsoft.com/office/drawing/2014/main" id="{9B184372-0846-6073-70E8-8B0D0998F909}"/>
              </a:ext>
            </a:extLst>
          </p:cNvPr>
          <p:cNvPicPr>
            <a:picLocks noChangeAspect="1"/>
          </p:cNvPicPr>
          <p:nvPr/>
        </p:nvPicPr>
        <p:blipFill>
          <a:blip r:embed="rId7"/>
          <a:stretch>
            <a:fillRect/>
          </a:stretch>
        </p:blipFill>
        <p:spPr>
          <a:xfrm>
            <a:off x="5304314" y="2558954"/>
            <a:ext cx="1689810" cy="1199220"/>
          </a:xfrm>
          <a:prstGeom prst="rect">
            <a:avLst/>
          </a:prstGeom>
        </p:spPr>
      </p:pic>
      <p:sp>
        <p:nvSpPr>
          <p:cNvPr id="20" name="TextBox 19">
            <a:extLst>
              <a:ext uri="{FF2B5EF4-FFF2-40B4-BE49-F238E27FC236}">
                <a16:creationId xmlns:a16="http://schemas.microsoft.com/office/drawing/2014/main" id="{718A7FD8-BF31-430F-8725-90C0AFE9A0FF}"/>
              </a:ext>
            </a:extLst>
          </p:cNvPr>
          <p:cNvSpPr txBox="1"/>
          <p:nvPr/>
        </p:nvSpPr>
        <p:spPr>
          <a:xfrm>
            <a:off x="3521565" y="3089796"/>
            <a:ext cx="1368152" cy="400110"/>
          </a:xfrm>
          <a:prstGeom prst="rect">
            <a:avLst/>
          </a:prstGeom>
          <a:noFill/>
        </p:spPr>
        <p:txBody>
          <a:bodyPr wrap="square" rtlCol="0">
            <a:spAutoFit/>
          </a:bodyPr>
          <a:lstStyle/>
          <a:p>
            <a:r>
              <a:rPr lang="en-GB" sz="2000" dirty="0">
                <a:solidFill>
                  <a:srgbClr val="FF0000"/>
                </a:solidFill>
              </a:rPr>
              <a:t>Level</a:t>
            </a:r>
            <a:endParaRPr lang="en-GB" dirty="0">
              <a:solidFill>
                <a:srgbClr val="FF0000"/>
              </a:solidFill>
            </a:endParaRPr>
          </a:p>
        </p:txBody>
      </p:sp>
      <p:cxnSp>
        <p:nvCxnSpPr>
          <p:cNvPr id="22" name="Straight Arrow Connector 21">
            <a:extLst>
              <a:ext uri="{FF2B5EF4-FFF2-40B4-BE49-F238E27FC236}">
                <a16:creationId xmlns:a16="http://schemas.microsoft.com/office/drawing/2014/main" id="{ADDA6564-2870-84B5-2701-F226DDA27C80}"/>
              </a:ext>
            </a:extLst>
          </p:cNvPr>
          <p:cNvCxnSpPr/>
          <p:nvPr/>
        </p:nvCxnSpPr>
        <p:spPr>
          <a:xfrm>
            <a:off x="1869628" y="4068228"/>
            <a:ext cx="4990523" cy="0"/>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ABD5BB2-A9EB-9FFB-C3CA-43EEB12A7583}"/>
              </a:ext>
            </a:extLst>
          </p:cNvPr>
          <p:cNvCxnSpPr>
            <a:cxnSpLocks/>
          </p:cNvCxnSpPr>
          <p:nvPr/>
        </p:nvCxnSpPr>
        <p:spPr>
          <a:xfrm>
            <a:off x="2416629" y="3568149"/>
            <a:ext cx="2756262"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7513C2E6-D0A2-7EA1-9B77-97CCE7F7FE21}"/>
              </a:ext>
            </a:extLst>
          </p:cNvPr>
          <p:cNvSpPr txBox="1"/>
          <p:nvPr/>
        </p:nvSpPr>
        <p:spPr>
          <a:xfrm>
            <a:off x="3677584" y="5577503"/>
            <a:ext cx="1368152" cy="369332"/>
          </a:xfrm>
          <a:prstGeom prst="rect">
            <a:avLst/>
          </a:prstGeom>
          <a:noFill/>
        </p:spPr>
        <p:txBody>
          <a:bodyPr wrap="square" rtlCol="0">
            <a:spAutoFit/>
          </a:bodyPr>
          <a:lstStyle/>
          <a:p>
            <a:r>
              <a:rPr lang="en-GB" dirty="0"/>
              <a:t>5 m</a:t>
            </a:r>
          </a:p>
        </p:txBody>
      </p:sp>
    </p:spTree>
    <p:extLst>
      <p:ext uri="{BB962C8B-B14F-4D97-AF65-F5344CB8AC3E}">
        <p14:creationId xmlns:p14="http://schemas.microsoft.com/office/powerpoint/2010/main" val="160386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9D0484-058C-4EFF-AFD7-1C64D2340204}"/>
              </a:ext>
            </a:extLst>
          </p:cNvPr>
          <p:cNvSpPr>
            <a:spLocks noGrp="1"/>
          </p:cNvSpPr>
          <p:nvPr>
            <p:ph type="title"/>
          </p:nvPr>
        </p:nvSpPr>
        <p:spPr>
          <a:xfrm>
            <a:off x="-31340" y="956488"/>
            <a:ext cx="8718140" cy="792088"/>
          </a:xfrm>
        </p:spPr>
        <p:txBody>
          <a:bodyPr>
            <a:normAutofit/>
          </a:bodyPr>
          <a:lstStyle/>
          <a:p>
            <a:pPr algn="l"/>
            <a:r>
              <a:rPr lang="en-GB" sz="3600" b="1" dirty="0">
                <a:latin typeface="Arial" panose="020B0604020202020204" pitchFamily="34" charset="0"/>
                <a:cs typeface="Arial" panose="020B0604020202020204" pitchFamily="34" charset="0"/>
              </a:rPr>
              <a:t>What’s the angle?</a:t>
            </a:r>
          </a:p>
        </p:txBody>
      </p:sp>
      <p:sp>
        <p:nvSpPr>
          <p:cNvPr id="4" name="Content Placeholder 2">
            <a:extLst>
              <a:ext uri="{FF2B5EF4-FFF2-40B4-BE49-F238E27FC236}">
                <a16:creationId xmlns:a16="http://schemas.microsoft.com/office/drawing/2014/main" id="{1030F6E4-7D88-4C52-8232-04C6443402C7}"/>
              </a:ext>
            </a:extLst>
          </p:cNvPr>
          <p:cNvSpPr txBox="1">
            <a:spLocks/>
          </p:cNvSpPr>
          <p:nvPr/>
        </p:nvSpPr>
        <p:spPr>
          <a:xfrm>
            <a:off x="457200" y="2132856"/>
            <a:ext cx="8229600" cy="399330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endParaRPr lang="en-GB" sz="2400" dirty="0"/>
          </a:p>
          <a:p>
            <a:endParaRPr lang="en-GB" dirty="0"/>
          </a:p>
          <a:p>
            <a:endParaRPr lang="en-GB" dirty="0"/>
          </a:p>
        </p:txBody>
      </p:sp>
      <p:pic>
        <p:nvPicPr>
          <p:cNvPr id="11" name="Picture 10">
            <a:extLst>
              <a:ext uri="{FF2B5EF4-FFF2-40B4-BE49-F238E27FC236}">
                <a16:creationId xmlns:a16="http://schemas.microsoft.com/office/drawing/2014/main" id="{83169EC5-00F3-68A5-4840-4E16F6673269}"/>
              </a:ext>
            </a:extLst>
          </p:cNvPr>
          <p:cNvPicPr>
            <a:picLocks noChangeAspect="1"/>
          </p:cNvPicPr>
          <p:nvPr/>
        </p:nvPicPr>
        <p:blipFill>
          <a:blip r:embed="rId3"/>
          <a:stretch>
            <a:fillRect/>
          </a:stretch>
        </p:blipFill>
        <p:spPr>
          <a:xfrm>
            <a:off x="220434" y="4309560"/>
            <a:ext cx="1248221" cy="1800430"/>
          </a:xfrm>
          <a:prstGeom prst="rect">
            <a:avLst/>
          </a:prstGeom>
        </p:spPr>
      </p:pic>
      <p:pic>
        <p:nvPicPr>
          <p:cNvPr id="2" name="Picture 1">
            <a:extLst>
              <a:ext uri="{FF2B5EF4-FFF2-40B4-BE49-F238E27FC236}">
                <a16:creationId xmlns:a16="http://schemas.microsoft.com/office/drawing/2014/main" id="{7D0AAF2D-7C6D-ABAE-1DE6-ADACEC1A6E3A}"/>
              </a:ext>
            </a:extLst>
          </p:cNvPr>
          <p:cNvPicPr>
            <a:picLocks noChangeAspect="1"/>
          </p:cNvPicPr>
          <p:nvPr/>
        </p:nvPicPr>
        <p:blipFill rotWithShape="1">
          <a:blip r:embed="rId4"/>
          <a:srcRect b="49476"/>
          <a:stretch/>
        </p:blipFill>
        <p:spPr>
          <a:xfrm>
            <a:off x="1079952" y="2152395"/>
            <a:ext cx="448124" cy="792089"/>
          </a:xfrm>
          <a:prstGeom prst="rect">
            <a:avLst/>
          </a:prstGeom>
        </p:spPr>
      </p:pic>
      <p:pic>
        <p:nvPicPr>
          <p:cNvPr id="13" name="Picture 12" descr="Icon&#10;&#10;Description automatically generated">
            <a:extLst>
              <a:ext uri="{FF2B5EF4-FFF2-40B4-BE49-F238E27FC236}">
                <a16:creationId xmlns:a16="http://schemas.microsoft.com/office/drawing/2014/main" id="{C79732CD-71F0-17E0-E946-A12923565F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29569" y="4580299"/>
            <a:ext cx="709148" cy="1418296"/>
          </a:xfrm>
          <a:prstGeom prst="rect">
            <a:avLst/>
          </a:prstGeom>
        </p:spPr>
      </p:pic>
      <p:pic>
        <p:nvPicPr>
          <p:cNvPr id="7" name="Picture 6">
            <a:extLst>
              <a:ext uri="{FF2B5EF4-FFF2-40B4-BE49-F238E27FC236}">
                <a16:creationId xmlns:a16="http://schemas.microsoft.com/office/drawing/2014/main" id="{07ABFA33-CC2D-F429-13DB-FF7BD695C655}"/>
              </a:ext>
            </a:extLst>
          </p:cNvPr>
          <p:cNvPicPr>
            <a:picLocks noChangeAspect="1"/>
          </p:cNvPicPr>
          <p:nvPr/>
        </p:nvPicPr>
        <p:blipFill>
          <a:blip r:embed="rId6"/>
          <a:stretch>
            <a:fillRect/>
          </a:stretch>
        </p:blipFill>
        <p:spPr>
          <a:xfrm>
            <a:off x="5634166" y="1346435"/>
            <a:ext cx="3422846" cy="2564435"/>
          </a:xfrm>
          <a:prstGeom prst="rect">
            <a:avLst/>
          </a:prstGeom>
        </p:spPr>
      </p:pic>
      <p:sp>
        <p:nvSpPr>
          <p:cNvPr id="9" name="TextBox 8">
            <a:extLst>
              <a:ext uri="{FF2B5EF4-FFF2-40B4-BE49-F238E27FC236}">
                <a16:creationId xmlns:a16="http://schemas.microsoft.com/office/drawing/2014/main" id="{76A29185-89E8-5C7E-AF5B-1BFE2C293699}"/>
              </a:ext>
            </a:extLst>
          </p:cNvPr>
          <p:cNvSpPr txBox="1"/>
          <p:nvPr/>
        </p:nvSpPr>
        <p:spPr>
          <a:xfrm>
            <a:off x="5457020" y="2714698"/>
            <a:ext cx="1450504" cy="369332"/>
          </a:xfrm>
          <a:prstGeom prst="rect">
            <a:avLst/>
          </a:prstGeom>
          <a:noFill/>
        </p:spPr>
        <p:txBody>
          <a:bodyPr wrap="square" rtlCol="0">
            <a:spAutoFit/>
          </a:bodyPr>
          <a:lstStyle/>
          <a:p>
            <a:r>
              <a:rPr lang="en-GB" dirty="0">
                <a:solidFill>
                  <a:srgbClr val="FF0000"/>
                </a:solidFill>
              </a:rPr>
              <a:t>23 degrees</a:t>
            </a:r>
          </a:p>
        </p:txBody>
      </p:sp>
      <p:grpSp>
        <p:nvGrpSpPr>
          <p:cNvPr id="8" name="Group 7">
            <a:extLst>
              <a:ext uri="{FF2B5EF4-FFF2-40B4-BE49-F238E27FC236}">
                <a16:creationId xmlns:a16="http://schemas.microsoft.com/office/drawing/2014/main" id="{3228F83D-3C11-40CA-85BB-32A8F32A74D7}"/>
              </a:ext>
            </a:extLst>
          </p:cNvPr>
          <p:cNvGrpSpPr/>
          <p:nvPr/>
        </p:nvGrpSpPr>
        <p:grpSpPr>
          <a:xfrm>
            <a:off x="1645748" y="2571586"/>
            <a:ext cx="4316260" cy="2204055"/>
            <a:chOff x="2357461" y="2492896"/>
            <a:chExt cx="4316260" cy="2204055"/>
          </a:xfrm>
        </p:grpSpPr>
        <p:pic>
          <p:nvPicPr>
            <p:cNvPr id="15" name="Picture 14">
              <a:extLst>
                <a:ext uri="{FF2B5EF4-FFF2-40B4-BE49-F238E27FC236}">
                  <a16:creationId xmlns:a16="http://schemas.microsoft.com/office/drawing/2014/main" id="{2C48ADCA-4690-04AE-EA0C-2DC197D9BAFD}"/>
                </a:ext>
              </a:extLst>
            </p:cNvPr>
            <p:cNvPicPr>
              <a:picLocks noChangeAspect="1"/>
            </p:cNvPicPr>
            <p:nvPr/>
          </p:nvPicPr>
          <p:blipFill>
            <a:blip r:embed="rId6"/>
            <a:stretch>
              <a:fillRect/>
            </a:stretch>
          </p:blipFill>
          <p:spPr>
            <a:xfrm>
              <a:off x="4998127" y="3441577"/>
              <a:ext cx="1675594" cy="1255374"/>
            </a:xfrm>
            <a:prstGeom prst="rect">
              <a:avLst/>
            </a:prstGeom>
          </p:spPr>
        </p:pic>
        <p:cxnSp>
          <p:nvCxnSpPr>
            <p:cNvPr id="6" name="Straight Arrow Connector 5">
              <a:extLst>
                <a:ext uri="{FF2B5EF4-FFF2-40B4-BE49-F238E27FC236}">
                  <a16:creationId xmlns:a16="http://schemas.microsoft.com/office/drawing/2014/main" id="{FE1B7EC3-21EB-0001-135E-9A7F8978B53D}"/>
                </a:ext>
              </a:extLst>
            </p:cNvPr>
            <p:cNvCxnSpPr/>
            <p:nvPr/>
          </p:nvCxnSpPr>
          <p:spPr>
            <a:xfrm flipH="1" flipV="1">
              <a:off x="2357461" y="2492896"/>
              <a:ext cx="4108116" cy="220405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grpSp>
      <p:sp>
        <p:nvSpPr>
          <p:cNvPr id="10" name="TextBox 2">
            <a:extLst>
              <a:ext uri="{FF2B5EF4-FFF2-40B4-BE49-F238E27FC236}">
                <a16:creationId xmlns:a16="http://schemas.microsoft.com/office/drawing/2014/main" id="{966E303E-8ADC-AC0C-5D49-B73923155143}"/>
              </a:ext>
            </a:extLst>
          </p:cNvPr>
          <p:cNvSpPr txBox="1">
            <a:spLocks noChangeArrowheads="1"/>
          </p:cNvSpPr>
          <p:nvPr/>
        </p:nvSpPr>
        <p:spPr bwMode="auto">
          <a:xfrm>
            <a:off x="1516179" y="4129509"/>
            <a:ext cx="416586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latin typeface="+mn-lt"/>
                <a:ea typeface="+mn-ea"/>
                <a:cs typeface="+mn-cs"/>
              </a:rPr>
              <a:t>Release the balloon</a:t>
            </a:r>
          </a:p>
          <a:p>
            <a:pPr eaLnBrk="1" hangingPunct="1">
              <a:buFont typeface="Arial" panose="020B0604020202020204" pitchFamily="34" charset="0"/>
              <a:buChar char="•"/>
            </a:pPr>
            <a:r>
              <a:rPr lang="en-GB" altLang="en-US" sz="2400" dirty="0">
                <a:latin typeface="+mn-lt"/>
                <a:ea typeface="+mn-ea"/>
                <a:cs typeface="+mn-cs"/>
              </a:rPr>
              <a:t>Raise the slider on the clinometer to match the balloons height</a:t>
            </a:r>
          </a:p>
          <a:p>
            <a:pPr eaLnBrk="1" hangingPunct="1">
              <a:buFont typeface="Arial" panose="020B0604020202020204" pitchFamily="34" charset="0"/>
              <a:buChar char="•"/>
            </a:pPr>
            <a:r>
              <a:rPr lang="en-GB" altLang="en-US" sz="2400" dirty="0">
                <a:latin typeface="+mn-lt"/>
                <a:ea typeface="+mn-ea"/>
                <a:cs typeface="+mn-cs"/>
              </a:rPr>
              <a:t>Record the angle</a:t>
            </a:r>
          </a:p>
        </p:txBody>
      </p:sp>
      <p:sp>
        <p:nvSpPr>
          <p:cNvPr id="5" name="Arc 4">
            <a:extLst>
              <a:ext uri="{FF2B5EF4-FFF2-40B4-BE49-F238E27FC236}">
                <a16:creationId xmlns:a16="http://schemas.microsoft.com/office/drawing/2014/main" id="{BE265B31-5378-2E01-AFC4-DB8212F4267E}"/>
              </a:ext>
            </a:extLst>
          </p:cNvPr>
          <p:cNvSpPr/>
          <p:nvPr/>
        </p:nvSpPr>
        <p:spPr>
          <a:xfrm rot="10435412">
            <a:off x="1333113" y="2696191"/>
            <a:ext cx="448124" cy="57357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Arc 11">
            <a:extLst>
              <a:ext uri="{FF2B5EF4-FFF2-40B4-BE49-F238E27FC236}">
                <a16:creationId xmlns:a16="http://schemas.microsoft.com/office/drawing/2014/main" id="{6CCBC9BF-7444-3655-620B-4CA07BE9823E}"/>
              </a:ext>
            </a:extLst>
          </p:cNvPr>
          <p:cNvSpPr/>
          <p:nvPr/>
        </p:nvSpPr>
        <p:spPr>
          <a:xfrm rot="11134732" flipH="1">
            <a:off x="1047828" y="2696191"/>
            <a:ext cx="224104" cy="57357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Arc 13">
            <a:extLst>
              <a:ext uri="{FF2B5EF4-FFF2-40B4-BE49-F238E27FC236}">
                <a16:creationId xmlns:a16="http://schemas.microsoft.com/office/drawing/2014/main" id="{0A2EB295-BDAB-4FA8-E804-F5D4EB9A121F}"/>
              </a:ext>
            </a:extLst>
          </p:cNvPr>
          <p:cNvSpPr/>
          <p:nvPr/>
        </p:nvSpPr>
        <p:spPr>
          <a:xfrm rot="10341655" flipH="1">
            <a:off x="1106586" y="2865903"/>
            <a:ext cx="200491" cy="57357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59359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19D0484-058C-4EFF-AFD7-1C64D2340204}"/>
              </a:ext>
            </a:extLst>
          </p:cNvPr>
          <p:cNvSpPr>
            <a:spLocks noGrp="1"/>
          </p:cNvSpPr>
          <p:nvPr>
            <p:ph type="title"/>
          </p:nvPr>
        </p:nvSpPr>
        <p:spPr>
          <a:xfrm>
            <a:off x="-9485" y="935171"/>
            <a:ext cx="8718140" cy="792088"/>
          </a:xfrm>
        </p:spPr>
        <p:txBody>
          <a:bodyPr>
            <a:normAutofit/>
          </a:bodyPr>
          <a:lstStyle/>
          <a:p>
            <a:pPr algn="l"/>
            <a:r>
              <a:rPr lang="en-GB" sz="3600" b="1" dirty="0">
                <a:latin typeface="Arial" panose="020B0604020202020204" pitchFamily="34" charset="0"/>
                <a:cs typeface="Arial" panose="020B0604020202020204" pitchFamily="34" charset="0"/>
              </a:rPr>
              <a:t>Record the angle</a:t>
            </a:r>
          </a:p>
        </p:txBody>
      </p:sp>
      <p:sp>
        <p:nvSpPr>
          <p:cNvPr id="4" name="Content Placeholder 2">
            <a:extLst>
              <a:ext uri="{FF2B5EF4-FFF2-40B4-BE49-F238E27FC236}">
                <a16:creationId xmlns:a16="http://schemas.microsoft.com/office/drawing/2014/main" id="{1030F6E4-7D88-4C52-8232-04C6443402C7}"/>
              </a:ext>
            </a:extLst>
          </p:cNvPr>
          <p:cNvSpPr txBox="1">
            <a:spLocks/>
          </p:cNvSpPr>
          <p:nvPr/>
        </p:nvSpPr>
        <p:spPr>
          <a:xfrm>
            <a:off x="457200" y="2132856"/>
            <a:ext cx="8229600" cy="399330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charset="0"/>
              <a:buNone/>
            </a:pPr>
            <a:endParaRPr lang="en-GB" sz="2400" dirty="0"/>
          </a:p>
          <a:p>
            <a:endParaRPr lang="en-GB" dirty="0"/>
          </a:p>
          <a:p>
            <a:endParaRPr lang="en-GB" dirty="0"/>
          </a:p>
        </p:txBody>
      </p:sp>
      <p:sp>
        <p:nvSpPr>
          <p:cNvPr id="10" name="TextBox 2">
            <a:extLst>
              <a:ext uri="{FF2B5EF4-FFF2-40B4-BE49-F238E27FC236}">
                <a16:creationId xmlns:a16="http://schemas.microsoft.com/office/drawing/2014/main" id="{966E303E-8ADC-AC0C-5D49-B73923155143}"/>
              </a:ext>
            </a:extLst>
          </p:cNvPr>
          <p:cNvSpPr txBox="1">
            <a:spLocks noChangeArrowheads="1"/>
          </p:cNvSpPr>
          <p:nvPr/>
        </p:nvSpPr>
        <p:spPr bwMode="auto">
          <a:xfrm>
            <a:off x="183719" y="2028286"/>
            <a:ext cx="416586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latin typeface="+mn-lt"/>
                <a:ea typeface="+mn-ea"/>
                <a:cs typeface="+mn-cs"/>
              </a:rPr>
              <a:t>Print off the recording sheet</a:t>
            </a:r>
          </a:p>
          <a:p>
            <a:pPr eaLnBrk="1" hangingPunct="1">
              <a:buFont typeface="Arial" panose="020B0604020202020204" pitchFamily="34" charset="0"/>
              <a:buChar char="•"/>
            </a:pPr>
            <a:r>
              <a:rPr lang="en-GB" altLang="en-US" sz="2400" dirty="0">
                <a:latin typeface="+mn-lt"/>
                <a:ea typeface="+mn-ea"/>
                <a:cs typeface="+mn-cs"/>
              </a:rPr>
              <a:t>Record the angle</a:t>
            </a:r>
          </a:p>
          <a:p>
            <a:pPr eaLnBrk="1" hangingPunct="1">
              <a:buFont typeface="Arial" panose="020B0604020202020204" pitchFamily="34" charset="0"/>
              <a:buChar char="•"/>
            </a:pPr>
            <a:r>
              <a:rPr lang="en-GB" altLang="en-US" sz="2400" dirty="0">
                <a:latin typeface="+mn-lt"/>
                <a:ea typeface="+mn-ea"/>
                <a:cs typeface="+mn-cs"/>
              </a:rPr>
              <a:t>Calculate the height</a:t>
            </a:r>
          </a:p>
        </p:txBody>
      </p:sp>
      <p:pic>
        <p:nvPicPr>
          <p:cNvPr id="7" name="Picture 6">
            <a:extLst>
              <a:ext uri="{FF2B5EF4-FFF2-40B4-BE49-F238E27FC236}">
                <a16:creationId xmlns:a16="http://schemas.microsoft.com/office/drawing/2014/main" id="{7DB367FC-04FE-38C3-200C-37B6887B1020}"/>
              </a:ext>
            </a:extLst>
          </p:cNvPr>
          <p:cNvPicPr>
            <a:picLocks noChangeAspect="1"/>
          </p:cNvPicPr>
          <p:nvPr/>
        </p:nvPicPr>
        <p:blipFill>
          <a:blip r:embed="rId3"/>
          <a:stretch>
            <a:fillRect/>
          </a:stretch>
        </p:blipFill>
        <p:spPr>
          <a:xfrm>
            <a:off x="5225142" y="1149868"/>
            <a:ext cx="3756993" cy="4818027"/>
          </a:xfrm>
          <a:prstGeom prst="rect">
            <a:avLst/>
          </a:prstGeom>
        </p:spPr>
      </p:pic>
    </p:spTree>
    <p:extLst>
      <p:ext uri="{BB962C8B-B14F-4D97-AF65-F5344CB8AC3E}">
        <p14:creationId xmlns:p14="http://schemas.microsoft.com/office/powerpoint/2010/main" val="341057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0" y="982547"/>
            <a:ext cx="8229600" cy="730063"/>
          </a:xfrm>
        </p:spPr>
        <p:txBody>
          <a:bodyPr>
            <a:normAutofit/>
          </a:bodyPr>
          <a:lstStyle/>
          <a:p>
            <a:pPr algn="l"/>
            <a:r>
              <a:rPr lang="en-GB" sz="3600" b="1" dirty="0">
                <a:latin typeface="Arial" panose="020B0604020202020204" pitchFamily="34" charset="0"/>
                <a:cs typeface="Arial" panose="020B0604020202020204" pitchFamily="34" charset="0"/>
              </a:rPr>
              <a:t>Tangent example</a:t>
            </a:r>
          </a:p>
        </p:txBody>
      </p:sp>
      <p:grpSp>
        <p:nvGrpSpPr>
          <p:cNvPr id="31" name="Group 2">
            <a:extLst>
              <a:ext uri="{FF2B5EF4-FFF2-40B4-BE49-F238E27FC236}">
                <a16:creationId xmlns:a16="http://schemas.microsoft.com/office/drawing/2014/main" id="{AE29C1D7-E0B6-6340-2FF3-EABEE157CB6A}"/>
              </a:ext>
            </a:extLst>
          </p:cNvPr>
          <p:cNvGrpSpPr>
            <a:grpSpLocks/>
          </p:cNvGrpSpPr>
          <p:nvPr/>
        </p:nvGrpSpPr>
        <p:grpSpPr bwMode="auto">
          <a:xfrm>
            <a:off x="809923" y="1779282"/>
            <a:ext cx="3577743" cy="2381726"/>
            <a:chOff x="4775039" y="1855094"/>
            <a:chExt cx="3473892" cy="2245224"/>
          </a:xfrm>
        </p:grpSpPr>
        <p:sp>
          <p:nvSpPr>
            <p:cNvPr id="32" name="Right Triangle 31">
              <a:extLst>
                <a:ext uri="{FF2B5EF4-FFF2-40B4-BE49-F238E27FC236}">
                  <a16:creationId xmlns:a16="http://schemas.microsoft.com/office/drawing/2014/main" id="{1BA3921E-70BB-1F69-8CA1-90027CA09AF3}"/>
                </a:ext>
              </a:extLst>
            </p:cNvPr>
            <p:cNvSpPr/>
            <p:nvPr/>
          </p:nvSpPr>
          <p:spPr>
            <a:xfrm>
              <a:off x="5406944" y="1855094"/>
              <a:ext cx="2841987" cy="1720738"/>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800"/>
            </a:p>
          </p:txBody>
        </p:sp>
        <p:sp>
          <p:nvSpPr>
            <p:cNvPr id="33" name="TextBox 7">
              <a:extLst>
                <a:ext uri="{FF2B5EF4-FFF2-40B4-BE49-F238E27FC236}">
                  <a16:creationId xmlns:a16="http://schemas.microsoft.com/office/drawing/2014/main" id="{9B1C6E38-7C61-EE18-0FE0-DA086CC8F2FC}"/>
                </a:ext>
              </a:extLst>
            </p:cNvPr>
            <p:cNvSpPr txBox="1">
              <a:spLocks noChangeArrowheads="1"/>
            </p:cNvSpPr>
            <p:nvPr/>
          </p:nvSpPr>
          <p:spPr bwMode="auto">
            <a:xfrm>
              <a:off x="4775039" y="2530609"/>
              <a:ext cx="544405" cy="46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t>?</a:t>
              </a:r>
            </a:p>
          </p:txBody>
        </p:sp>
        <p:sp>
          <p:nvSpPr>
            <p:cNvPr id="34" name="TextBox 13">
              <a:extLst>
                <a:ext uri="{FF2B5EF4-FFF2-40B4-BE49-F238E27FC236}">
                  <a16:creationId xmlns:a16="http://schemas.microsoft.com/office/drawing/2014/main" id="{21D990FC-542A-6B1E-47BE-4DDE318DBCBF}"/>
                </a:ext>
              </a:extLst>
            </p:cNvPr>
            <p:cNvSpPr txBox="1">
              <a:spLocks noChangeArrowheads="1"/>
            </p:cNvSpPr>
            <p:nvPr/>
          </p:nvSpPr>
          <p:spPr bwMode="auto">
            <a:xfrm>
              <a:off x="6142844" y="3638683"/>
              <a:ext cx="1617220" cy="46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5 m</a:t>
              </a:r>
            </a:p>
          </p:txBody>
        </p:sp>
      </p:grpSp>
      <p:sp>
        <p:nvSpPr>
          <p:cNvPr id="35" name="TextBox 19">
            <a:extLst>
              <a:ext uri="{FF2B5EF4-FFF2-40B4-BE49-F238E27FC236}">
                <a16:creationId xmlns:a16="http://schemas.microsoft.com/office/drawing/2014/main" id="{9ACA3A92-3252-DC69-A646-5398D6998B18}"/>
              </a:ext>
            </a:extLst>
          </p:cNvPr>
          <p:cNvSpPr txBox="1">
            <a:spLocks noChangeArrowheads="1"/>
          </p:cNvSpPr>
          <p:nvPr/>
        </p:nvSpPr>
        <p:spPr bwMode="auto">
          <a:xfrm>
            <a:off x="150007" y="4208953"/>
            <a:ext cx="7399567"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t>The unknown length is the opposite</a:t>
            </a:r>
          </a:p>
          <a:p>
            <a:pPr eaLnBrk="1" hangingPunct="1">
              <a:buFont typeface="Arial" panose="020B0604020202020204" pitchFamily="34" charset="0"/>
              <a:buChar char="•"/>
            </a:pPr>
            <a:r>
              <a:rPr lang="en-GB" altLang="en-US" sz="2400" dirty="0"/>
              <a:t>Using the formula triangle, hold your finger over the “ </a:t>
            </a:r>
            <a:r>
              <a:rPr lang="en-GB" altLang="en-US" sz="2400" dirty="0" err="1"/>
              <a:t>Opp</a:t>
            </a:r>
            <a:r>
              <a:rPr lang="en-GB" altLang="en-US" sz="2400" dirty="0"/>
              <a:t>” to indicate the calculation  (tan </a:t>
            </a:r>
            <a:r>
              <a:rPr lang="el-GR" altLang="en-US" sz="2400" b="1" dirty="0">
                <a:latin typeface="GreekS" pitchFamily="2" charset="0"/>
              </a:rPr>
              <a:t>θ</a:t>
            </a:r>
            <a:r>
              <a:rPr lang="en-GB" altLang="en-US" sz="2400" dirty="0"/>
              <a:t> x </a:t>
            </a:r>
            <a:r>
              <a:rPr lang="en-GB" altLang="en-US" sz="2400" dirty="0" err="1"/>
              <a:t>Adj</a:t>
            </a:r>
            <a:r>
              <a:rPr lang="en-GB" altLang="en-US" sz="2400" dirty="0"/>
              <a:t>)</a:t>
            </a:r>
          </a:p>
          <a:p>
            <a:pPr eaLnBrk="1" hangingPunct="1">
              <a:buFont typeface="Arial" panose="020B0604020202020204" pitchFamily="34" charset="0"/>
              <a:buChar char="•"/>
            </a:pPr>
            <a:r>
              <a:rPr lang="en-GB" altLang="en-US" sz="2400" dirty="0"/>
              <a:t>The tan of 23</a:t>
            </a:r>
            <a:r>
              <a:rPr lang="en-GB" altLang="en-US" sz="2400" baseline="30000" dirty="0"/>
              <a:t>o</a:t>
            </a:r>
            <a:r>
              <a:rPr lang="en-GB" altLang="en-US" sz="2400" dirty="0"/>
              <a:t> is 0.424 (from calculator)</a:t>
            </a:r>
          </a:p>
          <a:p>
            <a:pPr eaLnBrk="1" hangingPunct="1">
              <a:buFont typeface="Arial" panose="020B0604020202020204" pitchFamily="34" charset="0"/>
              <a:buChar char="•"/>
            </a:pPr>
            <a:r>
              <a:rPr lang="en-GB" altLang="en-US" sz="2400" dirty="0"/>
              <a:t>Opposite = 5 x 0.424 = 2.12 m                   </a:t>
            </a:r>
          </a:p>
        </p:txBody>
      </p:sp>
      <p:sp>
        <p:nvSpPr>
          <p:cNvPr id="36" name="TextBox 4">
            <a:extLst>
              <a:ext uri="{FF2B5EF4-FFF2-40B4-BE49-F238E27FC236}">
                <a16:creationId xmlns:a16="http://schemas.microsoft.com/office/drawing/2014/main" id="{70460DFF-4A4F-14B5-1DC9-482AF8884547}"/>
              </a:ext>
            </a:extLst>
          </p:cNvPr>
          <p:cNvSpPr txBox="1">
            <a:spLocks noChangeArrowheads="1"/>
          </p:cNvSpPr>
          <p:nvPr/>
        </p:nvSpPr>
        <p:spPr bwMode="auto">
          <a:xfrm>
            <a:off x="3185667" y="3142945"/>
            <a:ext cx="7198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dirty="0"/>
              <a:t>23</a:t>
            </a:r>
            <a:r>
              <a:rPr lang="en-GB" altLang="en-US" baseline="30000" dirty="0"/>
              <a:t>o</a:t>
            </a:r>
          </a:p>
        </p:txBody>
      </p:sp>
      <p:grpSp>
        <p:nvGrpSpPr>
          <p:cNvPr id="37" name="Group 20">
            <a:extLst>
              <a:ext uri="{FF2B5EF4-FFF2-40B4-BE49-F238E27FC236}">
                <a16:creationId xmlns:a16="http://schemas.microsoft.com/office/drawing/2014/main" id="{CECDFACC-1C7C-CF9F-13D3-A372528C7237}"/>
              </a:ext>
            </a:extLst>
          </p:cNvPr>
          <p:cNvGrpSpPr>
            <a:grpSpLocks/>
          </p:cNvGrpSpPr>
          <p:nvPr/>
        </p:nvGrpSpPr>
        <p:grpSpPr bwMode="auto">
          <a:xfrm>
            <a:off x="5893812" y="1981270"/>
            <a:ext cx="2117725" cy="1657350"/>
            <a:chOff x="5436096" y="4509120"/>
            <a:chExt cx="2118327" cy="1656184"/>
          </a:xfrm>
        </p:grpSpPr>
        <p:sp>
          <p:nvSpPr>
            <p:cNvPr id="38" name="Isosceles Triangle 37">
              <a:extLst>
                <a:ext uri="{FF2B5EF4-FFF2-40B4-BE49-F238E27FC236}">
                  <a16:creationId xmlns:a16="http://schemas.microsoft.com/office/drawing/2014/main" id="{8177F076-3BE3-C059-2D7E-98DB49549445}"/>
                </a:ext>
              </a:extLst>
            </p:cNvPr>
            <p:cNvSpPr/>
            <p:nvPr/>
          </p:nvSpPr>
          <p:spPr>
            <a:xfrm>
              <a:off x="5436096" y="4509120"/>
              <a:ext cx="2118327" cy="1656184"/>
            </a:xfrm>
            <a:prstGeom prst="triangl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39" name="Straight Connector 38">
              <a:extLst>
                <a:ext uri="{FF2B5EF4-FFF2-40B4-BE49-F238E27FC236}">
                  <a16:creationId xmlns:a16="http://schemas.microsoft.com/office/drawing/2014/main" id="{9407A4E1-A657-2E95-C1D8-061080E7431B}"/>
                </a:ext>
              </a:extLst>
            </p:cNvPr>
            <p:cNvCxnSpPr/>
            <p:nvPr/>
          </p:nvCxnSpPr>
          <p:spPr>
            <a:xfrm>
              <a:off x="5904541" y="5445086"/>
              <a:ext cx="118778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6884249E-3A02-EEBB-105C-44C0A2E5BE67}"/>
                </a:ext>
              </a:extLst>
            </p:cNvPr>
            <p:cNvCxnSpPr>
              <a:endCxn id="38" idx="3"/>
            </p:cNvCxnSpPr>
            <p:nvPr/>
          </p:nvCxnSpPr>
          <p:spPr>
            <a:xfrm flipH="1">
              <a:off x="6495259" y="5445086"/>
              <a:ext cx="3176" cy="72021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1" name="TextBox 30">
              <a:extLst>
                <a:ext uri="{FF2B5EF4-FFF2-40B4-BE49-F238E27FC236}">
                  <a16:creationId xmlns:a16="http://schemas.microsoft.com/office/drawing/2014/main" id="{5CF45887-9548-63B8-F802-9C27A5B0C235}"/>
                </a:ext>
              </a:extLst>
            </p:cNvPr>
            <p:cNvSpPr txBox="1">
              <a:spLocks noChangeArrowheads="1"/>
            </p:cNvSpPr>
            <p:nvPr/>
          </p:nvSpPr>
          <p:spPr bwMode="auto">
            <a:xfrm>
              <a:off x="6652067" y="5664298"/>
              <a:ext cx="440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 name="TextBox 31">
              <a:extLst>
                <a:ext uri="{FF2B5EF4-FFF2-40B4-BE49-F238E27FC236}">
                  <a16:creationId xmlns:a16="http://schemas.microsoft.com/office/drawing/2014/main" id="{907107E8-485E-951E-6B6C-1B8659220FFD}"/>
                </a:ext>
              </a:extLst>
            </p:cNvPr>
            <p:cNvSpPr txBox="1">
              <a:spLocks noChangeArrowheads="1"/>
            </p:cNvSpPr>
            <p:nvPr/>
          </p:nvSpPr>
          <p:spPr bwMode="auto">
            <a:xfrm>
              <a:off x="5848464" y="5624739"/>
              <a:ext cx="6508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Tan</a:t>
              </a:r>
            </a:p>
          </p:txBody>
        </p:sp>
        <p:sp>
          <p:nvSpPr>
            <p:cNvPr id="43" name="TextBox 32">
              <a:extLst>
                <a:ext uri="{FF2B5EF4-FFF2-40B4-BE49-F238E27FC236}">
                  <a16:creationId xmlns:a16="http://schemas.microsoft.com/office/drawing/2014/main" id="{0FAF88AB-71D2-52EB-5555-BE89408A3677}"/>
                </a:ext>
              </a:extLst>
            </p:cNvPr>
            <p:cNvSpPr txBox="1">
              <a:spLocks noChangeArrowheads="1"/>
            </p:cNvSpPr>
            <p:nvPr/>
          </p:nvSpPr>
          <p:spPr bwMode="auto">
            <a:xfrm>
              <a:off x="6652066" y="5618857"/>
              <a:ext cx="512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Adj</a:t>
              </a:r>
            </a:p>
          </p:txBody>
        </p:sp>
        <p:sp>
          <p:nvSpPr>
            <p:cNvPr id="44" name="TextBox 33">
              <a:extLst>
                <a:ext uri="{FF2B5EF4-FFF2-40B4-BE49-F238E27FC236}">
                  <a16:creationId xmlns:a16="http://schemas.microsoft.com/office/drawing/2014/main" id="{7E55378A-E51D-F20A-8915-E2097CBCA945}"/>
                </a:ext>
              </a:extLst>
            </p:cNvPr>
            <p:cNvSpPr txBox="1">
              <a:spLocks noChangeArrowheads="1"/>
            </p:cNvSpPr>
            <p:nvPr/>
          </p:nvSpPr>
          <p:spPr bwMode="auto">
            <a:xfrm>
              <a:off x="6301425" y="5003303"/>
              <a:ext cx="629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Opp</a:t>
              </a:r>
            </a:p>
          </p:txBody>
        </p:sp>
      </p:grpSp>
      <p:pic>
        <p:nvPicPr>
          <p:cNvPr id="3" name="Picture 2">
            <a:extLst>
              <a:ext uri="{FF2B5EF4-FFF2-40B4-BE49-F238E27FC236}">
                <a16:creationId xmlns:a16="http://schemas.microsoft.com/office/drawing/2014/main" id="{3BB84CFB-89C3-107E-0F65-2FFA8A25282F}"/>
              </a:ext>
            </a:extLst>
          </p:cNvPr>
          <p:cNvPicPr>
            <a:picLocks noChangeAspect="1"/>
          </p:cNvPicPr>
          <p:nvPr/>
        </p:nvPicPr>
        <p:blipFill>
          <a:blip r:embed="rId3"/>
          <a:stretch>
            <a:fillRect/>
          </a:stretch>
        </p:blipFill>
        <p:spPr>
          <a:xfrm>
            <a:off x="8205317" y="4417311"/>
            <a:ext cx="758528" cy="1458142"/>
          </a:xfrm>
          <a:prstGeom prst="rect">
            <a:avLst/>
          </a:prstGeom>
        </p:spPr>
      </p:pic>
    </p:spTree>
    <p:extLst>
      <p:ext uri="{BB962C8B-B14F-4D97-AF65-F5344CB8AC3E}">
        <p14:creationId xmlns:p14="http://schemas.microsoft.com/office/powerpoint/2010/main" val="1339296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0" y="957825"/>
            <a:ext cx="8229600" cy="835502"/>
          </a:xfrm>
        </p:spPr>
        <p:txBody>
          <a:bodyPr>
            <a:normAutofit/>
          </a:bodyPr>
          <a:lstStyle/>
          <a:p>
            <a:pPr algn="l"/>
            <a:r>
              <a:rPr lang="en-GB" sz="3600" b="1" dirty="0">
                <a:latin typeface="Arial" panose="020B0604020202020204" pitchFamily="34" charset="0"/>
                <a:cs typeface="Arial" panose="020B0604020202020204" pitchFamily="34" charset="0"/>
              </a:rPr>
              <a:t>Additional questions</a:t>
            </a:r>
          </a:p>
        </p:txBody>
      </p:sp>
      <p:sp>
        <p:nvSpPr>
          <p:cNvPr id="3" name="TextBox 19">
            <a:extLst>
              <a:ext uri="{FF2B5EF4-FFF2-40B4-BE49-F238E27FC236}">
                <a16:creationId xmlns:a16="http://schemas.microsoft.com/office/drawing/2014/main" id="{357854BE-4386-A386-84DE-E7310E7DE298}"/>
              </a:ext>
            </a:extLst>
          </p:cNvPr>
          <p:cNvSpPr txBox="1">
            <a:spLocks noChangeArrowheads="1"/>
          </p:cNvSpPr>
          <p:nvPr/>
        </p:nvSpPr>
        <p:spPr bwMode="auto">
          <a:xfrm>
            <a:off x="454944" y="1796085"/>
            <a:ext cx="46246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eaLnBrk="1" hangingPunct="1"/>
            <a:r>
              <a:rPr lang="en-GB" altLang="en-US" sz="2400" dirty="0"/>
              <a:t>Calculate the unknown side:</a:t>
            </a:r>
          </a:p>
        </p:txBody>
      </p:sp>
      <p:grpSp>
        <p:nvGrpSpPr>
          <p:cNvPr id="4" name="Group 6">
            <a:extLst>
              <a:ext uri="{FF2B5EF4-FFF2-40B4-BE49-F238E27FC236}">
                <a16:creationId xmlns:a16="http://schemas.microsoft.com/office/drawing/2014/main" id="{AD4A0E17-7464-DD77-CA48-74EE08377B93}"/>
              </a:ext>
            </a:extLst>
          </p:cNvPr>
          <p:cNvGrpSpPr>
            <a:grpSpLocks/>
          </p:cNvGrpSpPr>
          <p:nvPr/>
        </p:nvGrpSpPr>
        <p:grpSpPr bwMode="auto">
          <a:xfrm>
            <a:off x="794407" y="2780928"/>
            <a:ext cx="3386137" cy="2242441"/>
            <a:chOff x="665373" y="2530164"/>
            <a:chExt cx="3386487" cy="2243025"/>
          </a:xfrm>
        </p:grpSpPr>
        <p:grpSp>
          <p:nvGrpSpPr>
            <p:cNvPr id="5" name="Group 2">
              <a:extLst>
                <a:ext uri="{FF2B5EF4-FFF2-40B4-BE49-F238E27FC236}">
                  <a16:creationId xmlns:a16="http://schemas.microsoft.com/office/drawing/2014/main" id="{7900294A-5A6C-725E-3A2F-0A8E03C80396}"/>
                </a:ext>
              </a:extLst>
            </p:cNvPr>
            <p:cNvGrpSpPr>
              <a:grpSpLocks/>
            </p:cNvGrpSpPr>
            <p:nvPr/>
          </p:nvGrpSpPr>
          <p:grpSpPr bwMode="auto">
            <a:xfrm>
              <a:off x="665373" y="2530164"/>
              <a:ext cx="3386487" cy="2243025"/>
              <a:chOff x="4862444" y="1855094"/>
              <a:chExt cx="3386487" cy="2243025"/>
            </a:xfrm>
          </p:grpSpPr>
          <p:sp>
            <p:nvSpPr>
              <p:cNvPr id="7" name="Right Triangle 6">
                <a:extLst>
                  <a:ext uri="{FF2B5EF4-FFF2-40B4-BE49-F238E27FC236}">
                    <a16:creationId xmlns:a16="http://schemas.microsoft.com/office/drawing/2014/main" id="{BF282AEA-E37F-EA57-06ED-2E2B15A8A417}"/>
                  </a:ext>
                </a:extLst>
              </p:cNvPr>
              <p:cNvSpPr/>
              <p:nvPr/>
            </p:nvSpPr>
            <p:spPr>
              <a:xfrm>
                <a:off x="5407012" y="1855094"/>
                <a:ext cx="2841919" cy="1719711"/>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TextBox 7">
                <a:extLst>
                  <a:ext uri="{FF2B5EF4-FFF2-40B4-BE49-F238E27FC236}">
                    <a16:creationId xmlns:a16="http://schemas.microsoft.com/office/drawing/2014/main" id="{C2369808-EB62-80D3-5B88-37AD2536C74F}"/>
                  </a:ext>
                </a:extLst>
              </p:cNvPr>
              <p:cNvSpPr txBox="1">
                <a:spLocks noChangeArrowheads="1"/>
              </p:cNvSpPr>
              <p:nvPr/>
            </p:nvSpPr>
            <p:spPr bwMode="auto">
              <a:xfrm>
                <a:off x="4862444" y="2568174"/>
                <a:ext cx="544405" cy="46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t>?</a:t>
                </a:r>
              </a:p>
            </p:txBody>
          </p:sp>
          <p:sp>
            <p:nvSpPr>
              <p:cNvPr id="9" name="TextBox 13">
                <a:extLst>
                  <a:ext uri="{FF2B5EF4-FFF2-40B4-BE49-F238E27FC236}">
                    <a16:creationId xmlns:a16="http://schemas.microsoft.com/office/drawing/2014/main" id="{3D61C1CD-0025-3A68-74B3-9301D3EC8963}"/>
                  </a:ext>
                </a:extLst>
              </p:cNvPr>
              <p:cNvSpPr txBox="1">
                <a:spLocks noChangeArrowheads="1"/>
              </p:cNvSpPr>
              <p:nvPr/>
            </p:nvSpPr>
            <p:spPr bwMode="auto">
              <a:xfrm>
                <a:off x="6063019" y="3636334"/>
                <a:ext cx="1424463" cy="461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158 mm</a:t>
                </a:r>
              </a:p>
            </p:txBody>
          </p:sp>
        </p:grpSp>
        <p:sp>
          <p:nvSpPr>
            <p:cNvPr id="6" name="TextBox 4">
              <a:extLst>
                <a:ext uri="{FF2B5EF4-FFF2-40B4-BE49-F238E27FC236}">
                  <a16:creationId xmlns:a16="http://schemas.microsoft.com/office/drawing/2014/main" id="{A40776DD-2340-7004-1D74-18E53DB0B0DC}"/>
                </a:ext>
              </a:extLst>
            </p:cNvPr>
            <p:cNvSpPr txBox="1">
              <a:spLocks noChangeArrowheads="1"/>
            </p:cNvSpPr>
            <p:nvPr/>
          </p:nvSpPr>
          <p:spPr bwMode="auto">
            <a:xfrm>
              <a:off x="2916259" y="3846902"/>
              <a:ext cx="672780" cy="400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dirty="0"/>
                <a:t>22</a:t>
              </a:r>
              <a:r>
                <a:rPr lang="en-GB" altLang="en-US" baseline="30000" dirty="0"/>
                <a:t>o</a:t>
              </a:r>
            </a:p>
          </p:txBody>
        </p:sp>
      </p:grpSp>
      <p:grpSp>
        <p:nvGrpSpPr>
          <p:cNvPr id="10" name="Group 18">
            <a:extLst>
              <a:ext uri="{FF2B5EF4-FFF2-40B4-BE49-F238E27FC236}">
                <a16:creationId xmlns:a16="http://schemas.microsoft.com/office/drawing/2014/main" id="{03C7AC0F-C2AE-FCF4-F235-4CCC23D860E7}"/>
              </a:ext>
            </a:extLst>
          </p:cNvPr>
          <p:cNvGrpSpPr>
            <a:grpSpLocks/>
          </p:cNvGrpSpPr>
          <p:nvPr/>
        </p:nvGrpSpPr>
        <p:grpSpPr bwMode="auto">
          <a:xfrm>
            <a:off x="4618756" y="3768412"/>
            <a:ext cx="4149527" cy="2257684"/>
            <a:chOff x="-96922" y="2530164"/>
            <a:chExt cx="4148782" cy="2257689"/>
          </a:xfrm>
        </p:grpSpPr>
        <p:grpSp>
          <p:nvGrpSpPr>
            <p:cNvPr id="11" name="Group 24">
              <a:extLst>
                <a:ext uri="{FF2B5EF4-FFF2-40B4-BE49-F238E27FC236}">
                  <a16:creationId xmlns:a16="http://schemas.microsoft.com/office/drawing/2014/main" id="{F420A239-2DF8-3E79-35B1-06088DF34550}"/>
                </a:ext>
              </a:extLst>
            </p:cNvPr>
            <p:cNvGrpSpPr>
              <a:grpSpLocks/>
            </p:cNvGrpSpPr>
            <p:nvPr/>
          </p:nvGrpSpPr>
          <p:grpSpPr bwMode="auto">
            <a:xfrm>
              <a:off x="-96922" y="2530164"/>
              <a:ext cx="4148782" cy="2257689"/>
              <a:chOff x="4100149" y="1855094"/>
              <a:chExt cx="4148782" cy="2257689"/>
            </a:xfrm>
          </p:grpSpPr>
          <p:sp>
            <p:nvSpPr>
              <p:cNvPr id="13" name="Right Triangle 12">
                <a:extLst>
                  <a:ext uri="{FF2B5EF4-FFF2-40B4-BE49-F238E27FC236}">
                    <a16:creationId xmlns:a16="http://schemas.microsoft.com/office/drawing/2014/main" id="{8042CD10-5F61-5B92-30BF-CB097409D3C6}"/>
                  </a:ext>
                </a:extLst>
              </p:cNvPr>
              <p:cNvSpPr/>
              <p:nvPr/>
            </p:nvSpPr>
            <p:spPr>
              <a:xfrm>
                <a:off x="5406228" y="1855094"/>
                <a:ext cx="2842703" cy="1720854"/>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4" name="TextBox 27">
                <a:extLst>
                  <a:ext uri="{FF2B5EF4-FFF2-40B4-BE49-F238E27FC236}">
                    <a16:creationId xmlns:a16="http://schemas.microsoft.com/office/drawing/2014/main" id="{9D2DA81B-5262-65D1-2375-EDE4FABCD53C}"/>
                  </a:ext>
                </a:extLst>
              </p:cNvPr>
              <p:cNvSpPr txBox="1">
                <a:spLocks noChangeArrowheads="1"/>
              </p:cNvSpPr>
              <p:nvPr/>
            </p:nvSpPr>
            <p:spPr bwMode="auto">
              <a:xfrm>
                <a:off x="6445105" y="3651117"/>
                <a:ext cx="544405"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t>?</a:t>
                </a:r>
              </a:p>
            </p:txBody>
          </p:sp>
          <p:sp>
            <p:nvSpPr>
              <p:cNvPr id="15" name="TextBox 28">
                <a:extLst>
                  <a:ext uri="{FF2B5EF4-FFF2-40B4-BE49-F238E27FC236}">
                    <a16:creationId xmlns:a16="http://schemas.microsoft.com/office/drawing/2014/main" id="{8E8B62A1-CF27-4268-B6B3-58A3A89226E3}"/>
                  </a:ext>
                </a:extLst>
              </p:cNvPr>
              <p:cNvSpPr txBox="1">
                <a:spLocks noChangeArrowheads="1"/>
              </p:cNvSpPr>
              <p:nvPr/>
            </p:nvSpPr>
            <p:spPr bwMode="auto">
              <a:xfrm>
                <a:off x="4100149" y="2530609"/>
                <a:ext cx="1306700" cy="46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128 mm</a:t>
                </a:r>
              </a:p>
            </p:txBody>
          </p:sp>
        </p:grpSp>
        <p:sp>
          <p:nvSpPr>
            <p:cNvPr id="12" name="TextBox 25">
              <a:extLst>
                <a:ext uri="{FF2B5EF4-FFF2-40B4-BE49-F238E27FC236}">
                  <a16:creationId xmlns:a16="http://schemas.microsoft.com/office/drawing/2014/main" id="{D358D04B-349A-84B0-BFA0-EBEBB9062A53}"/>
                </a:ext>
              </a:extLst>
            </p:cNvPr>
            <p:cNvSpPr txBox="1">
              <a:spLocks noChangeArrowheads="1"/>
            </p:cNvSpPr>
            <p:nvPr/>
          </p:nvSpPr>
          <p:spPr bwMode="auto">
            <a:xfrm>
              <a:off x="2970212" y="3868428"/>
              <a:ext cx="737694" cy="400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dirty="0"/>
                <a:t>35</a:t>
              </a:r>
              <a:r>
                <a:rPr lang="en-GB" altLang="en-US" baseline="30000" dirty="0"/>
                <a:t>o</a:t>
              </a:r>
            </a:p>
          </p:txBody>
        </p:sp>
      </p:grpSp>
      <p:grpSp>
        <p:nvGrpSpPr>
          <p:cNvPr id="16" name="Group 37">
            <a:extLst>
              <a:ext uri="{FF2B5EF4-FFF2-40B4-BE49-F238E27FC236}">
                <a16:creationId xmlns:a16="http://schemas.microsoft.com/office/drawing/2014/main" id="{D3A3B699-9295-0F5C-1E3B-4C4E1FCD3D1F}"/>
              </a:ext>
            </a:extLst>
          </p:cNvPr>
          <p:cNvGrpSpPr>
            <a:grpSpLocks/>
          </p:cNvGrpSpPr>
          <p:nvPr/>
        </p:nvGrpSpPr>
        <p:grpSpPr bwMode="auto">
          <a:xfrm>
            <a:off x="6624708" y="1366217"/>
            <a:ext cx="2119313" cy="1655763"/>
            <a:chOff x="5436096" y="4509120"/>
            <a:chExt cx="2118327" cy="1656184"/>
          </a:xfrm>
        </p:grpSpPr>
        <p:sp>
          <p:nvSpPr>
            <p:cNvPr id="17" name="Isosceles Triangle 16">
              <a:extLst>
                <a:ext uri="{FF2B5EF4-FFF2-40B4-BE49-F238E27FC236}">
                  <a16:creationId xmlns:a16="http://schemas.microsoft.com/office/drawing/2014/main" id="{782A8928-A80B-B5CE-E727-A5E6526F7629}"/>
                </a:ext>
              </a:extLst>
            </p:cNvPr>
            <p:cNvSpPr/>
            <p:nvPr/>
          </p:nvSpPr>
          <p:spPr>
            <a:xfrm>
              <a:off x="5436096" y="4509120"/>
              <a:ext cx="2118327" cy="1656184"/>
            </a:xfrm>
            <a:prstGeom prst="triangl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18" name="Straight Connector 17">
              <a:extLst>
                <a:ext uri="{FF2B5EF4-FFF2-40B4-BE49-F238E27FC236}">
                  <a16:creationId xmlns:a16="http://schemas.microsoft.com/office/drawing/2014/main" id="{22B8870A-7827-E82F-7F88-D22728AB1020}"/>
                </a:ext>
              </a:extLst>
            </p:cNvPr>
            <p:cNvCxnSpPr/>
            <p:nvPr/>
          </p:nvCxnSpPr>
          <p:spPr>
            <a:xfrm>
              <a:off x="5904191" y="5445983"/>
              <a:ext cx="118848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25BF6ADB-856B-05DD-8F6F-ED5BA9D8DB29}"/>
                </a:ext>
              </a:extLst>
            </p:cNvPr>
            <p:cNvCxnSpPr>
              <a:endCxn id="17" idx="3"/>
            </p:cNvCxnSpPr>
            <p:nvPr/>
          </p:nvCxnSpPr>
          <p:spPr>
            <a:xfrm flipH="1">
              <a:off x="6496053" y="5445983"/>
              <a:ext cx="1587" cy="71932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41">
              <a:extLst>
                <a:ext uri="{FF2B5EF4-FFF2-40B4-BE49-F238E27FC236}">
                  <a16:creationId xmlns:a16="http://schemas.microsoft.com/office/drawing/2014/main" id="{1BE4B676-64AB-3D98-BD44-925A4821EFC9}"/>
                </a:ext>
              </a:extLst>
            </p:cNvPr>
            <p:cNvSpPr txBox="1">
              <a:spLocks noChangeArrowheads="1"/>
            </p:cNvSpPr>
            <p:nvPr/>
          </p:nvSpPr>
          <p:spPr bwMode="auto">
            <a:xfrm>
              <a:off x="6652067" y="5664298"/>
              <a:ext cx="440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1" name="TextBox 42">
              <a:extLst>
                <a:ext uri="{FF2B5EF4-FFF2-40B4-BE49-F238E27FC236}">
                  <a16:creationId xmlns:a16="http://schemas.microsoft.com/office/drawing/2014/main" id="{18F9438F-1190-2FD3-BDE9-78CA99FA74E9}"/>
                </a:ext>
              </a:extLst>
            </p:cNvPr>
            <p:cNvSpPr txBox="1">
              <a:spLocks noChangeArrowheads="1"/>
            </p:cNvSpPr>
            <p:nvPr/>
          </p:nvSpPr>
          <p:spPr bwMode="auto">
            <a:xfrm>
              <a:off x="5848464" y="5624739"/>
              <a:ext cx="6508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Tan</a:t>
              </a:r>
            </a:p>
          </p:txBody>
        </p:sp>
        <p:sp>
          <p:nvSpPr>
            <p:cNvPr id="22" name="TextBox 43">
              <a:extLst>
                <a:ext uri="{FF2B5EF4-FFF2-40B4-BE49-F238E27FC236}">
                  <a16:creationId xmlns:a16="http://schemas.microsoft.com/office/drawing/2014/main" id="{A40A3185-9AFB-F4CE-9C6F-FADC088EFB39}"/>
                </a:ext>
              </a:extLst>
            </p:cNvPr>
            <p:cNvSpPr txBox="1">
              <a:spLocks noChangeArrowheads="1"/>
            </p:cNvSpPr>
            <p:nvPr/>
          </p:nvSpPr>
          <p:spPr bwMode="auto">
            <a:xfrm>
              <a:off x="6652066" y="5618857"/>
              <a:ext cx="512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Adj</a:t>
              </a:r>
            </a:p>
          </p:txBody>
        </p:sp>
        <p:sp>
          <p:nvSpPr>
            <p:cNvPr id="23" name="TextBox 44">
              <a:extLst>
                <a:ext uri="{FF2B5EF4-FFF2-40B4-BE49-F238E27FC236}">
                  <a16:creationId xmlns:a16="http://schemas.microsoft.com/office/drawing/2014/main" id="{BFA1CBD2-A8DA-D6F2-7E0A-B36B564CF625}"/>
                </a:ext>
              </a:extLst>
            </p:cNvPr>
            <p:cNvSpPr txBox="1">
              <a:spLocks noChangeArrowheads="1"/>
            </p:cNvSpPr>
            <p:nvPr/>
          </p:nvSpPr>
          <p:spPr bwMode="auto">
            <a:xfrm>
              <a:off x="6301425" y="5003303"/>
              <a:ext cx="629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Opp</a:t>
              </a:r>
            </a:p>
          </p:txBody>
        </p:sp>
      </p:grpSp>
      <p:sp>
        <p:nvSpPr>
          <p:cNvPr id="24" name="TextBox 23">
            <a:extLst>
              <a:ext uri="{FF2B5EF4-FFF2-40B4-BE49-F238E27FC236}">
                <a16:creationId xmlns:a16="http://schemas.microsoft.com/office/drawing/2014/main" id="{DFC4A731-242F-A04A-D609-CD22F02D9A9F}"/>
              </a:ext>
            </a:extLst>
          </p:cNvPr>
          <p:cNvSpPr txBox="1"/>
          <p:nvPr/>
        </p:nvSpPr>
        <p:spPr>
          <a:xfrm>
            <a:off x="454944" y="2498760"/>
            <a:ext cx="529760" cy="523220"/>
          </a:xfrm>
          <a:prstGeom prst="rect">
            <a:avLst/>
          </a:prstGeom>
          <a:noFill/>
        </p:spPr>
        <p:txBody>
          <a:bodyPr wrap="square" rtlCol="0">
            <a:spAutoFit/>
          </a:bodyPr>
          <a:lstStyle/>
          <a:p>
            <a:r>
              <a:rPr lang="en-GB" sz="2800" dirty="0">
                <a:solidFill>
                  <a:srgbClr val="FF0000"/>
                </a:solidFill>
              </a:rPr>
              <a:t>1.</a:t>
            </a:r>
          </a:p>
        </p:txBody>
      </p:sp>
      <p:sp>
        <p:nvSpPr>
          <p:cNvPr id="25" name="TextBox 24">
            <a:extLst>
              <a:ext uri="{FF2B5EF4-FFF2-40B4-BE49-F238E27FC236}">
                <a16:creationId xmlns:a16="http://schemas.microsoft.com/office/drawing/2014/main" id="{489F6E40-DF5A-0A5E-2D6B-6FFB3518EB69}"/>
              </a:ext>
            </a:extLst>
          </p:cNvPr>
          <p:cNvSpPr txBox="1"/>
          <p:nvPr/>
        </p:nvSpPr>
        <p:spPr>
          <a:xfrm>
            <a:off x="5197416" y="3764303"/>
            <a:ext cx="529760" cy="523220"/>
          </a:xfrm>
          <a:prstGeom prst="rect">
            <a:avLst/>
          </a:prstGeom>
          <a:noFill/>
        </p:spPr>
        <p:txBody>
          <a:bodyPr wrap="square" rtlCol="0">
            <a:spAutoFit/>
          </a:bodyPr>
          <a:lstStyle/>
          <a:p>
            <a:r>
              <a:rPr lang="en-GB" sz="2800" dirty="0">
                <a:solidFill>
                  <a:srgbClr val="FF0000"/>
                </a:solidFill>
              </a:rPr>
              <a:t>2.</a:t>
            </a:r>
          </a:p>
        </p:txBody>
      </p:sp>
    </p:spTree>
    <p:extLst>
      <p:ext uri="{BB962C8B-B14F-4D97-AF65-F5344CB8AC3E}">
        <p14:creationId xmlns:p14="http://schemas.microsoft.com/office/powerpoint/2010/main" val="437286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63EAE6-ED14-8754-8793-4BE5441ABEA7}"/>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313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89452" y="932087"/>
            <a:ext cx="8229600" cy="1008112"/>
          </a:xfrm>
        </p:spPr>
        <p:txBody>
          <a:bodyPr>
            <a:normAutofit fontScale="90000"/>
          </a:bodyPr>
          <a:lstStyle/>
          <a:p>
            <a:r>
              <a:rPr lang="en-GB" sz="4300" b="1" dirty="0">
                <a:latin typeface="Arial" panose="020B0604020202020204" pitchFamily="34" charset="0"/>
                <a:cs typeface="Arial" panose="020B0604020202020204" pitchFamily="34" charset="0"/>
              </a:rPr>
              <a:t> </a:t>
            </a:r>
            <a:r>
              <a:rPr lang="en-GB" sz="4000" b="1" dirty="0">
                <a:latin typeface="Arial" panose="020B0604020202020204" pitchFamily="34" charset="0"/>
                <a:cs typeface="Arial" panose="020B0604020202020204" pitchFamily="34" charset="0"/>
              </a:rPr>
              <a:t>Using trigonometry to find height</a:t>
            </a:r>
            <a:endParaRPr lang="en-GB" sz="4300" b="1" dirty="0">
              <a:latin typeface="Arial" panose="020B0604020202020204" pitchFamily="34" charset="0"/>
              <a:cs typeface="Arial" panose="020B0604020202020204" pitchFamily="34" charset="0"/>
            </a:endParaRPr>
          </a:p>
        </p:txBody>
      </p:sp>
      <p:sp>
        <p:nvSpPr>
          <p:cNvPr id="4" name="TextBox 2">
            <a:extLst>
              <a:ext uri="{FF2B5EF4-FFF2-40B4-BE49-F238E27FC236}">
                <a16:creationId xmlns:a16="http://schemas.microsoft.com/office/drawing/2014/main" id="{3C473978-49F2-85FC-C7A3-E6C3FDF47D7D}"/>
              </a:ext>
            </a:extLst>
          </p:cNvPr>
          <p:cNvSpPr txBox="1">
            <a:spLocks noChangeArrowheads="1"/>
          </p:cNvSpPr>
          <p:nvPr/>
        </p:nvSpPr>
        <p:spPr bwMode="auto">
          <a:xfrm>
            <a:off x="611561" y="1916832"/>
            <a:ext cx="7513108"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spcAft>
                <a:spcPts val="1200"/>
              </a:spcAft>
              <a:buFont typeface="Arial" panose="020B0604020202020204" pitchFamily="34" charset="0"/>
              <a:buChar char="•"/>
            </a:pPr>
            <a:r>
              <a:rPr lang="en-GB" altLang="en-US" sz="2400" dirty="0">
                <a:ea typeface="+mn-ea"/>
                <a:cs typeface="Arial" panose="020B0604020202020204" pitchFamily="34" charset="0"/>
              </a:rPr>
              <a:t>Trigonometry is a branch of mathematics that deals with the relationship between the sides and angles of a triangle</a:t>
            </a:r>
          </a:p>
          <a:p>
            <a:pPr eaLnBrk="1" hangingPunct="1">
              <a:spcAft>
                <a:spcPts val="1200"/>
              </a:spcAft>
              <a:buFont typeface="Arial" panose="020B0604020202020204" pitchFamily="34" charset="0"/>
              <a:buChar char="•"/>
            </a:pPr>
            <a:r>
              <a:rPr lang="en-GB" altLang="en-US" sz="2400" dirty="0">
                <a:ea typeface="+mn-ea"/>
                <a:cs typeface="Arial" panose="020B0604020202020204" pitchFamily="34" charset="0"/>
              </a:rPr>
              <a:t>Pythagoras’ theorem allows calculations based on triangles if two sides are known.</a:t>
            </a:r>
          </a:p>
          <a:p>
            <a:pPr eaLnBrk="1" hangingPunct="1">
              <a:spcAft>
                <a:spcPts val="1200"/>
              </a:spcAft>
              <a:buFont typeface="Arial" panose="020B0604020202020204" pitchFamily="34" charset="0"/>
              <a:buChar char="•"/>
            </a:pPr>
            <a:r>
              <a:rPr lang="en-GB" altLang="en-US" sz="2400" dirty="0">
                <a:ea typeface="+mn-ea"/>
                <a:cs typeface="Arial" panose="020B0604020202020204" pitchFamily="34" charset="0"/>
              </a:rPr>
              <a:t>Engineers don’t always know the length of two sides</a:t>
            </a:r>
          </a:p>
          <a:p>
            <a:pPr eaLnBrk="1" hangingPunct="1">
              <a:buFont typeface="Arial" panose="020B0604020202020204" pitchFamily="34" charset="0"/>
              <a:buChar char="•"/>
            </a:pPr>
            <a:r>
              <a:rPr lang="en-GB" altLang="en-US" sz="2400" dirty="0">
                <a:ea typeface="+mn-ea"/>
                <a:cs typeface="Arial" panose="020B0604020202020204" pitchFamily="34" charset="0"/>
              </a:rPr>
              <a:t>Other methods are needed for calculations related to triangles</a:t>
            </a:r>
          </a:p>
        </p:txBody>
      </p:sp>
      <p:pic>
        <p:nvPicPr>
          <p:cNvPr id="5" name="Picture 4">
            <a:extLst>
              <a:ext uri="{FF2B5EF4-FFF2-40B4-BE49-F238E27FC236}">
                <a16:creationId xmlns:a16="http://schemas.microsoft.com/office/drawing/2014/main" id="{BB262D73-890E-B69F-B00A-08F6A97C36B8}"/>
              </a:ext>
            </a:extLst>
          </p:cNvPr>
          <p:cNvPicPr>
            <a:picLocks noChangeAspect="1"/>
          </p:cNvPicPr>
          <p:nvPr/>
        </p:nvPicPr>
        <p:blipFill>
          <a:blip r:embed="rId3"/>
          <a:stretch>
            <a:fillRect/>
          </a:stretch>
        </p:blipFill>
        <p:spPr>
          <a:xfrm>
            <a:off x="7854298" y="3762104"/>
            <a:ext cx="1166684" cy="2242752"/>
          </a:xfrm>
          <a:prstGeom prst="rect">
            <a:avLst/>
          </a:prstGeom>
        </p:spPr>
      </p:pic>
    </p:spTree>
    <p:extLst>
      <p:ext uri="{BB962C8B-B14F-4D97-AF65-F5344CB8AC3E}">
        <p14:creationId xmlns:p14="http://schemas.microsoft.com/office/powerpoint/2010/main" val="218275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0" y="913979"/>
            <a:ext cx="8229600" cy="1008112"/>
          </a:xfrm>
        </p:spPr>
        <p:txBody>
          <a:bodyPr>
            <a:normAutofit/>
          </a:bodyPr>
          <a:lstStyle/>
          <a:p>
            <a:r>
              <a:rPr lang="en-GB" sz="3600" b="1" dirty="0">
                <a:latin typeface="Arial" panose="020B0604020202020204" pitchFamily="34" charset="0"/>
                <a:cs typeface="Arial" panose="020B0604020202020204" pitchFamily="34" charset="0"/>
              </a:rPr>
              <a:t>Identifying the sides of a triangle</a:t>
            </a:r>
          </a:p>
        </p:txBody>
      </p:sp>
      <p:grpSp>
        <p:nvGrpSpPr>
          <p:cNvPr id="3" name="Group 2">
            <a:extLst>
              <a:ext uri="{FF2B5EF4-FFF2-40B4-BE49-F238E27FC236}">
                <a16:creationId xmlns:a16="http://schemas.microsoft.com/office/drawing/2014/main" id="{361AD82D-5E24-21B0-C311-6DBD25809F8D}"/>
              </a:ext>
            </a:extLst>
          </p:cNvPr>
          <p:cNvGrpSpPr/>
          <p:nvPr/>
        </p:nvGrpSpPr>
        <p:grpSpPr>
          <a:xfrm>
            <a:off x="130762" y="1876547"/>
            <a:ext cx="4600319" cy="2277765"/>
            <a:chOff x="4340225" y="1855788"/>
            <a:chExt cx="4375648" cy="2277765"/>
          </a:xfrm>
        </p:grpSpPr>
        <p:sp>
          <p:nvSpPr>
            <p:cNvPr id="5" name="Right Triangle 4">
              <a:extLst>
                <a:ext uri="{FF2B5EF4-FFF2-40B4-BE49-F238E27FC236}">
                  <a16:creationId xmlns:a16="http://schemas.microsoft.com/office/drawing/2014/main" id="{5DFB4A82-55AD-213B-5AF2-608D9ED779FA}"/>
                </a:ext>
              </a:extLst>
            </p:cNvPr>
            <p:cNvSpPr/>
            <p:nvPr/>
          </p:nvSpPr>
          <p:spPr>
            <a:xfrm>
              <a:off x="5684932" y="1855788"/>
              <a:ext cx="2841625" cy="1719262"/>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400">
                <a:latin typeface="Arial" panose="020B0604020202020204" pitchFamily="34" charset="0"/>
                <a:cs typeface="Arial" panose="020B0604020202020204" pitchFamily="34" charset="0"/>
              </a:endParaRPr>
            </a:p>
          </p:txBody>
        </p:sp>
        <p:sp>
          <p:nvSpPr>
            <p:cNvPr id="6" name="TextBox 7">
              <a:extLst>
                <a:ext uri="{FF2B5EF4-FFF2-40B4-BE49-F238E27FC236}">
                  <a16:creationId xmlns:a16="http://schemas.microsoft.com/office/drawing/2014/main" id="{AFC504FA-C066-17F1-EEF7-0C5D33C7D4D1}"/>
                </a:ext>
              </a:extLst>
            </p:cNvPr>
            <p:cNvSpPr txBox="1">
              <a:spLocks noChangeArrowheads="1"/>
            </p:cNvSpPr>
            <p:nvPr/>
          </p:nvSpPr>
          <p:spPr bwMode="auto">
            <a:xfrm>
              <a:off x="6558460" y="2088164"/>
              <a:ext cx="2157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cs typeface="Arial" panose="020B0604020202020204" pitchFamily="34" charset="0"/>
                </a:rPr>
                <a:t>Hypotenuse</a:t>
              </a:r>
            </a:p>
          </p:txBody>
        </p:sp>
        <p:sp>
          <p:nvSpPr>
            <p:cNvPr id="7" name="TextBox 13">
              <a:extLst>
                <a:ext uri="{FF2B5EF4-FFF2-40B4-BE49-F238E27FC236}">
                  <a16:creationId xmlns:a16="http://schemas.microsoft.com/office/drawing/2014/main" id="{AC574E43-231B-BFD9-3530-FCE272E12833}"/>
                </a:ext>
              </a:extLst>
            </p:cNvPr>
            <p:cNvSpPr txBox="1">
              <a:spLocks noChangeArrowheads="1"/>
            </p:cNvSpPr>
            <p:nvPr/>
          </p:nvSpPr>
          <p:spPr bwMode="auto">
            <a:xfrm>
              <a:off x="4340225" y="2538413"/>
              <a:ext cx="15384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cs typeface="Arial" panose="020B0604020202020204" pitchFamily="34" charset="0"/>
                </a:rPr>
                <a:t>Opposite</a:t>
              </a:r>
            </a:p>
          </p:txBody>
        </p:sp>
        <p:sp>
          <p:nvSpPr>
            <p:cNvPr id="8" name="TextBox 17">
              <a:extLst>
                <a:ext uri="{FF2B5EF4-FFF2-40B4-BE49-F238E27FC236}">
                  <a16:creationId xmlns:a16="http://schemas.microsoft.com/office/drawing/2014/main" id="{D528726F-130A-B6DD-EA83-14C240ACA322}"/>
                </a:ext>
              </a:extLst>
            </p:cNvPr>
            <p:cNvSpPr txBox="1">
              <a:spLocks noChangeArrowheads="1"/>
            </p:cNvSpPr>
            <p:nvPr/>
          </p:nvSpPr>
          <p:spPr bwMode="auto">
            <a:xfrm>
              <a:off x="6065838" y="3671888"/>
              <a:ext cx="21701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a:cs typeface="Arial" panose="020B0604020202020204" pitchFamily="34" charset="0"/>
                </a:rPr>
                <a:t>Adjacent</a:t>
              </a:r>
            </a:p>
          </p:txBody>
        </p:sp>
        <p:sp>
          <p:nvSpPr>
            <p:cNvPr id="9" name="TextBox 18">
              <a:extLst>
                <a:ext uri="{FF2B5EF4-FFF2-40B4-BE49-F238E27FC236}">
                  <a16:creationId xmlns:a16="http://schemas.microsoft.com/office/drawing/2014/main" id="{8A5A9E0D-5DE9-FC31-FF3B-B7080E872B69}"/>
                </a:ext>
              </a:extLst>
            </p:cNvPr>
            <p:cNvSpPr txBox="1">
              <a:spLocks noChangeArrowheads="1"/>
            </p:cNvSpPr>
            <p:nvPr/>
          </p:nvSpPr>
          <p:spPr bwMode="auto">
            <a:xfrm>
              <a:off x="7679822" y="3171358"/>
              <a:ext cx="498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sz="2400" b="1" dirty="0">
                  <a:cs typeface="Arial" panose="020B0604020202020204" pitchFamily="34" charset="0"/>
                </a:rPr>
                <a:t>θ</a:t>
              </a:r>
              <a:endParaRPr lang="en-GB" altLang="en-US" sz="2400" b="1" dirty="0">
                <a:cs typeface="Arial" panose="020B0604020202020204" pitchFamily="34" charset="0"/>
              </a:endParaRPr>
            </a:p>
          </p:txBody>
        </p:sp>
      </p:grpSp>
      <p:sp>
        <p:nvSpPr>
          <p:cNvPr id="10" name="TextBox 9">
            <a:extLst>
              <a:ext uri="{FF2B5EF4-FFF2-40B4-BE49-F238E27FC236}">
                <a16:creationId xmlns:a16="http://schemas.microsoft.com/office/drawing/2014/main" id="{83099DB0-586F-84EC-ACE5-AF8E0BA2194C}"/>
              </a:ext>
            </a:extLst>
          </p:cNvPr>
          <p:cNvSpPr txBox="1"/>
          <p:nvPr/>
        </p:nvSpPr>
        <p:spPr>
          <a:xfrm>
            <a:off x="303367" y="4307191"/>
            <a:ext cx="7725072" cy="1569660"/>
          </a:xfrm>
          <a:prstGeom prst="rect">
            <a:avLst/>
          </a:prstGeom>
          <a:noFill/>
        </p:spPr>
        <p:txBody>
          <a:bodyPr wrap="square">
            <a:spAutoFit/>
          </a:bodyPr>
          <a:lstStyle/>
          <a:p>
            <a:pPr marL="342900" indent="-342900">
              <a:buFont typeface="Arial" pitchFamily="34" charset="0"/>
              <a:buChar char="•"/>
              <a:defRPr/>
            </a:pPr>
            <a:r>
              <a:rPr lang="en-GB" sz="2400" dirty="0">
                <a:latin typeface="Arial" panose="020B0604020202020204" pitchFamily="34" charset="0"/>
                <a:ea typeface="MS PGothic" pitchFamily="34" charset="-128"/>
                <a:cs typeface="Arial" panose="020B0604020202020204" pitchFamily="34" charset="0"/>
              </a:rPr>
              <a:t>The opposite is always opposite the angle being used for calculations</a:t>
            </a:r>
          </a:p>
          <a:p>
            <a:pPr marL="342900" indent="-342900">
              <a:buFont typeface="Arial" pitchFamily="34" charset="0"/>
              <a:buChar char="•"/>
              <a:defRPr/>
            </a:pPr>
            <a:r>
              <a:rPr lang="en-GB" sz="2400" dirty="0">
                <a:latin typeface="Arial" panose="020B0604020202020204" pitchFamily="34" charset="0"/>
                <a:ea typeface="MS PGothic" pitchFamily="34" charset="-128"/>
                <a:cs typeface="Arial" panose="020B0604020202020204" pitchFamily="34" charset="0"/>
              </a:rPr>
              <a:t>The adjacent is always next to the angle being used for calculations</a:t>
            </a:r>
          </a:p>
        </p:txBody>
      </p:sp>
      <p:sp>
        <p:nvSpPr>
          <p:cNvPr id="11" name="TextBox 10">
            <a:extLst>
              <a:ext uri="{FF2B5EF4-FFF2-40B4-BE49-F238E27FC236}">
                <a16:creationId xmlns:a16="http://schemas.microsoft.com/office/drawing/2014/main" id="{F699D624-9B12-65A3-6C79-19F84909A7B2}"/>
              </a:ext>
            </a:extLst>
          </p:cNvPr>
          <p:cNvSpPr txBox="1"/>
          <p:nvPr/>
        </p:nvSpPr>
        <p:spPr>
          <a:xfrm>
            <a:off x="5945796" y="1949204"/>
            <a:ext cx="2988239" cy="2062103"/>
          </a:xfrm>
          <a:prstGeom prst="rect">
            <a:avLst/>
          </a:prstGeom>
          <a:noFill/>
        </p:spPr>
        <p:txBody>
          <a:bodyPr wrap="square">
            <a:spAutoFit/>
          </a:bodyPr>
          <a:lstStyle/>
          <a:p>
            <a:pPr>
              <a:defRPr/>
            </a:pPr>
            <a:r>
              <a:rPr lang="en-GB" sz="2400" i="1" dirty="0">
                <a:latin typeface="Arial" panose="020B0604020202020204" pitchFamily="34" charset="0"/>
                <a:ea typeface="MS PGothic" pitchFamily="34" charset="-128"/>
                <a:cs typeface="Arial" panose="020B0604020202020204" pitchFamily="34" charset="0"/>
              </a:rPr>
              <a:t>The hypotenuse is always the longest side in a right angled triangle.</a:t>
            </a:r>
          </a:p>
          <a:p>
            <a:pPr>
              <a:defRPr/>
            </a:pPr>
            <a:endParaRPr lang="en-GB" sz="3200" i="1" dirty="0">
              <a:latin typeface="Arial" panose="020B0604020202020204" pitchFamily="34" charset="0"/>
              <a:ea typeface="MS PGothic" pitchFamily="34" charset="-128"/>
              <a:cs typeface="Arial" panose="020B0604020202020204" pitchFamily="34" charset="0"/>
            </a:endParaRPr>
          </a:p>
        </p:txBody>
      </p:sp>
    </p:spTree>
    <p:extLst>
      <p:ext uri="{BB962C8B-B14F-4D97-AF65-F5344CB8AC3E}">
        <p14:creationId xmlns:p14="http://schemas.microsoft.com/office/powerpoint/2010/main" val="180868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0" y="993925"/>
            <a:ext cx="8229600" cy="753706"/>
          </a:xfrm>
        </p:spPr>
        <p:txBody>
          <a:bodyPr>
            <a:normAutofit/>
          </a:bodyPr>
          <a:lstStyle/>
          <a:p>
            <a:pPr algn="l"/>
            <a:r>
              <a:rPr lang="en-GB" sz="3600" b="1" dirty="0">
                <a:latin typeface="Arial" panose="020B0604020202020204" pitchFamily="34" charset="0"/>
                <a:cs typeface="Arial" panose="020B0604020202020204" pitchFamily="34" charset="0"/>
              </a:rPr>
              <a:t>Tangent</a:t>
            </a:r>
          </a:p>
        </p:txBody>
      </p:sp>
      <p:grpSp>
        <p:nvGrpSpPr>
          <p:cNvPr id="4" name="Group 2">
            <a:extLst>
              <a:ext uri="{FF2B5EF4-FFF2-40B4-BE49-F238E27FC236}">
                <a16:creationId xmlns:a16="http://schemas.microsoft.com/office/drawing/2014/main" id="{1D4013D7-9807-9B25-7361-E89BC15D9B6D}"/>
              </a:ext>
            </a:extLst>
          </p:cNvPr>
          <p:cNvGrpSpPr>
            <a:grpSpLocks/>
          </p:cNvGrpSpPr>
          <p:nvPr/>
        </p:nvGrpSpPr>
        <p:grpSpPr bwMode="auto">
          <a:xfrm>
            <a:off x="1115616" y="2305113"/>
            <a:ext cx="4779342" cy="2278333"/>
            <a:chOff x="4173804" y="1855094"/>
            <a:chExt cx="4075127" cy="2278406"/>
          </a:xfrm>
        </p:grpSpPr>
        <p:sp>
          <p:nvSpPr>
            <p:cNvPr id="12" name="Right Triangle 11">
              <a:extLst>
                <a:ext uri="{FF2B5EF4-FFF2-40B4-BE49-F238E27FC236}">
                  <a16:creationId xmlns:a16="http://schemas.microsoft.com/office/drawing/2014/main" id="{3F40831E-350F-9895-9758-F182A66B3B0B}"/>
                </a:ext>
              </a:extLst>
            </p:cNvPr>
            <p:cNvSpPr/>
            <p:nvPr/>
          </p:nvSpPr>
          <p:spPr>
            <a:xfrm>
              <a:off x="5407296" y="1855094"/>
              <a:ext cx="2841635" cy="1720905"/>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800">
                <a:latin typeface="Arial" panose="020B0604020202020204" pitchFamily="34" charset="0"/>
                <a:cs typeface="Arial" panose="020B0604020202020204" pitchFamily="34" charset="0"/>
              </a:endParaRPr>
            </a:p>
          </p:txBody>
        </p:sp>
        <p:sp>
          <p:nvSpPr>
            <p:cNvPr id="13" name="TextBox 7">
              <a:extLst>
                <a:ext uri="{FF2B5EF4-FFF2-40B4-BE49-F238E27FC236}">
                  <a16:creationId xmlns:a16="http://schemas.microsoft.com/office/drawing/2014/main" id="{1BDCF2E7-7B30-07F9-4480-AE35F1347E1D}"/>
                </a:ext>
              </a:extLst>
            </p:cNvPr>
            <p:cNvSpPr txBox="1">
              <a:spLocks noChangeArrowheads="1"/>
            </p:cNvSpPr>
            <p:nvPr/>
          </p:nvSpPr>
          <p:spPr bwMode="auto">
            <a:xfrm>
              <a:off x="4173804" y="2579820"/>
              <a:ext cx="1218896" cy="46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cs typeface="Arial" panose="020B0604020202020204" pitchFamily="34" charset="0"/>
                </a:rPr>
                <a:t>Opposite</a:t>
              </a:r>
            </a:p>
          </p:txBody>
        </p:sp>
        <p:sp>
          <p:nvSpPr>
            <p:cNvPr id="14" name="TextBox 17">
              <a:extLst>
                <a:ext uri="{FF2B5EF4-FFF2-40B4-BE49-F238E27FC236}">
                  <a16:creationId xmlns:a16="http://schemas.microsoft.com/office/drawing/2014/main" id="{1B00B9B2-FFF5-5838-0542-5682077420FD}"/>
                </a:ext>
              </a:extLst>
            </p:cNvPr>
            <p:cNvSpPr txBox="1">
              <a:spLocks noChangeArrowheads="1"/>
            </p:cNvSpPr>
            <p:nvPr/>
          </p:nvSpPr>
          <p:spPr bwMode="auto">
            <a:xfrm>
              <a:off x="6065175" y="3671820"/>
              <a:ext cx="2170667" cy="46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2400">
                <a:cs typeface="Arial" panose="020B0604020202020204" pitchFamily="34" charset="0"/>
              </a:endParaRPr>
            </a:p>
          </p:txBody>
        </p:sp>
        <p:sp>
          <p:nvSpPr>
            <p:cNvPr id="15" name="TextBox 18">
              <a:extLst>
                <a:ext uri="{FF2B5EF4-FFF2-40B4-BE49-F238E27FC236}">
                  <a16:creationId xmlns:a16="http://schemas.microsoft.com/office/drawing/2014/main" id="{EB76558D-8C48-EA86-C930-3452E25142F3}"/>
                </a:ext>
              </a:extLst>
            </p:cNvPr>
            <p:cNvSpPr txBox="1">
              <a:spLocks noChangeArrowheads="1"/>
            </p:cNvSpPr>
            <p:nvPr/>
          </p:nvSpPr>
          <p:spPr bwMode="auto">
            <a:xfrm>
              <a:off x="7427895" y="3180003"/>
              <a:ext cx="497934" cy="46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sz="2400" b="1" dirty="0">
                  <a:cs typeface="Arial" panose="020B0604020202020204" pitchFamily="34" charset="0"/>
                </a:rPr>
                <a:t>θ</a:t>
              </a:r>
              <a:endParaRPr lang="en-GB" altLang="en-US" sz="2400" b="1" dirty="0">
                <a:cs typeface="Arial" panose="020B0604020202020204" pitchFamily="34" charset="0"/>
              </a:endParaRPr>
            </a:p>
          </p:txBody>
        </p:sp>
      </p:grpSp>
      <p:sp>
        <p:nvSpPr>
          <p:cNvPr id="16" name="TextBox 15">
            <a:extLst>
              <a:ext uri="{FF2B5EF4-FFF2-40B4-BE49-F238E27FC236}">
                <a16:creationId xmlns:a16="http://schemas.microsoft.com/office/drawing/2014/main" id="{87824673-43A6-5C3B-9C02-AE8EDC96512D}"/>
              </a:ext>
            </a:extLst>
          </p:cNvPr>
          <p:cNvSpPr txBox="1">
            <a:spLocks noChangeArrowheads="1"/>
          </p:cNvSpPr>
          <p:nvPr/>
        </p:nvSpPr>
        <p:spPr bwMode="auto">
          <a:xfrm>
            <a:off x="683196" y="5189601"/>
            <a:ext cx="7356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algn="ctr" eaLnBrk="1" hangingPunct="1"/>
            <a:r>
              <a:rPr lang="en-GB" altLang="en-US" sz="2400" dirty="0">
                <a:cs typeface="Arial" panose="020B0604020202020204" pitchFamily="34" charset="0"/>
              </a:rPr>
              <a:t>Tangent </a:t>
            </a:r>
            <a:r>
              <a:rPr lang="el-GR" altLang="en-US" sz="2400" b="1" dirty="0">
                <a:cs typeface="Arial" panose="020B0604020202020204" pitchFamily="34" charset="0"/>
              </a:rPr>
              <a:t>θ</a:t>
            </a:r>
            <a:r>
              <a:rPr lang="en-GB" altLang="en-US" sz="2400" dirty="0">
                <a:cs typeface="Arial" panose="020B0604020202020204" pitchFamily="34" charset="0"/>
              </a:rPr>
              <a:t> = Opposite ÷  Adjacent</a:t>
            </a:r>
          </a:p>
        </p:txBody>
      </p:sp>
      <p:sp>
        <p:nvSpPr>
          <p:cNvPr id="17" name="TextBox 10">
            <a:extLst>
              <a:ext uri="{FF2B5EF4-FFF2-40B4-BE49-F238E27FC236}">
                <a16:creationId xmlns:a16="http://schemas.microsoft.com/office/drawing/2014/main" id="{6609396D-1FB8-1C10-86B2-964A45C6F860}"/>
              </a:ext>
            </a:extLst>
          </p:cNvPr>
          <p:cNvSpPr txBox="1">
            <a:spLocks noChangeArrowheads="1"/>
          </p:cNvSpPr>
          <p:nvPr/>
        </p:nvSpPr>
        <p:spPr bwMode="auto">
          <a:xfrm>
            <a:off x="3542562" y="4170453"/>
            <a:ext cx="1493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cs typeface="Arial" panose="020B0604020202020204" pitchFamily="34" charset="0"/>
              </a:rPr>
              <a:t>Adjacent</a:t>
            </a:r>
          </a:p>
        </p:txBody>
      </p:sp>
    </p:spTree>
    <p:extLst>
      <p:ext uri="{BB962C8B-B14F-4D97-AF65-F5344CB8AC3E}">
        <p14:creationId xmlns:p14="http://schemas.microsoft.com/office/powerpoint/2010/main" val="248995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01A8C734-FC85-8C0F-A938-4964BD967C8B}"/>
              </a:ext>
            </a:extLst>
          </p:cNvPr>
          <p:cNvGrpSpPr>
            <a:grpSpLocks/>
          </p:cNvGrpSpPr>
          <p:nvPr/>
        </p:nvGrpSpPr>
        <p:grpSpPr bwMode="auto">
          <a:xfrm>
            <a:off x="487495" y="1916832"/>
            <a:ext cx="3482975" cy="2221188"/>
            <a:chOff x="4766170" y="1855094"/>
            <a:chExt cx="3482761" cy="2221287"/>
          </a:xfrm>
        </p:grpSpPr>
        <p:sp>
          <p:nvSpPr>
            <p:cNvPr id="5" name="Right Triangle 4">
              <a:extLst>
                <a:ext uri="{FF2B5EF4-FFF2-40B4-BE49-F238E27FC236}">
                  <a16:creationId xmlns:a16="http://schemas.microsoft.com/office/drawing/2014/main" id="{320F4115-B0D6-A079-3C48-2F237A6A2E14}"/>
                </a:ext>
              </a:extLst>
            </p:cNvPr>
            <p:cNvSpPr/>
            <p:nvPr/>
          </p:nvSpPr>
          <p:spPr>
            <a:xfrm>
              <a:off x="5407481" y="1855094"/>
              <a:ext cx="2841450" cy="1720927"/>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800"/>
            </a:p>
          </p:txBody>
        </p:sp>
        <p:sp>
          <p:nvSpPr>
            <p:cNvPr id="6" name="TextBox 7">
              <a:extLst>
                <a:ext uri="{FF2B5EF4-FFF2-40B4-BE49-F238E27FC236}">
                  <a16:creationId xmlns:a16="http://schemas.microsoft.com/office/drawing/2014/main" id="{42A91BA7-0933-D07F-47A4-828954A075F9}"/>
                </a:ext>
              </a:extLst>
            </p:cNvPr>
            <p:cNvSpPr txBox="1">
              <a:spLocks noChangeArrowheads="1"/>
            </p:cNvSpPr>
            <p:nvPr/>
          </p:nvSpPr>
          <p:spPr bwMode="auto">
            <a:xfrm>
              <a:off x="4766170" y="2545998"/>
              <a:ext cx="641311" cy="46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41</a:t>
              </a:r>
            </a:p>
          </p:txBody>
        </p:sp>
        <p:sp>
          <p:nvSpPr>
            <p:cNvPr id="7" name="TextBox 13">
              <a:extLst>
                <a:ext uri="{FF2B5EF4-FFF2-40B4-BE49-F238E27FC236}">
                  <a16:creationId xmlns:a16="http://schemas.microsoft.com/office/drawing/2014/main" id="{C9879105-E268-6363-852F-74350A50073C}"/>
                </a:ext>
              </a:extLst>
            </p:cNvPr>
            <p:cNvSpPr txBox="1">
              <a:spLocks noChangeArrowheads="1"/>
            </p:cNvSpPr>
            <p:nvPr/>
          </p:nvSpPr>
          <p:spPr bwMode="auto">
            <a:xfrm>
              <a:off x="6460650" y="3614695"/>
              <a:ext cx="571599" cy="46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30</a:t>
              </a:r>
            </a:p>
          </p:txBody>
        </p:sp>
        <p:sp>
          <p:nvSpPr>
            <p:cNvPr id="8" name="TextBox 18">
              <a:extLst>
                <a:ext uri="{FF2B5EF4-FFF2-40B4-BE49-F238E27FC236}">
                  <a16:creationId xmlns:a16="http://schemas.microsoft.com/office/drawing/2014/main" id="{124F101A-76A0-1FC0-5635-82E337135ECE}"/>
                </a:ext>
              </a:extLst>
            </p:cNvPr>
            <p:cNvSpPr txBox="1">
              <a:spLocks noChangeArrowheads="1"/>
            </p:cNvSpPr>
            <p:nvPr/>
          </p:nvSpPr>
          <p:spPr bwMode="auto">
            <a:xfrm>
              <a:off x="7424592" y="3189893"/>
              <a:ext cx="497934" cy="461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sz="2400" b="1" dirty="0">
                  <a:latin typeface="GreekS" pitchFamily="2" charset="0"/>
                </a:rPr>
                <a:t>θ</a:t>
              </a:r>
              <a:endParaRPr lang="en-GB" altLang="en-US" sz="2400" b="1" dirty="0">
                <a:latin typeface="GreekS" pitchFamily="2" charset="0"/>
              </a:endParaRPr>
            </a:p>
          </p:txBody>
        </p:sp>
      </p:grpSp>
      <p:sp>
        <p:nvSpPr>
          <p:cNvPr id="9" name="TextBox 15">
            <a:extLst>
              <a:ext uri="{FF2B5EF4-FFF2-40B4-BE49-F238E27FC236}">
                <a16:creationId xmlns:a16="http://schemas.microsoft.com/office/drawing/2014/main" id="{40CD068F-26B4-54CD-5127-57B7ACD2FDFD}"/>
              </a:ext>
            </a:extLst>
          </p:cNvPr>
          <p:cNvSpPr txBox="1">
            <a:spLocks noChangeArrowheads="1"/>
          </p:cNvSpPr>
          <p:nvPr/>
        </p:nvSpPr>
        <p:spPr bwMode="auto">
          <a:xfrm>
            <a:off x="3815987" y="2607705"/>
            <a:ext cx="53387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Tangent </a:t>
            </a:r>
            <a:r>
              <a:rPr lang="el-GR" altLang="en-US" sz="2400" b="1" dirty="0">
                <a:latin typeface="GreekS" pitchFamily="2" charset="0"/>
              </a:rPr>
              <a:t>θ</a:t>
            </a:r>
            <a:r>
              <a:rPr lang="en-GB" altLang="en-US" sz="2400" dirty="0"/>
              <a:t> =  Opposite ÷ Adjacent </a:t>
            </a:r>
          </a:p>
          <a:p>
            <a:pPr eaLnBrk="1" hangingPunct="1"/>
            <a:r>
              <a:rPr lang="en-GB" altLang="en-US" sz="2400" dirty="0"/>
              <a:t>	       = 41 ÷ 30 = 1.367</a:t>
            </a:r>
          </a:p>
        </p:txBody>
      </p:sp>
      <p:sp>
        <p:nvSpPr>
          <p:cNvPr id="10" name="TextBox 4">
            <a:extLst>
              <a:ext uri="{FF2B5EF4-FFF2-40B4-BE49-F238E27FC236}">
                <a16:creationId xmlns:a16="http://schemas.microsoft.com/office/drawing/2014/main" id="{6B86C51B-520A-BEDC-9362-8C1A58F59763}"/>
              </a:ext>
            </a:extLst>
          </p:cNvPr>
          <p:cNvSpPr txBox="1">
            <a:spLocks noChangeArrowheads="1"/>
          </p:cNvSpPr>
          <p:nvPr/>
        </p:nvSpPr>
        <p:spPr bwMode="auto">
          <a:xfrm>
            <a:off x="1141545" y="4130132"/>
            <a:ext cx="7308742"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If you know the tangent </a:t>
            </a:r>
            <a:r>
              <a:rPr lang="el-GR" altLang="en-US" sz="2400" b="1" dirty="0">
                <a:latin typeface="GreekS" pitchFamily="2" charset="0"/>
              </a:rPr>
              <a:t>θ</a:t>
            </a:r>
            <a:r>
              <a:rPr lang="en-GB" altLang="en-US" sz="2400" dirty="0"/>
              <a:t> you can find the angle:</a:t>
            </a:r>
          </a:p>
          <a:p>
            <a:pPr eaLnBrk="1" hangingPunct="1">
              <a:spcBef>
                <a:spcPts val="600"/>
              </a:spcBef>
              <a:spcAft>
                <a:spcPts val="600"/>
              </a:spcAft>
            </a:pPr>
            <a:r>
              <a:rPr lang="en-GB" altLang="en-US" sz="2400" u="sng" dirty="0"/>
              <a:t>On the calculator</a:t>
            </a:r>
            <a:r>
              <a:rPr lang="en-GB" altLang="en-US" sz="2400" dirty="0"/>
              <a:t>	tan</a:t>
            </a:r>
            <a:r>
              <a:rPr lang="en-GB" altLang="en-US" sz="2400" baseline="30000" dirty="0"/>
              <a:t>-1</a:t>
            </a:r>
            <a:r>
              <a:rPr lang="en-GB" altLang="en-US" sz="2400" dirty="0"/>
              <a:t> 1.367 = 53.8</a:t>
            </a:r>
            <a:r>
              <a:rPr lang="en-GB" altLang="en-US" sz="2400" baseline="30000" dirty="0"/>
              <a:t>o</a:t>
            </a:r>
          </a:p>
          <a:p>
            <a:pPr eaLnBrk="1" hangingPunct="1"/>
            <a:endParaRPr lang="en-GB" altLang="en-US" sz="2400" baseline="30000" dirty="0"/>
          </a:p>
          <a:p>
            <a:pPr eaLnBrk="1" hangingPunct="1"/>
            <a:r>
              <a:rPr lang="en-GB" altLang="en-US" sz="2400" dirty="0"/>
              <a:t>If you know the angle you can find the tangent:</a:t>
            </a:r>
          </a:p>
          <a:p>
            <a:pPr eaLnBrk="1" hangingPunct="1"/>
            <a:r>
              <a:rPr lang="en-GB" altLang="en-US" sz="2400" u="sng" dirty="0"/>
              <a:t>On the calculator</a:t>
            </a:r>
            <a:r>
              <a:rPr lang="en-GB" altLang="en-US" sz="2400" dirty="0"/>
              <a:t>	 tan 53.8 = 1.367</a:t>
            </a:r>
          </a:p>
        </p:txBody>
      </p:sp>
      <p:sp>
        <p:nvSpPr>
          <p:cNvPr id="12" name="Title 1">
            <a:extLst>
              <a:ext uri="{FF2B5EF4-FFF2-40B4-BE49-F238E27FC236}">
                <a16:creationId xmlns:a16="http://schemas.microsoft.com/office/drawing/2014/main" id="{1D14E7E0-3C24-A822-657A-E1F65A8DEA03}"/>
              </a:ext>
            </a:extLst>
          </p:cNvPr>
          <p:cNvSpPr>
            <a:spLocks noGrp="1"/>
          </p:cNvSpPr>
          <p:nvPr>
            <p:ph type="title"/>
          </p:nvPr>
        </p:nvSpPr>
        <p:spPr>
          <a:xfrm>
            <a:off x="0" y="993925"/>
            <a:ext cx="8229600" cy="753706"/>
          </a:xfrm>
        </p:spPr>
        <p:txBody>
          <a:bodyPr>
            <a:normAutofit/>
          </a:bodyPr>
          <a:lstStyle/>
          <a:p>
            <a:pPr algn="l"/>
            <a:r>
              <a:rPr lang="en-GB" sz="3600" b="1" dirty="0">
                <a:latin typeface="Arial" panose="020B0604020202020204" pitchFamily="34" charset="0"/>
                <a:cs typeface="Arial" panose="020B0604020202020204" pitchFamily="34" charset="0"/>
              </a:rPr>
              <a:t>Tangent</a:t>
            </a:r>
          </a:p>
        </p:txBody>
      </p:sp>
    </p:spTree>
    <p:extLst>
      <p:ext uri="{BB962C8B-B14F-4D97-AF65-F5344CB8AC3E}">
        <p14:creationId xmlns:p14="http://schemas.microsoft.com/office/powerpoint/2010/main" val="995134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AEB0729F-BFAB-972E-78EA-C69A7C0BEB90}"/>
              </a:ext>
            </a:extLst>
          </p:cNvPr>
          <p:cNvGrpSpPr>
            <a:grpSpLocks/>
          </p:cNvGrpSpPr>
          <p:nvPr/>
        </p:nvGrpSpPr>
        <p:grpSpPr bwMode="auto">
          <a:xfrm>
            <a:off x="302840" y="1916832"/>
            <a:ext cx="5063058" cy="2278879"/>
            <a:chOff x="4254721" y="1855094"/>
            <a:chExt cx="3981121" cy="2278267"/>
          </a:xfrm>
        </p:grpSpPr>
        <p:sp>
          <p:nvSpPr>
            <p:cNvPr id="11" name="Right Triangle 10">
              <a:extLst>
                <a:ext uri="{FF2B5EF4-FFF2-40B4-BE49-F238E27FC236}">
                  <a16:creationId xmlns:a16="http://schemas.microsoft.com/office/drawing/2014/main" id="{CD2BB155-34AC-BA6A-C87F-B8FD6937A4EF}"/>
                </a:ext>
              </a:extLst>
            </p:cNvPr>
            <p:cNvSpPr/>
            <p:nvPr/>
          </p:nvSpPr>
          <p:spPr>
            <a:xfrm>
              <a:off x="5407263" y="1855094"/>
              <a:ext cx="2607485" cy="1682641"/>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800"/>
            </a:p>
          </p:txBody>
        </p:sp>
        <p:sp>
          <p:nvSpPr>
            <p:cNvPr id="12" name="TextBox 7">
              <a:extLst>
                <a:ext uri="{FF2B5EF4-FFF2-40B4-BE49-F238E27FC236}">
                  <a16:creationId xmlns:a16="http://schemas.microsoft.com/office/drawing/2014/main" id="{AC88A323-DBD2-CB9D-EAC6-B10CBD3DADB9}"/>
                </a:ext>
              </a:extLst>
            </p:cNvPr>
            <p:cNvSpPr txBox="1">
              <a:spLocks noChangeArrowheads="1"/>
            </p:cNvSpPr>
            <p:nvPr/>
          </p:nvSpPr>
          <p:spPr bwMode="auto">
            <a:xfrm>
              <a:off x="4254721" y="2641272"/>
              <a:ext cx="1152128" cy="830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Opposite</a:t>
              </a:r>
            </a:p>
          </p:txBody>
        </p:sp>
        <p:sp>
          <p:nvSpPr>
            <p:cNvPr id="13" name="TextBox 17">
              <a:extLst>
                <a:ext uri="{FF2B5EF4-FFF2-40B4-BE49-F238E27FC236}">
                  <a16:creationId xmlns:a16="http://schemas.microsoft.com/office/drawing/2014/main" id="{1F3B363D-E451-23F6-4E69-933EEA23790D}"/>
                </a:ext>
              </a:extLst>
            </p:cNvPr>
            <p:cNvSpPr txBox="1">
              <a:spLocks noChangeArrowheads="1"/>
            </p:cNvSpPr>
            <p:nvPr/>
          </p:nvSpPr>
          <p:spPr bwMode="auto">
            <a:xfrm>
              <a:off x="6065175" y="3671820"/>
              <a:ext cx="2170667" cy="46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Adjacent</a:t>
              </a:r>
            </a:p>
          </p:txBody>
        </p:sp>
        <p:sp>
          <p:nvSpPr>
            <p:cNvPr id="14" name="TextBox 18">
              <a:extLst>
                <a:ext uri="{FF2B5EF4-FFF2-40B4-BE49-F238E27FC236}">
                  <a16:creationId xmlns:a16="http://schemas.microsoft.com/office/drawing/2014/main" id="{43B58D12-8115-7F1E-CF13-F5371CD7698F}"/>
                </a:ext>
              </a:extLst>
            </p:cNvPr>
            <p:cNvSpPr txBox="1">
              <a:spLocks noChangeArrowheads="1"/>
            </p:cNvSpPr>
            <p:nvPr/>
          </p:nvSpPr>
          <p:spPr bwMode="auto">
            <a:xfrm>
              <a:off x="7150509" y="3108710"/>
              <a:ext cx="497934" cy="461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l-GR" altLang="en-US" sz="2400" b="1" dirty="0">
                  <a:latin typeface="GreekS" pitchFamily="2" charset="0"/>
                </a:rPr>
                <a:t>θ</a:t>
              </a:r>
              <a:endParaRPr lang="en-GB" altLang="en-US" sz="2400" b="1" dirty="0">
                <a:latin typeface="GreekS" pitchFamily="2" charset="0"/>
              </a:endParaRPr>
            </a:p>
          </p:txBody>
        </p:sp>
      </p:grpSp>
      <p:sp>
        <p:nvSpPr>
          <p:cNvPr id="15" name="TextBox 15">
            <a:extLst>
              <a:ext uri="{FF2B5EF4-FFF2-40B4-BE49-F238E27FC236}">
                <a16:creationId xmlns:a16="http://schemas.microsoft.com/office/drawing/2014/main" id="{45850948-F267-677A-1380-37F1CD03FBC5}"/>
              </a:ext>
            </a:extLst>
          </p:cNvPr>
          <p:cNvSpPr txBox="1">
            <a:spLocks noChangeArrowheads="1"/>
          </p:cNvSpPr>
          <p:nvPr/>
        </p:nvSpPr>
        <p:spPr bwMode="auto">
          <a:xfrm>
            <a:off x="5267276" y="2493095"/>
            <a:ext cx="357388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marL="0" indent="0" eaLnBrk="1" hangingPunct="1"/>
            <a:r>
              <a:rPr lang="en-GB" altLang="en-US" sz="2400" dirty="0"/>
              <a:t>Tangent </a:t>
            </a:r>
            <a:r>
              <a:rPr lang="el-GR" altLang="en-US" sz="2400" b="1" dirty="0">
                <a:latin typeface="GreekS" pitchFamily="2" charset="0"/>
              </a:rPr>
              <a:t>θ</a:t>
            </a:r>
            <a:r>
              <a:rPr lang="en-GB" altLang="en-US" sz="2400" dirty="0"/>
              <a:t> =     </a:t>
            </a:r>
            <a:r>
              <a:rPr lang="en-GB" altLang="en-US" sz="2400" u="sng" dirty="0"/>
              <a:t>Opposite</a:t>
            </a:r>
            <a:endParaRPr lang="en-GB" altLang="en-US" sz="2400" dirty="0"/>
          </a:p>
          <a:p>
            <a:pPr algn="ctr" eaLnBrk="1" hangingPunct="1"/>
            <a:r>
              <a:rPr lang="en-GB" altLang="en-US" sz="2400" dirty="0"/>
              <a:t>                      Adjacent</a:t>
            </a:r>
          </a:p>
          <a:p>
            <a:pPr algn="ctr" eaLnBrk="1" hangingPunct="1"/>
            <a:endParaRPr lang="en-GB" altLang="en-US" sz="2400" dirty="0"/>
          </a:p>
        </p:txBody>
      </p:sp>
      <p:grpSp>
        <p:nvGrpSpPr>
          <p:cNvPr id="16" name="Group 16">
            <a:extLst>
              <a:ext uri="{FF2B5EF4-FFF2-40B4-BE49-F238E27FC236}">
                <a16:creationId xmlns:a16="http://schemas.microsoft.com/office/drawing/2014/main" id="{6CC52758-53B4-3C04-04DC-AB5255814FEF}"/>
              </a:ext>
            </a:extLst>
          </p:cNvPr>
          <p:cNvGrpSpPr>
            <a:grpSpLocks/>
          </p:cNvGrpSpPr>
          <p:nvPr/>
        </p:nvGrpSpPr>
        <p:grpSpPr bwMode="auto">
          <a:xfrm>
            <a:off x="6451550" y="3993538"/>
            <a:ext cx="2117725" cy="1657350"/>
            <a:chOff x="5436096" y="4509120"/>
            <a:chExt cx="2118327" cy="1656184"/>
          </a:xfrm>
        </p:grpSpPr>
        <p:sp>
          <p:nvSpPr>
            <p:cNvPr id="17" name="Isosceles Triangle 16">
              <a:extLst>
                <a:ext uri="{FF2B5EF4-FFF2-40B4-BE49-F238E27FC236}">
                  <a16:creationId xmlns:a16="http://schemas.microsoft.com/office/drawing/2014/main" id="{DDD8CA1D-80D9-F15F-127F-E932AEED32F2}"/>
                </a:ext>
              </a:extLst>
            </p:cNvPr>
            <p:cNvSpPr/>
            <p:nvPr/>
          </p:nvSpPr>
          <p:spPr>
            <a:xfrm>
              <a:off x="5436096" y="4509120"/>
              <a:ext cx="2118327" cy="1656184"/>
            </a:xfrm>
            <a:prstGeom prst="triangl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18" name="Straight Connector 17">
              <a:extLst>
                <a:ext uri="{FF2B5EF4-FFF2-40B4-BE49-F238E27FC236}">
                  <a16:creationId xmlns:a16="http://schemas.microsoft.com/office/drawing/2014/main" id="{4683FD39-26E0-EB98-35AA-AA1D6A9B0F46}"/>
                </a:ext>
              </a:extLst>
            </p:cNvPr>
            <p:cNvCxnSpPr/>
            <p:nvPr/>
          </p:nvCxnSpPr>
          <p:spPr>
            <a:xfrm>
              <a:off x="5904542" y="5445086"/>
              <a:ext cx="118778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04A77388-7F15-2158-2E5D-20D0D7FF6CE6}"/>
                </a:ext>
              </a:extLst>
            </p:cNvPr>
            <p:cNvCxnSpPr>
              <a:endCxn id="17" idx="3"/>
            </p:cNvCxnSpPr>
            <p:nvPr/>
          </p:nvCxnSpPr>
          <p:spPr>
            <a:xfrm flipH="1">
              <a:off x="6495260" y="5445086"/>
              <a:ext cx="3176" cy="72021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20">
              <a:extLst>
                <a:ext uri="{FF2B5EF4-FFF2-40B4-BE49-F238E27FC236}">
                  <a16:creationId xmlns:a16="http://schemas.microsoft.com/office/drawing/2014/main" id="{FFBC4C38-5653-ABD9-8A94-BF1DCF23179D}"/>
                </a:ext>
              </a:extLst>
            </p:cNvPr>
            <p:cNvSpPr txBox="1">
              <a:spLocks noChangeArrowheads="1"/>
            </p:cNvSpPr>
            <p:nvPr/>
          </p:nvSpPr>
          <p:spPr bwMode="auto">
            <a:xfrm>
              <a:off x="6652067" y="5664298"/>
              <a:ext cx="440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21" name="TextBox 21">
              <a:extLst>
                <a:ext uri="{FF2B5EF4-FFF2-40B4-BE49-F238E27FC236}">
                  <a16:creationId xmlns:a16="http://schemas.microsoft.com/office/drawing/2014/main" id="{FFB93E51-3D37-A362-B0FA-B3DC538D5050}"/>
                </a:ext>
              </a:extLst>
            </p:cNvPr>
            <p:cNvSpPr txBox="1">
              <a:spLocks noChangeArrowheads="1"/>
            </p:cNvSpPr>
            <p:nvPr/>
          </p:nvSpPr>
          <p:spPr bwMode="auto">
            <a:xfrm>
              <a:off x="5848464" y="5624739"/>
              <a:ext cx="6508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Tan</a:t>
              </a:r>
            </a:p>
          </p:txBody>
        </p:sp>
        <p:sp>
          <p:nvSpPr>
            <p:cNvPr id="22" name="TextBox 22">
              <a:extLst>
                <a:ext uri="{FF2B5EF4-FFF2-40B4-BE49-F238E27FC236}">
                  <a16:creationId xmlns:a16="http://schemas.microsoft.com/office/drawing/2014/main" id="{14F41AB7-391B-7605-B027-C08EB819CE5C}"/>
                </a:ext>
              </a:extLst>
            </p:cNvPr>
            <p:cNvSpPr txBox="1">
              <a:spLocks noChangeArrowheads="1"/>
            </p:cNvSpPr>
            <p:nvPr/>
          </p:nvSpPr>
          <p:spPr bwMode="auto">
            <a:xfrm>
              <a:off x="6652066" y="5618857"/>
              <a:ext cx="512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Adj</a:t>
              </a:r>
            </a:p>
          </p:txBody>
        </p:sp>
        <p:sp>
          <p:nvSpPr>
            <p:cNvPr id="23" name="TextBox 23">
              <a:extLst>
                <a:ext uri="{FF2B5EF4-FFF2-40B4-BE49-F238E27FC236}">
                  <a16:creationId xmlns:a16="http://schemas.microsoft.com/office/drawing/2014/main" id="{FE7EBE62-A02A-B758-B783-DCC89F113E6E}"/>
                </a:ext>
              </a:extLst>
            </p:cNvPr>
            <p:cNvSpPr txBox="1">
              <a:spLocks noChangeArrowheads="1"/>
            </p:cNvSpPr>
            <p:nvPr/>
          </p:nvSpPr>
          <p:spPr bwMode="auto">
            <a:xfrm>
              <a:off x="6301425" y="5003303"/>
              <a:ext cx="629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Opp</a:t>
              </a:r>
            </a:p>
          </p:txBody>
        </p:sp>
      </p:grpSp>
      <p:sp>
        <p:nvSpPr>
          <p:cNvPr id="6" name="Title 1">
            <a:extLst>
              <a:ext uri="{FF2B5EF4-FFF2-40B4-BE49-F238E27FC236}">
                <a16:creationId xmlns:a16="http://schemas.microsoft.com/office/drawing/2014/main" id="{D6CF2F2F-C7F6-E6E9-9743-2B63C38F9AA0}"/>
              </a:ext>
            </a:extLst>
          </p:cNvPr>
          <p:cNvSpPr>
            <a:spLocks noGrp="1"/>
          </p:cNvSpPr>
          <p:nvPr>
            <p:ph type="title"/>
          </p:nvPr>
        </p:nvSpPr>
        <p:spPr>
          <a:xfrm>
            <a:off x="0" y="993925"/>
            <a:ext cx="8229600" cy="753706"/>
          </a:xfrm>
        </p:spPr>
        <p:txBody>
          <a:bodyPr>
            <a:normAutofit/>
          </a:bodyPr>
          <a:lstStyle/>
          <a:p>
            <a:pPr algn="l"/>
            <a:r>
              <a:rPr lang="en-GB" sz="3600" b="1" dirty="0">
                <a:latin typeface="Arial" panose="020B0604020202020204" pitchFamily="34" charset="0"/>
                <a:cs typeface="Arial" panose="020B0604020202020204" pitchFamily="34" charset="0"/>
              </a:rPr>
              <a:t>Tangent</a:t>
            </a:r>
          </a:p>
        </p:txBody>
      </p:sp>
    </p:spTree>
    <p:extLst>
      <p:ext uri="{BB962C8B-B14F-4D97-AF65-F5344CB8AC3E}">
        <p14:creationId xmlns:p14="http://schemas.microsoft.com/office/powerpoint/2010/main" val="53892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0ABA7-CAD9-4AA4-A41A-BF5ECE044C9C}"/>
              </a:ext>
            </a:extLst>
          </p:cNvPr>
          <p:cNvSpPr>
            <a:spLocks noGrp="1"/>
          </p:cNvSpPr>
          <p:nvPr>
            <p:ph type="title"/>
          </p:nvPr>
        </p:nvSpPr>
        <p:spPr>
          <a:xfrm>
            <a:off x="-22236" y="980243"/>
            <a:ext cx="8229600" cy="804360"/>
          </a:xfrm>
        </p:spPr>
        <p:txBody>
          <a:bodyPr>
            <a:normAutofit/>
          </a:bodyPr>
          <a:lstStyle/>
          <a:p>
            <a:pPr algn="l"/>
            <a:r>
              <a:rPr lang="en-GB" sz="3600" b="1" dirty="0">
                <a:latin typeface="Arial" panose="020B0604020202020204" pitchFamily="34" charset="0"/>
                <a:cs typeface="Arial" panose="020B0604020202020204" pitchFamily="34" charset="0"/>
              </a:rPr>
              <a:t>Tangent example</a:t>
            </a:r>
          </a:p>
        </p:txBody>
      </p:sp>
      <p:grpSp>
        <p:nvGrpSpPr>
          <p:cNvPr id="31" name="Group 2">
            <a:extLst>
              <a:ext uri="{FF2B5EF4-FFF2-40B4-BE49-F238E27FC236}">
                <a16:creationId xmlns:a16="http://schemas.microsoft.com/office/drawing/2014/main" id="{AE29C1D7-E0B6-6340-2FF3-EABEE157CB6A}"/>
              </a:ext>
            </a:extLst>
          </p:cNvPr>
          <p:cNvGrpSpPr>
            <a:grpSpLocks/>
          </p:cNvGrpSpPr>
          <p:nvPr/>
        </p:nvGrpSpPr>
        <p:grpSpPr bwMode="auto">
          <a:xfrm>
            <a:off x="857127" y="1847460"/>
            <a:ext cx="3473450" cy="2245370"/>
            <a:chOff x="4775039" y="1855094"/>
            <a:chExt cx="3473892" cy="2245224"/>
          </a:xfrm>
        </p:grpSpPr>
        <p:sp>
          <p:nvSpPr>
            <p:cNvPr id="32" name="Right Triangle 31">
              <a:extLst>
                <a:ext uri="{FF2B5EF4-FFF2-40B4-BE49-F238E27FC236}">
                  <a16:creationId xmlns:a16="http://schemas.microsoft.com/office/drawing/2014/main" id="{1BA3921E-70BB-1F69-8CA1-90027CA09AF3}"/>
                </a:ext>
              </a:extLst>
            </p:cNvPr>
            <p:cNvSpPr/>
            <p:nvPr/>
          </p:nvSpPr>
          <p:spPr>
            <a:xfrm>
              <a:off x="5406944" y="1855094"/>
              <a:ext cx="2841987" cy="1720738"/>
            </a:xfrm>
            <a:prstGeom prst="rtTriangle">
              <a:avLst/>
            </a:prstGeom>
            <a:solidFill>
              <a:srgbClr val="92D050"/>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sz="2800"/>
            </a:p>
          </p:txBody>
        </p:sp>
        <p:sp>
          <p:nvSpPr>
            <p:cNvPr id="33" name="TextBox 7">
              <a:extLst>
                <a:ext uri="{FF2B5EF4-FFF2-40B4-BE49-F238E27FC236}">
                  <a16:creationId xmlns:a16="http://schemas.microsoft.com/office/drawing/2014/main" id="{9B1C6E38-7C61-EE18-0FE0-DA086CC8F2FC}"/>
                </a:ext>
              </a:extLst>
            </p:cNvPr>
            <p:cNvSpPr txBox="1">
              <a:spLocks noChangeArrowheads="1"/>
            </p:cNvSpPr>
            <p:nvPr/>
          </p:nvSpPr>
          <p:spPr bwMode="auto">
            <a:xfrm>
              <a:off x="4775039" y="2530609"/>
              <a:ext cx="544405" cy="46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t>X</a:t>
              </a:r>
            </a:p>
          </p:txBody>
        </p:sp>
        <p:sp>
          <p:nvSpPr>
            <p:cNvPr id="34" name="TextBox 13">
              <a:extLst>
                <a:ext uri="{FF2B5EF4-FFF2-40B4-BE49-F238E27FC236}">
                  <a16:creationId xmlns:a16="http://schemas.microsoft.com/office/drawing/2014/main" id="{21D990FC-542A-6B1E-47BE-4DDE318DBCBF}"/>
                </a:ext>
              </a:extLst>
            </p:cNvPr>
            <p:cNvSpPr txBox="1">
              <a:spLocks noChangeArrowheads="1"/>
            </p:cNvSpPr>
            <p:nvPr/>
          </p:nvSpPr>
          <p:spPr bwMode="auto">
            <a:xfrm>
              <a:off x="6142844" y="3638683"/>
              <a:ext cx="1617220" cy="461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2400" dirty="0"/>
                <a:t>1.15 m</a:t>
              </a:r>
            </a:p>
          </p:txBody>
        </p:sp>
      </p:grpSp>
      <p:sp>
        <p:nvSpPr>
          <p:cNvPr id="35" name="TextBox 19">
            <a:extLst>
              <a:ext uri="{FF2B5EF4-FFF2-40B4-BE49-F238E27FC236}">
                <a16:creationId xmlns:a16="http://schemas.microsoft.com/office/drawing/2014/main" id="{9ACA3A92-3252-DC69-A646-5398D6998B18}"/>
              </a:ext>
            </a:extLst>
          </p:cNvPr>
          <p:cNvSpPr txBox="1">
            <a:spLocks noChangeArrowheads="1"/>
          </p:cNvSpPr>
          <p:nvPr/>
        </p:nvSpPr>
        <p:spPr bwMode="auto">
          <a:xfrm>
            <a:off x="94101" y="4124257"/>
            <a:ext cx="79057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t>From the diagram you need to calculate the length X</a:t>
            </a:r>
          </a:p>
          <a:p>
            <a:pPr eaLnBrk="1" hangingPunct="1">
              <a:buFont typeface="Arial" panose="020B0604020202020204" pitchFamily="34" charset="0"/>
              <a:buChar char="•"/>
            </a:pPr>
            <a:r>
              <a:rPr lang="en-GB" altLang="en-US" sz="2400" dirty="0"/>
              <a:t>Using the formula triangle, hold your finger over the “ </a:t>
            </a:r>
            <a:r>
              <a:rPr lang="en-GB" altLang="en-US" sz="2400" dirty="0" err="1"/>
              <a:t>Opp</a:t>
            </a:r>
            <a:r>
              <a:rPr lang="en-GB" altLang="en-US" sz="2400" dirty="0"/>
              <a:t>” to indicate the calculation  (tan </a:t>
            </a:r>
            <a:r>
              <a:rPr lang="el-GR" altLang="en-US" sz="2400" b="1" dirty="0">
                <a:latin typeface="GreekS" pitchFamily="2" charset="0"/>
              </a:rPr>
              <a:t>θ</a:t>
            </a:r>
            <a:r>
              <a:rPr lang="en-GB" altLang="en-US" sz="2400" b="1" dirty="0">
                <a:latin typeface="GreekS" pitchFamily="2" charset="0"/>
              </a:rPr>
              <a:t> </a:t>
            </a:r>
            <a:r>
              <a:rPr lang="en-GB" altLang="en-US" sz="2400" dirty="0"/>
              <a:t>x </a:t>
            </a:r>
            <a:r>
              <a:rPr lang="en-GB" altLang="en-US" sz="2400" dirty="0" err="1"/>
              <a:t>Adj</a:t>
            </a:r>
            <a:r>
              <a:rPr lang="en-GB" altLang="en-US" sz="2400" dirty="0"/>
              <a:t>)</a:t>
            </a:r>
          </a:p>
          <a:p>
            <a:pPr eaLnBrk="1" hangingPunct="1">
              <a:buFont typeface="Arial" panose="020B0604020202020204" pitchFamily="34" charset="0"/>
              <a:buChar char="•"/>
            </a:pPr>
            <a:r>
              <a:rPr lang="en-GB" altLang="en-US" sz="2400" dirty="0"/>
              <a:t>The tan of 50</a:t>
            </a:r>
            <a:r>
              <a:rPr lang="en-GB" altLang="en-US" sz="2400" baseline="30000" dirty="0"/>
              <a:t>o</a:t>
            </a:r>
            <a:r>
              <a:rPr lang="en-GB" altLang="en-US" sz="2400" dirty="0"/>
              <a:t> is 1.192 (from calculator)</a:t>
            </a:r>
          </a:p>
          <a:p>
            <a:pPr eaLnBrk="1" hangingPunct="1">
              <a:buFont typeface="Arial" panose="020B0604020202020204" pitchFamily="34" charset="0"/>
              <a:buChar char="•"/>
            </a:pPr>
            <a:r>
              <a:rPr lang="en-GB" altLang="en-US" sz="2400" dirty="0"/>
              <a:t>X = Opposite = 1.15 x 1.192 = 1.37 m                      </a:t>
            </a:r>
          </a:p>
        </p:txBody>
      </p:sp>
      <p:sp>
        <p:nvSpPr>
          <p:cNvPr id="36" name="TextBox 4">
            <a:extLst>
              <a:ext uri="{FF2B5EF4-FFF2-40B4-BE49-F238E27FC236}">
                <a16:creationId xmlns:a16="http://schemas.microsoft.com/office/drawing/2014/main" id="{70460DFF-4A4F-14B5-1DC9-482AF8884547}"/>
              </a:ext>
            </a:extLst>
          </p:cNvPr>
          <p:cNvSpPr txBox="1">
            <a:spLocks noChangeArrowheads="1"/>
          </p:cNvSpPr>
          <p:nvPr/>
        </p:nvSpPr>
        <p:spPr bwMode="auto">
          <a:xfrm>
            <a:off x="3327094" y="3199628"/>
            <a:ext cx="71988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dirty="0"/>
              <a:t>50</a:t>
            </a:r>
            <a:r>
              <a:rPr lang="en-GB" altLang="en-US" baseline="30000" dirty="0"/>
              <a:t>o</a:t>
            </a:r>
          </a:p>
        </p:txBody>
      </p:sp>
      <p:grpSp>
        <p:nvGrpSpPr>
          <p:cNvPr id="37" name="Group 20">
            <a:extLst>
              <a:ext uri="{FF2B5EF4-FFF2-40B4-BE49-F238E27FC236}">
                <a16:creationId xmlns:a16="http://schemas.microsoft.com/office/drawing/2014/main" id="{CECDFACC-1C7C-CF9F-13D3-A372528C7237}"/>
              </a:ext>
            </a:extLst>
          </p:cNvPr>
          <p:cNvGrpSpPr>
            <a:grpSpLocks/>
          </p:cNvGrpSpPr>
          <p:nvPr/>
        </p:nvGrpSpPr>
        <p:grpSpPr bwMode="auto">
          <a:xfrm>
            <a:off x="5697567" y="1447272"/>
            <a:ext cx="2117725" cy="1657350"/>
            <a:chOff x="5436096" y="4509120"/>
            <a:chExt cx="2118327" cy="1656184"/>
          </a:xfrm>
        </p:grpSpPr>
        <p:sp>
          <p:nvSpPr>
            <p:cNvPr id="38" name="Isosceles Triangle 37">
              <a:extLst>
                <a:ext uri="{FF2B5EF4-FFF2-40B4-BE49-F238E27FC236}">
                  <a16:creationId xmlns:a16="http://schemas.microsoft.com/office/drawing/2014/main" id="{8177F076-3BE3-C059-2D7E-98DB49549445}"/>
                </a:ext>
              </a:extLst>
            </p:cNvPr>
            <p:cNvSpPr/>
            <p:nvPr/>
          </p:nvSpPr>
          <p:spPr>
            <a:xfrm>
              <a:off x="5436096" y="4509120"/>
              <a:ext cx="2118327" cy="1656184"/>
            </a:xfrm>
            <a:prstGeom prst="triangle">
              <a:avLst/>
            </a:prstGeom>
            <a:noFill/>
            <a:ln w="28575">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cxnSp>
          <p:nvCxnSpPr>
            <p:cNvPr id="39" name="Straight Connector 38">
              <a:extLst>
                <a:ext uri="{FF2B5EF4-FFF2-40B4-BE49-F238E27FC236}">
                  <a16:creationId xmlns:a16="http://schemas.microsoft.com/office/drawing/2014/main" id="{9407A4E1-A657-2E95-C1D8-061080E7431B}"/>
                </a:ext>
              </a:extLst>
            </p:cNvPr>
            <p:cNvCxnSpPr/>
            <p:nvPr/>
          </p:nvCxnSpPr>
          <p:spPr>
            <a:xfrm>
              <a:off x="5904541" y="5445086"/>
              <a:ext cx="118778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6884249E-3A02-EEBB-105C-44C0A2E5BE67}"/>
                </a:ext>
              </a:extLst>
            </p:cNvPr>
            <p:cNvCxnSpPr>
              <a:endCxn id="38" idx="3"/>
            </p:cNvCxnSpPr>
            <p:nvPr/>
          </p:nvCxnSpPr>
          <p:spPr>
            <a:xfrm flipH="1">
              <a:off x="6495259" y="5445086"/>
              <a:ext cx="3176" cy="72021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1" name="TextBox 30">
              <a:extLst>
                <a:ext uri="{FF2B5EF4-FFF2-40B4-BE49-F238E27FC236}">
                  <a16:creationId xmlns:a16="http://schemas.microsoft.com/office/drawing/2014/main" id="{5CF45887-9548-63B8-F802-9C27A5B0C235}"/>
                </a:ext>
              </a:extLst>
            </p:cNvPr>
            <p:cNvSpPr txBox="1">
              <a:spLocks noChangeArrowheads="1"/>
            </p:cNvSpPr>
            <p:nvPr/>
          </p:nvSpPr>
          <p:spPr bwMode="auto">
            <a:xfrm>
              <a:off x="6652067" y="5664298"/>
              <a:ext cx="440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2" name="TextBox 31">
              <a:extLst>
                <a:ext uri="{FF2B5EF4-FFF2-40B4-BE49-F238E27FC236}">
                  <a16:creationId xmlns:a16="http://schemas.microsoft.com/office/drawing/2014/main" id="{907107E8-485E-951E-6B6C-1B8659220FFD}"/>
                </a:ext>
              </a:extLst>
            </p:cNvPr>
            <p:cNvSpPr txBox="1">
              <a:spLocks noChangeArrowheads="1"/>
            </p:cNvSpPr>
            <p:nvPr/>
          </p:nvSpPr>
          <p:spPr bwMode="auto">
            <a:xfrm>
              <a:off x="5848464" y="5624739"/>
              <a:ext cx="6508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Tan</a:t>
              </a:r>
            </a:p>
          </p:txBody>
        </p:sp>
        <p:sp>
          <p:nvSpPr>
            <p:cNvPr id="43" name="TextBox 32">
              <a:extLst>
                <a:ext uri="{FF2B5EF4-FFF2-40B4-BE49-F238E27FC236}">
                  <a16:creationId xmlns:a16="http://schemas.microsoft.com/office/drawing/2014/main" id="{0FAF88AB-71D2-52EB-5555-BE89408A3677}"/>
                </a:ext>
              </a:extLst>
            </p:cNvPr>
            <p:cNvSpPr txBox="1">
              <a:spLocks noChangeArrowheads="1"/>
            </p:cNvSpPr>
            <p:nvPr/>
          </p:nvSpPr>
          <p:spPr bwMode="auto">
            <a:xfrm>
              <a:off x="6652066" y="5618857"/>
              <a:ext cx="5122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Adj</a:t>
              </a:r>
            </a:p>
          </p:txBody>
        </p:sp>
        <p:sp>
          <p:nvSpPr>
            <p:cNvPr id="44" name="TextBox 33">
              <a:extLst>
                <a:ext uri="{FF2B5EF4-FFF2-40B4-BE49-F238E27FC236}">
                  <a16:creationId xmlns:a16="http://schemas.microsoft.com/office/drawing/2014/main" id="{7E55378A-E51D-F20A-8915-E2097CBCA945}"/>
                </a:ext>
              </a:extLst>
            </p:cNvPr>
            <p:cNvSpPr txBox="1">
              <a:spLocks noChangeArrowheads="1"/>
            </p:cNvSpPr>
            <p:nvPr/>
          </p:nvSpPr>
          <p:spPr bwMode="auto">
            <a:xfrm>
              <a:off x="6301425" y="5003303"/>
              <a:ext cx="6299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400"/>
                <a:t>Opp</a:t>
              </a:r>
            </a:p>
          </p:txBody>
        </p:sp>
      </p:grpSp>
    </p:spTree>
    <p:extLst>
      <p:ext uri="{BB962C8B-B14F-4D97-AF65-F5344CB8AC3E}">
        <p14:creationId xmlns:p14="http://schemas.microsoft.com/office/powerpoint/2010/main" val="180183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A55123-120E-44B1-9182-FBBFD5F1F70F}"/>
              </a:ext>
            </a:extLst>
          </p:cNvPr>
          <p:cNvSpPr>
            <a:spLocks noGrp="1"/>
          </p:cNvSpPr>
          <p:nvPr>
            <p:ph type="title"/>
          </p:nvPr>
        </p:nvSpPr>
        <p:spPr>
          <a:xfrm>
            <a:off x="0" y="976456"/>
            <a:ext cx="8229600" cy="819413"/>
          </a:xfrm>
        </p:spPr>
        <p:txBody>
          <a:bodyPr>
            <a:normAutofit/>
          </a:bodyPr>
          <a:lstStyle/>
          <a:p>
            <a:pPr algn="l"/>
            <a:r>
              <a:rPr lang="en-GB" sz="3600" b="1" dirty="0">
                <a:latin typeface="Arial" panose="020B0604020202020204" pitchFamily="34" charset="0"/>
                <a:cs typeface="Arial" panose="020B0604020202020204" pitchFamily="34" charset="0"/>
              </a:rPr>
              <a:t>Clinometer </a:t>
            </a:r>
            <a:r>
              <a:rPr lang="en-GB" sz="36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76537545-FD97-7584-1708-57512649616A}"/>
              </a:ext>
            </a:extLst>
          </p:cNvPr>
          <p:cNvPicPr>
            <a:picLocks noChangeAspect="1"/>
          </p:cNvPicPr>
          <p:nvPr/>
        </p:nvPicPr>
        <p:blipFill>
          <a:blip r:embed="rId3"/>
          <a:stretch>
            <a:fillRect/>
          </a:stretch>
        </p:blipFill>
        <p:spPr>
          <a:xfrm>
            <a:off x="5292080" y="1412776"/>
            <a:ext cx="3162959" cy="4468768"/>
          </a:xfrm>
          <a:prstGeom prst="rect">
            <a:avLst/>
          </a:prstGeom>
        </p:spPr>
      </p:pic>
      <p:sp>
        <p:nvSpPr>
          <p:cNvPr id="13" name="TextBox 2">
            <a:extLst>
              <a:ext uri="{FF2B5EF4-FFF2-40B4-BE49-F238E27FC236}">
                <a16:creationId xmlns:a16="http://schemas.microsoft.com/office/drawing/2014/main" id="{1C4BD1CF-658C-BD9A-E770-81A409E9A444}"/>
              </a:ext>
            </a:extLst>
          </p:cNvPr>
          <p:cNvSpPr txBox="1">
            <a:spLocks noChangeArrowheads="1"/>
          </p:cNvSpPr>
          <p:nvPr/>
        </p:nvSpPr>
        <p:spPr bwMode="auto">
          <a:xfrm>
            <a:off x="179513" y="2116355"/>
            <a:ext cx="5112568"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pPr>
            <a:r>
              <a:rPr lang="en-GB" altLang="en-US" sz="2400" dirty="0">
                <a:latin typeface="+mn-lt"/>
                <a:ea typeface="+mn-ea"/>
                <a:cs typeface="+mn-cs"/>
              </a:rPr>
              <a:t>Print out the worksheet onto thin card</a:t>
            </a:r>
          </a:p>
          <a:p>
            <a:pPr eaLnBrk="1" hangingPunct="1">
              <a:buFont typeface="Arial" panose="020B0604020202020204" pitchFamily="34" charset="0"/>
              <a:buChar char="•"/>
            </a:pPr>
            <a:r>
              <a:rPr lang="en-GB" altLang="en-US" sz="2400" dirty="0">
                <a:latin typeface="+mn-lt"/>
                <a:ea typeface="+mn-ea"/>
                <a:cs typeface="+mn-cs"/>
              </a:rPr>
              <a:t>Carefully cut out the protractor and the slide</a:t>
            </a:r>
          </a:p>
          <a:p>
            <a:pPr eaLnBrk="1" hangingPunct="1">
              <a:buFont typeface="Arial" panose="020B0604020202020204" pitchFamily="34" charset="0"/>
              <a:buChar char="•"/>
            </a:pPr>
            <a:r>
              <a:rPr lang="en-GB" altLang="en-US" sz="2400" dirty="0">
                <a:latin typeface="+mn-lt"/>
                <a:ea typeface="+mn-ea"/>
                <a:cs typeface="+mn-cs"/>
              </a:rPr>
              <a:t>Punch two holes using a sharp pencil with an eraser behind the card </a:t>
            </a:r>
            <a:r>
              <a:rPr lang="en-GB" sz="24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altLang="en-US" sz="2400" dirty="0">
              <a:latin typeface="+mn-lt"/>
              <a:ea typeface="+mn-ea"/>
              <a:cs typeface="+mn-cs"/>
            </a:endParaRPr>
          </a:p>
          <a:p>
            <a:pPr eaLnBrk="1" hangingPunct="1">
              <a:buFont typeface="Arial" panose="020B0604020202020204" pitchFamily="34" charset="0"/>
              <a:buChar char="•"/>
            </a:pPr>
            <a:r>
              <a:rPr lang="en-GB" altLang="en-US" sz="2400" dirty="0">
                <a:latin typeface="+mn-lt"/>
                <a:ea typeface="+mn-ea"/>
                <a:cs typeface="+mn-cs"/>
              </a:rPr>
              <a:t>Attach the protractor and slider with a brass paper fastener</a:t>
            </a:r>
          </a:p>
        </p:txBody>
      </p:sp>
    </p:spTree>
    <p:extLst>
      <p:ext uri="{BB962C8B-B14F-4D97-AF65-F5344CB8AC3E}">
        <p14:creationId xmlns:p14="http://schemas.microsoft.com/office/powerpoint/2010/main" val="2168505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613</Words>
  <Application>Microsoft Office PowerPoint</Application>
  <PresentationFormat>On-screen Show (4:3)</PresentationFormat>
  <Paragraphs>126</Paragraphs>
  <Slides>15</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GreekS</vt:lpstr>
      <vt:lpstr>Segoe UI Emoji</vt:lpstr>
      <vt:lpstr>Symbol</vt:lpstr>
      <vt:lpstr>Times New Roman</vt:lpstr>
      <vt:lpstr>Office Theme</vt:lpstr>
      <vt:lpstr>How high will it go!</vt:lpstr>
      <vt:lpstr>PowerPoint Presentation</vt:lpstr>
      <vt:lpstr> Using trigonometry to find height</vt:lpstr>
      <vt:lpstr>Identifying the sides of a triangle</vt:lpstr>
      <vt:lpstr>Tangent</vt:lpstr>
      <vt:lpstr>Tangent</vt:lpstr>
      <vt:lpstr>Tangent</vt:lpstr>
      <vt:lpstr>Tangent example</vt:lpstr>
      <vt:lpstr>Clinometer ⚠</vt:lpstr>
      <vt:lpstr>Measure the height experiment</vt:lpstr>
      <vt:lpstr>Ready for balloon release</vt:lpstr>
      <vt:lpstr>What’s the angle?</vt:lpstr>
      <vt:lpstr>Record the angle</vt:lpstr>
      <vt:lpstr>Tangent example</vt:lpstr>
      <vt:lpstr>Additional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high will it go presentation</dc:title>
  <dc:subject>Finding the height achieved by a flying object using trigonometry</dc:subject>
  <dc:creator>Attainment in Education</dc:creator>
  <cp:keywords>clinometer, angle, trigonometry, tangent, tan, height</cp:keywords>
  <cp:lastModifiedBy>Marie Neighbour</cp:lastModifiedBy>
  <cp:revision>100</cp:revision>
  <dcterms:created xsi:type="dcterms:W3CDTF">2017-06-28T15:11:57Z</dcterms:created>
  <dcterms:modified xsi:type="dcterms:W3CDTF">2022-10-11T07:53:40Z</dcterms:modified>
</cp:coreProperties>
</file>