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0" r:id="rId2"/>
    <p:sldMasterId id="2147483652" r:id="rId3"/>
    <p:sldMasterId id="2147483656" r:id="rId4"/>
  </p:sldMasterIdLst>
  <p:sldIdLst>
    <p:sldId id="256" r:id="rId5"/>
    <p:sldId id="262" r:id="rId6"/>
    <p:sldId id="264" r:id="rId7"/>
    <p:sldId id="265" r:id="rId8"/>
    <p:sldId id="266" r:id="rId9"/>
    <p:sldId id="283" r:id="rId10"/>
    <p:sldId id="284" r:id="rId11"/>
    <p:sldId id="285" r:id="rId12"/>
    <p:sldId id="286" r:id="rId13"/>
    <p:sldId id="287" r:id="rId14"/>
    <p:sldId id="288" r:id="rId15"/>
    <p:sldId id="289" r:id="rId16"/>
    <p:sldId id="290" r:id="rId17"/>
    <p:sldId id="291" r:id="rId18"/>
    <p:sldId id="292" r:id="rId19"/>
    <p:sldId id="293" r:id="rId20"/>
    <p:sldId id="294" r:id="rId21"/>
    <p:sldId id="295" r:id="rId22"/>
    <p:sldId id="296" r:id="rId23"/>
    <p:sldId id="297" r:id="rId24"/>
    <p:sldId id="298" r:id="rId25"/>
    <p:sldId id="299" r:id="rId26"/>
    <p:sldId id="300" r:id="rId27"/>
    <p:sldId id="301" r:id="rId28"/>
    <p:sldId id="261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E3C2"/>
    <a:srgbClr val="EF9F3F"/>
    <a:srgbClr val="F9D4B6"/>
    <a:srgbClr val="EDAD80"/>
    <a:srgbClr val="E46B2F"/>
    <a:srgbClr val="ED6B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97" autoAdjust="0"/>
    <p:restoredTop sz="94671" autoAdjust="0"/>
  </p:normalViewPr>
  <p:slideViewPr>
    <p:cSldViewPr snapToGrid="0" snapToObjects="1">
      <p:cViewPr varScale="1">
        <p:scale>
          <a:sx n="56" d="100"/>
          <a:sy n="56" d="100"/>
        </p:scale>
        <p:origin x="90" y="12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4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2452" y="3531477"/>
            <a:ext cx="9144000" cy="733096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4400" b="1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1072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53512" y="587760"/>
            <a:ext cx="9144000" cy="635491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4000" b="1" i="0">
                <a:solidFill>
                  <a:srgbClr val="EF9F3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53512" y="3065488"/>
            <a:ext cx="9144000" cy="3087973"/>
          </a:xfrm>
          <a:prstGeom prst="rect">
            <a:avLst/>
          </a:prstGeom>
        </p:spPr>
        <p:txBody>
          <a:bodyPr lIns="0" tIns="0" rIns="0" bIns="0"/>
          <a:lstStyle>
            <a:lvl1pPr marL="285750" indent="-285750" algn="l">
              <a:buFont typeface="Arial" charset="0"/>
              <a:buChar char="•"/>
              <a:defRPr sz="1800"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767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69274" y="1563798"/>
            <a:ext cx="9720000" cy="720000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400" b="1" i="0">
                <a:solidFill>
                  <a:srgbClr val="EF9F3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Heading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69276" y="2571092"/>
            <a:ext cx="9720000" cy="3600000"/>
          </a:xfrm>
          <a:prstGeom prst="rect">
            <a:avLst/>
          </a:prstGeom>
        </p:spPr>
        <p:txBody>
          <a:bodyPr lIns="0" tIns="0" rIns="0" bIns="0" numCol="1" anchor="t"/>
          <a:lstStyle>
            <a:lvl1pPr marL="285750" indent="-285750" algn="l">
              <a:buSzPct val="90000"/>
              <a:buFont typeface="Arial" charset="0"/>
              <a:buChar char="•"/>
              <a:defRPr sz="1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1343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6209274" y="2571092"/>
            <a:ext cx="4680000" cy="3600000"/>
          </a:xfrm>
          <a:prstGeom prst="rect">
            <a:avLst/>
          </a:prstGeom>
          <a:solidFill>
            <a:srgbClr val="FCE3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169276" y="2571092"/>
            <a:ext cx="4680000" cy="360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285750" indent="-285750">
              <a:buSzPct val="90000"/>
              <a:buFont typeface="Arial" charset="0"/>
              <a:buChar char="•"/>
              <a:defRPr sz="1800" b="0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Body 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98461" y="2760281"/>
            <a:ext cx="4320000" cy="324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800" b="0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Body text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169276" y="1563798"/>
            <a:ext cx="9720000" cy="720000"/>
          </a:xfrm>
          <a:prstGeom prst="rect">
            <a:avLst/>
          </a:prstGeom>
        </p:spPr>
        <p:txBody>
          <a:bodyPr lIns="0" tIns="0" rIns="0" bIns="0"/>
          <a:lstStyle>
            <a:lvl1pPr>
              <a:defRPr sz="3400" b="1" i="0">
                <a:solidFill>
                  <a:srgbClr val="EF9F3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Heading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007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foodafactoflife.org.uk/" TargetMode="Externa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oodafactoflife.org.uk/" TargetMode="Externa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foodafactoflife.org.uk/" TargetMode="Externa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www.foodafactoflife.org.uk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453" y="358589"/>
            <a:ext cx="2044335" cy="1435165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5"/>
              </a:rPr>
              <a:t>www.foodafactoflife.org.uk</a:t>
            </a:r>
            <a:r>
              <a:rPr lang="en-US" sz="900" b="0" i="0" baseline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</a:t>
            </a:r>
            <a:r>
              <a:rPr lang="en-US" sz="900" b="0" i="0" baseline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Food – </a:t>
            </a:r>
            <a:r>
              <a:rPr lang="en-US" sz="900" b="0" i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 fact of life 2019</a:t>
            </a:r>
            <a:endParaRPr lang="en-US" sz="900" b="0" i="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885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b="0" i="0" baseline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2019</a:t>
            </a:r>
            <a:endParaRPr lang="en-US" sz="900" b="0" i="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317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b="0" i="0" baseline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2019</a:t>
            </a:r>
            <a:endParaRPr lang="en-US" sz="900" b="0" i="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393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b="0" i="0" baseline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2019</a:t>
            </a:r>
            <a:endParaRPr lang="en-US" sz="900" b="0" i="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143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dirty="0"/>
              <a:t>Functional </a:t>
            </a:r>
            <a:r>
              <a:rPr lang="en-US" altLang="en-US" dirty="0" smtClean="0"/>
              <a:t>properties overview</a:t>
            </a:r>
            <a:r>
              <a:rPr lang="en-US" altLang="en-US" dirty="0"/>
              <a:t/>
            </a:r>
            <a:br>
              <a:rPr lang="en-US" alt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166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Other </a:t>
            </a:r>
            <a:r>
              <a:rPr lang="en-US" dirty="0" smtClean="0"/>
              <a:t>characteristics of carbohydrates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8249044" cy="3600000"/>
          </a:xfrm>
        </p:spPr>
        <p:txBody>
          <a:bodyPr/>
          <a:lstStyle/>
          <a:p>
            <a:pPr marL="0" indent="0">
              <a:spcBef>
                <a:spcPct val="0"/>
              </a:spcBef>
              <a:buNone/>
            </a:pPr>
            <a:r>
              <a:rPr lang="en-GB" altLang="en-US" sz="2000" dirty="0" smtClean="0"/>
              <a:t>Flavouring:</a:t>
            </a:r>
            <a:endParaRPr lang="en-GB" altLang="en-US" sz="2000" dirty="0"/>
          </a:p>
          <a:p>
            <a:pPr>
              <a:spcBef>
                <a:spcPct val="0"/>
              </a:spcBef>
            </a:pPr>
            <a:r>
              <a:rPr lang="en-GB" altLang="en-US" sz="2000" dirty="0"/>
              <a:t>Sugar, e.g. sucrose, may be used to flavour many products such as drinks, cakes, tomato sauce and </a:t>
            </a:r>
            <a:r>
              <a:rPr lang="en-GB" altLang="en-US" sz="2000" dirty="0" smtClean="0"/>
              <a:t>confectionery</a:t>
            </a:r>
            <a:r>
              <a:rPr lang="en-GB" altLang="en-US" sz="2000" dirty="0"/>
              <a:t>. </a:t>
            </a:r>
            <a:r>
              <a:rPr lang="en-GB" altLang="en-US" sz="2000" dirty="0" smtClean="0"/>
              <a:t>It </a:t>
            </a:r>
            <a:r>
              <a:rPr lang="en-GB" altLang="en-US" sz="2000" dirty="0"/>
              <a:t>supplies sweetness and </a:t>
            </a:r>
            <a:r>
              <a:rPr lang="en-GB" altLang="en-US" sz="2000" dirty="0" smtClean="0"/>
              <a:t>mouthfeel</a:t>
            </a:r>
            <a:r>
              <a:rPr lang="en-GB" altLang="en-US" sz="2000" dirty="0"/>
              <a:t>.</a:t>
            </a:r>
            <a:endParaRPr lang="en-US" altLang="en-US" sz="2000" dirty="0"/>
          </a:p>
          <a:p>
            <a:pPr>
              <a:spcBef>
                <a:spcPct val="0"/>
              </a:spcBef>
            </a:pPr>
            <a:endParaRPr lang="en-GB" altLang="en-US" sz="2000" dirty="0"/>
          </a:p>
          <a:p>
            <a:pPr marL="0" indent="0">
              <a:spcBef>
                <a:spcPct val="0"/>
              </a:spcBef>
              <a:buNone/>
            </a:pPr>
            <a:r>
              <a:rPr lang="en-GB" altLang="en-US" sz="2000" dirty="0" smtClean="0"/>
              <a:t>Preservation:</a:t>
            </a:r>
            <a:endParaRPr lang="en-GB" altLang="en-US" sz="2000" dirty="0"/>
          </a:p>
          <a:p>
            <a:pPr>
              <a:spcBef>
                <a:spcPct val="0"/>
              </a:spcBef>
            </a:pPr>
            <a:r>
              <a:rPr lang="en-GB" altLang="en-US" sz="2000" dirty="0" smtClean="0"/>
              <a:t>High concentrations of sugar prevents </a:t>
            </a:r>
            <a:r>
              <a:rPr lang="en-GB" altLang="en-US" sz="2000" dirty="0"/>
              <a:t>the growth of </a:t>
            </a:r>
            <a:r>
              <a:rPr lang="en-GB" altLang="en-US" sz="2000" dirty="0" smtClean="0"/>
              <a:t>microorganisms.  </a:t>
            </a:r>
            <a:endParaRPr lang="en-GB" altLang="en-US" sz="2000" dirty="0"/>
          </a:p>
          <a:p>
            <a:pPr>
              <a:spcBef>
                <a:spcPct val="0"/>
              </a:spcBef>
            </a:pPr>
            <a:endParaRPr lang="en-GB" altLang="en-US" sz="2000" dirty="0"/>
          </a:p>
          <a:p>
            <a:pPr>
              <a:spcBef>
                <a:spcPct val="0"/>
              </a:spcBef>
            </a:pPr>
            <a:r>
              <a:rPr lang="en-GB" altLang="en-US" sz="2000" dirty="0"/>
              <a:t>It is used extensively in the production of jam, marmalade and some canned fruit. </a:t>
            </a:r>
            <a:r>
              <a:rPr lang="en-GB" altLang="en-US" sz="2000" dirty="0" smtClean="0"/>
              <a:t>Sugar </a:t>
            </a:r>
            <a:r>
              <a:rPr lang="en-GB" altLang="en-US" sz="2000" dirty="0"/>
              <a:t>is an important ingredient in determining the shelf-life of a product.</a:t>
            </a:r>
          </a:p>
          <a:p>
            <a:pPr marL="0" indent="0">
              <a:spcBef>
                <a:spcPct val="0"/>
              </a:spcBef>
              <a:buNone/>
            </a:pPr>
            <a:endParaRPr lang="en-GB" altLang="en-US" sz="2000" dirty="0" smtClean="0"/>
          </a:p>
          <a:p>
            <a:pPr marL="0" indent="0">
              <a:spcBef>
                <a:spcPct val="0"/>
              </a:spcBef>
              <a:buNone/>
            </a:pPr>
            <a:r>
              <a:rPr lang="en-GB" altLang="en-US" sz="2000" dirty="0" smtClean="0"/>
              <a:t>Gelling:</a:t>
            </a:r>
            <a:endParaRPr lang="en-GB" altLang="en-US" sz="2000" dirty="0"/>
          </a:p>
          <a:p>
            <a:pPr>
              <a:spcBef>
                <a:spcPct val="0"/>
              </a:spcBef>
            </a:pPr>
            <a:r>
              <a:rPr lang="en-GB" altLang="en-US" sz="2000" dirty="0"/>
              <a:t>Some fruits, such as apples and blackcurrants, are rich sources of pectin.  Pectin is used as a g</a:t>
            </a:r>
            <a:r>
              <a:rPr lang="en-GB" altLang="en-US" sz="2000" dirty="0" smtClean="0"/>
              <a:t>elling </a:t>
            </a:r>
            <a:r>
              <a:rPr lang="en-GB" altLang="en-US" sz="2000" dirty="0"/>
              <a:t>agent in the production of jam.</a:t>
            </a:r>
            <a:endParaRPr lang="en-US" altLang="en-US" sz="2000" dirty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4" name="Picture 6" descr="jam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7"/>
          <a:stretch/>
        </p:blipFill>
        <p:spPr bwMode="auto">
          <a:xfrm>
            <a:off x="10025299" y="3591098"/>
            <a:ext cx="1867224" cy="2815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C:\Users\presentation.BNF.000\AppData\Local\Microsoft\Windows\Temporary Internet Files\Content.IE5\V8KYVRW3\Blueberry_muffin,_wrapped[1]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28" b="93191" l="4752" r="967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6024" y="1799944"/>
            <a:ext cx="2006499" cy="1719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66852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Proteins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7841374" cy="360000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GB" altLang="en-US" sz="2000" dirty="0" smtClean="0"/>
              <a:t>Proteins perform </a:t>
            </a:r>
            <a:r>
              <a:rPr lang="en-GB" altLang="en-US" sz="2000" dirty="0"/>
              <a:t>different functions in food products. </a:t>
            </a:r>
          </a:p>
          <a:p>
            <a:pPr marL="609600" indent="-609600">
              <a:defRPr/>
            </a:pPr>
            <a:endParaRPr lang="en-GB" altLang="en-US" sz="2000" dirty="0"/>
          </a:p>
          <a:p>
            <a:pPr marL="0" indent="0">
              <a:buNone/>
              <a:defRPr/>
            </a:pPr>
            <a:r>
              <a:rPr lang="en-GB" altLang="en-US" sz="2000" dirty="0"/>
              <a:t>They: 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aerate foods, e.g. whisking egg whites;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thicken sauces, e.g. egg custard;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bind ingredients together, e.g. </a:t>
            </a:r>
            <a:r>
              <a:rPr lang="en-GB" altLang="en-US" sz="2000" dirty="0" smtClean="0"/>
              <a:t>fishcakes</a:t>
            </a:r>
            <a:r>
              <a:rPr lang="en-GB" altLang="en-US" sz="2000" dirty="0"/>
              <a:t>;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form structures, e.g. gluten development in bread;</a:t>
            </a:r>
          </a:p>
          <a:p>
            <a:pPr marL="265113" indent="-265113"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gel, e.g. lime jelly.	</a:t>
            </a:r>
          </a:p>
          <a:p>
            <a:endParaRPr lang="en-GB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0650" y="4316814"/>
            <a:ext cx="2457450" cy="18430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100" y="1923798"/>
            <a:ext cx="3048000" cy="203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308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Denaturation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7294240" cy="3600000"/>
          </a:xfrm>
        </p:spPr>
        <p:txBody>
          <a:bodyPr/>
          <a:lstStyle/>
          <a:p>
            <a:pPr marL="0" indent="0">
              <a:buNone/>
            </a:pPr>
            <a:r>
              <a:rPr lang="en-GB" sz="2000" dirty="0"/>
              <a:t>Denaturation is the change in structure of protein molecules.  The process results in the unfolding of </a:t>
            </a:r>
            <a:r>
              <a:rPr lang="en-GB" sz="2000" dirty="0" smtClean="0"/>
              <a:t>the protein’s structure.  </a:t>
            </a:r>
            <a:r>
              <a:rPr lang="en-GB" sz="2000" dirty="0"/>
              <a:t>Factors which contribute to denaturation are heat, salts, pH and mechanical action.  </a:t>
            </a: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000" dirty="0" smtClean="0"/>
              <a:t>Denaturation </a:t>
            </a:r>
            <a:r>
              <a:rPr lang="en-GB" sz="2000" dirty="0"/>
              <a:t>is a partially reversible change. </a:t>
            </a:r>
            <a:r>
              <a:rPr lang="en-GB" sz="2000" dirty="0" smtClean="0"/>
              <a:t>For </a:t>
            </a:r>
            <a:r>
              <a:rPr lang="en-GB" sz="2000" dirty="0"/>
              <a:t>example, when an egg white is whisked it incorporates air to form a foam. </a:t>
            </a: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000" dirty="0" smtClean="0"/>
              <a:t>If </a:t>
            </a:r>
            <a:r>
              <a:rPr lang="en-GB" sz="2000" dirty="0"/>
              <a:t>the foam is left to stand, it will collapse back to form liquid egg white</a:t>
            </a:r>
            <a:r>
              <a:rPr lang="en-GB" sz="2000" dirty="0" smtClean="0"/>
              <a:t>.</a:t>
            </a:r>
            <a:br>
              <a:rPr lang="en-GB" sz="2000" dirty="0" smtClean="0"/>
            </a:b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000" dirty="0" smtClean="0"/>
              <a:t>However, as the change is only partially reversed, trying to make a new foam from the previously collapsed one will not work well.</a:t>
            </a:r>
            <a:endParaRPr lang="en-GB" sz="2000" dirty="0"/>
          </a:p>
          <a:p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3463" y="2876549"/>
            <a:ext cx="3365545" cy="254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8840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7" y="2571092"/>
            <a:ext cx="7803274" cy="3600000"/>
          </a:xfrm>
        </p:spPr>
        <p:txBody>
          <a:bodyPr/>
          <a:lstStyle/>
          <a:p>
            <a:pPr marL="0" indent="0">
              <a:buNone/>
            </a:pPr>
            <a:r>
              <a:rPr lang="en-GB" sz="2000" dirty="0" smtClean="0"/>
              <a:t>Coagulation </a:t>
            </a:r>
            <a:r>
              <a:rPr lang="en-GB" sz="2000" dirty="0"/>
              <a:t>follows denaturation. </a:t>
            </a:r>
            <a:r>
              <a:rPr lang="en-GB" sz="2000" dirty="0" smtClean="0"/>
              <a:t>For </a:t>
            </a:r>
            <a:r>
              <a:rPr lang="en-GB" sz="2000" dirty="0"/>
              <a:t>example, when egg white is cooked it changes colour and </a:t>
            </a:r>
            <a:r>
              <a:rPr lang="en-GB" sz="2000"/>
              <a:t>becomes </a:t>
            </a:r>
            <a:r>
              <a:rPr lang="en-GB" sz="2000" smtClean="0"/>
              <a:t>firmer (sets).  </a:t>
            </a: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000" dirty="0" smtClean="0"/>
              <a:t>The </a:t>
            </a:r>
            <a:r>
              <a:rPr lang="en-GB" sz="2000" dirty="0"/>
              <a:t>heat causes egg proteins to unfold from their coiled state and form a </a:t>
            </a:r>
            <a:r>
              <a:rPr lang="en-GB" sz="2000" dirty="0" smtClean="0"/>
              <a:t>solid, </a:t>
            </a:r>
            <a:r>
              <a:rPr lang="en-GB" sz="2000" dirty="0"/>
              <a:t>stable network.  </a:t>
            </a: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000" dirty="0" smtClean="0"/>
              <a:t>This </a:t>
            </a:r>
            <a:r>
              <a:rPr lang="en-GB" sz="2000" dirty="0"/>
              <a:t>change is irreversible.</a:t>
            </a:r>
          </a:p>
          <a:p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Coagulation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350" y="2101632"/>
            <a:ext cx="3135408" cy="381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3542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Coagulation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000" dirty="0"/>
              <a:t>Another form of coagulation occurs in the production of cheese. </a:t>
            </a:r>
            <a:r>
              <a:rPr lang="en-GB" sz="2000" dirty="0" smtClean="0"/>
              <a:t>Rennet (which contains the enzyme rennin) </a:t>
            </a:r>
            <a:r>
              <a:rPr lang="en-GB" sz="2000" dirty="0"/>
              <a:t>is added to </a:t>
            </a:r>
            <a:r>
              <a:rPr lang="en-GB" sz="2000" dirty="0" smtClean="0"/>
              <a:t>milk, </a:t>
            </a:r>
            <a:r>
              <a:rPr lang="en-GB" sz="2000" dirty="0"/>
              <a:t>causing the protein casein to clot, producing curds (solid) and whey (liquid). </a:t>
            </a: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000" dirty="0" smtClean="0"/>
              <a:t>Rennet is traditionally sourced from the stomachs of calves, but vegetarian options are now also available.</a:t>
            </a:r>
            <a:r>
              <a:rPr lang="en-GB" sz="2000" dirty="0"/>
              <a:t/>
            </a:r>
            <a:br>
              <a:rPr lang="en-GB" sz="2000" dirty="0"/>
            </a:b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000" dirty="0" smtClean="0"/>
              <a:t>Other </a:t>
            </a:r>
            <a:r>
              <a:rPr lang="en-GB" sz="2000" dirty="0"/>
              <a:t>applications of </a:t>
            </a:r>
            <a:r>
              <a:rPr lang="en-GB" sz="2000" dirty="0" smtClean="0"/>
              <a:t>coagulation </a:t>
            </a:r>
            <a:r>
              <a:rPr lang="en-GB" sz="2000" dirty="0"/>
              <a:t>are:</a:t>
            </a:r>
          </a:p>
          <a:p>
            <a:r>
              <a:rPr lang="en-GB" sz="2000" dirty="0"/>
              <a:t>c</a:t>
            </a:r>
            <a:r>
              <a:rPr lang="en-GB" sz="2000" dirty="0" smtClean="0"/>
              <a:t>heese and yogurt </a:t>
            </a:r>
            <a:r>
              <a:rPr lang="en-GB" sz="2000" dirty="0"/>
              <a:t>production;</a:t>
            </a:r>
          </a:p>
          <a:p>
            <a:r>
              <a:rPr lang="en-GB" sz="2000" dirty="0" smtClean="0"/>
              <a:t>thickening </a:t>
            </a:r>
            <a:r>
              <a:rPr lang="en-GB" sz="2000" dirty="0"/>
              <a:t>of sauces with beaten egg;</a:t>
            </a:r>
          </a:p>
          <a:p>
            <a:r>
              <a:rPr lang="en-GB" sz="2000" dirty="0" smtClean="0"/>
              <a:t>binding </a:t>
            </a:r>
            <a:r>
              <a:rPr lang="en-GB" sz="2000" dirty="0"/>
              <a:t>ingredients together, e.g. </a:t>
            </a:r>
            <a:r>
              <a:rPr lang="en-GB" sz="2000" dirty="0" smtClean="0"/>
              <a:t>fishcakes;</a:t>
            </a:r>
            <a:endParaRPr lang="en-GB" sz="2000" dirty="0"/>
          </a:p>
          <a:p>
            <a:r>
              <a:rPr lang="en-GB" sz="2000" dirty="0"/>
              <a:t>reformed meats;</a:t>
            </a:r>
          </a:p>
          <a:p>
            <a:r>
              <a:rPr lang="en-GB" sz="2000" dirty="0" smtClean="0"/>
              <a:t>providing </a:t>
            </a:r>
            <a:r>
              <a:rPr lang="en-GB" sz="2000" dirty="0"/>
              <a:t>a coating for products, e.g. scotch eggs.</a:t>
            </a:r>
          </a:p>
          <a:p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620" y="4164778"/>
            <a:ext cx="3880105" cy="2180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9703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Gluten </a:t>
            </a:r>
            <a:r>
              <a:rPr lang="en-US" dirty="0" smtClean="0"/>
              <a:t>formation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6869824" cy="3600000"/>
          </a:xfrm>
        </p:spPr>
        <p:txBody>
          <a:bodyPr/>
          <a:lstStyle/>
          <a:p>
            <a:pPr marL="0" indent="0">
              <a:buNone/>
            </a:pPr>
            <a:r>
              <a:rPr lang="en-GB" sz="2000" dirty="0"/>
              <a:t>Two proteins, gliadin and </a:t>
            </a:r>
            <a:r>
              <a:rPr lang="en-GB" sz="2000" dirty="0" err="1"/>
              <a:t>glutenin</a:t>
            </a:r>
            <a:r>
              <a:rPr lang="en-GB" sz="2000" dirty="0"/>
              <a:t>, found in wheat flour, form gluten when mixed with water.  </a:t>
            </a: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000" dirty="0" smtClean="0"/>
              <a:t>Gluten </a:t>
            </a:r>
            <a:r>
              <a:rPr lang="en-GB" sz="2000" dirty="0"/>
              <a:t>is strong, elastic and forms a 3D network in dough. </a:t>
            </a:r>
            <a:r>
              <a:rPr lang="en-GB" sz="2000" dirty="0" smtClean="0"/>
              <a:t>In </a:t>
            </a:r>
            <a:r>
              <a:rPr lang="en-GB" sz="2000" dirty="0"/>
              <a:t>the production of bread, kneading helps untangle the gluten strands and align them.  </a:t>
            </a: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000" dirty="0" smtClean="0"/>
              <a:t>Gluten </a:t>
            </a:r>
            <a:r>
              <a:rPr lang="en-GB" sz="2000" dirty="0"/>
              <a:t>helps give structure to the bread and keeps in the gases that expand during cooking. </a:t>
            </a:r>
            <a:r>
              <a:rPr lang="en-GB" sz="2000" dirty="0" smtClean="0"/>
              <a:t>The </a:t>
            </a:r>
            <a:r>
              <a:rPr lang="en-GB" sz="2000" dirty="0"/>
              <a:t>amount and type of protein present depends on the flour type and quality. </a:t>
            </a:r>
            <a:r>
              <a:rPr lang="en-GB" sz="2000" dirty="0" smtClean="0"/>
              <a:t>Strong </a:t>
            </a:r>
            <a:r>
              <a:rPr lang="en-GB" sz="2000" dirty="0"/>
              <a:t>flour contains a maximum of 17% protein, plain flour 10</a:t>
            </a:r>
            <a:r>
              <a:rPr lang="en-GB" sz="2000" dirty="0" smtClean="0"/>
              <a:t>%.</a:t>
            </a:r>
            <a:br>
              <a:rPr lang="en-GB" sz="2000" dirty="0" smtClean="0"/>
            </a:b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000" dirty="0" smtClean="0"/>
              <a:t>Some other flours also contain gluten, including rye and barley flours.</a:t>
            </a:r>
            <a:endParaRPr lang="en-GB" sz="2000" dirty="0"/>
          </a:p>
          <a:p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733" y="2283798"/>
            <a:ext cx="4021267" cy="3639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1497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Gelation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7203200" cy="3600000"/>
          </a:xfrm>
        </p:spPr>
        <p:txBody>
          <a:bodyPr/>
          <a:lstStyle/>
          <a:p>
            <a:pPr marL="0" indent="0">
              <a:buNone/>
            </a:pPr>
            <a:r>
              <a:rPr lang="en-GB" sz="2000" dirty="0"/>
              <a:t>Gelatine is a protein which is extracted from collagen, present in </a:t>
            </a:r>
            <a:r>
              <a:rPr lang="en-GB" sz="2000" dirty="0" smtClean="0"/>
              <a:t>animal connective tissue.</a:t>
            </a:r>
            <a:endParaRPr lang="en-GB" sz="2000" dirty="0"/>
          </a:p>
          <a:p>
            <a:endParaRPr lang="en-GB" sz="2000" dirty="0"/>
          </a:p>
          <a:p>
            <a:pPr marL="0" indent="0">
              <a:buNone/>
            </a:pPr>
            <a:r>
              <a:rPr lang="en-GB" sz="2000" dirty="0"/>
              <a:t>When it is mixed with warm </a:t>
            </a:r>
            <a:r>
              <a:rPr lang="en-GB" sz="2000" dirty="0" smtClean="0"/>
              <a:t>water, </a:t>
            </a:r>
            <a:r>
              <a:rPr lang="en-GB" sz="2000" dirty="0"/>
              <a:t>the gelatine protein molecules start to unwind.  </a:t>
            </a:r>
          </a:p>
          <a:p>
            <a:endParaRPr lang="en-GB" sz="2000" dirty="0"/>
          </a:p>
          <a:p>
            <a:pPr marL="0" indent="0">
              <a:buNone/>
            </a:pPr>
            <a:r>
              <a:rPr lang="en-GB" sz="2000" dirty="0" smtClean="0"/>
              <a:t>On cooling, </a:t>
            </a:r>
            <a:r>
              <a:rPr lang="en-GB" sz="2000" dirty="0"/>
              <a:t>a </a:t>
            </a:r>
            <a:r>
              <a:rPr lang="en-GB" sz="2000" dirty="0" smtClean="0"/>
              <a:t>stable, solid network </a:t>
            </a:r>
            <a:r>
              <a:rPr lang="en-GB" sz="2000" dirty="0"/>
              <a:t>is </a:t>
            </a:r>
            <a:r>
              <a:rPr lang="en-GB" sz="2000" dirty="0" smtClean="0"/>
              <a:t>formed, </a:t>
            </a:r>
            <a:r>
              <a:rPr lang="en-GB" sz="2000" dirty="0"/>
              <a:t>trapping the liquid.  </a:t>
            </a:r>
          </a:p>
          <a:p>
            <a:endParaRPr lang="en-GB" sz="2000" dirty="0"/>
          </a:p>
          <a:p>
            <a:pPr marL="0" indent="0">
              <a:buNone/>
            </a:pPr>
            <a:r>
              <a:rPr lang="en-GB" sz="2000" dirty="0"/>
              <a:t>Gelation is reversible. </a:t>
            </a:r>
          </a:p>
          <a:p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8215" y="2169498"/>
            <a:ext cx="3547110" cy="3547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7152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Fats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en-GB" altLang="en-US" sz="2000" dirty="0" smtClean="0"/>
              <a:t>Fats </a:t>
            </a:r>
            <a:r>
              <a:rPr lang="en-GB" altLang="en-US" sz="2000" dirty="0"/>
              <a:t>performs </a:t>
            </a:r>
            <a:r>
              <a:rPr lang="en-GB" altLang="en-US" sz="2000" dirty="0" smtClean="0"/>
              <a:t>different functions </a:t>
            </a:r>
            <a:r>
              <a:rPr lang="en-GB" altLang="en-US" sz="2000" dirty="0"/>
              <a:t>in food products. </a:t>
            </a:r>
          </a:p>
          <a:p>
            <a:pPr marL="609600" indent="-609600">
              <a:defRPr/>
            </a:pPr>
            <a:endParaRPr lang="en-GB" altLang="en-US" sz="2000" dirty="0"/>
          </a:p>
          <a:p>
            <a:pPr marL="0" indent="0">
              <a:buNone/>
              <a:defRPr/>
            </a:pPr>
            <a:r>
              <a:rPr lang="en-GB" altLang="en-US" sz="2000" dirty="0"/>
              <a:t>They help to: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add ‘shortness’ or ‘flakiness’ to foods, e.g. shortbread, pastry;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provide a range of textures and cooking mediums;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glaze foods, e.g. butter on carrots;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aerate mixtures, e.g. a creamed cake mix;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add a range of flavours.</a:t>
            </a:r>
          </a:p>
          <a:p>
            <a:endParaRPr lang="en-GB" sz="2000" dirty="0"/>
          </a:p>
        </p:txBody>
      </p:sp>
      <p:pic>
        <p:nvPicPr>
          <p:cNvPr id="5122" name="Picture 2" descr="C:\Users\presentation.BNF.000\AppData\Local\Microsoft\Windows\Temporary Internet Files\Content.IE5\TTSTJG3R\Rough_puff_DSC_1087[1]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6" r="6659" b="15821"/>
          <a:stretch/>
        </p:blipFill>
        <p:spPr bwMode="auto">
          <a:xfrm>
            <a:off x="9191722" y="2470246"/>
            <a:ext cx="2415208" cy="1719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presentation.BNF.000\AppData\Local\Microsoft\Windows\Temporary Internet Files\Content.IE5\V8KYVRW3\Honey_Balsamic_Carrots_front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722" y="4404309"/>
            <a:ext cx="2355710" cy="1766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9129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4" t="17227" r="6119" b="16525"/>
          <a:stretch/>
        </p:blipFill>
        <p:spPr>
          <a:xfrm>
            <a:off x="8370328" y="4116020"/>
            <a:ext cx="3740192" cy="19483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Shortening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7425149" cy="3600000"/>
          </a:xfrm>
        </p:spPr>
        <p:txBody>
          <a:bodyPr/>
          <a:lstStyle/>
          <a:p>
            <a:pPr marL="0" indent="0">
              <a:buNone/>
            </a:pPr>
            <a:r>
              <a:rPr lang="en-GB" sz="2000" dirty="0"/>
              <a:t>Shortcrust pastry, biscuits and shortbread rely on fat to give them their characteristic crumbly texture.  </a:t>
            </a: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000" dirty="0" smtClean="0"/>
              <a:t>The </a:t>
            </a:r>
            <a:r>
              <a:rPr lang="en-GB" sz="2000" dirty="0"/>
              <a:t>fats coats the flour particles and prevents them from absorbing water. </a:t>
            </a:r>
            <a:r>
              <a:rPr lang="en-GB" sz="2000" dirty="0" smtClean="0"/>
              <a:t>This </a:t>
            </a:r>
            <a:r>
              <a:rPr lang="en-GB" sz="2000" dirty="0"/>
              <a:t>reduces the </a:t>
            </a:r>
            <a:r>
              <a:rPr lang="en-GB" sz="2000" dirty="0" smtClean="0"/>
              <a:t>gluten </a:t>
            </a:r>
            <a:r>
              <a:rPr lang="en-GB" sz="2000" dirty="0"/>
              <a:t>development, which would cause the dough to become elastic.  </a:t>
            </a: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000" dirty="0" smtClean="0"/>
              <a:t>Fats </a:t>
            </a:r>
            <a:r>
              <a:rPr lang="en-GB" sz="2000" dirty="0"/>
              <a:t>such as pure vegetable fats or lard are suitable for shortening because of their low water content. </a:t>
            </a:r>
            <a:r>
              <a:rPr lang="en-GB" sz="2000" dirty="0" smtClean="0"/>
              <a:t>There </a:t>
            </a:r>
            <a:r>
              <a:rPr lang="en-GB" sz="2000" dirty="0"/>
              <a:t>are distinctive colours associated with the type of fat used. </a:t>
            </a:r>
            <a:r>
              <a:rPr lang="en-GB" sz="2000" dirty="0" smtClean="0"/>
              <a:t>Butter produces a </a:t>
            </a:r>
            <a:r>
              <a:rPr lang="en-GB" sz="2000" dirty="0"/>
              <a:t>golden colour and lard produces a pale yellow. </a:t>
            </a: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000" dirty="0" smtClean="0"/>
              <a:t>A </a:t>
            </a:r>
            <a:r>
              <a:rPr lang="en-GB" sz="2000" dirty="0"/>
              <a:t>compromise is sometimes reached by using a combination of the two.</a:t>
            </a:r>
          </a:p>
          <a:p>
            <a:endParaRPr lang="en-US" sz="2000" dirty="0"/>
          </a:p>
        </p:txBody>
      </p:sp>
      <p:pic>
        <p:nvPicPr>
          <p:cNvPr id="5" name="Picture 6" descr="C:\Users\presentation.BNF.000\AppData\Local\Microsoft\Windows\Temporary Internet Files\Content.IE5\GXF9RFS3\248329201_640[1]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2" r="6487"/>
          <a:stretch/>
        </p:blipFill>
        <p:spPr bwMode="auto">
          <a:xfrm>
            <a:off x="9288855" y="1992066"/>
            <a:ext cx="2652666" cy="1836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98542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647" y="3947310"/>
            <a:ext cx="3945357" cy="26197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Plasticity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7900296" cy="3600000"/>
          </a:xfrm>
        </p:spPr>
        <p:txBody>
          <a:bodyPr/>
          <a:lstStyle/>
          <a:p>
            <a:pPr marL="0" indent="0">
              <a:buNone/>
            </a:pPr>
            <a:r>
              <a:rPr lang="en-GB" sz="2000" dirty="0"/>
              <a:t>Fats do not melt at fixed temperatures, but over a range. </a:t>
            </a:r>
            <a:r>
              <a:rPr lang="en-GB" sz="2000" dirty="0" smtClean="0"/>
              <a:t>This </a:t>
            </a:r>
            <a:r>
              <a:rPr lang="en-GB" sz="2000" dirty="0"/>
              <a:t>property is called plasticity. </a:t>
            </a:r>
            <a:r>
              <a:rPr lang="en-GB" sz="2000" dirty="0" smtClean="0"/>
              <a:t>It </a:t>
            </a:r>
            <a:r>
              <a:rPr lang="en-GB" sz="2000" dirty="0"/>
              <a:t>gives all fats unique </a:t>
            </a:r>
            <a:r>
              <a:rPr lang="en-GB" sz="2000" dirty="0" smtClean="0"/>
              <a:t>characteristics.  </a:t>
            </a:r>
            <a:r>
              <a:rPr lang="en-GB" sz="2000" dirty="0"/>
              <a:t/>
            </a:r>
            <a:br>
              <a:rPr lang="en-GB" sz="2000" dirty="0"/>
            </a:b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000" dirty="0" smtClean="0"/>
              <a:t>This </a:t>
            </a:r>
            <a:r>
              <a:rPr lang="en-GB" sz="2000" dirty="0"/>
              <a:t>plasticity is due to the mixture of triglycerides, each with </a:t>
            </a:r>
            <a:r>
              <a:rPr lang="en-GB" sz="2000" dirty="0" smtClean="0"/>
              <a:t>their </a:t>
            </a:r>
            <a:r>
              <a:rPr lang="en-GB" sz="2000" dirty="0"/>
              <a:t>own melting </a:t>
            </a:r>
            <a:r>
              <a:rPr lang="en-GB" sz="2000" dirty="0" smtClean="0"/>
              <a:t>point. </a:t>
            </a:r>
            <a:br>
              <a:rPr lang="en-GB" sz="2000" dirty="0" smtClean="0"/>
            </a:b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000" dirty="0" smtClean="0"/>
              <a:t>Some </a:t>
            </a:r>
            <a:r>
              <a:rPr lang="en-GB" sz="2000" dirty="0"/>
              <a:t>products are formulated </a:t>
            </a:r>
            <a:r>
              <a:rPr lang="en-GB" sz="2000" dirty="0" smtClean="0"/>
              <a:t>using </a:t>
            </a:r>
            <a:r>
              <a:rPr lang="en-GB" sz="2000" dirty="0"/>
              <a:t>fats </a:t>
            </a:r>
            <a:r>
              <a:rPr lang="en-GB" sz="2000" dirty="0" smtClean="0"/>
              <a:t>containing triglycerides with lower melting points so </a:t>
            </a:r>
            <a:r>
              <a:rPr lang="en-GB" sz="2000" dirty="0"/>
              <a:t>they can spread from the </a:t>
            </a:r>
            <a:r>
              <a:rPr lang="en-GB" sz="2000" dirty="0" smtClean="0"/>
              <a:t>fridge (e.g</a:t>
            </a:r>
            <a:r>
              <a:rPr lang="en-GB" sz="2000" dirty="0"/>
              <a:t>. </a:t>
            </a:r>
            <a:r>
              <a:rPr lang="en-GB" sz="2000" dirty="0" smtClean="0"/>
              <a:t>soft spread) </a:t>
            </a:r>
            <a:r>
              <a:rPr lang="en-GB" sz="2000" dirty="0"/>
              <a:t>or melt on the </a:t>
            </a:r>
            <a:r>
              <a:rPr lang="en-GB" sz="2000" dirty="0" smtClean="0"/>
              <a:t>tongue (e.g</a:t>
            </a:r>
            <a:r>
              <a:rPr lang="en-GB" sz="2000" dirty="0"/>
              <a:t>. </a:t>
            </a:r>
            <a:r>
              <a:rPr lang="en-GB" sz="2000" dirty="0" smtClean="0"/>
              <a:t>chocolate).  </a:t>
            </a:r>
            <a:r>
              <a:rPr lang="en-GB" sz="2000" dirty="0"/>
              <a:t/>
            </a:r>
            <a:br>
              <a:rPr lang="en-GB" sz="2000" dirty="0"/>
            </a:b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000" dirty="0" smtClean="0"/>
              <a:t>Other </a:t>
            </a:r>
            <a:r>
              <a:rPr lang="en-GB" sz="2000" dirty="0"/>
              <a:t>fats have </a:t>
            </a:r>
            <a:r>
              <a:rPr lang="en-GB" sz="2000" dirty="0" smtClean="0"/>
              <a:t>higher melting points and </a:t>
            </a:r>
            <a:r>
              <a:rPr lang="en-GB" sz="2000" dirty="0"/>
              <a:t>are used for cooking.</a:t>
            </a:r>
          </a:p>
          <a:p>
            <a:endParaRPr lang="en-US" sz="2000" dirty="0"/>
          </a:p>
        </p:txBody>
      </p:sp>
      <p:pic>
        <p:nvPicPr>
          <p:cNvPr id="4" name="Picture 6" descr="MPj0438640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7846" y="1752461"/>
            <a:ext cx="1824743" cy="272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55591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Introduction</a:t>
            </a:r>
            <a:endParaRPr lang="en-GB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7193674" cy="3600000"/>
          </a:xfrm>
        </p:spPr>
        <p:txBody>
          <a:bodyPr/>
          <a:lstStyle/>
          <a:p>
            <a:pPr marL="0" indent="0">
              <a:buNone/>
            </a:pPr>
            <a:r>
              <a:rPr lang="en-GB" sz="2000" dirty="0"/>
              <a:t>Ingredients have a range of different properties. </a:t>
            </a:r>
            <a:r>
              <a:rPr lang="en-GB" sz="2000" dirty="0" smtClean="0"/>
              <a:t>These properties can lead them to have different functions when they are included in foods.</a:t>
            </a:r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dirty="0" smtClean="0"/>
              <a:t>Carbohydrates, proteins </a:t>
            </a:r>
            <a:r>
              <a:rPr lang="en-GB" sz="2000" dirty="0"/>
              <a:t>and </a:t>
            </a:r>
            <a:r>
              <a:rPr lang="en-GB" sz="2000" dirty="0" smtClean="0"/>
              <a:t>fats </a:t>
            </a:r>
            <a:r>
              <a:rPr lang="en-GB" sz="2000" dirty="0"/>
              <a:t>all have a range of different </a:t>
            </a:r>
            <a:r>
              <a:rPr lang="en-GB" sz="2000" dirty="0" smtClean="0"/>
              <a:t>properties that make them useful in a variety of food products.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887513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Aeration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7746124" cy="3600000"/>
          </a:xfrm>
        </p:spPr>
        <p:txBody>
          <a:bodyPr/>
          <a:lstStyle/>
          <a:p>
            <a:pPr marL="0" indent="0">
              <a:buNone/>
            </a:pPr>
            <a:r>
              <a:rPr lang="en-GB" sz="2000" dirty="0"/>
              <a:t>Products such as creamed cakes need air incorporated into the mixture in order to give a </a:t>
            </a:r>
            <a:r>
              <a:rPr lang="en-GB" sz="2000" dirty="0" smtClean="0"/>
              <a:t>well-risen </a:t>
            </a:r>
            <a:r>
              <a:rPr lang="en-GB" sz="2000" dirty="0"/>
              <a:t>texture. </a:t>
            </a:r>
            <a:br>
              <a:rPr lang="en-GB" sz="2000" dirty="0"/>
            </a:b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000" dirty="0" smtClean="0"/>
              <a:t>This </a:t>
            </a:r>
            <a:r>
              <a:rPr lang="en-GB" sz="2000" dirty="0"/>
              <a:t>is achieved by creaming a fat, such as butter or </a:t>
            </a:r>
            <a:r>
              <a:rPr lang="en-GB" sz="2000" dirty="0" smtClean="0"/>
              <a:t>baking spread, </a:t>
            </a:r>
            <a:r>
              <a:rPr lang="en-GB" sz="2000" dirty="0"/>
              <a:t>with caster sugar</a:t>
            </a:r>
            <a:r>
              <a:rPr lang="en-GB" sz="2000" dirty="0" smtClean="0"/>
              <a:t>.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dirty="0"/>
              <a:t>Small bubbles of air are incorporated and form a stable foam.</a:t>
            </a:r>
          </a:p>
          <a:p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399" y="2838004"/>
            <a:ext cx="3116655" cy="2078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7892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Flakiness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6991744" cy="3600000"/>
          </a:xfrm>
        </p:spPr>
        <p:txBody>
          <a:bodyPr/>
          <a:lstStyle/>
          <a:p>
            <a:pPr marL="0" indent="0">
              <a:buNone/>
            </a:pPr>
            <a:r>
              <a:rPr lang="en-GB" sz="2000" dirty="0"/>
              <a:t>Flaky and puff pastry use fat to help separate layers of gluten and starch formed in the dough. </a:t>
            </a:r>
            <a:r>
              <a:rPr lang="en-GB" sz="2000" dirty="0" smtClean="0"/>
              <a:t>The </a:t>
            </a:r>
            <a:r>
              <a:rPr lang="en-GB" sz="2000" dirty="0"/>
              <a:t>fat melts during cooking, leaving </a:t>
            </a:r>
            <a:r>
              <a:rPr lang="en-GB" sz="2000" dirty="0" smtClean="0"/>
              <a:t>thin </a:t>
            </a:r>
            <a:r>
              <a:rPr lang="en-GB" sz="2000" dirty="0"/>
              <a:t>layers.  </a:t>
            </a:r>
          </a:p>
          <a:p>
            <a:endParaRPr lang="en-GB" sz="2000" dirty="0"/>
          </a:p>
          <a:p>
            <a:pPr marL="0" indent="0">
              <a:buNone/>
            </a:pPr>
            <a:r>
              <a:rPr lang="en-GB" sz="2000" dirty="0"/>
              <a:t>T</a:t>
            </a:r>
            <a:r>
              <a:rPr lang="en-GB" sz="2000" dirty="0" smtClean="0"/>
              <a:t>he water </a:t>
            </a:r>
            <a:r>
              <a:rPr lang="en-GB" sz="2000" dirty="0"/>
              <a:t>present </a:t>
            </a:r>
            <a:r>
              <a:rPr lang="en-GB" sz="2000" dirty="0" smtClean="0"/>
              <a:t>in the pastry produces steam, </a:t>
            </a:r>
            <a:r>
              <a:rPr lang="en-GB" sz="2000" dirty="0"/>
              <a:t>which evaporates and causes the layers to rise.  </a:t>
            </a:r>
          </a:p>
          <a:p>
            <a:endParaRPr lang="en-GB" sz="2000" dirty="0"/>
          </a:p>
          <a:p>
            <a:pPr marL="0" indent="0">
              <a:buNone/>
            </a:pPr>
            <a:r>
              <a:rPr lang="en-GB" sz="2000" dirty="0"/>
              <a:t>T</a:t>
            </a:r>
            <a:r>
              <a:rPr lang="en-GB" sz="2000" dirty="0" smtClean="0"/>
              <a:t>he </a:t>
            </a:r>
            <a:r>
              <a:rPr lang="en-GB" sz="2000" dirty="0"/>
              <a:t>fat prevents the layers </a:t>
            </a:r>
            <a:r>
              <a:rPr lang="en-GB" sz="2000" dirty="0" smtClean="0"/>
              <a:t>from sticking </a:t>
            </a:r>
            <a:r>
              <a:rPr lang="en-GB" sz="2000" dirty="0"/>
              <a:t>together.</a:t>
            </a:r>
          </a:p>
          <a:p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792" y="2115886"/>
            <a:ext cx="3048000" cy="20238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0578" y="4146487"/>
            <a:ext cx="3272802" cy="234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967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Retention of </a:t>
            </a:r>
            <a:r>
              <a:rPr lang="en-US" dirty="0" smtClean="0"/>
              <a:t>moisture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6713794" cy="3600000"/>
          </a:xfrm>
        </p:spPr>
        <p:txBody>
          <a:bodyPr/>
          <a:lstStyle/>
          <a:p>
            <a:pPr marL="0" indent="0">
              <a:buNone/>
            </a:pPr>
            <a:r>
              <a:rPr lang="en-GB" sz="2000" dirty="0"/>
              <a:t>Some fats can help retain a bakery product’s moisture and increase its shelf-life.  </a:t>
            </a:r>
          </a:p>
          <a:p>
            <a:pPr marL="0" indent="0">
              <a:buNone/>
            </a:pPr>
            <a:endParaRPr lang="en-GB" sz="2000" dirty="0" smtClean="0"/>
          </a:p>
          <a:p>
            <a:pPr marL="0" indent="0">
              <a:buNone/>
            </a:pPr>
            <a:r>
              <a:rPr lang="en-GB" sz="2000" dirty="0" smtClean="0"/>
              <a:t>They </a:t>
            </a:r>
            <a:r>
              <a:rPr lang="en-GB" sz="2000" dirty="0"/>
              <a:t>may also be used to baste </a:t>
            </a:r>
            <a:r>
              <a:rPr lang="en-GB" sz="2000" dirty="0" smtClean="0"/>
              <a:t>food that is </a:t>
            </a:r>
            <a:r>
              <a:rPr lang="en-GB" sz="2000" dirty="0"/>
              <a:t>being cooked by dry heat.</a:t>
            </a:r>
          </a:p>
          <a:p>
            <a:endParaRPr lang="en-US" sz="2000" dirty="0"/>
          </a:p>
        </p:txBody>
      </p:sp>
      <p:pic>
        <p:nvPicPr>
          <p:cNvPr id="4" name="Picture 16" descr="Porkp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7717" y="1563798"/>
            <a:ext cx="4014283" cy="2668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0858" y="4232608"/>
            <a:ext cx="3048000" cy="203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6833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Glazing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5940184" cy="3600000"/>
          </a:xfrm>
        </p:spPr>
        <p:txBody>
          <a:bodyPr/>
          <a:lstStyle/>
          <a:p>
            <a:pPr marL="0" indent="0">
              <a:buNone/>
            </a:pPr>
            <a:r>
              <a:rPr lang="en-GB" sz="2000" dirty="0"/>
              <a:t>Placed on hot vegetables, some fats, e.g. </a:t>
            </a:r>
            <a:r>
              <a:rPr lang="en-GB" sz="2000" dirty="0" smtClean="0"/>
              <a:t>butter, </a:t>
            </a:r>
            <a:r>
              <a:rPr lang="en-GB" sz="2000" dirty="0"/>
              <a:t>give </a:t>
            </a:r>
            <a:r>
              <a:rPr lang="en-GB" sz="2000" dirty="0" smtClean="0"/>
              <a:t>a glossy </a:t>
            </a:r>
            <a:r>
              <a:rPr lang="en-GB" sz="2000" dirty="0"/>
              <a:t>appearance.</a:t>
            </a:r>
          </a:p>
          <a:p>
            <a:endParaRPr lang="en-GB" sz="2000" dirty="0"/>
          </a:p>
          <a:p>
            <a:pPr marL="0" indent="0">
              <a:buNone/>
            </a:pPr>
            <a:r>
              <a:rPr lang="en-GB" sz="2000" dirty="0"/>
              <a:t>Fats also add shine to sauces.</a:t>
            </a:r>
          </a:p>
          <a:p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800" y="2571092"/>
            <a:ext cx="4316720" cy="2879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8161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Sensory </a:t>
            </a:r>
            <a:r>
              <a:rPr lang="en-US" dirty="0" smtClean="0"/>
              <a:t>attributes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6831724" cy="3600000"/>
          </a:xfrm>
        </p:spPr>
        <p:txBody>
          <a:bodyPr/>
          <a:lstStyle/>
          <a:p>
            <a:pPr marL="0" indent="0">
              <a:buNone/>
            </a:pPr>
            <a:r>
              <a:rPr lang="en-GB" sz="2000" dirty="0"/>
              <a:t>All fats and oils have unique flavours and odours.  </a:t>
            </a:r>
          </a:p>
          <a:p>
            <a:endParaRPr lang="en-GB" sz="2000" dirty="0"/>
          </a:p>
          <a:p>
            <a:pPr marL="0" indent="0">
              <a:buNone/>
            </a:pPr>
            <a:r>
              <a:rPr lang="en-GB" sz="2000" dirty="0"/>
              <a:t>Some are more suited for particular purposes than others, e.g. olive oil for salad dressing (for flavour) and lard for pastry (due to its blandness).  </a:t>
            </a:r>
          </a:p>
          <a:p>
            <a:endParaRPr lang="en-GB" sz="2000" dirty="0"/>
          </a:p>
          <a:p>
            <a:pPr marL="0" indent="0">
              <a:buNone/>
            </a:pPr>
            <a:r>
              <a:rPr lang="en-GB" sz="2000" dirty="0"/>
              <a:t>They can also contribute to the texture of the food, for example </a:t>
            </a:r>
            <a:r>
              <a:rPr lang="en-GB" sz="2000" dirty="0" smtClean="0"/>
              <a:t>by increasing </a:t>
            </a:r>
            <a:r>
              <a:rPr lang="en-GB" sz="2000" dirty="0"/>
              <a:t>succulence.</a:t>
            </a:r>
          </a:p>
          <a:p>
            <a:endParaRPr lang="en-US" sz="2000" dirty="0"/>
          </a:p>
        </p:txBody>
      </p:sp>
      <p:pic>
        <p:nvPicPr>
          <p:cNvPr id="4" name="Picture 5" descr="MPj04070360000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3450" y="4060573"/>
            <a:ext cx="3203575" cy="213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3450" y="1923798"/>
            <a:ext cx="3058194" cy="2039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1105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Functional properties overview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sz="3600" dirty="0" smtClean="0"/>
              <a:t>For further information, go to:</a:t>
            </a:r>
          </a:p>
          <a:p>
            <a:pPr marL="0" indent="0" algn="ctr">
              <a:buNone/>
            </a:pPr>
            <a:r>
              <a:rPr lang="en-GB" sz="3600" dirty="0" smtClean="0"/>
              <a:t>www.foodafactoflife.org.uk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2302005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Carbohydrates </a:t>
            </a:r>
            <a:r>
              <a:rPr lang="en-GB" dirty="0" smtClean="0"/>
              <a:t>in food</a:t>
            </a:r>
            <a:endParaRPr lang="en-GB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7166650" cy="3600000"/>
          </a:xfrm>
        </p:spPr>
        <p:txBody>
          <a:bodyPr/>
          <a:lstStyle/>
          <a:p>
            <a:pPr marL="0" indent="0">
              <a:buNone/>
            </a:pPr>
            <a:r>
              <a:rPr lang="en-GB" sz="2000" dirty="0"/>
              <a:t>Many foods contain some </a:t>
            </a:r>
            <a:r>
              <a:rPr lang="en-GB" sz="2000" dirty="0" smtClean="0"/>
              <a:t>carbohydrates </a:t>
            </a:r>
            <a:r>
              <a:rPr lang="en-GB" sz="2000" dirty="0"/>
              <a:t>but the amounts of sugars, starch and fibre </a:t>
            </a:r>
            <a:r>
              <a:rPr lang="en-GB" sz="2000" dirty="0" smtClean="0"/>
              <a:t>differ.</a:t>
            </a:r>
            <a:r>
              <a:rPr lang="en-GB" sz="2000" dirty="0"/>
              <a:t/>
            </a:r>
            <a:br>
              <a:rPr lang="en-GB" sz="2000" dirty="0"/>
            </a:b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000" dirty="0" smtClean="0"/>
              <a:t>Sugars </a:t>
            </a:r>
            <a:r>
              <a:rPr lang="en-GB" sz="2000" dirty="0"/>
              <a:t>are naturally present in foods such as </a:t>
            </a:r>
            <a:r>
              <a:rPr lang="en-GB" sz="2000" dirty="0" smtClean="0"/>
              <a:t>milk, </a:t>
            </a:r>
            <a:r>
              <a:rPr lang="en-GB" sz="2000" dirty="0"/>
              <a:t>fruits, vegetables and honey. </a:t>
            </a:r>
            <a:r>
              <a:rPr lang="en-GB" sz="2000" dirty="0" smtClean="0"/>
              <a:t>In </a:t>
            </a:r>
            <a:r>
              <a:rPr lang="en-GB" sz="2000" dirty="0"/>
              <a:t>the UK, sugar beet and sugar cane are the most common sources of sugar. </a:t>
            </a:r>
            <a:r>
              <a:rPr lang="en-GB" sz="2000" dirty="0" smtClean="0"/>
              <a:t>Honey</a:t>
            </a:r>
            <a:r>
              <a:rPr lang="en-GB" sz="2000" dirty="0"/>
              <a:t>, treacle and golden syrup are also </a:t>
            </a:r>
            <a:r>
              <a:rPr lang="en-GB" sz="2000" dirty="0" smtClean="0"/>
              <a:t>popular.</a:t>
            </a:r>
            <a:r>
              <a:rPr lang="en-GB" sz="2000" dirty="0"/>
              <a:t/>
            </a:r>
            <a:br>
              <a:rPr lang="en-GB" sz="2000" dirty="0"/>
            </a:b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000" dirty="0" smtClean="0"/>
              <a:t>Starch </a:t>
            </a:r>
            <a:r>
              <a:rPr lang="en-GB" sz="2000" dirty="0"/>
              <a:t>is present in foods such as </a:t>
            </a:r>
            <a:r>
              <a:rPr lang="en-GB" sz="2000" dirty="0" smtClean="0"/>
              <a:t>potatoes</a:t>
            </a:r>
            <a:r>
              <a:rPr lang="en-GB" sz="2000" dirty="0"/>
              <a:t>, bread, rice and pasta</a:t>
            </a:r>
            <a:r>
              <a:rPr lang="en-GB" sz="2000" dirty="0" smtClean="0"/>
              <a:t>.</a:t>
            </a:r>
            <a:endParaRPr lang="en-US" sz="2000" dirty="0"/>
          </a:p>
        </p:txBody>
      </p:sp>
      <p:pic>
        <p:nvPicPr>
          <p:cNvPr id="7" name="Picture 6" descr="iStock_000004628389Small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7"/>
          <a:stretch/>
        </p:blipFill>
        <p:spPr bwMode="auto">
          <a:xfrm>
            <a:off x="9308371" y="1778942"/>
            <a:ext cx="2225743" cy="4125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5478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Fibre</a:t>
            </a:r>
            <a:endParaRPr lang="en-GB" dirty="0"/>
          </a:p>
        </p:txBody>
      </p:sp>
      <p:pic>
        <p:nvPicPr>
          <p:cNvPr id="6" name="Picture 4" descr="S:\Shared\BNF Photographs\iStock Photo Images\Foods and drinks\Bread, pasta, grains etc\Group of carbohydrate product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5525" y="3473909"/>
            <a:ext cx="3567066" cy="3009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9720000" cy="3600000"/>
          </a:xfrm>
        </p:spPr>
        <p:txBody>
          <a:bodyPr/>
          <a:lstStyle/>
          <a:p>
            <a:pPr marL="0" indent="0">
              <a:spcBef>
                <a:spcPct val="0"/>
              </a:spcBef>
              <a:buNone/>
            </a:pPr>
            <a:r>
              <a:rPr lang="en-GB" altLang="en-US" sz="2000" dirty="0"/>
              <a:t>Fibre is present in whole grains, fruits and vegetables, especially the </a:t>
            </a:r>
            <a:r>
              <a:rPr lang="en-GB" altLang="en-US" sz="2000" dirty="0" smtClean="0"/>
              <a:t>outer </a:t>
            </a:r>
            <a:r>
              <a:rPr lang="en-GB" altLang="en-US" sz="2000" dirty="0"/>
              <a:t>covering of seeds.  </a:t>
            </a:r>
          </a:p>
          <a:p>
            <a:pPr marL="0" indent="0">
              <a:spcBef>
                <a:spcPct val="0"/>
              </a:spcBef>
              <a:buNone/>
            </a:pPr>
            <a:endParaRPr lang="en-GB" altLang="en-US" sz="2000" dirty="0"/>
          </a:p>
          <a:p>
            <a:pPr marL="0" indent="0">
              <a:spcBef>
                <a:spcPct val="0"/>
              </a:spcBef>
              <a:buNone/>
            </a:pPr>
            <a:r>
              <a:rPr lang="en-GB" altLang="en-US" sz="2000" dirty="0"/>
              <a:t>It is a mixture of substances (mainly complex carbohydrates) which cannot be digested in the small intestine.  </a:t>
            </a:r>
          </a:p>
          <a:p>
            <a:pPr marL="0" indent="0">
              <a:spcBef>
                <a:spcPct val="0"/>
              </a:spcBef>
              <a:buNone/>
            </a:pPr>
            <a:endParaRPr lang="en-GB" altLang="en-US" sz="2000" dirty="0"/>
          </a:p>
          <a:p>
            <a:pPr marL="0" indent="0">
              <a:spcBef>
                <a:spcPct val="0"/>
              </a:spcBef>
              <a:buNone/>
            </a:pPr>
            <a:r>
              <a:rPr lang="en-GB" altLang="en-US" sz="2000" dirty="0"/>
              <a:t>There are two types of fibre:</a:t>
            </a:r>
          </a:p>
          <a:p>
            <a:pPr marL="800100" lvl="1" indent="-342900" algn="l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GB" altLang="en-US" sz="2200" dirty="0"/>
          </a:p>
          <a:p>
            <a:pPr marL="800100" lvl="1" indent="-342900" algn="l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altLang="en-US" sz="2200" b="1" dirty="0"/>
              <a:t>Soluble fibre</a:t>
            </a:r>
            <a:r>
              <a:rPr lang="en-GB" altLang="en-US" sz="2200" dirty="0"/>
              <a:t> - found in fruit, vegetables, pulses and oats. </a:t>
            </a:r>
          </a:p>
          <a:p>
            <a:pPr marL="800100" lvl="1" indent="-342900" algn="l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GB" altLang="en-US" sz="2200" dirty="0"/>
          </a:p>
          <a:p>
            <a:pPr marL="800100" lvl="1" indent="-342900" algn="l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altLang="en-US" sz="2200" b="1" dirty="0"/>
              <a:t>Insoluble fibre</a:t>
            </a:r>
            <a:r>
              <a:rPr lang="en-GB" altLang="en-US" sz="2200" dirty="0"/>
              <a:t> - found in </a:t>
            </a:r>
            <a:r>
              <a:rPr lang="en-GB" altLang="en-US" sz="2200" dirty="0" smtClean="0"/>
              <a:t>cereals </a:t>
            </a:r>
            <a:r>
              <a:rPr lang="en-GB" altLang="en-US" sz="2200" dirty="0"/>
              <a:t>such as bread and pasta.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4267727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Carbohydrates and their functional properties in food products</a:t>
            </a:r>
            <a:endParaRPr lang="en-GB" dirty="0"/>
          </a:p>
        </p:txBody>
      </p:sp>
      <p:pic>
        <p:nvPicPr>
          <p:cNvPr id="4" name="Picture 3" descr="C:\Users\fmeek\Dropbox\BNF FTPP (1)\UEL Photos handouts and video\UEL FTPP Photos and Video\P111059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7630" y="2519499"/>
            <a:ext cx="2865120" cy="2147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7377270" cy="3600000"/>
          </a:xfrm>
        </p:spPr>
        <p:txBody>
          <a:bodyPr/>
          <a:lstStyle/>
          <a:p>
            <a:pPr marL="0" indent="0">
              <a:buNone/>
            </a:pPr>
            <a:endParaRPr lang="en-GB" sz="2000" dirty="0" smtClean="0"/>
          </a:p>
          <a:p>
            <a:pPr marL="0" indent="0">
              <a:buNone/>
            </a:pPr>
            <a:r>
              <a:rPr lang="en-GB" sz="2000" dirty="0" smtClean="0"/>
              <a:t>Carbohydrates </a:t>
            </a:r>
            <a:r>
              <a:rPr lang="en-GB" sz="2000" dirty="0"/>
              <a:t>perform different functions in food products. </a:t>
            </a:r>
          </a:p>
          <a:p>
            <a:endParaRPr lang="en-GB" sz="2000" dirty="0"/>
          </a:p>
          <a:p>
            <a:pPr marL="0" indent="0">
              <a:buNone/>
            </a:pPr>
            <a:r>
              <a:rPr lang="en-GB" sz="2000" dirty="0" smtClean="0"/>
              <a:t>They can:  </a:t>
            </a:r>
            <a:endParaRPr lang="en-GB" sz="2000" dirty="0"/>
          </a:p>
          <a:p>
            <a:r>
              <a:rPr lang="en-GB" sz="2000" dirty="0"/>
              <a:t>help </a:t>
            </a:r>
            <a:r>
              <a:rPr lang="en-GB" sz="2000" dirty="0" smtClean="0"/>
              <a:t>to cause </a:t>
            </a:r>
            <a:r>
              <a:rPr lang="en-GB" sz="2000" dirty="0"/>
              <a:t>the colour change of bread, toast and bakery products;</a:t>
            </a:r>
          </a:p>
          <a:p>
            <a:r>
              <a:rPr lang="en-GB" sz="2000" dirty="0"/>
              <a:t>contribute to the chewiness, colour and sweet flavour of caramel;		</a:t>
            </a:r>
          </a:p>
          <a:p>
            <a:r>
              <a:rPr lang="en-GB" sz="2000" dirty="0"/>
              <a:t>thicken products such as sauces and custards.	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62312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3" t="8549" r="5271" b="8496"/>
          <a:stretch/>
        </p:blipFill>
        <p:spPr>
          <a:xfrm>
            <a:off x="8783083" y="2882685"/>
            <a:ext cx="3348779" cy="22325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The </a:t>
            </a:r>
            <a:r>
              <a:rPr lang="en-GB" dirty="0" err="1" smtClean="0"/>
              <a:t>Maillard</a:t>
            </a:r>
            <a:r>
              <a:rPr lang="en-GB" dirty="0" smtClean="0"/>
              <a:t> reaction</a:t>
            </a:r>
            <a:endParaRPr lang="en-GB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7447782" cy="3600000"/>
          </a:xfrm>
        </p:spPr>
        <p:txBody>
          <a:bodyPr/>
          <a:lstStyle/>
          <a:p>
            <a:pPr marL="0" indent="0">
              <a:spcBef>
                <a:spcPct val="50000"/>
              </a:spcBef>
              <a:buNone/>
            </a:pPr>
            <a:r>
              <a:rPr lang="en-GB" altLang="en-US" sz="2000" dirty="0"/>
              <a:t>Foods which are baked, grilled or roasted undergo colour, odour and flavour changes.  </a:t>
            </a:r>
            <a:br>
              <a:rPr lang="en-GB" altLang="en-US" sz="2000" dirty="0"/>
            </a:br>
            <a:r>
              <a:rPr lang="en-GB" altLang="en-US" sz="2000" dirty="0" smtClean="0"/>
              <a:t/>
            </a:r>
            <a:br>
              <a:rPr lang="en-GB" altLang="en-US" sz="2000" dirty="0" smtClean="0"/>
            </a:br>
            <a:r>
              <a:rPr lang="en-GB" altLang="en-US" sz="2000" dirty="0" smtClean="0"/>
              <a:t>This </a:t>
            </a:r>
            <a:r>
              <a:rPr lang="en-GB" altLang="en-US" sz="2000" dirty="0"/>
              <a:t>is </a:t>
            </a:r>
            <a:r>
              <a:rPr lang="en-GB" altLang="en-US" sz="2000" dirty="0" smtClean="0"/>
              <a:t>primarily due </a:t>
            </a:r>
            <a:r>
              <a:rPr lang="en-GB" altLang="en-US" sz="2000" dirty="0"/>
              <a:t>to a </a:t>
            </a:r>
            <a:r>
              <a:rPr lang="en-GB" altLang="en-US" sz="2000" dirty="0" smtClean="0"/>
              <a:t>group of reactions </a:t>
            </a:r>
            <a:r>
              <a:rPr lang="en-GB" altLang="en-US" sz="2000" dirty="0"/>
              <a:t>involving </a:t>
            </a:r>
            <a:r>
              <a:rPr lang="en-GB" altLang="en-US" sz="2000" dirty="0" smtClean="0"/>
              <a:t>amino acids (from protein) and </a:t>
            </a:r>
            <a:r>
              <a:rPr lang="en-GB" altLang="en-US" sz="2000" dirty="0"/>
              <a:t>reducing </a:t>
            </a:r>
            <a:r>
              <a:rPr lang="en-GB" altLang="en-US" sz="2000" dirty="0" smtClean="0"/>
              <a:t>sugars. These </a:t>
            </a:r>
            <a:r>
              <a:rPr lang="en-GB" altLang="en-US" sz="2000" dirty="0"/>
              <a:t>compounds contribute to the colour and flavour of many foods such as toast, bread and croissants. </a:t>
            </a:r>
            <a:r>
              <a:rPr lang="en-GB" altLang="en-US" sz="2000" dirty="0" smtClean="0"/>
              <a:t/>
            </a:r>
            <a:br>
              <a:rPr lang="en-GB" altLang="en-US" sz="2000" dirty="0" smtClean="0"/>
            </a:br>
            <a:r>
              <a:rPr lang="en-GB" altLang="en-US" sz="2000" dirty="0" smtClean="0"/>
              <a:t/>
            </a:r>
            <a:br>
              <a:rPr lang="en-GB" altLang="en-US" sz="2000" dirty="0" smtClean="0"/>
            </a:br>
            <a:r>
              <a:rPr lang="en-GB" altLang="en-US" sz="2000" dirty="0" smtClean="0"/>
              <a:t>This reaction is known as the </a:t>
            </a:r>
            <a:r>
              <a:rPr lang="en-GB" altLang="en-US" sz="2000" dirty="0" err="1" smtClean="0"/>
              <a:t>Maillard</a:t>
            </a:r>
            <a:r>
              <a:rPr lang="en-GB" altLang="en-US" sz="2000" dirty="0" smtClean="0"/>
              <a:t> reaction, after the Frenchman who discovered it. </a:t>
            </a:r>
            <a:br>
              <a:rPr lang="en-GB" altLang="en-US" sz="2000" dirty="0" smtClean="0"/>
            </a:br>
            <a:r>
              <a:rPr lang="en-GB" altLang="en-US" sz="2000" dirty="0" smtClean="0"/>
              <a:t/>
            </a:r>
            <a:br>
              <a:rPr lang="en-GB" altLang="en-US" sz="2000" dirty="0" smtClean="0"/>
            </a:br>
            <a:r>
              <a:rPr lang="en-GB" altLang="en-US" sz="2000" dirty="0" smtClean="0"/>
              <a:t>This reaction can also take place in foods with high protein content, such as meats.</a:t>
            </a:r>
            <a:endParaRPr lang="en-US" altLang="en-US" sz="2000" dirty="0" smtClean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114077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313" y="4721134"/>
            <a:ext cx="5140191" cy="20508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Dextrinisation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8389394" cy="36000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When foods containing starch are heated (without the presence of water) they can also produce brown compounds due to </a:t>
            </a:r>
            <a:r>
              <a:rPr lang="en-US" sz="2000" dirty="0" err="1" smtClean="0"/>
              <a:t>dextrinisation</a:t>
            </a:r>
            <a:r>
              <a:rPr lang="en-US" sz="2000" dirty="0" smtClean="0"/>
              <a:t>.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err="1" smtClean="0"/>
              <a:t>Dextrinisation</a:t>
            </a:r>
            <a:r>
              <a:rPr lang="en-US" sz="2000" dirty="0" smtClean="0"/>
              <a:t> occurs when the heat breaks the large starch polysaccharides into smaller molecules known as </a:t>
            </a:r>
            <a:r>
              <a:rPr lang="en-US" sz="2000" dirty="0" err="1" smtClean="0"/>
              <a:t>dextrins</a:t>
            </a:r>
            <a:r>
              <a:rPr lang="en-US" sz="2000" dirty="0" smtClean="0"/>
              <a:t>.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Many of these </a:t>
            </a:r>
            <a:r>
              <a:rPr lang="en-US" sz="2000" dirty="0" err="1" smtClean="0"/>
              <a:t>dextrins</a:t>
            </a:r>
            <a:r>
              <a:rPr lang="en-US" sz="2000" dirty="0" smtClean="0"/>
              <a:t> can also produce a brown </a:t>
            </a:r>
            <a:r>
              <a:rPr lang="en-US" sz="2000" dirty="0" err="1" smtClean="0"/>
              <a:t>colour</a:t>
            </a:r>
            <a:r>
              <a:rPr lang="en-US" sz="2000" dirty="0" smtClean="0"/>
              <a:t>.</a:t>
            </a:r>
            <a:r>
              <a:rPr lang="en-US" sz="2000" dirty="0"/>
              <a:t> </a:t>
            </a:r>
            <a:r>
              <a:rPr lang="en-US" sz="2000" dirty="0" smtClean="0"/>
              <a:t>Toast is a good example to illustrate </a:t>
            </a:r>
            <a:r>
              <a:rPr lang="en-US" sz="2000" dirty="0" err="1" smtClean="0"/>
              <a:t>dextrinisation</a:t>
            </a:r>
            <a:r>
              <a:rPr lang="en-US" sz="2000" dirty="0" smtClean="0"/>
              <a:t>.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379742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Caramelisation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6763144" cy="3600000"/>
          </a:xfrm>
        </p:spPr>
        <p:txBody>
          <a:bodyPr/>
          <a:lstStyle/>
          <a:p>
            <a:pPr marL="0" indent="0">
              <a:buNone/>
            </a:pPr>
            <a:r>
              <a:rPr lang="en-GB" sz="2000" dirty="0"/>
              <a:t>When sucrose </a:t>
            </a:r>
            <a:r>
              <a:rPr lang="en-GB" sz="2000" dirty="0" smtClean="0"/>
              <a:t>(table sugar</a:t>
            </a:r>
            <a:r>
              <a:rPr lang="en-GB" sz="2000" dirty="0"/>
              <a:t>) is heated above its melting point it undergoes </a:t>
            </a:r>
            <a:r>
              <a:rPr lang="en-GB" sz="2000" dirty="0" smtClean="0"/>
              <a:t>physical and chemical changes to </a:t>
            </a:r>
            <a:r>
              <a:rPr lang="en-GB" sz="2000" dirty="0"/>
              <a:t>produce caramel. </a:t>
            </a: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000" dirty="0" smtClean="0"/>
              <a:t>This </a:t>
            </a:r>
            <a:r>
              <a:rPr lang="en-GB" sz="2000" dirty="0"/>
              <a:t>happens more readily without </a:t>
            </a:r>
            <a:r>
              <a:rPr lang="en-GB" sz="2000" dirty="0" smtClean="0"/>
              <a:t>water. However, </a:t>
            </a:r>
            <a:r>
              <a:rPr lang="en-GB" sz="2000" dirty="0"/>
              <a:t>syrups will caramelise with rapid heating.  </a:t>
            </a: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000" dirty="0" smtClean="0"/>
              <a:t>This </a:t>
            </a:r>
            <a:r>
              <a:rPr lang="en-GB" sz="2000" dirty="0"/>
              <a:t>process is used extensively in the production of </a:t>
            </a:r>
            <a:r>
              <a:rPr lang="en-GB" sz="2000" dirty="0" smtClean="0"/>
              <a:t>confectionery</a:t>
            </a:r>
            <a:r>
              <a:rPr lang="en-GB" sz="2000" dirty="0"/>
              <a:t>. </a:t>
            </a:r>
            <a:r>
              <a:rPr lang="en-GB" sz="2000" dirty="0" smtClean="0"/>
              <a:t>Overheating </a:t>
            </a:r>
            <a:r>
              <a:rPr lang="en-GB" sz="2000" dirty="0"/>
              <a:t>will cause the substance to become bitter and dark. </a:t>
            </a: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000" dirty="0" err="1" smtClean="0"/>
              <a:t>Maillard</a:t>
            </a:r>
            <a:r>
              <a:rPr lang="en-GB" sz="2000" dirty="0" smtClean="0"/>
              <a:t>, </a:t>
            </a:r>
            <a:r>
              <a:rPr lang="en-GB" sz="2000" dirty="0" err="1" smtClean="0"/>
              <a:t>dextrinisation</a:t>
            </a:r>
            <a:r>
              <a:rPr lang="en-GB" sz="2000" dirty="0" smtClean="0"/>
              <a:t> and </a:t>
            </a:r>
            <a:r>
              <a:rPr lang="en-GB" sz="2000" dirty="0" err="1" smtClean="0"/>
              <a:t>caramelisation</a:t>
            </a:r>
            <a:r>
              <a:rPr lang="en-GB" sz="2000" dirty="0" smtClean="0"/>
              <a:t> reactions are all examples of non-</a:t>
            </a:r>
            <a:r>
              <a:rPr lang="en-GB" sz="2000" dirty="0" err="1" smtClean="0"/>
              <a:t>enzymic</a:t>
            </a:r>
            <a:r>
              <a:rPr lang="en-GB" sz="2000" dirty="0" smtClean="0"/>
              <a:t> browning reactions.</a:t>
            </a:r>
            <a:endParaRPr lang="en-GB" sz="2000" dirty="0"/>
          </a:p>
          <a:p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083" y="2571093"/>
            <a:ext cx="3616834" cy="241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8970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Gelatinisation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7379301" cy="3600000"/>
          </a:xfrm>
        </p:spPr>
        <p:txBody>
          <a:bodyPr/>
          <a:lstStyle/>
          <a:p>
            <a:pPr marL="0" indent="0">
              <a:buNone/>
            </a:pPr>
            <a:r>
              <a:rPr lang="en-GB" sz="2000" dirty="0"/>
              <a:t>When starch is mixed with water and heated, the starch granules swell and eventually rupture, absorbing </a:t>
            </a:r>
            <a:r>
              <a:rPr lang="en-GB" sz="2000" dirty="0" smtClean="0"/>
              <a:t>liquid, </a:t>
            </a:r>
            <a:r>
              <a:rPr lang="en-GB" sz="2000" dirty="0"/>
              <a:t>which thickens the mixture. </a:t>
            </a: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000" dirty="0" smtClean="0"/>
              <a:t>On </a:t>
            </a:r>
            <a:r>
              <a:rPr lang="en-GB" sz="2000" dirty="0"/>
              <a:t>cooling, if enough starch is used, a gel forms. </a:t>
            </a:r>
            <a:r>
              <a:rPr lang="en-GB" sz="2000" dirty="0" smtClean="0"/>
              <a:t>This </a:t>
            </a:r>
            <a:r>
              <a:rPr lang="en-GB" sz="2000" dirty="0"/>
              <a:t>process is used in the production of blancmange</a:t>
            </a:r>
            <a:r>
              <a:rPr lang="en-GB" sz="2000" dirty="0" smtClean="0"/>
              <a:t>.</a:t>
            </a:r>
            <a:br>
              <a:rPr lang="en-GB" sz="2000" dirty="0" smtClean="0"/>
            </a:b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000" dirty="0" smtClean="0"/>
              <a:t>Traditionally, English blancmange utilises cornflour as a source of starch, whilst French blancmange uses gelatine, which is a protein and gels by a different process.</a:t>
            </a:r>
            <a:br>
              <a:rPr lang="en-GB" sz="2000" dirty="0" smtClean="0"/>
            </a:br>
            <a:r>
              <a:rPr lang="en-GB" sz="2000" dirty="0" smtClean="0"/>
              <a:t/>
            </a:r>
            <a:br>
              <a:rPr lang="en-GB" sz="2000" dirty="0" smtClean="0"/>
            </a:br>
            <a:endParaRPr lang="en-GB" sz="2000" dirty="0"/>
          </a:p>
          <a:p>
            <a:endParaRPr lang="en-US" sz="2000" dirty="0"/>
          </a:p>
        </p:txBody>
      </p:sp>
      <p:pic>
        <p:nvPicPr>
          <p:cNvPr id="4" name="Picture 4" descr="ff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36" t="2257"/>
          <a:stretch>
            <a:fillRect/>
          </a:stretch>
        </p:blipFill>
        <p:spPr bwMode="auto">
          <a:xfrm>
            <a:off x="8796545" y="3998150"/>
            <a:ext cx="3048000" cy="2172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565" y="1768222"/>
            <a:ext cx="3048000" cy="203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9216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</TotalTime>
  <Words>904</Words>
  <Application>Microsoft Office PowerPoint</Application>
  <PresentationFormat>Widescreen</PresentationFormat>
  <Paragraphs>115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Office Theme</vt:lpstr>
      <vt:lpstr>Custom Design</vt:lpstr>
      <vt:lpstr>1_Custom Design</vt:lpstr>
      <vt:lpstr>3_Custom Design</vt:lpstr>
      <vt:lpstr>Functional properties overview </vt:lpstr>
      <vt:lpstr>Introduction</vt:lpstr>
      <vt:lpstr>Carbohydrates in food</vt:lpstr>
      <vt:lpstr>Fibre</vt:lpstr>
      <vt:lpstr>Carbohydrates and their functional properties in food products</vt:lpstr>
      <vt:lpstr>The Maillard reaction</vt:lpstr>
      <vt:lpstr>Dextrinisation</vt:lpstr>
      <vt:lpstr>Caramelisation</vt:lpstr>
      <vt:lpstr>Gelatinisation</vt:lpstr>
      <vt:lpstr>Other characteristics of carbohydrates </vt:lpstr>
      <vt:lpstr>Proteins</vt:lpstr>
      <vt:lpstr>Denaturation</vt:lpstr>
      <vt:lpstr>Coagulation</vt:lpstr>
      <vt:lpstr>Coagulation</vt:lpstr>
      <vt:lpstr>Gluten formation</vt:lpstr>
      <vt:lpstr>Gelation</vt:lpstr>
      <vt:lpstr>Fats</vt:lpstr>
      <vt:lpstr>Shortening </vt:lpstr>
      <vt:lpstr>Plasticity</vt:lpstr>
      <vt:lpstr>Aeration</vt:lpstr>
      <vt:lpstr>Flakiness </vt:lpstr>
      <vt:lpstr>Retention of moisture</vt:lpstr>
      <vt:lpstr>Glazing</vt:lpstr>
      <vt:lpstr>Sensory attributes</vt:lpstr>
      <vt:lpstr>Functional properties overview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Glenn Carter</dc:creator>
  <cp:lastModifiedBy>Ewen Trafford</cp:lastModifiedBy>
  <cp:revision>34</cp:revision>
  <dcterms:created xsi:type="dcterms:W3CDTF">2018-10-10T09:22:08Z</dcterms:created>
  <dcterms:modified xsi:type="dcterms:W3CDTF">2019-08-14T14:15:15Z</dcterms:modified>
</cp:coreProperties>
</file>