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59" r:id="rId3"/>
    <p:sldId id="261" r:id="rId4"/>
    <p:sldId id="264" r:id="rId5"/>
    <p:sldId id="263" r:id="rId6"/>
    <p:sldId id="262"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5"/>
    <p:restoredTop sz="94714"/>
  </p:normalViewPr>
  <p:slideViewPr>
    <p:cSldViewPr snapToGrid="0" snapToObjects="1">
      <p:cViewPr varScale="1">
        <p:scale>
          <a:sx n="62" d="100"/>
          <a:sy n="62" d="100"/>
        </p:scale>
        <p:origin x="139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18077CC-A630-BB40-BCCA-DBB4138BC4E6}" type="datetimeFigureOut">
              <a:rPr lang="en-US" smtClean="0"/>
              <a:pPr/>
              <a:t>11/29/2022</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67B8013-B29A-C740-B083-32BA12C6CAD1}" type="slidenum">
              <a:rPr lang="en-US" smtClean="0"/>
              <a:pPr/>
              <a:t>‹#›</a:t>
            </a:fld>
            <a:endParaRPr lang="en-US"/>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F0B2E3D-69E5-3AD0-91DC-5C7E156CCE95}"/>
              </a:ext>
            </a:extLst>
          </p:cNvPr>
          <p:cNvSpPr txBox="1"/>
          <p:nvPr/>
        </p:nvSpPr>
        <p:spPr>
          <a:xfrm>
            <a:off x="1298447" y="5427148"/>
            <a:ext cx="6547104" cy="461665"/>
          </a:xfrm>
          <a:prstGeom prst="rect">
            <a:avLst/>
          </a:prstGeom>
          <a:noFill/>
        </p:spPr>
        <p:txBody>
          <a:bodyPr wrap="square" rtlCol="0">
            <a:spAutoFit/>
          </a:bodyPr>
          <a:lstStyle/>
          <a:p>
            <a:pPr algn="ctr"/>
            <a:r>
              <a:rPr lang="en-GB" sz="2400" dirty="0">
                <a:latin typeface="Arial" panose="020B0604020202020204" pitchFamily="34" charset="0"/>
                <a:cs typeface="Arial" panose="020B0604020202020204" pitchFamily="34" charset="0"/>
              </a:rPr>
              <a:t>Code breaking using math calculations</a:t>
            </a:r>
          </a:p>
        </p:txBody>
      </p:sp>
      <p:pic>
        <p:nvPicPr>
          <p:cNvPr id="6" name="Picture 5">
            <a:extLst>
              <a:ext uri="{FF2B5EF4-FFF2-40B4-BE49-F238E27FC236}">
                <a16:creationId xmlns:a16="http://schemas.microsoft.com/office/drawing/2014/main" id="{831ED1A6-F70F-1CB4-0D0B-444A95C82804}"/>
              </a:ext>
            </a:extLst>
          </p:cNvPr>
          <p:cNvPicPr>
            <a:picLocks noChangeAspect="1"/>
          </p:cNvPicPr>
          <p:nvPr/>
        </p:nvPicPr>
        <p:blipFill>
          <a:blip r:embed="rId2"/>
          <a:srcRect/>
          <a:stretch/>
        </p:blipFill>
        <p:spPr>
          <a:xfrm>
            <a:off x="2574846" y="2012315"/>
            <a:ext cx="3994306" cy="2833370"/>
          </a:xfrm>
          <a:prstGeom prst="rect">
            <a:avLst/>
          </a:prstGeom>
        </p:spPr>
      </p:pic>
      <p:sp>
        <p:nvSpPr>
          <p:cNvPr id="4" name="TextBox 3">
            <a:extLst>
              <a:ext uri="{FF2B5EF4-FFF2-40B4-BE49-F238E27FC236}">
                <a16:creationId xmlns:a16="http://schemas.microsoft.com/office/drawing/2014/main" id="{977FC5BD-1AF7-71B7-C438-BCFEA27488D7}"/>
              </a:ext>
            </a:extLst>
          </p:cNvPr>
          <p:cNvSpPr txBox="1"/>
          <p:nvPr/>
        </p:nvSpPr>
        <p:spPr>
          <a:xfrm>
            <a:off x="-75948" y="1062355"/>
            <a:ext cx="9295894" cy="646331"/>
          </a:xfrm>
          <a:prstGeom prst="rect">
            <a:avLst/>
          </a:prstGeom>
          <a:noFill/>
        </p:spPr>
        <p:txBody>
          <a:bodyPr wrap="square" rtlCol="0">
            <a:spAutoFit/>
          </a:bodyPr>
          <a:lstStyle/>
          <a:p>
            <a:pPr algn="ctr"/>
            <a:r>
              <a:rPr lang="en-GB" sz="3600" b="1" dirty="0">
                <a:latin typeface="Arial"/>
                <a:cs typeface="Arial"/>
              </a:rPr>
              <a:t>Chinese Zodiac Code Breaker</a:t>
            </a:r>
          </a:p>
        </p:txBody>
      </p:sp>
      <p:pic>
        <p:nvPicPr>
          <p:cNvPr id="2" name="Picture 1">
            <a:extLst>
              <a:ext uri="{FF2B5EF4-FFF2-40B4-BE49-F238E27FC236}">
                <a16:creationId xmlns:a16="http://schemas.microsoft.com/office/drawing/2014/main" id="{BA28BC74-ECC3-5224-C062-26964B304ABE}"/>
              </a:ext>
            </a:extLst>
          </p:cNvPr>
          <p:cNvPicPr>
            <a:picLocks noChangeAspect="1"/>
          </p:cNvPicPr>
          <p:nvPr/>
        </p:nvPicPr>
        <p:blipFill>
          <a:blip r:embed="rId3"/>
          <a:stretch>
            <a:fillRect/>
          </a:stretch>
        </p:blipFill>
        <p:spPr>
          <a:xfrm flipH="1">
            <a:off x="353980" y="2754207"/>
            <a:ext cx="2171790" cy="1488501"/>
          </a:xfrm>
          <a:prstGeom prst="rect">
            <a:avLst/>
          </a:prstGeom>
        </p:spPr>
      </p:pic>
      <p:pic>
        <p:nvPicPr>
          <p:cNvPr id="3" name="Picture 2">
            <a:extLst>
              <a:ext uri="{FF2B5EF4-FFF2-40B4-BE49-F238E27FC236}">
                <a16:creationId xmlns:a16="http://schemas.microsoft.com/office/drawing/2014/main" id="{7720DFE1-3B12-E083-40B7-96A6176F46D2}"/>
              </a:ext>
            </a:extLst>
          </p:cNvPr>
          <p:cNvPicPr>
            <a:picLocks noChangeAspect="1"/>
          </p:cNvPicPr>
          <p:nvPr/>
        </p:nvPicPr>
        <p:blipFill>
          <a:blip r:embed="rId3"/>
          <a:stretch>
            <a:fillRect/>
          </a:stretch>
        </p:blipFill>
        <p:spPr>
          <a:xfrm>
            <a:off x="6726810" y="2754208"/>
            <a:ext cx="2237481" cy="1627418"/>
          </a:xfrm>
          <a:prstGeom prst="rect">
            <a:avLst/>
          </a:prstGeom>
        </p:spPr>
      </p:pic>
    </p:spTree>
    <p:extLst>
      <p:ext uri="{BB962C8B-B14F-4D97-AF65-F5344CB8AC3E}">
        <p14:creationId xmlns:p14="http://schemas.microsoft.com/office/powerpoint/2010/main" val="859043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2ABA7E8-3A08-4555-BBA3-A08D1D9F89E5}"/>
              </a:ext>
            </a:extLst>
          </p:cNvPr>
          <p:cNvSpPr txBox="1"/>
          <p:nvPr/>
        </p:nvSpPr>
        <p:spPr>
          <a:xfrm>
            <a:off x="899592" y="1536174"/>
            <a:ext cx="7344816" cy="3447098"/>
          </a:xfrm>
          <a:prstGeom prst="rect">
            <a:avLst/>
          </a:prstGeom>
          <a:noFill/>
        </p:spPr>
        <p:txBody>
          <a:bodyPr wrap="square">
            <a:spAutoFit/>
          </a:bodyPr>
          <a:lstStyle/>
          <a:p>
            <a:pPr fontAlgn="base"/>
            <a:r>
              <a:rPr lang="en-GB" sz="1600" b="1" u="sng" dirty="0">
                <a:effectLst/>
                <a:latin typeface="Arial" panose="020B0604020202020204" pitchFamily="34" charset="0"/>
                <a:ea typeface="Times New Roman" panose="02020603050405020304" pitchFamily="18" charset="0"/>
              </a:rPr>
              <a:t>Stay safe</a:t>
            </a:r>
            <a:r>
              <a:rPr lang="en-GB" sz="1600" b="1" dirty="0">
                <a:effectLst/>
                <a:latin typeface="Arial" panose="020B0604020202020204" pitchFamily="34" charset="0"/>
                <a:ea typeface="Times New Roman" panose="02020603050405020304" pitchFamily="18" charset="0"/>
              </a:rPr>
              <a:t>  </a:t>
            </a:r>
            <a:endParaRPr lang="en-GB" sz="1000" b="1" dirty="0">
              <a:effectLst/>
              <a:latin typeface="Arial" panose="020B0604020202020204" pitchFamily="34" charset="0"/>
              <a:ea typeface="Times New Roman" panose="02020603050405020304" pitchFamily="18" charset="0"/>
            </a:endParaRPr>
          </a:p>
          <a:p>
            <a:pPr fontAlgn="base"/>
            <a:endParaRPr lang="en-GB" sz="10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Whether you are a scientist researching a new medicine or an engineer solving climate change, safety always comes first. An adult must always be around and supervising when doing this activity. You are responsible for:</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ensuring that any equipment used for this activity is in good working condition</a:t>
            </a:r>
            <a:endParaRPr lang="en-GB" sz="2800" dirty="0">
              <a:effectLst/>
              <a:latin typeface="Times New Roman" panose="02020603050405020304" pitchFamily="18" charset="0"/>
              <a:ea typeface="Times New Roman" panose="02020603050405020304" pitchFamily="18" charset="0"/>
            </a:endParaRPr>
          </a:p>
          <a:p>
            <a:pPr marL="342900" lvl="0" indent="-342900">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rPr>
              <a:t>behaving sensibly and following any safety instructions so as not to hurt or injure yourself or others </a:t>
            </a:r>
            <a:endParaRPr lang="en-GB" sz="2800" dirty="0">
              <a:effectLst/>
              <a:latin typeface="Times New Roman" panose="02020603050405020304" pitchFamily="18" charset="0"/>
              <a:ea typeface="Times New Roman" panose="02020603050405020304" pitchFamily="18" charset="0"/>
            </a:endParaRPr>
          </a:p>
          <a:p>
            <a:pPr fontAlgn="base"/>
            <a:r>
              <a:rPr lang="en-US"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a:p>
            <a:pPr fontAlgn="base"/>
            <a:r>
              <a:rPr lang="en-GB" sz="1600" dirty="0">
                <a:effectLst/>
                <a:latin typeface="Arial" panose="020B0604020202020204" pitchFamily="34" charset="0"/>
                <a:ea typeface="Times New Roman" panose="02020603050405020304" pitchFamily="18" charset="0"/>
              </a:rPr>
              <a:t>Please note that in the absence of any negligence or other breach of duty by us, this activity is carried out at your own risk. It is important to take extra care at the stages marked with this symbol: </a:t>
            </a:r>
            <a:r>
              <a:rPr lang="en-GB" sz="1600" dirty="0">
                <a:effectLst/>
                <a:latin typeface="Segoe UI Emoji" panose="020B0502040204020203" pitchFamily="34" charset="0"/>
                <a:ea typeface="Times New Roman" panose="02020603050405020304" pitchFamily="18" charset="0"/>
                <a:cs typeface="Segoe UI Emoji" panose="020B0502040204020203" pitchFamily="34" charset="0"/>
              </a:rPr>
              <a:t>⚠</a:t>
            </a:r>
            <a:r>
              <a:rPr lang="en-GB" sz="1600" dirty="0">
                <a:effectLst/>
                <a:latin typeface="Arial" panose="020B0604020202020204" pitchFamily="34" charset="0"/>
                <a:ea typeface="Times New Roman" panose="02020603050405020304" pitchFamily="18" charset="0"/>
              </a:rPr>
              <a:t> </a:t>
            </a:r>
            <a:endParaRPr lang="en-GB"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146061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Chinese New Year</a:t>
            </a:r>
          </a:p>
        </p:txBody>
      </p:sp>
      <p:sp>
        <p:nvSpPr>
          <p:cNvPr id="4" name="TextBox 3">
            <a:extLst>
              <a:ext uri="{FF2B5EF4-FFF2-40B4-BE49-F238E27FC236}">
                <a16:creationId xmlns:a16="http://schemas.microsoft.com/office/drawing/2014/main" id="{8B8A56F0-22A0-30C0-B5FC-03E233DD316F}"/>
              </a:ext>
            </a:extLst>
          </p:cNvPr>
          <p:cNvSpPr txBox="1"/>
          <p:nvPr/>
        </p:nvSpPr>
        <p:spPr>
          <a:xfrm>
            <a:off x="393538" y="1837377"/>
            <a:ext cx="8250841" cy="2675604"/>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400" b="1" dirty="0">
                <a:solidFill>
                  <a:srgbClr val="202124"/>
                </a:solidFill>
                <a:latin typeface="arial" panose="020B0604020202020204" pitchFamily="34" charset="0"/>
                <a:cs typeface="Arial" panose="020B0604020202020204" pitchFamily="34" charset="0"/>
              </a:rPr>
              <a:t>Chinese New Year</a:t>
            </a:r>
            <a:r>
              <a:rPr lang="en-GB" sz="2400" dirty="0">
                <a:solidFill>
                  <a:srgbClr val="202124"/>
                </a:solidFill>
                <a:latin typeface="arial" panose="020B0604020202020204" pitchFamily="34" charset="0"/>
                <a:cs typeface="Arial" panose="020B0604020202020204" pitchFamily="34" charset="0"/>
              </a:rPr>
              <a:t>, also called </a:t>
            </a:r>
            <a:r>
              <a:rPr lang="en-GB" sz="2400" b="1" dirty="0">
                <a:solidFill>
                  <a:srgbClr val="202124"/>
                </a:solidFill>
                <a:latin typeface="arial" panose="020B0604020202020204" pitchFamily="34" charset="0"/>
                <a:cs typeface="Arial" panose="020B0604020202020204" pitchFamily="34" charset="0"/>
              </a:rPr>
              <a:t>Lunar New Year</a:t>
            </a:r>
            <a:r>
              <a:rPr lang="en-GB" sz="2400" dirty="0">
                <a:solidFill>
                  <a:srgbClr val="202124"/>
                </a:solidFill>
                <a:latin typeface="arial" panose="020B0604020202020204" pitchFamily="34" charset="0"/>
                <a:cs typeface="Arial" panose="020B0604020202020204" pitchFamily="34" charset="0"/>
              </a:rPr>
              <a:t>, is an annual 15-day festival observed in China and Chinese communities around the world </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It corresponds to the new moon that occurs between January 21 and February 20</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Each year is based on one of twelve animal zodiac signs.</a:t>
            </a:r>
            <a:endParaRPr lang="en-GB" sz="24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7865982B-C77D-4A78-3294-508CA4C1E346}"/>
              </a:ext>
            </a:extLst>
          </p:cNvPr>
          <p:cNvPicPr>
            <a:picLocks noChangeAspect="1"/>
          </p:cNvPicPr>
          <p:nvPr/>
        </p:nvPicPr>
        <p:blipFill>
          <a:blip r:embed="rId2"/>
          <a:stretch>
            <a:fillRect/>
          </a:stretch>
        </p:blipFill>
        <p:spPr>
          <a:xfrm>
            <a:off x="6670848" y="4313288"/>
            <a:ext cx="2237481" cy="1627418"/>
          </a:xfrm>
          <a:prstGeom prst="rect">
            <a:avLst/>
          </a:prstGeom>
        </p:spPr>
      </p:pic>
    </p:spTree>
    <p:extLst>
      <p:ext uri="{BB962C8B-B14F-4D97-AF65-F5344CB8AC3E}">
        <p14:creationId xmlns:p14="http://schemas.microsoft.com/office/powerpoint/2010/main" val="719094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Chinese New Year - Zodiac Animals</a:t>
            </a:r>
          </a:p>
        </p:txBody>
      </p:sp>
      <p:pic>
        <p:nvPicPr>
          <p:cNvPr id="6" name="Picture 5">
            <a:extLst>
              <a:ext uri="{FF2B5EF4-FFF2-40B4-BE49-F238E27FC236}">
                <a16:creationId xmlns:a16="http://schemas.microsoft.com/office/drawing/2014/main" id="{7865982B-C77D-4A78-3294-508CA4C1E346}"/>
              </a:ext>
            </a:extLst>
          </p:cNvPr>
          <p:cNvPicPr>
            <a:picLocks noChangeAspect="1"/>
          </p:cNvPicPr>
          <p:nvPr/>
        </p:nvPicPr>
        <p:blipFill>
          <a:blip r:embed="rId2"/>
          <a:stretch>
            <a:fillRect/>
          </a:stretch>
        </p:blipFill>
        <p:spPr>
          <a:xfrm>
            <a:off x="6670848" y="4314472"/>
            <a:ext cx="2237481" cy="1627418"/>
          </a:xfrm>
          <a:prstGeom prst="rect">
            <a:avLst/>
          </a:prstGeom>
        </p:spPr>
      </p:pic>
      <p:pic>
        <p:nvPicPr>
          <p:cNvPr id="2" name="Picture 1">
            <a:extLst>
              <a:ext uri="{FF2B5EF4-FFF2-40B4-BE49-F238E27FC236}">
                <a16:creationId xmlns:a16="http://schemas.microsoft.com/office/drawing/2014/main" id="{EA0A69C6-A436-C46C-31F7-4DA7BD230259}"/>
              </a:ext>
            </a:extLst>
          </p:cNvPr>
          <p:cNvPicPr>
            <a:picLocks noChangeAspect="1"/>
          </p:cNvPicPr>
          <p:nvPr/>
        </p:nvPicPr>
        <p:blipFill>
          <a:blip r:embed="rId3"/>
          <a:srcRect/>
          <a:stretch/>
        </p:blipFill>
        <p:spPr>
          <a:xfrm>
            <a:off x="393539" y="1815508"/>
            <a:ext cx="5781018" cy="4100778"/>
          </a:xfrm>
          <a:prstGeom prst="rect">
            <a:avLst/>
          </a:prstGeom>
        </p:spPr>
      </p:pic>
    </p:spTree>
    <p:extLst>
      <p:ext uri="{BB962C8B-B14F-4D97-AF65-F5344CB8AC3E}">
        <p14:creationId xmlns:p14="http://schemas.microsoft.com/office/powerpoint/2010/main" val="285020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Code Breaking Activity</a:t>
            </a:r>
          </a:p>
        </p:txBody>
      </p:sp>
      <p:pic>
        <p:nvPicPr>
          <p:cNvPr id="11" name="Picture 10">
            <a:extLst>
              <a:ext uri="{FF2B5EF4-FFF2-40B4-BE49-F238E27FC236}">
                <a16:creationId xmlns:a16="http://schemas.microsoft.com/office/drawing/2014/main" id="{A25E7720-EE3E-4DB4-FD0F-C24A7853564E}"/>
              </a:ext>
            </a:extLst>
          </p:cNvPr>
          <p:cNvPicPr>
            <a:picLocks noChangeAspect="1"/>
          </p:cNvPicPr>
          <p:nvPr/>
        </p:nvPicPr>
        <p:blipFill>
          <a:blip r:embed="rId2"/>
          <a:stretch>
            <a:fillRect/>
          </a:stretch>
        </p:blipFill>
        <p:spPr>
          <a:xfrm>
            <a:off x="6474376" y="1084673"/>
            <a:ext cx="1861306" cy="21551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 name="TextBox 11">
            <a:extLst>
              <a:ext uri="{FF2B5EF4-FFF2-40B4-BE49-F238E27FC236}">
                <a16:creationId xmlns:a16="http://schemas.microsoft.com/office/drawing/2014/main" id="{8FCACBFF-F5D0-CDA0-6A0B-F61C2F4C2C83}"/>
              </a:ext>
            </a:extLst>
          </p:cNvPr>
          <p:cNvSpPr txBox="1"/>
          <p:nvPr/>
        </p:nvSpPr>
        <p:spPr>
          <a:xfrm>
            <a:off x="393539" y="1837377"/>
            <a:ext cx="4555534" cy="3392724"/>
          </a:xfrm>
          <a:prstGeom prst="rect">
            <a:avLst/>
          </a:prstGeom>
          <a:noFill/>
        </p:spPr>
        <p:txBody>
          <a:bodyPr wrap="square" rtlCol="0">
            <a:spAutoFit/>
          </a:bodyPr>
          <a:lstStyle/>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Solve the maths calculations to spell out some of the Chinese zodiac animals:</a:t>
            </a:r>
          </a:p>
          <a:p>
            <a:pPr>
              <a:lnSpc>
                <a:spcPct val="90000"/>
              </a:lnSpc>
              <a:spcBef>
                <a:spcPts val="1000"/>
              </a:spcBef>
            </a:pPr>
            <a:endParaRPr lang="en-GB" sz="2400" dirty="0">
              <a:solidFill>
                <a:srgbClr val="202124"/>
              </a:solidFill>
              <a:latin typeface="arial" panose="020B0604020202020204" pitchFamily="34" charset="0"/>
              <a:cs typeface="Arial" panose="020B0604020202020204" pitchFamily="34" charset="0"/>
            </a:endParaRPr>
          </a:p>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1. Addition and Subtraction</a:t>
            </a:r>
          </a:p>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2. Fractions and Percentages</a:t>
            </a:r>
          </a:p>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3. Multiplication and Division</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14" name="Picture 13">
            <a:extLst>
              <a:ext uri="{FF2B5EF4-FFF2-40B4-BE49-F238E27FC236}">
                <a16:creationId xmlns:a16="http://schemas.microsoft.com/office/drawing/2014/main" id="{D4290474-3CC8-30CB-B814-30EEE0A2A976}"/>
              </a:ext>
            </a:extLst>
          </p:cNvPr>
          <p:cNvPicPr>
            <a:picLocks noChangeAspect="1"/>
          </p:cNvPicPr>
          <p:nvPr/>
        </p:nvPicPr>
        <p:blipFill>
          <a:blip r:embed="rId3"/>
          <a:stretch>
            <a:fillRect/>
          </a:stretch>
        </p:blipFill>
        <p:spPr>
          <a:xfrm>
            <a:off x="5306397" y="2306917"/>
            <a:ext cx="1902017" cy="22017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a:extLst>
              <a:ext uri="{FF2B5EF4-FFF2-40B4-BE49-F238E27FC236}">
                <a16:creationId xmlns:a16="http://schemas.microsoft.com/office/drawing/2014/main" id="{85D94C3B-5ECA-F47F-3816-43C0E7198468}"/>
              </a:ext>
            </a:extLst>
          </p:cNvPr>
          <p:cNvPicPr>
            <a:picLocks noChangeAspect="1"/>
          </p:cNvPicPr>
          <p:nvPr/>
        </p:nvPicPr>
        <p:blipFill>
          <a:blip r:embed="rId4"/>
          <a:stretch>
            <a:fillRect/>
          </a:stretch>
        </p:blipFill>
        <p:spPr>
          <a:xfrm>
            <a:off x="6944464" y="3856588"/>
            <a:ext cx="1874560" cy="21339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818732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2953BC-96BC-BB20-DB9B-0C2C8765953E}"/>
              </a:ext>
            </a:extLst>
          </p:cNvPr>
          <p:cNvSpPr txBox="1"/>
          <p:nvPr/>
        </p:nvSpPr>
        <p:spPr>
          <a:xfrm>
            <a:off x="393539" y="1084673"/>
            <a:ext cx="8652592" cy="646331"/>
          </a:xfrm>
          <a:prstGeom prst="rect">
            <a:avLst/>
          </a:prstGeom>
          <a:noFill/>
        </p:spPr>
        <p:txBody>
          <a:bodyPr wrap="square" rtlCol="0">
            <a:spAutoFit/>
          </a:bodyPr>
          <a:lstStyle/>
          <a:p>
            <a:r>
              <a:rPr lang="en-US" sz="3600" b="1" dirty="0">
                <a:latin typeface="Arial" panose="020B0604020202020204" pitchFamily="34" charset="0"/>
                <a:cs typeface="Arial" panose="020B0604020202020204" pitchFamily="34" charset="0"/>
              </a:rPr>
              <a:t>Code breaking - Extension</a:t>
            </a:r>
          </a:p>
        </p:txBody>
      </p:sp>
      <p:sp>
        <p:nvSpPr>
          <p:cNvPr id="4" name="TextBox 3">
            <a:extLst>
              <a:ext uri="{FF2B5EF4-FFF2-40B4-BE49-F238E27FC236}">
                <a16:creationId xmlns:a16="http://schemas.microsoft.com/office/drawing/2014/main" id="{8B8A56F0-22A0-30C0-B5FC-03E233DD316F}"/>
              </a:ext>
            </a:extLst>
          </p:cNvPr>
          <p:cNvSpPr txBox="1"/>
          <p:nvPr/>
        </p:nvSpPr>
        <p:spPr>
          <a:xfrm>
            <a:off x="393538" y="1837377"/>
            <a:ext cx="8250841" cy="1678408"/>
          </a:xfrm>
          <a:prstGeom prst="rect">
            <a:avLst/>
          </a:prstGeom>
          <a:noFill/>
        </p:spPr>
        <p:txBody>
          <a:bodyPr wrap="square" rtlCol="0">
            <a:spAutoFit/>
          </a:bodyPr>
          <a:lstStyle/>
          <a:p>
            <a:pPr>
              <a:lnSpc>
                <a:spcPct val="90000"/>
              </a:lnSpc>
              <a:spcBef>
                <a:spcPts val="1000"/>
              </a:spcBef>
            </a:pPr>
            <a:r>
              <a:rPr lang="en-GB" sz="2400" dirty="0">
                <a:solidFill>
                  <a:srgbClr val="202124"/>
                </a:solidFill>
                <a:latin typeface="arial" panose="020B0604020202020204" pitchFamily="34" charset="0"/>
                <a:cs typeface="Arial" panose="020B0604020202020204" pitchFamily="34" charset="0"/>
              </a:rPr>
              <a:t>Activity</a:t>
            </a:r>
          </a:p>
          <a:p>
            <a:pPr marL="342900" indent="-342900">
              <a:lnSpc>
                <a:spcPct val="90000"/>
              </a:lnSpc>
              <a:spcBef>
                <a:spcPts val="1000"/>
              </a:spcBef>
              <a:buFont typeface="Arial" panose="020B0604020202020204" pitchFamily="34" charset="0"/>
              <a:buChar char="•"/>
            </a:pPr>
            <a:r>
              <a:rPr lang="en-GB" sz="2400" dirty="0">
                <a:solidFill>
                  <a:srgbClr val="202124"/>
                </a:solidFill>
                <a:latin typeface="arial" panose="020B0604020202020204" pitchFamily="34" charset="0"/>
                <a:cs typeface="Arial" panose="020B0604020202020204" pitchFamily="34" charset="0"/>
              </a:rPr>
              <a:t>Create your own code breaker activity based using different math calculations</a:t>
            </a:r>
          </a:p>
          <a:p>
            <a:pPr marL="342900" indent="-342900">
              <a:lnSpc>
                <a:spcPct val="90000"/>
              </a:lnSpc>
              <a:spcBef>
                <a:spcPts val="1000"/>
              </a:spcBef>
              <a:buFont typeface="Arial" panose="020B0604020202020204" pitchFamily="34" charset="0"/>
              <a:buChar char="•"/>
            </a:pPr>
            <a:endParaRPr lang="en-GB" sz="24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A7CDACD-03BA-0FD5-E40F-B93DA8923245}"/>
              </a:ext>
            </a:extLst>
          </p:cNvPr>
          <p:cNvPicPr>
            <a:picLocks noChangeAspect="1"/>
          </p:cNvPicPr>
          <p:nvPr/>
        </p:nvPicPr>
        <p:blipFill>
          <a:blip r:embed="rId2"/>
          <a:stretch>
            <a:fillRect/>
          </a:stretch>
        </p:blipFill>
        <p:spPr>
          <a:xfrm>
            <a:off x="5287108" y="3306833"/>
            <a:ext cx="3621221" cy="2633873"/>
          </a:xfrm>
          <a:prstGeom prst="rect">
            <a:avLst/>
          </a:prstGeom>
        </p:spPr>
      </p:pic>
    </p:spTree>
    <p:extLst>
      <p:ext uri="{BB962C8B-B14F-4D97-AF65-F5344CB8AC3E}">
        <p14:creationId xmlns:p14="http://schemas.microsoft.com/office/powerpoint/2010/main" val="2859692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98</TotalTime>
  <Words>232</Words>
  <Application>Microsoft Office PowerPoint</Application>
  <PresentationFormat>On-screen Show (4:3)</PresentationFormat>
  <Paragraphs>24</Paragraphs>
  <Slides>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vt:i4>
      </vt:variant>
    </vt:vector>
  </HeadingPairs>
  <TitlesOfParts>
    <vt:vector size="14" baseType="lpstr">
      <vt:lpstr>Arial</vt:lpstr>
      <vt:lpstr>Arial</vt:lpstr>
      <vt:lpstr>Calibri</vt:lpstr>
      <vt:lpstr>Calibri Light</vt:lpstr>
      <vt:lpstr>Segoe UI Emoji</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zodiac code breaker presentation</dc:title>
  <dc:subject>Code breking using math's calculations</dc:subject>
  <dc:creator>Attainment in Education Ltd</dc:creator>
  <cp:keywords>Chinese New Year, Calculation, Addition, Subtraction, Multiplication, Division, fraction, percentage</cp:keywords>
  <cp:lastModifiedBy>Holly Margerison-Smith</cp:lastModifiedBy>
  <cp:revision>28</cp:revision>
  <dcterms:created xsi:type="dcterms:W3CDTF">2017-06-28T15:11:57Z</dcterms:created>
  <dcterms:modified xsi:type="dcterms:W3CDTF">2022-11-29T13:08:33Z</dcterms:modified>
</cp:coreProperties>
</file>