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9" r:id="rId4"/>
    <p:sldId id="265" r:id="rId5"/>
    <p:sldId id="266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81" d="100"/>
          <a:sy n="81" d="100"/>
        </p:scale>
        <p:origin x="1498" y="6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28/07/2021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59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5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65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60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3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650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ADD6-F8CE-1748-83D1-037D91A2E22A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44824"/>
            <a:ext cx="7486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rgbClr val="0093D3"/>
                </a:solidFill>
                <a:latin typeface="Arial"/>
                <a:cs typeface="Arial"/>
              </a:rPr>
              <a:t>Marshmallow Catapults for kids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85AC9-19F0-44F2-90BA-1C0D22057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80" y="2799603"/>
            <a:ext cx="3116552" cy="2861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060B2F-4144-4DD3-8121-4EA2C55C0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32040" y="2780702"/>
            <a:ext cx="3023772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2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Making the Marshmallow Holder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390C57-CC07-4A9B-8E8D-394AE85EE4D1}"/>
              </a:ext>
            </a:extLst>
          </p:cNvPr>
          <p:cNvGrpSpPr/>
          <p:nvPr/>
        </p:nvGrpSpPr>
        <p:grpSpPr>
          <a:xfrm rot="10800000">
            <a:off x="4111694" y="2866272"/>
            <a:ext cx="4636770" cy="2872739"/>
            <a:chOff x="0" y="0"/>
            <a:chExt cx="5444512" cy="338550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21F7CD-ADE1-43D4-8BCE-8A332F9D21AE}"/>
                </a:ext>
              </a:extLst>
            </p:cNvPr>
            <p:cNvGrpSpPr/>
            <p:nvPr/>
          </p:nvGrpSpPr>
          <p:grpSpPr>
            <a:xfrm>
              <a:off x="0" y="0"/>
              <a:ext cx="5444512" cy="3385503"/>
              <a:chOff x="0" y="0"/>
              <a:chExt cx="5444512" cy="338550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16B243F-A67D-4CB9-A879-B55BD120190F}"/>
                  </a:ext>
                </a:extLst>
              </p:cNvPr>
              <p:cNvGrpSpPr/>
              <p:nvPr/>
            </p:nvGrpSpPr>
            <p:grpSpPr>
              <a:xfrm>
                <a:off x="0" y="0"/>
                <a:ext cx="5444512" cy="3385503"/>
                <a:chOff x="0" y="0"/>
                <a:chExt cx="5444512" cy="3385503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0F7D836A-7952-4C23-A4F0-4F77C79482D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5444512" cy="3385503"/>
                  <a:chOff x="0" y="0"/>
                  <a:chExt cx="5444512" cy="3385503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9989D838-01EA-44F8-8B65-BD65447BFC84}"/>
                      </a:ext>
                    </a:extLst>
                  </p:cNvPr>
                  <p:cNvGrpSpPr/>
                  <p:nvPr/>
                </p:nvGrpSpPr>
                <p:grpSpPr>
                  <a:xfrm>
                    <a:off x="5255" y="1681655"/>
                    <a:ext cx="1640643" cy="530904"/>
                    <a:chOff x="0" y="0"/>
                    <a:chExt cx="1640643" cy="530904"/>
                  </a:xfrm>
                </p:grpSpPr>
                <p:cxnSp>
                  <p:nvCxnSpPr>
                    <p:cNvPr id="25" name="Straight Connector 24">
                      <a:extLst>
                        <a:ext uri="{FF2B5EF4-FFF2-40B4-BE49-F238E27FC236}">
                          <a16:creationId xmlns:a16="http://schemas.microsoft.com/office/drawing/2014/main" id="{B8A070B8-B144-40DB-9B48-DD71C02BB15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31227" y="504497"/>
                      <a:ext cx="1123950" cy="1651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Straight Connector 25">
                      <a:extLst>
                        <a:ext uri="{FF2B5EF4-FFF2-40B4-BE49-F238E27FC236}">
                          <a16:creationId xmlns:a16="http://schemas.microsoft.com/office/drawing/2014/main" id="{EB3B02F1-3DF9-46AF-9FAA-79E21AD2DE9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0" y="0"/>
                      <a:ext cx="237067" cy="49953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Connector 26">
                      <a:extLst>
                        <a:ext uri="{FF2B5EF4-FFF2-40B4-BE49-F238E27FC236}">
                          <a16:creationId xmlns:a16="http://schemas.microsoft.com/office/drawing/2014/main" id="{C7C0686A-B153-48BB-B4FA-FDC4D64E961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355834" y="5255"/>
                      <a:ext cx="284809" cy="525649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FC2C5119-62F5-4807-AF5E-1489185581E8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5444512" cy="3385503"/>
                    <a:chOff x="0" y="0"/>
                    <a:chExt cx="5444512" cy="3385503"/>
                  </a:xfrm>
                </p:grpSpPr>
                <p:cxnSp>
                  <p:nvCxnSpPr>
                    <p:cNvPr id="14" name="Straight Connector 13">
                      <a:extLst>
                        <a:ext uri="{FF2B5EF4-FFF2-40B4-BE49-F238E27FC236}">
                          <a16:creationId xmlns:a16="http://schemas.microsoft.com/office/drawing/2014/main" id="{241501C3-EA64-4C92-A04E-C01CC73DA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035096" y="2192283"/>
                      <a:ext cx="1123950" cy="1651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>
                      <a:extLst>
                        <a:ext uri="{FF2B5EF4-FFF2-40B4-BE49-F238E27FC236}">
                          <a16:creationId xmlns:a16="http://schemas.microsoft.com/office/drawing/2014/main" id="{ADB2A17D-DB0D-4D6B-B9E3-F2565F55851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803869" y="1687786"/>
                      <a:ext cx="237067" cy="499533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>
                      <a:extLst>
                        <a:ext uri="{FF2B5EF4-FFF2-40B4-BE49-F238E27FC236}">
                          <a16:creationId xmlns:a16="http://schemas.microsoft.com/office/drawing/2014/main" id="{349E2ED8-ACD1-4290-9D1A-B147CAD0EB1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159703" y="1666766"/>
                      <a:ext cx="284809" cy="551421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:a16="http://schemas.microsoft.com/office/drawing/2014/main" id="{200B27FF-20BB-485D-95C9-56FFBA68C83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43993" y="876"/>
                      <a:ext cx="2150110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>
                      <a:extLst>
                        <a:ext uri="{FF2B5EF4-FFF2-40B4-BE49-F238E27FC236}">
                          <a16:creationId xmlns:a16="http://schemas.microsoft.com/office/drawing/2014/main" id="{21B1D59C-DC7A-4016-A3CF-E3FD40E8C2A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643993" y="3264338"/>
                      <a:ext cx="2150533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C830FE3B-F084-4551-B690-D293929039D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628227" y="1677276"/>
                      <a:ext cx="16510" cy="1599565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83542BEA-64CE-4297-AF50-EB1FF0ABB9A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803869" y="1672021"/>
                      <a:ext cx="1598400" cy="0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1" name="Arc 20">
                      <a:extLst>
                        <a:ext uri="{FF2B5EF4-FFF2-40B4-BE49-F238E27FC236}">
                          <a16:creationId xmlns:a16="http://schemas.microsoft.com/office/drawing/2014/main" id="{DF246F2B-42F1-42E9-839B-47F5D19C7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7469" y="876"/>
                      <a:ext cx="3310758" cy="3294993"/>
                    </a:xfrm>
                    <a:prstGeom prst="arc">
                      <a:avLst>
                        <a:gd name="adj1" fmla="val 16200000"/>
                        <a:gd name="adj2" fmla="val 53325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2" name="Arc 21">
                      <a:extLst>
                        <a:ext uri="{FF2B5EF4-FFF2-40B4-BE49-F238E27FC236}">
                          <a16:creationId xmlns:a16="http://schemas.microsoft.com/office/drawing/2014/main" id="{4E6047E4-C82D-44F7-8B7C-2FF93BE4768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399" y="-25399"/>
                      <a:ext cx="3385503" cy="3436302"/>
                    </a:xfrm>
                    <a:prstGeom prst="arc">
                      <a:avLst>
                        <a:gd name="adj1" fmla="val 16200000"/>
                        <a:gd name="adj2" fmla="val 21582837"/>
                      </a:avLst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GB"/>
                    </a:p>
                  </p:txBody>
                </p:sp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8714F2B6-83D1-449D-A83D-812A98CBF1E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788103" y="42918"/>
                      <a:ext cx="16510" cy="1599776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>
                      <a:extLst>
                        <a:ext uri="{FF2B5EF4-FFF2-40B4-BE49-F238E27FC236}">
                          <a16:creationId xmlns:a16="http://schemas.microsoft.com/office/drawing/2014/main" id="{4C5639B9-FF05-4A5A-96D1-4BF8324089D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654503" y="1682531"/>
                      <a:ext cx="2144789" cy="10511"/>
                    </a:xfrm>
                    <a:prstGeom prst="line">
                      <a:avLst/>
                    </a:prstGeom>
                    <a:ln w="15875">
                      <a:solidFill>
                        <a:schemeClr val="tx1"/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947FD9FB-BC91-4EF6-B71D-17A8BD067A5A}"/>
                    </a:ext>
                  </a:extLst>
                </p:cNvPr>
                <p:cNvCxnSpPr/>
                <p:nvPr/>
              </p:nvCxnSpPr>
              <p:spPr>
                <a:xfrm flipV="1">
                  <a:off x="31531" y="1689010"/>
                  <a:ext cx="159785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4C805DE-A23B-48EB-8927-7080D8B8D5DE}"/>
                  </a:ext>
                </a:extLst>
              </p:cNvPr>
              <p:cNvCxnSpPr/>
              <p:nvPr/>
            </p:nvCxnSpPr>
            <p:spPr>
              <a:xfrm flipV="1">
                <a:off x="3781425" y="1666875"/>
                <a:ext cx="16510" cy="15997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4584477-E4BA-41C5-8FA6-2FA7C892605F}"/>
                </a:ext>
              </a:extLst>
            </p:cNvPr>
            <p:cNvCxnSpPr/>
            <p:nvPr/>
          </p:nvCxnSpPr>
          <p:spPr>
            <a:xfrm flipV="1">
              <a:off x="1628775" y="47625"/>
              <a:ext cx="16510" cy="1599776"/>
            </a:xfrm>
            <a:prstGeom prst="line">
              <a:avLst/>
            </a:prstGeom>
            <a:ln w="158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ular Callout 23">
            <a:extLst>
              <a:ext uri="{FF2B5EF4-FFF2-40B4-BE49-F238E27FC236}">
                <a16:creationId xmlns:a16="http://schemas.microsoft.com/office/drawing/2014/main" id="{7C6BA1D1-68DF-42CE-B1BB-8C96A7216FE2}"/>
              </a:ext>
            </a:extLst>
          </p:cNvPr>
          <p:cNvSpPr/>
          <p:nvPr/>
        </p:nvSpPr>
        <p:spPr>
          <a:xfrm>
            <a:off x="7907271" y="3172878"/>
            <a:ext cx="852585" cy="372624"/>
          </a:xfrm>
          <a:prstGeom prst="wedgeRectCallout">
            <a:avLst>
              <a:gd name="adj1" fmla="val -37483"/>
              <a:gd name="adj2" fmla="val 119252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tab</a:t>
            </a:r>
          </a:p>
        </p:txBody>
      </p:sp>
      <p:sp>
        <p:nvSpPr>
          <p:cNvPr id="29" name="Rectangular Callout 23">
            <a:extLst>
              <a:ext uri="{FF2B5EF4-FFF2-40B4-BE49-F238E27FC236}">
                <a16:creationId xmlns:a16="http://schemas.microsoft.com/office/drawing/2014/main" id="{2F8A2AB8-378C-485F-80E9-22F6133D7765}"/>
              </a:ext>
            </a:extLst>
          </p:cNvPr>
          <p:cNvSpPr/>
          <p:nvPr/>
        </p:nvSpPr>
        <p:spPr>
          <a:xfrm>
            <a:off x="4133653" y="2965159"/>
            <a:ext cx="852585" cy="636220"/>
          </a:xfrm>
          <a:prstGeom prst="wedgeRectCallout">
            <a:avLst>
              <a:gd name="adj1" fmla="val -3365"/>
              <a:gd name="adj2" fmla="val 90471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cut line</a:t>
            </a:r>
          </a:p>
        </p:txBody>
      </p:sp>
      <p:sp>
        <p:nvSpPr>
          <p:cNvPr id="30" name="Rectangular Callout 23">
            <a:extLst>
              <a:ext uri="{FF2B5EF4-FFF2-40B4-BE49-F238E27FC236}">
                <a16:creationId xmlns:a16="http://schemas.microsoft.com/office/drawing/2014/main" id="{23378C34-2BDC-4AB1-B4B4-82CA7E6B3CC2}"/>
              </a:ext>
            </a:extLst>
          </p:cNvPr>
          <p:cNvSpPr/>
          <p:nvPr/>
        </p:nvSpPr>
        <p:spPr>
          <a:xfrm>
            <a:off x="5967165" y="2123978"/>
            <a:ext cx="852585" cy="636220"/>
          </a:xfrm>
          <a:prstGeom prst="wedgeRectCallout">
            <a:avLst>
              <a:gd name="adj1" fmla="val -25447"/>
              <a:gd name="adj2" fmla="val 293799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fold line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AB4A49-3E57-44C1-9828-DC3C709B355C}"/>
              </a:ext>
            </a:extLst>
          </p:cNvPr>
          <p:cNvSpPr txBox="1"/>
          <p:nvPr/>
        </p:nvSpPr>
        <p:spPr>
          <a:xfrm>
            <a:off x="139900" y="2337871"/>
            <a:ext cx="375648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Cut out the outline of the net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Fold the net along the dotted lines (so the dotted lines are on the inside of the fold)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Use glue on the tabs to stick it together</a:t>
            </a:r>
          </a:p>
        </p:txBody>
      </p:sp>
    </p:spTree>
    <p:extLst>
      <p:ext uri="{BB962C8B-B14F-4D97-AF65-F5344CB8AC3E}">
        <p14:creationId xmlns:p14="http://schemas.microsoft.com/office/powerpoint/2010/main" val="381960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2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Making the Wood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B46D83-9629-4A22-BFB5-9E97716BB2B1}"/>
              </a:ext>
            </a:extLst>
          </p:cNvPr>
          <p:cNvSpPr txBox="1"/>
          <p:nvPr/>
        </p:nvSpPr>
        <p:spPr>
          <a:xfrm>
            <a:off x="139900" y="2337871"/>
            <a:ext cx="44321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Mark the wood where it needs to be cut (by holding it against the design)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Ensure the wood is held securely. Use a saw to cut the pieces of wood. If you can, use angles where needed.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Use the glue gun to stick the structure together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B6688-84AF-4639-B9E3-4CA3842A8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90" y="4023423"/>
            <a:ext cx="2948955" cy="20533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80B07F-5CA9-427A-82A9-D35A587BB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032" y="1822725"/>
            <a:ext cx="2948955" cy="20533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CB4CDF-48A2-467B-A0EC-88AE9495A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5509" y="4149080"/>
            <a:ext cx="1568323" cy="143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2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Rules for using Glue Guns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5536" y="2276872"/>
            <a:ext cx="835292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Always treat a glue gun as if it is hot</a:t>
            </a:r>
          </a:p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When not being used, always stand the glue gun up</a:t>
            </a:r>
          </a:p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Always use a board underneath what you are gluing</a:t>
            </a:r>
          </a:p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Only one person can use a glue gun at a time</a:t>
            </a:r>
          </a:p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Never touch anything with the hot end except for what is being glued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800" dirty="0"/>
              <a:t>Never touch the glue – it could still be hot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12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Now try this…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5536" y="2276872"/>
            <a:ext cx="835292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Set up a target (a piece of A3 paper on the floor).</a:t>
            </a:r>
          </a:p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Fire your marshmallow and see where it lands.</a:t>
            </a:r>
          </a:p>
          <a:p>
            <a:pPr marL="609600" indent="-609600">
              <a:spcAft>
                <a:spcPts val="600"/>
              </a:spcAft>
              <a:buFontTx/>
              <a:buAutoNum type="arabicPeriod"/>
            </a:pPr>
            <a:r>
              <a:rPr lang="en-GB" altLang="en-US" sz="2800" dirty="0"/>
              <a:t>Can you tilt the catapult and how much force you apply, so that it hits the target?</a:t>
            </a:r>
          </a:p>
          <a:p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7833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2D75F3-330C-4F0C-A34E-C5F803ABE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08104" y="2978051"/>
            <a:ext cx="3023772" cy="2880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8D354-381A-4A49-82D1-EC35B6613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996952"/>
            <a:ext cx="3116552" cy="2861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412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Examples of Pupils Catapults</a:t>
            </a:r>
          </a:p>
        </p:txBody>
      </p:sp>
      <p:sp>
        <p:nvSpPr>
          <p:cNvPr id="3" name="Rectangular Callout 23">
            <a:extLst>
              <a:ext uri="{FF2B5EF4-FFF2-40B4-BE49-F238E27FC236}">
                <a16:creationId xmlns:a16="http://schemas.microsoft.com/office/drawing/2014/main" id="{B7033008-D115-489C-94CC-B0472336050A}"/>
              </a:ext>
            </a:extLst>
          </p:cNvPr>
          <p:cNvSpPr/>
          <p:nvPr/>
        </p:nvSpPr>
        <p:spPr>
          <a:xfrm>
            <a:off x="251520" y="2059107"/>
            <a:ext cx="1800200" cy="646331"/>
          </a:xfrm>
          <a:prstGeom prst="wedgeRectCallout">
            <a:avLst>
              <a:gd name="adj1" fmla="val 34873"/>
              <a:gd name="adj2" fmla="val 113309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Based on suggested design</a:t>
            </a:r>
          </a:p>
        </p:txBody>
      </p:sp>
      <p:sp>
        <p:nvSpPr>
          <p:cNvPr id="5" name="Rectangular Callout 23">
            <a:extLst>
              <a:ext uri="{FF2B5EF4-FFF2-40B4-BE49-F238E27FC236}">
                <a16:creationId xmlns:a16="http://schemas.microsoft.com/office/drawing/2014/main" id="{17116484-FCA6-4C47-9896-18CD7DA165D1}"/>
              </a:ext>
            </a:extLst>
          </p:cNvPr>
          <p:cNvSpPr/>
          <p:nvPr/>
        </p:nvSpPr>
        <p:spPr>
          <a:xfrm>
            <a:off x="7092280" y="2059106"/>
            <a:ext cx="1800200" cy="646331"/>
          </a:xfrm>
          <a:prstGeom prst="wedgeRectCallout">
            <a:avLst>
              <a:gd name="adj1" fmla="val 8460"/>
              <a:gd name="adj2" fmla="val 101991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Pupils own design</a:t>
            </a:r>
          </a:p>
        </p:txBody>
      </p:sp>
    </p:spTree>
    <p:extLst>
      <p:ext uri="{BB962C8B-B14F-4D97-AF65-F5344CB8AC3E}">
        <p14:creationId xmlns:p14="http://schemas.microsoft.com/office/powerpoint/2010/main" val="36807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009232-0DD1-4AA9-BCCD-5F2998354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768" y="2971946"/>
            <a:ext cx="2305370" cy="2116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412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Example of a Pupil Catapult – detail views</a:t>
            </a:r>
          </a:p>
        </p:txBody>
      </p:sp>
      <p:sp>
        <p:nvSpPr>
          <p:cNvPr id="5" name="Rectangular Callout 23">
            <a:extLst>
              <a:ext uri="{FF2B5EF4-FFF2-40B4-BE49-F238E27FC236}">
                <a16:creationId xmlns:a16="http://schemas.microsoft.com/office/drawing/2014/main" id="{C4B4FF1C-2C32-4D06-8596-6D6CFD48BF20}"/>
              </a:ext>
            </a:extLst>
          </p:cNvPr>
          <p:cNvSpPr/>
          <p:nvPr/>
        </p:nvSpPr>
        <p:spPr>
          <a:xfrm>
            <a:off x="5535117" y="5239496"/>
            <a:ext cx="1269131" cy="636220"/>
          </a:xfrm>
          <a:prstGeom prst="wedgeRectCallout">
            <a:avLst>
              <a:gd name="adj1" fmla="val -144334"/>
              <a:gd name="adj2" fmla="val -178662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Elastic band pivot</a:t>
            </a:r>
          </a:p>
        </p:txBody>
      </p:sp>
      <p:sp>
        <p:nvSpPr>
          <p:cNvPr id="6" name="Rectangular Callout 23">
            <a:extLst>
              <a:ext uri="{FF2B5EF4-FFF2-40B4-BE49-F238E27FC236}">
                <a16:creationId xmlns:a16="http://schemas.microsoft.com/office/drawing/2014/main" id="{68FDA726-353A-46B5-A9A2-3B9BDA32A3D8}"/>
              </a:ext>
            </a:extLst>
          </p:cNvPr>
          <p:cNvSpPr/>
          <p:nvPr/>
        </p:nvSpPr>
        <p:spPr>
          <a:xfrm>
            <a:off x="5969357" y="3546084"/>
            <a:ext cx="1269131" cy="636220"/>
          </a:xfrm>
          <a:prstGeom prst="wedgeRectCallout">
            <a:avLst>
              <a:gd name="adj1" fmla="val -181677"/>
              <a:gd name="adj2" fmla="val -26093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Two cross pieces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ECA8A-C5F2-4088-A50B-B9EE244B1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088589"/>
            <a:ext cx="1525324" cy="787127"/>
          </a:xfrm>
          <a:prstGeom prst="rect">
            <a:avLst/>
          </a:prstGeom>
        </p:spPr>
      </p:pic>
      <p:sp>
        <p:nvSpPr>
          <p:cNvPr id="8" name="Rectangular Callout 23">
            <a:extLst>
              <a:ext uri="{FF2B5EF4-FFF2-40B4-BE49-F238E27FC236}">
                <a16:creationId xmlns:a16="http://schemas.microsoft.com/office/drawing/2014/main" id="{7A6FC9AE-0B7B-4F3E-B6AF-B4933D1663F1}"/>
              </a:ext>
            </a:extLst>
          </p:cNvPr>
          <p:cNvSpPr/>
          <p:nvPr/>
        </p:nvSpPr>
        <p:spPr>
          <a:xfrm>
            <a:off x="1907704" y="5229200"/>
            <a:ext cx="1400988" cy="636220"/>
          </a:xfrm>
          <a:prstGeom prst="wedgeRectCallout">
            <a:avLst>
              <a:gd name="adj1" fmla="val 62993"/>
              <a:gd name="adj2" fmla="val -166696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Angled edge</a:t>
            </a:r>
          </a:p>
        </p:txBody>
      </p:sp>
      <p:sp>
        <p:nvSpPr>
          <p:cNvPr id="7" name="Rectangular Callout 23">
            <a:extLst>
              <a:ext uri="{FF2B5EF4-FFF2-40B4-BE49-F238E27FC236}">
                <a16:creationId xmlns:a16="http://schemas.microsoft.com/office/drawing/2014/main" id="{FE95BB1C-D45D-436F-BDE6-219053C0208D}"/>
              </a:ext>
            </a:extLst>
          </p:cNvPr>
          <p:cNvSpPr/>
          <p:nvPr/>
        </p:nvSpPr>
        <p:spPr>
          <a:xfrm>
            <a:off x="3995936" y="2173797"/>
            <a:ext cx="1539181" cy="636220"/>
          </a:xfrm>
          <a:prstGeom prst="wedgeRectCallout">
            <a:avLst>
              <a:gd name="adj1" fmla="val -30080"/>
              <a:gd name="adj2" fmla="val 172715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Elastic band looped round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53B850-2E29-4B75-8218-1D247FE71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040" y="2143855"/>
            <a:ext cx="1400988" cy="890260"/>
          </a:xfrm>
          <a:prstGeom prst="rect">
            <a:avLst/>
          </a:prstGeom>
        </p:spPr>
      </p:pic>
      <p:sp>
        <p:nvSpPr>
          <p:cNvPr id="9" name="Rectangular Callout 23">
            <a:extLst>
              <a:ext uri="{FF2B5EF4-FFF2-40B4-BE49-F238E27FC236}">
                <a16:creationId xmlns:a16="http://schemas.microsoft.com/office/drawing/2014/main" id="{9EB4C3B8-F152-452D-9D83-6533AA8554CB}"/>
              </a:ext>
            </a:extLst>
          </p:cNvPr>
          <p:cNvSpPr/>
          <p:nvPr/>
        </p:nvSpPr>
        <p:spPr>
          <a:xfrm>
            <a:off x="1381619" y="2329391"/>
            <a:ext cx="1400988" cy="636220"/>
          </a:xfrm>
          <a:prstGeom prst="wedgeRectCallout">
            <a:avLst>
              <a:gd name="adj1" fmla="val 88039"/>
              <a:gd name="adj2" fmla="val 110167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Holder glued 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7B2E8D-5D86-4FDF-9E0D-16D5C22386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273" y="2184819"/>
            <a:ext cx="935611" cy="7871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A5D326-71FE-4922-9E62-6C4501C49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312" y="3429000"/>
            <a:ext cx="1475656" cy="9961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096E2-6F2D-4514-960A-4CD98126FE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6965" y="5122106"/>
            <a:ext cx="750094" cy="8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9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D3D06C-7F23-48D5-AB52-75FEC63AC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692" y="3044833"/>
            <a:ext cx="2045150" cy="2274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412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Example of a Pupil Catapult – detail views</a:t>
            </a:r>
          </a:p>
        </p:txBody>
      </p:sp>
      <p:sp>
        <p:nvSpPr>
          <p:cNvPr id="5" name="Rectangular Callout 23">
            <a:extLst>
              <a:ext uri="{FF2B5EF4-FFF2-40B4-BE49-F238E27FC236}">
                <a16:creationId xmlns:a16="http://schemas.microsoft.com/office/drawing/2014/main" id="{C4B4FF1C-2C32-4D06-8596-6D6CFD48BF20}"/>
              </a:ext>
            </a:extLst>
          </p:cNvPr>
          <p:cNvSpPr/>
          <p:nvPr/>
        </p:nvSpPr>
        <p:spPr>
          <a:xfrm>
            <a:off x="5535117" y="5239496"/>
            <a:ext cx="1269131" cy="636220"/>
          </a:xfrm>
          <a:prstGeom prst="wedgeRectCallout">
            <a:avLst>
              <a:gd name="adj1" fmla="val -140491"/>
              <a:gd name="adj2" fmla="val -132670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Elastic band pivot</a:t>
            </a:r>
          </a:p>
        </p:txBody>
      </p:sp>
      <p:sp>
        <p:nvSpPr>
          <p:cNvPr id="6" name="Rectangular Callout 23">
            <a:extLst>
              <a:ext uri="{FF2B5EF4-FFF2-40B4-BE49-F238E27FC236}">
                <a16:creationId xmlns:a16="http://schemas.microsoft.com/office/drawing/2014/main" id="{68FDA726-353A-46B5-A9A2-3B9BDA32A3D8}"/>
              </a:ext>
            </a:extLst>
          </p:cNvPr>
          <p:cNvSpPr/>
          <p:nvPr/>
        </p:nvSpPr>
        <p:spPr>
          <a:xfrm>
            <a:off x="5969357" y="3932218"/>
            <a:ext cx="1269131" cy="636220"/>
          </a:xfrm>
          <a:prstGeom prst="wedgeRectCallout">
            <a:avLst>
              <a:gd name="adj1" fmla="val -177834"/>
              <a:gd name="adj2" fmla="val -60587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Two cross pieces</a:t>
            </a:r>
          </a:p>
        </p:txBody>
      </p:sp>
      <p:sp>
        <p:nvSpPr>
          <p:cNvPr id="8" name="Rectangular Callout 23">
            <a:extLst>
              <a:ext uri="{FF2B5EF4-FFF2-40B4-BE49-F238E27FC236}">
                <a16:creationId xmlns:a16="http://schemas.microsoft.com/office/drawing/2014/main" id="{7A6FC9AE-0B7B-4F3E-B6AF-B4933D1663F1}"/>
              </a:ext>
            </a:extLst>
          </p:cNvPr>
          <p:cNvSpPr/>
          <p:nvPr/>
        </p:nvSpPr>
        <p:spPr>
          <a:xfrm>
            <a:off x="1907704" y="5229200"/>
            <a:ext cx="1400988" cy="636220"/>
          </a:xfrm>
          <a:prstGeom prst="wedgeRectCallout">
            <a:avLst>
              <a:gd name="adj1" fmla="val 62993"/>
              <a:gd name="adj2" fmla="val -166696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Angled edge</a:t>
            </a:r>
          </a:p>
        </p:txBody>
      </p:sp>
      <p:sp>
        <p:nvSpPr>
          <p:cNvPr id="7" name="Rectangular Callout 23">
            <a:extLst>
              <a:ext uri="{FF2B5EF4-FFF2-40B4-BE49-F238E27FC236}">
                <a16:creationId xmlns:a16="http://schemas.microsoft.com/office/drawing/2014/main" id="{FE95BB1C-D45D-436F-BDE6-219053C0208D}"/>
              </a:ext>
            </a:extLst>
          </p:cNvPr>
          <p:cNvSpPr/>
          <p:nvPr/>
        </p:nvSpPr>
        <p:spPr>
          <a:xfrm>
            <a:off x="3995936" y="2173797"/>
            <a:ext cx="1539181" cy="636220"/>
          </a:xfrm>
          <a:prstGeom prst="wedgeRectCallout">
            <a:avLst>
              <a:gd name="adj1" fmla="val -28496"/>
              <a:gd name="adj2" fmla="val 203376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Elastic band looped round</a:t>
            </a:r>
          </a:p>
        </p:txBody>
      </p:sp>
      <p:sp>
        <p:nvSpPr>
          <p:cNvPr id="9" name="Rectangular Callout 23">
            <a:extLst>
              <a:ext uri="{FF2B5EF4-FFF2-40B4-BE49-F238E27FC236}">
                <a16:creationId xmlns:a16="http://schemas.microsoft.com/office/drawing/2014/main" id="{9EB4C3B8-F152-452D-9D83-6533AA8554CB}"/>
              </a:ext>
            </a:extLst>
          </p:cNvPr>
          <p:cNvSpPr/>
          <p:nvPr/>
        </p:nvSpPr>
        <p:spPr>
          <a:xfrm>
            <a:off x="1381619" y="2329391"/>
            <a:ext cx="1400988" cy="636220"/>
          </a:xfrm>
          <a:prstGeom prst="wedgeRectCallout">
            <a:avLst>
              <a:gd name="adj1" fmla="val 88039"/>
              <a:gd name="adj2" fmla="val 110167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Holder glued 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88096E2-6F2D-4514-960A-4CD98126F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965" y="5122106"/>
            <a:ext cx="750094" cy="8202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8891C7-7FEF-4539-A9C3-D9124E6DE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78" y="2338445"/>
            <a:ext cx="1158966" cy="10905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A095F6-8519-4731-A9FF-001561DE5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952" y="3752604"/>
            <a:ext cx="1561997" cy="10462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B03C9C-D582-4A12-9AE2-E3EE91FB1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5238" y="2090501"/>
            <a:ext cx="1858899" cy="10905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7F93D0-25C1-48E3-82B0-0973673498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83" y="4798894"/>
            <a:ext cx="1554851" cy="10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94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285</Words>
  <Application>Microsoft Office PowerPoint</Application>
  <PresentationFormat>On-screen Show (4:3)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marshmallow catapult with kids presentation</dc:title>
  <dc:creator>Attainment in Education</dc:creator>
  <cp:keywords>marshmallow catapult, marshmallow catapult stem, marshmallow launcher diy, diy marshmallow catapult, marshmallow catapult ideas, mini marshmallow catapult, best marshmallow catapult, stem marshmallow catapult, building a marshmallow catapult, marshmallow catapult pdf, marshmallow catapult experiment, how to make a marshmallow catapult, marshmallow catapult for kids, marshmallow catapult for children, build a marshmallow siege catapult</cp:keywords>
  <cp:lastModifiedBy>Neighbour,Marie</cp:lastModifiedBy>
  <cp:revision>55</cp:revision>
  <dcterms:created xsi:type="dcterms:W3CDTF">2012-08-07T14:34:21Z</dcterms:created>
  <dcterms:modified xsi:type="dcterms:W3CDTF">2021-07-28T12:33:43Z</dcterms:modified>
</cp:coreProperties>
</file>