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56" r:id="rId3"/>
    <p:sldId id="260" r:id="rId4"/>
    <p:sldId id="275" r:id="rId5"/>
    <p:sldId id="278" r:id="rId6"/>
    <p:sldId id="279" r:id="rId7"/>
    <p:sldId id="281" r:id="rId8"/>
    <p:sldId id="28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66" autoAdjust="0"/>
    <p:restoredTop sz="87059" autoAdjust="0"/>
  </p:normalViewPr>
  <p:slideViewPr>
    <p:cSldViewPr snapToGrid="0" snapToObjects="1">
      <p:cViewPr varScale="1">
        <p:scale>
          <a:sx n="81" d="100"/>
          <a:sy n="81" d="100"/>
        </p:scale>
        <p:origin x="629" y="62"/>
      </p:cViewPr>
      <p:guideLst>
        <p:guide orient="horz" pos="2160"/>
        <p:guide pos="2880"/>
      </p:guideLst>
    </p:cSldViewPr>
  </p:slideViewPr>
  <p:notesTextViewPr>
    <p:cViewPr>
      <p:scale>
        <a:sx n="1" d="1"/>
        <a:sy n="1" d="1"/>
      </p:scale>
      <p:origin x="0" y="0"/>
    </p:cViewPr>
  </p:notesTextViewPr>
  <p:sorterViewPr>
    <p:cViewPr>
      <p:scale>
        <a:sx n="160" d="100"/>
        <a:sy n="160" d="100"/>
      </p:scale>
      <p:origin x="0" y="186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0B1822-0BA8-4139-87A5-471E26DF8150}" type="datetimeFigureOut">
              <a:rPr lang="en-GB" smtClean="0"/>
              <a:t>04/08/2022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D25F41-97E7-4F39-B782-7CCA9D3B1661}" type="slidenum">
              <a:rPr lang="en-GB" smtClean="0"/>
              <a:t>‹#›</a:t>
            </a:fld>
            <a:endParaRPr lang="en-GB"/>
          </a:p>
        </p:txBody>
      </p:sp>
    </p:spTree>
    <p:extLst>
      <p:ext uri="{BB962C8B-B14F-4D97-AF65-F5344CB8AC3E}">
        <p14:creationId xmlns:p14="http://schemas.microsoft.com/office/powerpoint/2010/main" val="1836843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historynet.com/disaster-on-tenerife-historys-worst-airline-acciden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D25F41-97E7-4F39-B782-7CCA9D3B1661}" type="slidenum">
              <a:rPr lang="en-GB" smtClean="0"/>
              <a:t>1</a:t>
            </a:fld>
            <a:endParaRPr lang="en-GB"/>
          </a:p>
        </p:txBody>
      </p:sp>
    </p:spTree>
    <p:extLst>
      <p:ext uri="{BB962C8B-B14F-4D97-AF65-F5344CB8AC3E}">
        <p14:creationId xmlns:p14="http://schemas.microsoft.com/office/powerpoint/2010/main" val="3075506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the context/situation with learners. How important are air traffic controllers and the giving of clear information to pilots?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i="1" dirty="0">
                <a:effectLst/>
                <a:latin typeface="Arial" panose="020B0604020202020204" pitchFamily="34" charset="0"/>
                <a:ea typeface="Times New Roman" panose="02020603050405020304" pitchFamily="18" charset="0"/>
              </a:rPr>
              <a:t>A possible example of what can happen if communication between controllers and aircraft is not clearly understood is the Tenerife air disaster, although discretion should be used if using this example with learners due to the large loss of life involved. This resulted in changes to how information is given that would prevent such an accident happening again. </a:t>
            </a:r>
            <a:r>
              <a:rPr lang="en-GB" sz="1800" u="sng">
                <a:solidFill>
                  <a:srgbClr val="0000FF"/>
                </a:solidFill>
                <a:effectLst/>
                <a:latin typeface="Arial" panose="020B0604020202020204" pitchFamily="34" charset="0"/>
                <a:ea typeface="Times New Roman" panose="02020603050405020304" pitchFamily="18" charset="0"/>
                <a:hlinkClick r:id="rId3"/>
              </a:rPr>
              <a:t>https://www.historynet.com/disaster-on-tenerife-historys-worst-airline-accident/</a:t>
            </a:r>
            <a:r>
              <a:rPr lang="en-GB" sz="180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C20FFFB-3882-43E1-AB20-2D2C8B58F6AD}" type="slidenum">
              <a:rPr lang="en-GB" smtClean="0"/>
              <a:t>3</a:t>
            </a:fld>
            <a:endParaRPr lang="en-GB"/>
          </a:p>
        </p:txBody>
      </p:sp>
    </p:spTree>
    <p:extLst>
      <p:ext uri="{BB962C8B-B14F-4D97-AF65-F5344CB8AC3E}">
        <p14:creationId xmlns:p14="http://schemas.microsoft.com/office/powerpoint/2010/main" val="395113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the task to learners and split them into groups of three or four. One member of the group will be the controller, the others will follow the instructions given to create each shape.</a:t>
            </a:r>
          </a:p>
        </p:txBody>
      </p:sp>
      <p:sp>
        <p:nvSpPr>
          <p:cNvPr id="4" name="Slide Number Placeholder 3"/>
          <p:cNvSpPr>
            <a:spLocks noGrp="1"/>
          </p:cNvSpPr>
          <p:nvPr>
            <p:ph type="sldNum" sz="quarter" idx="5"/>
          </p:nvPr>
        </p:nvSpPr>
        <p:spPr/>
        <p:txBody>
          <a:bodyPr/>
          <a:lstStyle/>
          <a:p>
            <a:fld id="{35D25F41-97E7-4F39-B782-7CCA9D3B1661}" type="slidenum">
              <a:rPr lang="en-GB" smtClean="0"/>
              <a:t>4</a:t>
            </a:fld>
            <a:endParaRPr lang="en-GB"/>
          </a:p>
        </p:txBody>
      </p:sp>
    </p:spTree>
    <p:extLst>
      <p:ext uri="{BB962C8B-B14F-4D97-AF65-F5344CB8AC3E}">
        <p14:creationId xmlns:p14="http://schemas.microsoft.com/office/powerpoint/2010/main" val="1052447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this slide, cut out the shape cards and give one set to each group. The slide can be upscaled to A3 paper if the teacher wishes to increase the size of the cards.</a:t>
            </a:r>
          </a:p>
        </p:txBody>
      </p:sp>
      <p:sp>
        <p:nvSpPr>
          <p:cNvPr id="4" name="Slide Number Placeholder 3"/>
          <p:cNvSpPr>
            <a:spLocks noGrp="1"/>
          </p:cNvSpPr>
          <p:nvPr>
            <p:ph type="sldNum" sz="quarter" idx="5"/>
          </p:nvPr>
        </p:nvSpPr>
        <p:spPr/>
        <p:txBody>
          <a:bodyPr/>
          <a:lstStyle/>
          <a:p>
            <a:fld id="{8C20FFFB-3882-43E1-AB20-2D2C8B58F6AD}" type="slidenum">
              <a:rPr lang="en-GB" smtClean="0"/>
              <a:t>5</a:t>
            </a:fld>
            <a:endParaRPr lang="en-GB"/>
          </a:p>
        </p:txBody>
      </p:sp>
    </p:spTree>
    <p:extLst>
      <p:ext uri="{BB962C8B-B14F-4D97-AF65-F5344CB8AC3E}">
        <p14:creationId xmlns:p14="http://schemas.microsoft.com/office/powerpoint/2010/main" val="3687360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simple two card shape. </a:t>
            </a:r>
          </a:p>
        </p:txBody>
      </p:sp>
      <p:sp>
        <p:nvSpPr>
          <p:cNvPr id="4" name="Slide Number Placeholder 3"/>
          <p:cNvSpPr>
            <a:spLocks noGrp="1"/>
          </p:cNvSpPr>
          <p:nvPr>
            <p:ph type="sldNum" sz="quarter" idx="5"/>
          </p:nvPr>
        </p:nvSpPr>
        <p:spPr/>
        <p:txBody>
          <a:bodyPr/>
          <a:lstStyle/>
          <a:p>
            <a:fld id="{8C20FFFB-3882-43E1-AB20-2D2C8B58F6AD}" type="slidenum">
              <a:rPr lang="en-GB" smtClean="0"/>
              <a:t>6</a:t>
            </a:fld>
            <a:endParaRPr lang="en-GB"/>
          </a:p>
        </p:txBody>
      </p:sp>
    </p:spTree>
    <p:extLst>
      <p:ext uri="{BB962C8B-B14F-4D97-AF65-F5344CB8AC3E}">
        <p14:creationId xmlns:p14="http://schemas.microsoft.com/office/powerpoint/2010/main" val="2723913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more complex three card shape. </a:t>
            </a:r>
          </a:p>
        </p:txBody>
      </p:sp>
      <p:sp>
        <p:nvSpPr>
          <p:cNvPr id="4" name="Slide Number Placeholder 3"/>
          <p:cNvSpPr>
            <a:spLocks noGrp="1"/>
          </p:cNvSpPr>
          <p:nvPr>
            <p:ph type="sldNum" sz="quarter" idx="5"/>
          </p:nvPr>
        </p:nvSpPr>
        <p:spPr/>
        <p:txBody>
          <a:bodyPr/>
          <a:lstStyle/>
          <a:p>
            <a:fld id="{8C20FFFB-3882-43E1-AB20-2D2C8B58F6AD}" type="slidenum">
              <a:rPr lang="en-GB" smtClean="0"/>
              <a:t>7</a:t>
            </a:fld>
            <a:endParaRPr lang="en-GB"/>
          </a:p>
        </p:txBody>
      </p:sp>
    </p:spTree>
    <p:extLst>
      <p:ext uri="{BB962C8B-B14F-4D97-AF65-F5344CB8AC3E}">
        <p14:creationId xmlns:p14="http://schemas.microsoft.com/office/powerpoint/2010/main" val="4191389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most complex shape, requiring the use of four cards. </a:t>
            </a:r>
          </a:p>
        </p:txBody>
      </p:sp>
      <p:sp>
        <p:nvSpPr>
          <p:cNvPr id="4" name="Slide Number Placeholder 3"/>
          <p:cNvSpPr>
            <a:spLocks noGrp="1"/>
          </p:cNvSpPr>
          <p:nvPr>
            <p:ph type="sldNum" sz="quarter" idx="5"/>
          </p:nvPr>
        </p:nvSpPr>
        <p:spPr/>
        <p:txBody>
          <a:bodyPr/>
          <a:lstStyle/>
          <a:p>
            <a:fld id="{8C20FFFB-3882-43E1-AB20-2D2C8B58F6AD}" type="slidenum">
              <a:rPr lang="en-GB" smtClean="0"/>
              <a:t>8</a:t>
            </a:fld>
            <a:endParaRPr lang="en-GB"/>
          </a:p>
        </p:txBody>
      </p:sp>
    </p:spTree>
    <p:extLst>
      <p:ext uri="{BB962C8B-B14F-4D97-AF65-F5344CB8AC3E}">
        <p14:creationId xmlns:p14="http://schemas.microsoft.com/office/powerpoint/2010/main" val="816098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C5AD4E9-6EAD-4DD1-9A33-B7D017470F84}"/>
              </a:ext>
            </a:extLst>
          </p:cNvPr>
          <p:cNvSpPr txBox="1"/>
          <p:nvPr/>
        </p:nvSpPr>
        <p:spPr>
          <a:xfrm>
            <a:off x="158496" y="981664"/>
            <a:ext cx="8827008" cy="830997"/>
          </a:xfrm>
          <a:prstGeom prst="rect">
            <a:avLst/>
          </a:prstGeom>
          <a:noFill/>
        </p:spPr>
        <p:txBody>
          <a:bodyPr wrap="square">
            <a:spAutoFit/>
          </a:bodyPr>
          <a:lstStyle/>
          <a:p>
            <a:pPr algn="ctr" fontAlgn="base"/>
            <a:r>
              <a:rPr lang="en-GB" sz="4800" b="1" dirty="0">
                <a:effectLst/>
                <a:ea typeface="Times New Roman" panose="02020603050405020304" pitchFamily="18" charset="0"/>
              </a:rPr>
              <a:t>Air traffic control communication</a:t>
            </a:r>
          </a:p>
        </p:txBody>
      </p:sp>
      <p:sp>
        <p:nvSpPr>
          <p:cNvPr id="6" name="TextBox 5">
            <a:extLst>
              <a:ext uri="{FF2B5EF4-FFF2-40B4-BE49-F238E27FC236}">
                <a16:creationId xmlns:a16="http://schemas.microsoft.com/office/drawing/2014/main" id="{BAEF0F15-ED7F-4A46-9DCE-BC3F8DB770C1}"/>
              </a:ext>
            </a:extLst>
          </p:cNvPr>
          <p:cNvSpPr txBox="1"/>
          <p:nvPr/>
        </p:nvSpPr>
        <p:spPr>
          <a:xfrm>
            <a:off x="563526" y="5045340"/>
            <a:ext cx="7963786" cy="830997"/>
          </a:xfrm>
          <a:prstGeom prst="rect">
            <a:avLst/>
          </a:prstGeom>
          <a:noFill/>
        </p:spPr>
        <p:txBody>
          <a:bodyPr wrap="square">
            <a:spAutoFit/>
          </a:bodyPr>
          <a:lstStyle/>
          <a:p>
            <a:pPr algn="ctr" fontAlgn="base"/>
            <a:r>
              <a:rPr lang="en-GB" sz="2400" dirty="0">
                <a:ea typeface="Times New Roman" panose="02020603050405020304" pitchFamily="18" charset="0"/>
              </a:rPr>
              <a:t>Learning about the importance of clear communication for </a:t>
            </a:r>
          </a:p>
          <a:p>
            <a:pPr algn="ctr" fontAlgn="base"/>
            <a:r>
              <a:rPr lang="en-GB" sz="2400" dirty="0">
                <a:ea typeface="Times New Roman" panose="02020603050405020304" pitchFamily="18" charset="0"/>
              </a:rPr>
              <a:t>air traffic controllers</a:t>
            </a:r>
            <a:endParaRPr lang="en-GB" sz="2400" dirty="0">
              <a:effectLst/>
              <a:ea typeface="Times New Roman" panose="02020603050405020304" pitchFamily="18" charset="0"/>
            </a:endParaRPr>
          </a:p>
        </p:txBody>
      </p:sp>
      <p:pic>
        <p:nvPicPr>
          <p:cNvPr id="4" name="Picture 3" descr="A picture containing outdoor, sky, plane, airplane&#10;&#10;Description automatically generated">
            <a:extLst>
              <a:ext uri="{FF2B5EF4-FFF2-40B4-BE49-F238E27FC236}">
                <a16:creationId xmlns:a16="http://schemas.microsoft.com/office/drawing/2014/main" id="{9F750BAE-F886-62BD-759E-011F34775B7F}"/>
              </a:ext>
            </a:extLst>
          </p:cNvPr>
          <p:cNvPicPr>
            <a:picLocks noChangeAspect="1"/>
          </p:cNvPicPr>
          <p:nvPr/>
        </p:nvPicPr>
        <p:blipFill>
          <a:blip r:embed="rId3"/>
          <a:stretch>
            <a:fillRect/>
          </a:stretch>
        </p:blipFill>
        <p:spPr>
          <a:xfrm>
            <a:off x="2207333" y="1930146"/>
            <a:ext cx="4729334" cy="2997708"/>
          </a:xfrm>
          <a:prstGeom prst="rect">
            <a:avLst/>
          </a:prstGeom>
        </p:spPr>
      </p:pic>
    </p:spTree>
    <p:extLst>
      <p:ext uri="{BB962C8B-B14F-4D97-AF65-F5344CB8AC3E}">
        <p14:creationId xmlns:p14="http://schemas.microsoft.com/office/powerpoint/2010/main" val="57350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E1DD89-6A44-4CD0-AF54-5C68F2078D8C}"/>
              </a:ext>
            </a:extLst>
          </p:cNvPr>
          <p:cNvSpPr txBox="1"/>
          <p:nvPr/>
        </p:nvSpPr>
        <p:spPr>
          <a:xfrm>
            <a:off x="899592" y="1078974"/>
            <a:ext cx="7344816" cy="4878259"/>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11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3600" dirty="0">
              <a:effectLst/>
              <a:latin typeface="Times New Roman" panose="02020603050405020304" pitchFamily="18" charset="0"/>
              <a:ea typeface="Times New Roman" panose="02020603050405020304" pitchFamily="18" charset="0"/>
            </a:endParaRPr>
          </a:p>
          <a:p>
            <a:pPr fontAlgn="base"/>
            <a:r>
              <a:rPr lang="en-US"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347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FE9D67-D55D-428F-B856-B2EC6C402CFA}"/>
              </a:ext>
            </a:extLst>
          </p:cNvPr>
          <p:cNvSpPr txBox="1">
            <a:spLocks/>
          </p:cNvSpPr>
          <p:nvPr/>
        </p:nvSpPr>
        <p:spPr>
          <a:xfrm>
            <a:off x="270386" y="1037104"/>
            <a:ext cx="6087884"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Situation</a:t>
            </a:r>
          </a:p>
        </p:txBody>
      </p:sp>
      <p:sp>
        <p:nvSpPr>
          <p:cNvPr id="6" name="TextBox 5">
            <a:extLst>
              <a:ext uri="{FF2B5EF4-FFF2-40B4-BE49-F238E27FC236}">
                <a16:creationId xmlns:a16="http://schemas.microsoft.com/office/drawing/2014/main" id="{912EAB13-41B3-6D37-41D1-64652FBE5C58}"/>
              </a:ext>
            </a:extLst>
          </p:cNvPr>
          <p:cNvSpPr txBox="1"/>
          <p:nvPr/>
        </p:nvSpPr>
        <p:spPr>
          <a:xfrm>
            <a:off x="270385" y="1673433"/>
            <a:ext cx="4811977" cy="3785652"/>
          </a:xfrm>
          <a:prstGeom prst="rect">
            <a:avLst/>
          </a:prstGeom>
          <a:noFill/>
        </p:spPr>
        <p:txBody>
          <a:bodyPr wrap="square">
            <a:spAutoFit/>
          </a:bodyPr>
          <a:lstStyle/>
          <a:p>
            <a:pPr marL="342900" indent="-342900" fontAlgn="base">
              <a:buFont typeface="Arial" panose="020B0604020202020204" pitchFamily="34" charset="0"/>
              <a:buChar char="•"/>
            </a:pPr>
            <a:r>
              <a:rPr lang="en-GB" sz="2400" dirty="0">
                <a:ea typeface="Times New Roman" panose="02020603050405020304" pitchFamily="18" charset="0"/>
              </a:rPr>
              <a:t>Air traffic controllers make sure that aircraft can fly safely without hitting each other!</a:t>
            </a:r>
          </a:p>
          <a:p>
            <a:pPr marL="342900" indent="-342900" fontAlgn="base">
              <a:buFont typeface="Arial" panose="020B0604020202020204" pitchFamily="34" charset="0"/>
              <a:buChar char="•"/>
            </a:pPr>
            <a:r>
              <a:rPr lang="en-GB" sz="2400" dirty="0">
                <a:ea typeface="Times New Roman" panose="02020603050405020304" pitchFamily="18" charset="0"/>
              </a:rPr>
              <a:t>They give instructions to pilots, telling them where they can and cannot fly</a:t>
            </a:r>
          </a:p>
          <a:p>
            <a:pPr marL="342900" indent="-342900" fontAlgn="base">
              <a:buFont typeface="Arial" panose="020B0604020202020204" pitchFamily="34" charset="0"/>
              <a:buChar char="•"/>
            </a:pPr>
            <a:r>
              <a:rPr lang="en-GB" sz="2400" dirty="0">
                <a:ea typeface="Times New Roman" panose="02020603050405020304" pitchFamily="18" charset="0"/>
              </a:rPr>
              <a:t>It is very important that they can communicate clearly with pilots, even if they cannot see the same things</a:t>
            </a:r>
          </a:p>
        </p:txBody>
      </p:sp>
      <p:pic>
        <p:nvPicPr>
          <p:cNvPr id="1026" name="Picture 2" descr="Airport, Munich, Tower, Aviation Safety, International">
            <a:extLst>
              <a:ext uri="{FF2B5EF4-FFF2-40B4-BE49-F238E27FC236}">
                <a16:creationId xmlns:a16="http://schemas.microsoft.com/office/drawing/2014/main" id="{0B473A41-B946-2FCF-1EEA-DECE6C1472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8297" y="1246359"/>
            <a:ext cx="3273961" cy="21826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ssenger Plane, Passenger Jet, Airplane, Landing Gear">
            <a:extLst>
              <a:ext uri="{FF2B5EF4-FFF2-40B4-BE49-F238E27FC236}">
                <a16:creationId xmlns:a16="http://schemas.microsoft.com/office/drawing/2014/main" id="{E250AAC8-7683-D2D3-40AE-7CC179DADE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8298" y="3638255"/>
            <a:ext cx="3273962" cy="2182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287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BC3AA24-BCC5-4F68-AA7E-1BE6A41F1319}"/>
              </a:ext>
            </a:extLst>
          </p:cNvPr>
          <p:cNvSpPr>
            <a:spLocks noGrp="1"/>
          </p:cNvSpPr>
          <p:nvPr>
            <p:ph type="title"/>
          </p:nvPr>
        </p:nvSpPr>
        <p:spPr>
          <a:xfrm>
            <a:off x="251209" y="1024170"/>
            <a:ext cx="7152481" cy="723414"/>
          </a:xfrm>
        </p:spPr>
        <p:txBody>
          <a:bodyPr vert="horz" lIns="91440" tIns="45720" rIns="91440" bIns="45720" rtlCol="0" anchor="ctr">
            <a:noAutofit/>
          </a:bodyPr>
          <a:lstStyle/>
          <a:p>
            <a:r>
              <a:rPr lang="en-GB" sz="3600" b="1" dirty="0">
                <a:latin typeface="+mn-lt"/>
                <a:cs typeface="Arial" panose="020B0604020202020204" pitchFamily="34" charset="0"/>
              </a:rPr>
              <a:t>Task</a:t>
            </a:r>
          </a:p>
        </p:txBody>
      </p:sp>
      <p:sp>
        <p:nvSpPr>
          <p:cNvPr id="4" name="Content Placeholder 3">
            <a:extLst>
              <a:ext uri="{FF2B5EF4-FFF2-40B4-BE49-F238E27FC236}">
                <a16:creationId xmlns:a16="http://schemas.microsoft.com/office/drawing/2014/main" id="{D4A2C230-5018-4370-A2E3-D26AFC7FB01F}"/>
              </a:ext>
            </a:extLst>
          </p:cNvPr>
          <p:cNvSpPr>
            <a:spLocks noGrp="1"/>
          </p:cNvSpPr>
          <p:nvPr>
            <p:ph idx="1"/>
          </p:nvPr>
        </p:nvSpPr>
        <p:spPr>
          <a:xfrm>
            <a:off x="251209" y="1664614"/>
            <a:ext cx="8641582" cy="2670974"/>
          </a:xfrm>
        </p:spPr>
        <p:txBody>
          <a:bodyPr>
            <a:normAutofit/>
          </a:bodyPr>
          <a:lstStyle/>
          <a:p>
            <a:r>
              <a:rPr lang="en-GB" sz="2400" dirty="0"/>
              <a:t>Get into groups of three or four</a:t>
            </a:r>
          </a:p>
          <a:p>
            <a:r>
              <a:rPr lang="en-GB" sz="2400" dirty="0"/>
              <a:t>One person in the group will be the air traffic controller. Their task is to explain how to make each shape using the cards. </a:t>
            </a:r>
          </a:p>
          <a:p>
            <a:r>
              <a:rPr lang="en-GB" sz="2400" dirty="0"/>
              <a:t>The other people in the group must not be allowed to see the shape! Their task is to create each shape using only the instructions and cards given.</a:t>
            </a:r>
          </a:p>
        </p:txBody>
      </p:sp>
      <p:grpSp>
        <p:nvGrpSpPr>
          <p:cNvPr id="9" name="Group 8">
            <a:extLst>
              <a:ext uri="{FF2B5EF4-FFF2-40B4-BE49-F238E27FC236}">
                <a16:creationId xmlns:a16="http://schemas.microsoft.com/office/drawing/2014/main" id="{304C8D49-3B9B-A792-0B6E-EB4FC9B19089}"/>
              </a:ext>
            </a:extLst>
          </p:cNvPr>
          <p:cNvGrpSpPr/>
          <p:nvPr/>
        </p:nvGrpSpPr>
        <p:grpSpPr>
          <a:xfrm>
            <a:off x="605994" y="3990942"/>
            <a:ext cx="1111219" cy="1860709"/>
            <a:chOff x="2812740" y="1864001"/>
            <a:chExt cx="1860698" cy="3417938"/>
          </a:xfrm>
        </p:grpSpPr>
        <p:sp>
          <p:nvSpPr>
            <p:cNvPr id="10" name="Rectangle 9">
              <a:extLst>
                <a:ext uri="{FF2B5EF4-FFF2-40B4-BE49-F238E27FC236}">
                  <a16:creationId xmlns:a16="http://schemas.microsoft.com/office/drawing/2014/main" id="{BFB56DC8-AD9F-7FE5-418D-FF76E6580E23}"/>
                </a:ext>
              </a:extLst>
            </p:cNvPr>
            <p:cNvSpPr/>
            <p:nvPr/>
          </p:nvSpPr>
          <p:spPr>
            <a:xfrm>
              <a:off x="2812740" y="3548832"/>
              <a:ext cx="1860698" cy="173310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Isosceles Triangle 10">
              <a:extLst>
                <a:ext uri="{FF2B5EF4-FFF2-40B4-BE49-F238E27FC236}">
                  <a16:creationId xmlns:a16="http://schemas.microsoft.com/office/drawing/2014/main" id="{0186E356-57C6-35C5-150A-39947796C717}"/>
                </a:ext>
              </a:extLst>
            </p:cNvPr>
            <p:cNvSpPr/>
            <p:nvPr/>
          </p:nvSpPr>
          <p:spPr>
            <a:xfrm>
              <a:off x="2812740" y="1864001"/>
              <a:ext cx="1860698" cy="1684831"/>
            </a:xfrm>
            <a:prstGeom prs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id="{A020FB5E-A6AD-170B-12E7-6C7C52186762}"/>
              </a:ext>
            </a:extLst>
          </p:cNvPr>
          <p:cNvGrpSpPr/>
          <p:nvPr/>
        </p:nvGrpSpPr>
        <p:grpSpPr>
          <a:xfrm rot="5400000">
            <a:off x="3380977" y="3456789"/>
            <a:ext cx="1133532" cy="2997460"/>
            <a:chOff x="6297888" y="861267"/>
            <a:chExt cx="1935126" cy="5102769"/>
          </a:xfrm>
        </p:grpSpPr>
        <p:sp>
          <p:nvSpPr>
            <p:cNvPr id="13" name="Oval 12">
              <a:extLst>
                <a:ext uri="{FF2B5EF4-FFF2-40B4-BE49-F238E27FC236}">
                  <a16:creationId xmlns:a16="http://schemas.microsoft.com/office/drawing/2014/main" id="{AEF3D2D5-84B8-C2CA-D204-0ADFCA44830A}"/>
                </a:ext>
              </a:extLst>
            </p:cNvPr>
            <p:cNvSpPr/>
            <p:nvPr/>
          </p:nvSpPr>
          <p:spPr>
            <a:xfrm>
              <a:off x="6397383" y="2546098"/>
              <a:ext cx="1736137" cy="1733107"/>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Isosceles Triangle 13">
              <a:extLst>
                <a:ext uri="{FF2B5EF4-FFF2-40B4-BE49-F238E27FC236}">
                  <a16:creationId xmlns:a16="http://schemas.microsoft.com/office/drawing/2014/main" id="{0D858AA3-21A8-1B1C-67FE-1161BD892AF1}"/>
                </a:ext>
              </a:extLst>
            </p:cNvPr>
            <p:cNvSpPr/>
            <p:nvPr/>
          </p:nvSpPr>
          <p:spPr>
            <a:xfrm>
              <a:off x="6335103" y="861267"/>
              <a:ext cx="1860698" cy="1684831"/>
            </a:xfrm>
            <a:prstGeom prs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Hexagon 14">
              <a:extLst>
                <a:ext uri="{FF2B5EF4-FFF2-40B4-BE49-F238E27FC236}">
                  <a16:creationId xmlns:a16="http://schemas.microsoft.com/office/drawing/2014/main" id="{E1F29B3F-A551-76C4-403F-B7E22407DC5E}"/>
                </a:ext>
              </a:extLst>
            </p:cNvPr>
            <p:cNvSpPr/>
            <p:nvPr/>
          </p:nvSpPr>
          <p:spPr>
            <a:xfrm>
              <a:off x="6297888" y="4279205"/>
              <a:ext cx="1935126" cy="1684831"/>
            </a:xfrm>
            <a:prstGeom prst="hexagon">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5154253F-CC8E-D388-1521-E5DCCD1FD56B}"/>
              </a:ext>
            </a:extLst>
          </p:cNvPr>
          <p:cNvGrpSpPr/>
          <p:nvPr/>
        </p:nvGrpSpPr>
        <p:grpSpPr>
          <a:xfrm>
            <a:off x="6026278" y="3958027"/>
            <a:ext cx="2558526" cy="1893624"/>
            <a:chOff x="2079808" y="2001796"/>
            <a:chExt cx="4737218" cy="3530010"/>
          </a:xfrm>
        </p:grpSpPr>
        <p:sp>
          <p:nvSpPr>
            <p:cNvPr id="17" name="Rectangle 16">
              <a:extLst>
                <a:ext uri="{FF2B5EF4-FFF2-40B4-BE49-F238E27FC236}">
                  <a16:creationId xmlns:a16="http://schemas.microsoft.com/office/drawing/2014/main" id="{733327B1-2439-5483-F182-E3A0E290FA1E}"/>
                </a:ext>
              </a:extLst>
            </p:cNvPr>
            <p:cNvSpPr/>
            <p:nvPr/>
          </p:nvSpPr>
          <p:spPr>
            <a:xfrm>
              <a:off x="2084788" y="3734903"/>
              <a:ext cx="3042427" cy="173310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Isosceles Triangle 17">
              <a:extLst>
                <a:ext uri="{FF2B5EF4-FFF2-40B4-BE49-F238E27FC236}">
                  <a16:creationId xmlns:a16="http://schemas.microsoft.com/office/drawing/2014/main" id="{5413E448-F10A-C8C3-72F7-E1D20674E2B7}"/>
                </a:ext>
              </a:extLst>
            </p:cNvPr>
            <p:cNvSpPr/>
            <p:nvPr/>
          </p:nvSpPr>
          <p:spPr>
            <a:xfrm rot="5400000">
              <a:off x="5044262" y="3759041"/>
              <a:ext cx="1860698" cy="1684831"/>
            </a:xfrm>
            <a:prstGeom prs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ight Triangle 18">
              <a:extLst>
                <a:ext uri="{FF2B5EF4-FFF2-40B4-BE49-F238E27FC236}">
                  <a16:creationId xmlns:a16="http://schemas.microsoft.com/office/drawing/2014/main" id="{9B787133-CBE9-0B94-2AD0-148818531935}"/>
                </a:ext>
              </a:extLst>
            </p:cNvPr>
            <p:cNvSpPr/>
            <p:nvPr/>
          </p:nvSpPr>
          <p:spPr>
            <a:xfrm>
              <a:off x="2079808" y="2001796"/>
              <a:ext cx="1860698" cy="1733107"/>
            </a:xfrm>
            <a:prstGeom prst="r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Oval 19">
              <a:extLst>
                <a:ext uri="{FF2B5EF4-FFF2-40B4-BE49-F238E27FC236}">
                  <a16:creationId xmlns:a16="http://schemas.microsoft.com/office/drawing/2014/main" id="{660F7756-39BA-E255-3BDE-3C822B4415B6}"/>
                </a:ext>
              </a:extLst>
            </p:cNvPr>
            <p:cNvSpPr/>
            <p:nvPr/>
          </p:nvSpPr>
          <p:spPr>
            <a:xfrm rot="5400000">
              <a:off x="3308289" y="3759040"/>
              <a:ext cx="595423" cy="1684831"/>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Tree>
    <p:extLst>
      <p:ext uri="{BB962C8B-B14F-4D97-AF65-F5344CB8AC3E}">
        <p14:creationId xmlns:p14="http://schemas.microsoft.com/office/powerpoint/2010/main" val="159205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FE9D67-D55D-428F-B856-B2EC6C402CFA}"/>
              </a:ext>
            </a:extLst>
          </p:cNvPr>
          <p:cNvSpPr txBox="1">
            <a:spLocks/>
          </p:cNvSpPr>
          <p:nvPr/>
        </p:nvSpPr>
        <p:spPr>
          <a:xfrm>
            <a:off x="270386" y="1037104"/>
            <a:ext cx="6087884"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Shape cards</a:t>
            </a:r>
          </a:p>
        </p:txBody>
      </p:sp>
      <p:sp>
        <p:nvSpPr>
          <p:cNvPr id="2" name="Rectangle 1">
            <a:extLst>
              <a:ext uri="{FF2B5EF4-FFF2-40B4-BE49-F238E27FC236}">
                <a16:creationId xmlns:a16="http://schemas.microsoft.com/office/drawing/2014/main" id="{89DA97E8-EA27-731C-9AB3-40B8E53F34B5}"/>
              </a:ext>
            </a:extLst>
          </p:cNvPr>
          <p:cNvSpPr/>
          <p:nvPr/>
        </p:nvSpPr>
        <p:spPr>
          <a:xfrm>
            <a:off x="691116" y="1871331"/>
            <a:ext cx="1860698" cy="173310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 name="Oval 2">
            <a:extLst>
              <a:ext uri="{FF2B5EF4-FFF2-40B4-BE49-F238E27FC236}">
                <a16:creationId xmlns:a16="http://schemas.microsoft.com/office/drawing/2014/main" id="{4DD3E472-98E2-AD1C-6697-52D90650275C}"/>
              </a:ext>
            </a:extLst>
          </p:cNvPr>
          <p:cNvSpPr/>
          <p:nvPr/>
        </p:nvSpPr>
        <p:spPr>
          <a:xfrm>
            <a:off x="6716746" y="1871331"/>
            <a:ext cx="1736137" cy="1733107"/>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a:extLst>
              <a:ext uri="{FF2B5EF4-FFF2-40B4-BE49-F238E27FC236}">
                <a16:creationId xmlns:a16="http://schemas.microsoft.com/office/drawing/2014/main" id="{87A1428F-E066-6194-772D-502CD5FB8C9E}"/>
              </a:ext>
            </a:extLst>
          </p:cNvPr>
          <p:cNvSpPr/>
          <p:nvPr/>
        </p:nvSpPr>
        <p:spPr>
          <a:xfrm>
            <a:off x="3113066" y="1871330"/>
            <a:ext cx="3042427" cy="173310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 name="Isosceles Triangle 4">
            <a:extLst>
              <a:ext uri="{FF2B5EF4-FFF2-40B4-BE49-F238E27FC236}">
                <a16:creationId xmlns:a16="http://schemas.microsoft.com/office/drawing/2014/main" id="{01401998-1C2C-B998-A12B-187394E13708}"/>
              </a:ext>
            </a:extLst>
          </p:cNvPr>
          <p:cNvSpPr/>
          <p:nvPr/>
        </p:nvSpPr>
        <p:spPr>
          <a:xfrm>
            <a:off x="691116" y="3987209"/>
            <a:ext cx="1860698" cy="1684831"/>
          </a:xfrm>
          <a:prstGeom prs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Hexagon 6">
            <a:extLst>
              <a:ext uri="{FF2B5EF4-FFF2-40B4-BE49-F238E27FC236}">
                <a16:creationId xmlns:a16="http://schemas.microsoft.com/office/drawing/2014/main" id="{FDBF2448-7640-E5D2-0783-DF1FEA2B4080}"/>
              </a:ext>
            </a:extLst>
          </p:cNvPr>
          <p:cNvSpPr/>
          <p:nvPr/>
        </p:nvSpPr>
        <p:spPr>
          <a:xfrm>
            <a:off x="3038253" y="3987208"/>
            <a:ext cx="1935126" cy="1684831"/>
          </a:xfrm>
          <a:prstGeom prst="hexagon">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ight Triangle 8">
            <a:extLst>
              <a:ext uri="{FF2B5EF4-FFF2-40B4-BE49-F238E27FC236}">
                <a16:creationId xmlns:a16="http://schemas.microsoft.com/office/drawing/2014/main" id="{E19DC982-9EF9-D069-FD96-7E0E1349E463}"/>
              </a:ext>
            </a:extLst>
          </p:cNvPr>
          <p:cNvSpPr/>
          <p:nvPr/>
        </p:nvSpPr>
        <p:spPr>
          <a:xfrm>
            <a:off x="6850024" y="3938932"/>
            <a:ext cx="1860698" cy="1733107"/>
          </a:xfrm>
          <a:prstGeom prst="r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Oval 9">
            <a:extLst>
              <a:ext uri="{FF2B5EF4-FFF2-40B4-BE49-F238E27FC236}">
                <a16:creationId xmlns:a16="http://schemas.microsoft.com/office/drawing/2014/main" id="{4ED77EDE-F6B8-F591-6939-DB4ED23134F3}"/>
              </a:ext>
            </a:extLst>
          </p:cNvPr>
          <p:cNvSpPr/>
          <p:nvPr/>
        </p:nvSpPr>
        <p:spPr>
          <a:xfrm>
            <a:off x="5613990" y="3987209"/>
            <a:ext cx="595423" cy="1684831"/>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723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FE9D67-D55D-428F-B856-B2EC6C402CFA}"/>
              </a:ext>
            </a:extLst>
          </p:cNvPr>
          <p:cNvSpPr txBox="1">
            <a:spLocks/>
          </p:cNvSpPr>
          <p:nvPr/>
        </p:nvSpPr>
        <p:spPr>
          <a:xfrm>
            <a:off x="270386" y="1037104"/>
            <a:ext cx="6087884"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Shape 1 - House</a:t>
            </a:r>
          </a:p>
        </p:txBody>
      </p:sp>
      <p:grpSp>
        <p:nvGrpSpPr>
          <p:cNvPr id="6" name="Group 5">
            <a:extLst>
              <a:ext uri="{FF2B5EF4-FFF2-40B4-BE49-F238E27FC236}">
                <a16:creationId xmlns:a16="http://schemas.microsoft.com/office/drawing/2014/main" id="{AAF4673F-0ED0-A9EE-2E44-541E7DA1FC01}"/>
              </a:ext>
            </a:extLst>
          </p:cNvPr>
          <p:cNvGrpSpPr/>
          <p:nvPr/>
        </p:nvGrpSpPr>
        <p:grpSpPr>
          <a:xfrm>
            <a:off x="3641651" y="1959694"/>
            <a:ext cx="1860698" cy="3417938"/>
            <a:chOff x="2812740" y="1864001"/>
            <a:chExt cx="1860698" cy="3417938"/>
          </a:xfrm>
        </p:grpSpPr>
        <p:sp>
          <p:nvSpPr>
            <p:cNvPr id="2" name="Rectangle 1">
              <a:extLst>
                <a:ext uri="{FF2B5EF4-FFF2-40B4-BE49-F238E27FC236}">
                  <a16:creationId xmlns:a16="http://schemas.microsoft.com/office/drawing/2014/main" id="{89DA97E8-EA27-731C-9AB3-40B8E53F34B5}"/>
                </a:ext>
              </a:extLst>
            </p:cNvPr>
            <p:cNvSpPr/>
            <p:nvPr/>
          </p:nvSpPr>
          <p:spPr>
            <a:xfrm>
              <a:off x="2812740" y="3548832"/>
              <a:ext cx="1860698" cy="173310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 name="Isosceles Triangle 4">
              <a:extLst>
                <a:ext uri="{FF2B5EF4-FFF2-40B4-BE49-F238E27FC236}">
                  <a16:creationId xmlns:a16="http://schemas.microsoft.com/office/drawing/2014/main" id="{01401998-1C2C-B998-A12B-187394E13708}"/>
                </a:ext>
              </a:extLst>
            </p:cNvPr>
            <p:cNvSpPr/>
            <p:nvPr/>
          </p:nvSpPr>
          <p:spPr>
            <a:xfrm>
              <a:off x="2812740" y="1864001"/>
              <a:ext cx="1860698" cy="1684831"/>
            </a:xfrm>
            <a:prstGeom prs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Tree>
    <p:extLst>
      <p:ext uri="{BB962C8B-B14F-4D97-AF65-F5344CB8AC3E}">
        <p14:creationId xmlns:p14="http://schemas.microsoft.com/office/powerpoint/2010/main" val="295185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FE9D67-D55D-428F-B856-B2EC6C402CFA}"/>
              </a:ext>
            </a:extLst>
          </p:cNvPr>
          <p:cNvSpPr txBox="1">
            <a:spLocks/>
          </p:cNvSpPr>
          <p:nvPr/>
        </p:nvSpPr>
        <p:spPr>
          <a:xfrm>
            <a:off x="270386" y="1037104"/>
            <a:ext cx="6087884"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Shape 2 – Arrow spinner</a:t>
            </a:r>
          </a:p>
        </p:txBody>
      </p:sp>
      <p:grpSp>
        <p:nvGrpSpPr>
          <p:cNvPr id="6" name="Group 5">
            <a:extLst>
              <a:ext uri="{FF2B5EF4-FFF2-40B4-BE49-F238E27FC236}">
                <a16:creationId xmlns:a16="http://schemas.microsoft.com/office/drawing/2014/main" id="{43983350-1AEC-B619-D39C-E8033920C1AB}"/>
              </a:ext>
            </a:extLst>
          </p:cNvPr>
          <p:cNvGrpSpPr/>
          <p:nvPr/>
        </p:nvGrpSpPr>
        <p:grpSpPr>
          <a:xfrm rot="5400000">
            <a:off x="3604436" y="1104772"/>
            <a:ext cx="1935126" cy="5102769"/>
            <a:chOff x="6297888" y="861267"/>
            <a:chExt cx="1935126" cy="5102769"/>
          </a:xfrm>
        </p:grpSpPr>
        <p:sp>
          <p:nvSpPr>
            <p:cNvPr id="3" name="Oval 2">
              <a:extLst>
                <a:ext uri="{FF2B5EF4-FFF2-40B4-BE49-F238E27FC236}">
                  <a16:creationId xmlns:a16="http://schemas.microsoft.com/office/drawing/2014/main" id="{4DD3E472-98E2-AD1C-6697-52D90650275C}"/>
                </a:ext>
              </a:extLst>
            </p:cNvPr>
            <p:cNvSpPr/>
            <p:nvPr/>
          </p:nvSpPr>
          <p:spPr>
            <a:xfrm>
              <a:off x="6397383" y="2546098"/>
              <a:ext cx="1736137" cy="1733107"/>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 name="Isosceles Triangle 4">
              <a:extLst>
                <a:ext uri="{FF2B5EF4-FFF2-40B4-BE49-F238E27FC236}">
                  <a16:creationId xmlns:a16="http://schemas.microsoft.com/office/drawing/2014/main" id="{01401998-1C2C-B998-A12B-187394E13708}"/>
                </a:ext>
              </a:extLst>
            </p:cNvPr>
            <p:cNvSpPr/>
            <p:nvPr/>
          </p:nvSpPr>
          <p:spPr>
            <a:xfrm>
              <a:off x="6335103" y="861267"/>
              <a:ext cx="1860698" cy="1684831"/>
            </a:xfrm>
            <a:prstGeom prs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Hexagon 6">
              <a:extLst>
                <a:ext uri="{FF2B5EF4-FFF2-40B4-BE49-F238E27FC236}">
                  <a16:creationId xmlns:a16="http://schemas.microsoft.com/office/drawing/2014/main" id="{FDBF2448-7640-E5D2-0783-DF1FEA2B4080}"/>
                </a:ext>
              </a:extLst>
            </p:cNvPr>
            <p:cNvSpPr/>
            <p:nvPr/>
          </p:nvSpPr>
          <p:spPr>
            <a:xfrm>
              <a:off x="6297888" y="4279205"/>
              <a:ext cx="1935126" cy="1684831"/>
            </a:xfrm>
            <a:prstGeom prst="hexagon">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Tree>
    <p:extLst>
      <p:ext uri="{BB962C8B-B14F-4D97-AF65-F5344CB8AC3E}">
        <p14:creationId xmlns:p14="http://schemas.microsoft.com/office/powerpoint/2010/main" val="1704457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FE9D67-D55D-428F-B856-B2EC6C402CFA}"/>
              </a:ext>
            </a:extLst>
          </p:cNvPr>
          <p:cNvSpPr txBox="1">
            <a:spLocks/>
          </p:cNvSpPr>
          <p:nvPr/>
        </p:nvSpPr>
        <p:spPr>
          <a:xfrm>
            <a:off x="270386" y="1037104"/>
            <a:ext cx="6087884"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Shape 3 - Spacecraft</a:t>
            </a:r>
          </a:p>
        </p:txBody>
      </p:sp>
      <p:grpSp>
        <p:nvGrpSpPr>
          <p:cNvPr id="6" name="Group 5">
            <a:extLst>
              <a:ext uri="{FF2B5EF4-FFF2-40B4-BE49-F238E27FC236}">
                <a16:creationId xmlns:a16="http://schemas.microsoft.com/office/drawing/2014/main" id="{5557276E-12B5-A0C3-1A2E-DEDCB5EBB06C}"/>
              </a:ext>
            </a:extLst>
          </p:cNvPr>
          <p:cNvGrpSpPr/>
          <p:nvPr/>
        </p:nvGrpSpPr>
        <p:grpSpPr>
          <a:xfrm>
            <a:off x="2203391" y="2001796"/>
            <a:ext cx="4737218" cy="3530010"/>
            <a:chOff x="2079808" y="2001796"/>
            <a:chExt cx="4737218" cy="3530010"/>
          </a:xfrm>
        </p:grpSpPr>
        <p:sp>
          <p:nvSpPr>
            <p:cNvPr id="8" name="Rectangle 7">
              <a:extLst>
                <a:ext uri="{FF2B5EF4-FFF2-40B4-BE49-F238E27FC236}">
                  <a16:creationId xmlns:a16="http://schemas.microsoft.com/office/drawing/2014/main" id="{87A1428F-E066-6194-772D-502CD5FB8C9E}"/>
                </a:ext>
              </a:extLst>
            </p:cNvPr>
            <p:cNvSpPr/>
            <p:nvPr/>
          </p:nvSpPr>
          <p:spPr>
            <a:xfrm>
              <a:off x="2084788" y="3734903"/>
              <a:ext cx="3042427" cy="1733107"/>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 name="Isosceles Triangle 4">
              <a:extLst>
                <a:ext uri="{FF2B5EF4-FFF2-40B4-BE49-F238E27FC236}">
                  <a16:creationId xmlns:a16="http://schemas.microsoft.com/office/drawing/2014/main" id="{01401998-1C2C-B998-A12B-187394E13708}"/>
                </a:ext>
              </a:extLst>
            </p:cNvPr>
            <p:cNvSpPr/>
            <p:nvPr/>
          </p:nvSpPr>
          <p:spPr>
            <a:xfrm rot="5400000">
              <a:off x="5044262" y="3759041"/>
              <a:ext cx="1860698" cy="1684831"/>
            </a:xfrm>
            <a:prstGeom prs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ight Triangle 8">
              <a:extLst>
                <a:ext uri="{FF2B5EF4-FFF2-40B4-BE49-F238E27FC236}">
                  <a16:creationId xmlns:a16="http://schemas.microsoft.com/office/drawing/2014/main" id="{E19DC982-9EF9-D069-FD96-7E0E1349E463}"/>
                </a:ext>
              </a:extLst>
            </p:cNvPr>
            <p:cNvSpPr/>
            <p:nvPr/>
          </p:nvSpPr>
          <p:spPr>
            <a:xfrm>
              <a:off x="2079808" y="2001796"/>
              <a:ext cx="1860698" cy="1733107"/>
            </a:xfrm>
            <a:prstGeom prst="r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Oval 9">
              <a:extLst>
                <a:ext uri="{FF2B5EF4-FFF2-40B4-BE49-F238E27FC236}">
                  <a16:creationId xmlns:a16="http://schemas.microsoft.com/office/drawing/2014/main" id="{4ED77EDE-F6B8-F591-6939-DB4ED23134F3}"/>
                </a:ext>
              </a:extLst>
            </p:cNvPr>
            <p:cNvSpPr/>
            <p:nvPr/>
          </p:nvSpPr>
          <p:spPr>
            <a:xfrm rot="5400000">
              <a:off x="3308289" y="3759040"/>
              <a:ext cx="595423" cy="1684831"/>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Tree>
    <p:extLst>
      <p:ext uri="{BB962C8B-B14F-4D97-AF65-F5344CB8AC3E}">
        <p14:creationId xmlns:p14="http://schemas.microsoft.com/office/powerpoint/2010/main" val="23623618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TotalTime>
  <Words>466</Words>
  <Application>Microsoft Office PowerPoint</Application>
  <PresentationFormat>On-screen Show (4:3)</PresentationFormat>
  <Paragraphs>37</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Segoe UI Emoji</vt:lpstr>
      <vt:lpstr>Symbol</vt:lpstr>
      <vt:lpstr>Times New Roman</vt:lpstr>
      <vt:lpstr>Office Theme</vt:lpstr>
      <vt:lpstr>PowerPoint Presentation</vt:lpstr>
      <vt:lpstr>PowerPoint Presentation</vt:lpstr>
      <vt:lpstr>PowerPoint Presentation</vt:lpstr>
      <vt:lpstr>Task</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traffic control presentation</dc:title>
  <dc:creator>Attainment in Education</dc:creator>
  <cp:lastModifiedBy>Marie Neighbour</cp:lastModifiedBy>
  <cp:revision>61</cp:revision>
  <dcterms:created xsi:type="dcterms:W3CDTF">2017-06-28T15:11:57Z</dcterms:created>
  <dcterms:modified xsi:type="dcterms:W3CDTF">2022-08-04T12:29:30Z</dcterms:modified>
</cp:coreProperties>
</file>