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7" r:id="rId2"/>
    <p:sldId id="269" r:id="rId3"/>
    <p:sldId id="270" r:id="rId4"/>
    <p:sldId id="271" r:id="rId5"/>
    <p:sldId id="272" r:id="rId6"/>
    <p:sldId id="273" r:id="rId7"/>
    <p:sldId id="274" r:id="rId8"/>
    <p:sldId id="275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27D"/>
    <a:srgbClr val="582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098861-ED96-8540-8B53-CDD731A4F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189" y="1464177"/>
            <a:ext cx="8377518" cy="2470047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4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21477"/>
            <a:ext cx="7886700" cy="213955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81271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57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3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3027D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3027D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2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5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642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4E547B-16B9-5744-A1F0-04B6844C4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037" r="14454"/>
          <a:stretch/>
        </p:blipFill>
        <p:spPr>
          <a:xfrm>
            <a:off x="0" y="4733926"/>
            <a:ext cx="7822346" cy="4095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E6D20-4788-1849-AF09-167481258D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9" t="92037" r="1093" b="1102"/>
          <a:stretch/>
        </p:blipFill>
        <p:spPr>
          <a:xfrm>
            <a:off x="7906870" y="4759859"/>
            <a:ext cx="1160290" cy="35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9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582C8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582C8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R2VgnZoXjU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R2VgnZoXjU?feature=oembed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unfccc-cop26.streamworld.de/webcast/closing-plenary-of-the-cop-followed-by-cmp-and-c-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orldometers.info/maps/egypt-road-map-full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AyDi1aa40E?feature=oembed" TargetMode="External"/><Relationship Id="rId4" Type="http://schemas.openxmlformats.org/officeDocument/2006/relationships/hyperlink" Target="https://www.youtube.com/watch?v=dAyDi1aa40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8640-CD7A-71A4-71E9-D1ACFB7331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Egypt COP27 and Road Building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43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2A5A05-E731-EE5B-0B4C-45587184E4B1}"/>
              </a:ext>
            </a:extLst>
          </p:cNvPr>
          <p:cNvSpPr txBox="1"/>
          <p:nvPr/>
        </p:nvSpPr>
        <p:spPr>
          <a:xfrm>
            <a:off x="0" y="3935533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effectLst/>
                <a:latin typeface="Calibri" panose="020F0502020204030204" pitchFamily="34" charset="0"/>
                <a:hlinkClick r:id="rId3"/>
              </a:rPr>
              <a:t>https://youtu.be/9R2VgnZoXjU</a:t>
            </a:r>
            <a:endParaRPr lang="en-GB" b="0" i="0" dirty="0">
              <a:effectLst/>
              <a:latin typeface="Calibri" panose="020F0502020204030204" pitchFamily="34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https://unfccc-cop26.streamworld.de/webcast/closing-plenary-of-the-cop-followed-by-cmp-and-c-2</a:t>
            </a:r>
            <a:endParaRPr lang="en-GB" dirty="0"/>
          </a:p>
        </p:txBody>
      </p:sp>
      <p:pic>
        <p:nvPicPr>
          <p:cNvPr id="4" name="Online Media 3" title="UNCCC COP26 Egypt introduction: road building">
            <a:hlinkClick r:id="" action="ppaction://media"/>
            <a:extLst>
              <a:ext uri="{FF2B5EF4-FFF2-40B4-BE49-F238E27FC236}">
                <a16:creationId xmlns:a16="http://schemas.microsoft.com/office/drawing/2014/main" id="{8DB9D969-ADD2-8443-5DD5-469FA06C95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71812" y="206322"/>
            <a:ext cx="6600375" cy="37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0C131E-2F6A-7DAF-C44A-868E662B6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576" y="203369"/>
            <a:ext cx="3499407" cy="19630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E8703B-EA74-4FC5-C930-57DD71EF3CFC}"/>
              </a:ext>
            </a:extLst>
          </p:cNvPr>
          <p:cNvSpPr txBox="1"/>
          <p:nvPr/>
        </p:nvSpPr>
        <p:spPr>
          <a:xfrm>
            <a:off x="5434507" y="2150518"/>
            <a:ext cx="36699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00" dirty="0"/>
              <a:t>https://scoopempire.com/where-to-%EF%BB%BFegypt-launches-a-series-of-road-and-construction-projects-to-link-up-cities-far-and-wide/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C236DE-D507-E742-A4CD-8AF24D1C8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41" y="2367450"/>
            <a:ext cx="3499408" cy="1969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31AFBD-A7E2-B40D-E86D-F7746BB13101}"/>
              </a:ext>
            </a:extLst>
          </p:cNvPr>
          <p:cNvSpPr txBox="1"/>
          <p:nvPr/>
        </p:nvSpPr>
        <p:spPr>
          <a:xfrm>
            <a:off x="5424703" y="4343400"/>
            <a:ext cx="457200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00" dirty="0"/>
              <a:t>https://scoopempire.com/where-to-%EF%BB%BFegypt-launches-a-series-of-road-and-construction-projects-to-link-up-cities-far-and-wide/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F752C2-D2AD-C625-3349-819A8EC84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73" y="175817"/>
            <a:ext cx="5047824" cy="34360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D89A42-D82F-E9EC-669D-D94592B43C92}"/>
              </a:ext>
            </a:extLst>
          </p:cNvPr>
          <p:cNvSpPr txBox="1"/>
          <p:nvPr/>
        </p:nvSpPr>
        <p:spPr>
          <a:xfrm>
            <a:off x="161169" y="3578572"/>
            <a:ext cx="496824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00" dirty="0"/>
              <a:t>https://www.reuters.com/world/middle-east/egypts-road-building-drive-eases-jams-leaves-some-unhappy-2021-05-14/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0A58E5-34CE-309D-C852-D99E06027EFE}"/>
              </a:ext>
            </a:extLst>
          </p:cNvPr>
          <p:cNvSpPr txBox="1"/>
          <p:nvPr/>
        </p:nvSpPr>
        <p:spPr>
          <a:xfrm>
            <a:off x="158273" y="3495570"/>
            <a:ext cx="3398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E3027D"/>
              </a:solidFill>
            </a:endParaRPr>
          </a:p>
          <a:p>
            <a:r>
              <a:rPr lang="en-US" dirty="0">
                <a:solidFill>
                  <a:srgbClr val="E3027D"/>
                </a:solidFill>
              </a:rPr>
              <a:t>What are the advantages and disadvantages of building new roads?</a:t>
            </a:r>
            <a:endParaRPr lang="en-GB" dirty="0">
              <a:solidFill>
                <a:srgbClr val="E3027D"/>
              </a:solidFill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3E80E4D7-C020-91C2-8B97-474B83CE364F}"/>
              </a:ext>
            </a:extLst>
          </p:cNvPr>
          <p:cNvSpPr/>
          <p:nvPr/>
        </p:nvSpPr>
        <p:spPr>
          <a:xfrm>
            <a:off x="3450114" y="3139459"/>
            <a:ext cx="2222554" cy="1380399"/>
          </a:xfrm>
          <a:prstGeom prst="cloudCallout">
            <a:avLst>
              <a:gd name="adj1" fmla="val -34876"/>
              <a:gd name="adj2" fmla="val 81268"/>
            </a:avLst>
          </a:prstGeom>
          <a:solidFill>
            <a:srgbClr val="582C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416677-B1C2-F171-700C-BCAED549CBB1}"/>
              </a:ext>
            </a:extLst>
          </p:cNvPr>
          <p:cNvSpPr txBox="1"/>
          <p:nvPr/>
        </p:nvSpPr>
        <p:spPr>
          <a:xfrm>
            <a:off x="3450113" y="3647970"/>
            <a:ext cx="237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3027D"/>
                </a:solidFill>
              </a:rPr>
              <a:t>What do you wonder?</a:t>
            </a:r>
            <a:endParaRPr lang="en-GB" b="1" dirty="0">
              <a:solidFill>
                <a:srgbClr val="E302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8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>
            <a:extLst>
              <a:ext uri="{FF2B5EF4-FFF2-40B4-BE49-F238E27FC236}">
                <a16:creationId xmlns:a16="http://schemas.microsoft.com/office/drawing/2014/main" id="{0A3F9C97-A3B5-F2A6-3379-6840AC347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396240"/>
            <a:ext cx="57340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5">
            <a:extLst>
              <a:ext uri="{FF2B5EF4-FFF2-40B4-BE49-F238E27FC236}">
                <a16:creationId xmlns:a16="http://schemas.microsoft.com/office/drawing/2014/main" id="{5429ADA0-72E2-8F80-7705-A4C339D47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60" y="638175"/>
            <a:ext cx="28765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700EF6A-08D8-9D0D-7EBC-DED8CCB3B6D7}"/>
              </a:ext>
            </a:extLst>
          </p:cNvPr>
          <p:cNvGrpSpPr/>
          <p:nvPr/>
        </p:nvGrpSpPr>
        <p:grpSpPr>
          <a:xfrm>
            <a:off x="2442210" y="1520190"/>
            <a:ext cx="1600200" cy="1209675"/>
            <a:chOff x="3067050" y="2038350"/>
            <a:chExt cx="1600200" cy="1209675"/>
          </a:xfrm>
        </p:grpSpPr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525EDDC9-C2F1-B177-DE61-89A5ABAD9E45}"/>
                </a:ext>
              </a:extLst>
            </p:cNvPr>
            <p:cNvSpPr/>
            <p:nvPr/>
          </p:nvSpPr>
          <p:spPr>
            <a:xfrm>
              <a:off x="3248025" y="2095500"/>
              <a:ext cx="342900" cy="33337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61E2238D-6BB8-83D3-58F2-D3CE991A8F18}"/>
                </a:ext>
              </a:extLst>
            </p:cNvPr>
            <p:cNvSpPr/>
            <p:nvPr/>
          </p:nvSpPr>
          <p:spPr>
            <a:xfrm>
              <a:off x="4076700" y="2038350"/>
              <a:ext cx="342900" cy="33337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8E32BF11-C6A9-1C74-2E6E-D35957340146}"/>
                </a:ext>
              </a:extLst>
            </p:cNvPr>
            <p:cNvSpPr/>
            <p:nvPr/>
          </p:nvSpPr>
          <p:spPr>
            <a:xfrm>
              <a:off x="4324350" y="2771775"/>
              <a:ext cx="342900" cy="33337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C499D15F-315D-4AD7-444D-C92A1AF26AEE}"/>
                </a:ext>
              </a:extLst>
            </p:cNvPr>
            <p:cNvSpPr/>
            <p:nvPr/>
          </p:nvSpPr>
          <p:spPr>
            <a:xfrm>
              <a:off x="3067050" y="2914650"/>
              <a:ext cx="342900" cy="33337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7" name="Rectangle 7">
            <a:extLst>
              <a:ext uri="{FF2B5EF4-FFF2-40B4-BE49-F238E27FC236}">
                <a16:creationId xmlns:a16="http://schemas.microsoft.com/office/drawing/2014/main" id="{AE5DC8C0-DA5B-029E-1134-5E22BD907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82B621D-DAC7-D685-5004-137E41D40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07380A6-9D0F-EB80-3CA5-6CF0C59D7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122042"/>
            <a:ext cx="1760418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https://www.worldometers.info/maps/egypt-road-map-full/</a:t>
            </a:r>
            <a:endParaRPr kumimoji="0" lang="en-GB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9137104-8F09-9F47-5C8F-BD50A20B1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81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D8C5AA-CCAE-96BD-89A0-2D14326A93EA}"/>
              </a:ext>
            </a:extLst>
          </p:cNvPr>
          <p:cNvSpPr txBox="1"/>
          <p:nvPr/>
        </p:nvSpPr>
        <p:spPr>
          <a:xfrm>
            <a:off x="6361043" y="318052"/>
            <a:ext cx="8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Cairo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90C677-18B1-F848-4F14-1548BE546E0E}"/>
              </a:ext>
            </a:extLst>
          </p:cNvPr>
          <p:cNvSpPr txBox="1"/>
          <p:nvPr/>
        </p:nvSpPr>
        <p:spPr>
          <a:xfrm>
            <a:off x="7883470" y="318052"/>
            <a:ext cx="8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Suez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E98C8-1FF8-2C70-2AEE-74AB63818F40}"/>
              </a:ext>
            </a:extLst>
          </p:cNvPr>
          <p:cNvSpPr txBox="1"/>
          <p:nvPr/>
        </p:nvSpPr>
        <p:spPr>
          <a:xfrm>
            <a:off x="6351103" y="3018725"/>
            <a:ext cx="113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Beni </a:t>
            </a:r>
            <a:r>
              <a:rPr lang="en-US" dirty="0" err="1"/>
              <a:t>Suef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19158B-9917-5734-4A67-0E454A7493DF}"/>
              </a:ext>
            </a:extLst>
          </p:cNvPr>
          <p:cNvSpPr txBox="1"/>
          <p:nvPr/>
        </p:nvSpPr>
        <p:spPr>
          <a:xfrm>
            <a:off x="7700173" y="2988903"/>
            <a:ext cx="116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Zaafarana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10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2">
            <a:extLst>
              <a:ext uri="{FF2B5EF4-FFF2-40B4-BE49-F238E27FC236}">
                <a16:creationId xmlns:a16="http://schemas.microsoft.com/office/drawing/2014/main" id="{B27A7FC5-62AE-1137-B4B0-686BD303C1AC}"/>
              </a:ext>
            </a:extLst>
          </p:cNvPr>
          <p:cNvGrpSpPr>
            <a:grpSpLocks/>
          </p:cNvGrpSpPr>
          <p:nvPr/>
        </p:nvGrpSpPr>
        <p:grpSpPr bwMode="auto">
          <a:xfrm>
            <a:off x="3629342" y="1614489"/>
            <a:ext cx="1440000" cy="1440000"/>
            <a:chOff x="108032167" y="106203410"/>
            <a:chExt cx="3126104" cy="3114445"/>
          </a:xfrm>
          <a:solidFill>
            <a:srgbClr val="582C83"/>
          </a:solidFill>
        </p:grpSpPr>
        <p:sp>
          <p:nvSpPr>
            <p:cNvPr id="43" name="Oval 3">
              <a:extLst>
                <a:ext uri="{FF2B5EF4-FFF2-40B4-BE49-F238E27FC236}">
                  <a16:creationId xmlns:a16="http://schemas.microsoft.com/office/drawing/2014/main" id="{0723FA65-6CFF-A612-3C92-A863CF056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78271" y="106219737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4">
              <a:extLst>
                <a:ext uri="{FF2B5EF4-FFF2-40B4-BE49-F238E27FC236}">
                  <a16:creationId xmlns:a16="http://schemas.microsoft.com/office/drawing/2014/main" id="{A45053A2-B07B-18EB-ED65-09E80F5EB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32167" y="106203410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Oval 5">
              <a:extLst>
                <a:ext uri="{FF2B5EF4-FFF2-40B4-BE49-F238E27FC236}">
                  <a16:creationId xmlns:a16="http://schemas.microsoft.com/office/drawing/2014/main" id="{68014AD8-A92F-5617-E37B-EBE2573B9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34501" y="109116860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6">
              <a:extLst>
                <a:ext uri="{FF2B5EF4-FFF2-40B4-BE49-F238E27FC236}">
                  <a16:creationId xmlns:a16="http://schemas.microsoft.com/office/drawing/2014/main" id="{99B036B0-F2EB-AF1E-73EF-FE33EF329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66612" y="109137855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386A309-A22F-8439-069A-F6E55B18A991}"/>
              </a:ext>
            </a:extLst>
          </p:cNvPr>
          <p:cNvSpPr txBox="1"/>
          <p:nvPr/>
        </p:nvSpPr>
        <p:spPr>
          <a:xfrm>
            <a:off x="160579" y="159026"/>
            <a:ext cx="482047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82C83"/>
                </a:solidFill>
              </a:rPr>
              <a:t>Have a Go!</a:t>
            </a:r>
            <a:endParaRPr lang="en-GB" sz="3200" dirty="0">
              <a:solidFill>
                <a:srgbClr val="582C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8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5F3ABED-F333-3BD6-B2B7-B2A3F8B0B0B3}"/>
              </a:ext>
            </a:extLst>
          </p:cNvPr>
          <p:cNvGrpSpPr>
            <a:grpSpLocks/>
          </p:cNvGrpSpPr>
          <p:nvPr/>
        </p:nvGrpSpPr>
        <p:grpSpPr bwMode="auto">
          <a:xfrm>
            <a:off x="440873" y="521970"/>
            <a:ext cx="2160000" cy="2160000"/>
            <a:chOff x="108032167" y="106203410"/>
            <a:chExt cx="3126104" cy="3114445"/>
          </a:xfrm>
          <a:solidFill>
            <a:srgbClr val="582C83"/>
          </a:solidFill>
        </p:grpSpPr>
        <p:cxnSp>
          <p:nvCxnSpPr>
            <p:cNvPr id="4099" name="AutoShape 3">
              <a:extLst>
                <a:ext uri="{FF2B5EF4-FFF2-40B4-BE49-F238E27FC236}">
                  <a16:creationId xmlns:a16="http://schemas.microsoft.com/office/drawing/2014/main" id="{9EB69145-7B34-6FCC-715D-73FB24615A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8123135" y="106294335"/>
              <a:ext cx="2911151" cy="2911151"/>
            </a:xfrm>
            <a:prstGeom prst="straightConnector1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4100" name="AutoShape 4">
              <a:extLst>
                <a:ext uri="{FF2B5EF4-FFF2-40B4-BE49-F238E27FC236}">
                  <a16:creationId xmlns:a16="http://schemas.microsoft.com/office/drawing/2014/main" id="{8D5AA778-4414-21E7-2EAD-34F77E950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8123135" y="106312996"/>
              <a:ext cx="2911151" cy="2855167"/>
            </a:xfrm>
            <a:prstGeom prst="straightConnector1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7AEA7363-0897-B99F-B32D-6795C2EC0D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032167" y="106203410"/>
              <a:ext cx="3126104" cy="3114445"/>
              <a:chOff x="108032167" y="106203410"/>
              <a:chExt cx="3126104" cy="3114445"/>
            </a:xfrm>
            <a:grpFill/>
          </p:grpSpPr>
          <p:sp>
            <p:nvSpPr>
              <p:cNvPr id="4" name="Oval 6">
                <a:extLst>
                  <a:ext uri="{FF2B5EF4-FFF2-40B4-BE49-F238E27FC236}">
                    <a16:creationId xmlns:a16="http://schemas.microsoft.com/office/drawing/2014/main" id="{8107AAFE-23A7-D12A-1696-0162D28E8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78271" y="106219737"/>
                <a:ext cx="180000" cy="180000"/>
              </a:xfrm>
              <a:prstGeom prst="ellipse">
                <a:avLst/>
              </a:prstGeom>
              <a:grp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" name="Oval 7">
                <a:extLst>
                  <a:ext uri="{FF2B5EF4-FFF2-40B4-BE49-F238E27FC236}">
                    <a16:creationId xmlns:a16="http://schemas.microsoft.com/office/drawing/2014/main" id="{2344EE2D-0688-9894-181F-B8F99066E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32167" y="106203410"/>
                <a:ext cx="180000" cy="180000"/>
              </a:xfrm>
              <a:prstGeom prst="ellipse">
                <a:avLst/>
              </a:prstGeom>
              <a:grp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B4C516F6-F390-77FD-1CA8-B99DCD482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34501" y="109116860"/>
                <a:ext cx="180000" cy="180000"/>
              </a:xfrm>
              <a:prstGeom prst="ellipse">
                <a:avLst/>
              </a:prstGeom>
              <a:grp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" name="Oval 9">
                <a:extLst>
                  <a:ext uri="{FF2B5EF4-FFF2-40B4-BE49-F238E27FC236}">
                    <a16:creationId xmlns:a16="http://schemas.microsoft.com/office/drawing/2014/main" id="{51E1AE21-904F-C88B-69BC-76CBBBA13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66612" y="109137855"/>
                <a:ext cx="180000" cy="180000"/>
              </a:xfrm>
              <a:prstGeom prst="ellipse">
                <a:avLst/>
              </a:prstGeom>
              <a:grp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A4B678-E595-3CF9-F41C-371831FF6B51}"/>
              </a:ext>
            </a:extLst>
          </p:cNvPr>
          <p:cNvGrpSpPr/>
          <p:nvPr/>
        </p:nvGrpSpPr>
        <p:grpSpPr>
          <a:xfrm>
            <a:off x="6556084" y="521846"/>
            <a:ext cx="2160000" cy="2160000"/>
            <a:chOff x="4985703" y="212408"/>
            <a:chExt cx="3125787" cy="3114675"/>
          </a:xfrm>
          <a:solidFill>
            <a:srgbClr val="582C83"/>
          </a:solidFill>
        </p:grpSpPr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E02B7105-74EC-A3F3-34B3-4579F82408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9678" y="282258"/>
              <a:ext cx="3021012" cy="2913062"/>
              <a:chOff x="108088147" y="109877290"/>
              <a:chExt cx="3020784" cy="2913450"/>
            </a:xfrm>
            <a:grpFill/>
          </p:grpSpPr>
          <p:cxnSp>
            <p:nvCxnSpPr>
              <p:cNvPr id="4107" name="AutoShape 11">
                <a:extLst>
                  <a:ext uri="{FF2B5EF4-FFF2-40B4-BE49-F238E27FC236}">
                    <a16:creationId xmlns:a16="http://schemas.microsoft.com/office/drawing/2014/main" id="{132F64A1-5633-0DEB-5B76-5EE6ED77CFE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8123135" y="109877290"/>
                <a:ext cx="2985796" cy="0"/>
              </a:xfrm>
              <a:prstGeom prst="straightConnector1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08" name="AutoShape 12">
                <a:extLst>
                  <a:ext uri="{FF2B5EF4-FFF2-40B4-BE49-F238E27FC236}">
                    <a16:creationId xmlns:a16="http://schemas.microsoft.com/office/drawing/2014/main" id="{4F724C3A-6E58-A4E8-F631-6959D3B6612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8088147" y="112790740"/>
                <a:ext cx="2985796" cy="0"/>
              </a:xfrm>
              <a:prstGeom prst="straightConnector1">
                <a:avLst/>
              </a:prstGeom>
              <a:grp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F654C29F-E166-5523-C3F0-FEB872026B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5703" y="212408"/>
              <a:ext cx="3125787" cy="3114675"/>
              <a:chOff x="108032167" y="106203410"/>
              <a:chExt cx="3126104" cy="3114445"/>
            </a:xfrm>
            <a:grpFill/>
          </p:grpSpPr>
          <p:sp>
            <p:nvSpPr>
              <p:cNvPr id="10" name="Oval 14">
                <a:extLst>
                  <a:ext uri="{FF2B5EF4-FFF2-40B4-BE49-F238E27FC236}">
                    <a16:creationId xmlns:a16="http://schemas.microsoft.com/office/drawing/2014/main" id="{244509B0-6803-970D-BD79-5CC74F6BC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78271" y="106219737"/>
                <a:ext cx="180000" cy="180000"/>
              </a:xfrm>
              <a:prstGeom prst="ellipse">
                <a:avLst/>
              </a:prstGeom>
              <a:grp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Oval 15">
                <a:extLst>
                  <a:ext uri="{FF2B5EF4-FFF2-40B4-BE49-F238E27FC236}">
                    <a16:creationId xmlns:a16="http://schemas.microsoft.com/office/drawing/2014/main" id="{A6BEBF65-F1F7-EA51-5CE6-09AF56E01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32167" y="106203410"/>
                <a:ext cx="180000" cy="180000"/>
              </a:xfrm>
              <a:prstGeom prst="ellipse">
                <a:avLst/>
              </a:prstGeom>
              <a:grp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36673C2C-B9F8-AEE3-14C6-B4ABB538F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34501" y="109116860"/>
                <a:ext cx="180000" cy="180000"/>
              </a:xfrm>
              <a:prstGeom prst="ellipse">
                <a:avLst/>
              </a:prstGeom>
              <a:grp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875C5513-558E-3112-6B5A-C8944B573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66612" y="109137855"/>
                <a:ext cx="180000" cy="180000"/>
              </a:xfrm>
              <a:prstGeom prst="ellipse">
                <a:avLst/>
              </a:prstGeom>
              <a:grp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4114" name="AutoShape 18">
              <a:extLst>
                <a:ext uri="{FF2B5EF4-FFF2-40B4-BE49-F238E27FC236}">
                  <a16:creationId xmlns:a16="http://schemas.microsoft.com/office/drawing/2014/main" id="{95DC6D83-638A-15C4-0408-E1C6A624FB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49390" y="282258"/>
              <a:ext cx="0" cy="2911475"/>
            </a:xfrm>
            <a:prstGeom prst="straightConnector1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595C68BA-CF09-4498-F73A-AB8FE40A05B7}"/>
              </a:ext>
            </a:extLst>
          </p:cNvPr>
          <p:cNvGrpSpPr>
            <a:grpSpLocks/>
          </p:cNvGrpSpPr>
          <p:nvPr/>
        </p:nvGrpSpPr>
        <p:grpSpPr bwMode="auto">
          <a:xfrm>
            <a:off x="3440595" y="541863"/>
            <a:ext cx="2324096" cy="2140107"/>
            <a:chOff x="108032167" y="106203410"/>
            <a:chExt cx="3126104" cy="3114445"/>
          </a:xfrm>
          <a:solidFill>
            <a:srgbClr val="582C83"/>
          </a:solidFill>
        </p:grpSpPr>
        <p:sp>
          <p:nvSpPr>
            <p:cNvPr id="16" name="Oval 3">
              <a:extLst>
                <a:ext uri="{FF2B5EF4-FFF2-40B4-BE49-F238E27FC236}">
                  <a16:creationId xmlns:a16="http://schemas.microsoft.com/office/drawing/2014/main" id="{F2B2218F-9714-AA2C-0568-F2B6CAC34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78271" y="106219737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433D6978-483A-882E-EEE8-94E7C0D7F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32167" y="106203410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967D35A7-FC17-9162-35C4-29E860DBE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34501" y="109116860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Oval 6">
              <a:extLst>
                <a:ext uri="{FF2B5EF4-FFF2-40B4-BE49-F238E27FC236}">
                  <a16:creationId xmlns:a16="http://schemas.microsoft.com/office/drawing/2014/main" id="{76670FDC-C705-959A-018C-8EA266099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66612" y="109137855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C9B742D-9091-25E2-823F-37C8B4D91670}"/>
              </a:ext>
            </a:extLst>
          </p:cNvPr>
          <p:cNvSpPr txBox="1"/>
          <p:nvPr/>
        </p:nvSpPr>
        <p:spPr>
          <a:xfrm>
            <a:off x="3707008" y="658007"/>
            <a:ext cx="16268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?</a:t>
            </a:r>
            <a:endParaRPr lang="en-GB" sz="11500" dirty="0"/>
          </a:p>
        </p:txBody>
      </p:sp>
    </p:spTree>
    <p:extLst>
      <p:ext uri="{BB962C8B-B14F-4D97-AF65-F5344CB8AC3E}">
        <p14:creationId xmlns:p14="http://schemas.microsoft.com/office/powerpoint/2010/main" val="247587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31FE423-D23C-1EF9-3EAB-DA9CE166E1C8}"/>
              </a:ext>
            </a:extLst>
          </p:cNvPr>
          <p:cNvGrpSpPr/>
          <p:nvPr/>
        </p:nvGrpSpPr>
        <p:grpSpPr>
          <a:xfrm>
            <a:off x="3181897" y="1139491"/>
            <a:ext cx="2237588" cy="2008887"/>
            <a:chOff x="3181897" y="1139491"/>
            <a:chExt cx="2237588" cy="200888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08E9B3C-61C9-A7E2-7D93-A42307BC2B55}"/>
                </a:ext>
              </a:extLst>
            </p:cNvPr>
            <p:cNvCxnSpPr>
              <a:stCxn id="4" idx="1"/>
            </p:cNvCxnSpPr>
            <p:nvPr/>
          </p:nvCxnSpPr>
          <p:spPr>
            <a:xfrm>
              <a:off x="3181897" y="1146386"/>
              <a:ext cx="1151564" cy="6327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32DA6F-0537-73BF-1E14-093B4B628141}"/>
                </a:ext>
              </a:extLst>
            </p:cNvPr>
            <p:cNvCxnSpPr>
              <a:stCxn id="5" idx="7"/>
            </p:cNvCxnSpPr>
            <p:nvPr/>
          </p:nvCxnSpPr>
          <p:spPr>
            <a:xfrm flipV="1">
              <a:off x="3278257" y="2596815"/>
              <a:ext cx="1055204" cy="551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54AB18C-8FE9-C971-6999-CCB28E009989}"/>
                </a:ext>
              </a:extLst>
            </p:cNvPr>
            <p:cNvCxnSpPr/>
            <p:nvPr/>
          </p:nvCxnSpPr>
          <p:spPr>
            <a:xfrm>
              <a:off x="4333461" y="1779104"/>
              <a:ext cx="0" cy="8177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E98EA-D98F-AFAD-E770-B50105116EF1}"/>
                </a:ext>
              </a:extLst>
            </p:cNvPr>
            <p:cNvCxnSpPr>
              <a:endCxn id="3" idx="7"/>
            </p:cNvCxnSpPr>
            <p:nvPr/>
          </p:nvCxnSpPr>
          <p:spPr>
            <a:xfrm flipV="1">
              <a:off x="4333461" y="1139491"/>
              <a:ext cx="1086024" cy="639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29F6AA-BF2F-4475-F128-03B94225F270}"/>
                </a:ext>
              </a:extLst>
            </p:cNvPr>
            <p:cNvCxnSpPr>
              <a:endCxn id="6" idx="0"/>
            </p:cNvCxnSpPr>
            <p:nvPr/>
          </p:nvCxnSpPr>
          <p:spPr>
            <a:xfrm>
              <a:off x="4333461" y="2596815"/>
              <a:ext cx="1077356" cy="547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92665109-6D1B-BD03-D46C-626C40611526}"/>
              </a:ext>
            </a:extLst>
          </p:cNvPr>
          <p:cNvGrpSpPr>
            <a:grpSpLocks/>
          </p:cNvGrpSpPr>
          <p:nvPr/>
        </p:nvGrpSpPr>
        <p:grpSpPr bwMode="auto">
          <a:xfrm>
            <a:off x="3162299" y="1128272"/>
            <a:ext cx="2324096" cy="2140107"/>
            <a:chOff x="108032167" y="106203410"/>
            <a:chExt cx="3126104" cy="3114445"/>
          </a:xfrm>
          <a:solidFill>
            <a:srgbClr val="582C83"/>
          </a:solidFill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D2AACF73-6BD9-2FBE-F4FD-B4ACDF4C8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78271" y="106219737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370D1C69-5097-4494-8834-2D77396E6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32167" y="106203410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C093EE37-803B-5329-4727-F8613FBE2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34501" y="109116860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CEA0C917-FB2D-B257-2E91-F738CA256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66612" y="109137855"/>
              <a:ext cx="180000" cy="180000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Partial Circle 19">
            <a:extLst>
              <a:ext uri="{FF2B5EF4-FFF2-40B4-BE49-F238E27FC236}">
                <a16:creationId xmlns:a16="http://schemas.microsoft.com/office/drawing/2014/main" id="{F6580C2F-F340-10FC-0EEB-72CFCB9ABCF7}"/>
              </a:ext>
            </a:extLst>
          </p:cNvPr>
          <p:cNvSpPr/>
          <p:nvPr/>
        </p:nvSpPr>
        <p:spPr>
          <a:xfrm>
            <a:off x="3971526" y="1413408"/>
            <a:ext cx="720000" cy="720000"/>
          </a:xfrm>
          <a:prstGeom prst="pie">
            <a:avLst>
              <a:gd name="adj1" fmla="val 5369854"/>
              <a:gd name="adj2" fmla="val 12507215"/>
            </a:avLst>
          </a:prstGeom>
          <a:solidFill>
            <a:srgbClr val="E302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B0061D-83FA-D422-6DAA-BB68735EA5C5}"/>
              </a:ext>
            </a:extLst>
          </p:cNvPr>
          <p:cNvSpPr txBox="1"/>
          <p:nvPr/>
        </p:nvSpPr>
        <p:spPr>
          <a:xfrm>
            <a:off x="3430965" y="18186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120°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58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aths Problem: Connect the towns solution (Motorway Problem)">
            <a:hlinkClick r:id="" action="ppaction://media"/>
            <a:extLst>
              <a:ext uri="{FF2B5EF4-FFF2-40B4-BE49-F238E27FC236}">
                <a16:creationId xmlns:a16="http://schemas.microsoft.com/office/drawing/2014/main" id="{4356C7ED-4A0D-3843-F9D6-6CEA3B9D4B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94455" y="228600"/>
            <a:ext cx="6755090" cy="38166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A8D5F0-16D2-754E-DEE9-BA3DD723E90D}"/>
              </a:ext>
            </a:extLst>
          </p:cNvPr>
          <p:cNvSpPr txBox="1"/>
          <p:nvPr/>
        </p:nvSpPr>
        <p:spPr>
          <a:xfrm>
            <a:off x="0" y="4397897"/>
            <a:ext cx="6755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https://www.youtube.com/watch?v=dAyDi1aa40E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977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On-screen Show (16:9)</PresentationFormat>
  <Paragraphs>18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Egypt COP27 and Road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Strategy 2021-2023  ‘Formal ‘ Education</dc:title>
  <dc:creator>Sylvia Knight</dc:creator>
  <cp:lastModifiedBy>Ruth Le Breton</cp:lastModifiedBy>
  <cp:revision>7</cp:revision>
  <dcterms:created xsi:type="dcterms:W3CDTF">2020-09-07T14:44:18Z</dcterms:created>
  <dcterms:modified xsi:type="dcterms:W3CDTF">2023-01-04T14:33:55Z</dcterms:modified>
</cp:coreProperties>
</file>