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733" r:id="rId5"/>
  </p:sldMasterIdLst>
  <p:notesMasterIdLst>
    <p:notesMasterId r:id="rId21"/>
  </p:notesMasterIdLst>
  <p:handoutMasterIdLst>
    <p:handoutMasterId r:id="rId22"/>
  </p:handoutMasterIdLst>
  <p:sldIdLst>
    <p:sldId id="256" r:id="rId6"/>
    <p:sldId id="271" r:id="rId7"/>
    <p:sldId id="258" r:id="rId8"/>
    <p:sldId id="259" r:id="rId9"/>
    <p:sldId id="262" r:id="rId10"/>
    <p:sldId id="260" r:id="rId11"/>
    <p:sldId id="263" r:id="rId12"/>
    <p:sldId id="261" r:id="rId13"/>
    <p:sldId id="264" r:id="rId14"/>
    <p:sldId id="268" r:id="rId15"/>
    <p:sldId id="269" r:id="rId16"/>
    <p:sldId id="270" r:id="rId17"/>
    <p:sldId id="266" r:id="rId18"/>
    <p:sldId id="272" r:id="rId19"/>
    <p:sldId id="273" r:id="rId20"/>
  </p:sldIdLst>
  <p:sldSz cx="12192000" cy="6858000"/>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5pPr>
    <a:lvl6pPr marL="22860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6pPr>
    <a:lvl7pPr marL="27432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7pPr>
    <a:lvl8pPr marL="32004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8pPr>
    <a:lvl9pPr marL="36576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751F2B-4541-6243-AFDF-8C8712A21440}" name="Emma Bell" initials="EB" userId="S::emma.bell@mei.org.uk::ca87b970-aa90-4fbd-a372-fd98626d0c59" providerId="AD"/>
  <p188:author id="{6819C588-FB25-EF1A-544E-4031BAB993EA}" name="Tom Rainbow" initials="TR" userId="S::tom.rainbow@mei.org.uk::4321d5a4-19b1-437a-ae14-53217a5bbc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DDC"/>
    <a:srgbClr val="EF476F"/>
    <a:srgbClr val="06D6A0"/>
    <a:srgbClr val="FFD166"/>
    <a:srgbClr val="3E4F65"/>
    <a:srgbClr val="6DB1BF"/>
    <a:srgbClr val="4D1C74"/>
    <a:srgbClr val="002D61"/>
    <a:srgbClr val="002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22863A-A13A-403B-99D5-4EA49FFD4FD9}" v="7" dt="2022-02-16T23:34:03.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snapToGrid="0">
      <p:cViewPr varScale="1">
        <p:scale>
          <a:sx n="18" d="100"/>
          <a:sy n="18" d="100"/>
        </p:scale>
        <p:origin x="68" y="78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ll" userId="ca87b970-aa90-4fbd-a372-fd98626d0c59" providerId="ADAL" clId="{D622863A-A13A-403B-99D5-4EA49FFD4FD9}"/>
    <pc:docChg chg="undo custSel addSld delSld modSld">
      <pc:chgData name="Emma Bell" userId="ca87b970-aa90-4fbd-a372-fd98626d0c59" providerId="ADAL" clId="{D622863A-A13A-403B-99D5-4EA49FFD4FD9}" dt="2022-02-16T23:34:03.412" v="266"/>
      <pc:docMkLst>
        <pc:docMk/>
      </pc:docMkLst>
      <pc:sldChg chg="modSp mod">
        <pc:chgData name="Emma Bell" userId="ca87b970-aa90-4fbd-a372-fd98626d0c59" providerId="ADAL" clId="{D622863A-A13A-403B-99D5-4EA49FFD4FD9}" dt="2022-02-16T23:15:39.066" v="18" actId="20577"/>
        <pc:sldMkLst>
          <pc:docMk/>
          <pc:sldMk cId="0" sldId="256"/>
        </pc:sldMkLst>
        <pc:spChg chg="mod">
          <ac:chgData name="Emma Bell" userId="ca87b970-aa90-4fbd-a372-fd98626d0c59" providerId="ADAL" clId="{D622863A-A13A-403B-99D5-4EA49FFD4FD9}" dt="2022-02-16T23:15:39.066" v="18" actId="20577"/>
          <ac:spMkLst>
            <pc:docMk/>
            <pc:sldMk cId="0" sldId="256"/>
            <ac:spMk id="7" creationId="{38916A31-00CF-4F31-8549-FDF9D2BBD223}"/>
          </ac:spMkLst>
        </pc:spChg>
      </pc:sldChg>
      <pc:sldChg chg="modSp mod">
        <pc:chgData name="Emma Bell" userId="ca87b970-aa90-4fbd-a372-fd98626d0c59" providerId="ADAL" clId="{D622863A-A13A-403B-99D5-4EA49FFD4FD9}" dt="2022-02-16T23:22:34.840" v="125" actId="20577"/>
        <pc:sldMkLst>
          <pc:docMk/>
          <pc:sldMk cId="4235094700" sldId="260"/>
        </pc:sldMkLst>
        <pc:graphicFrameChg chg="modGraphic">
          <ac:chgData name="Emma Bell" userId="ca87b970-aa90-4fbd-a372-fd98626d0c59" providerId="ADAL" clId="{D622863A-A13A-403B-99D5-4EA49FFD4FD9}" dt="2022-02-16T23:22:34.840" v="125" actId="20577"/>
          <ac:graphicFrameMkLst>
            <pc:docMk/>
            <pc:sldMk cId="4235094700" sldId="260"/>
            <ac:graphicFrameMk id="2" creationId="{6293F1D1-BA4D-4CE6-9C42-52FFEB4F94CE}"/>
          </ac:graphicFrameMkLst>
        </pc:graphicFrameChg>
      </pc:sldChg>
      <pc:sldChg chg="modSp mod modNotesTx">
        <pc:chgData name="Emma Bell" userId="ca87b970-aa90-4fbd-a372-fd98626d0c59" providerId="ADAL" clId="{D622863A-A13A-403B-99D5-4EA49FFD4FD9}" dt="2022-02-16T23:33:03.773" v="256" actId="20577"/>
        <pc:sldMkLst>
          <pc:docMk/>
          <pc:sldMk cId="2673708063" sldId="263"/>
        </pc:sldMkLst>
        <pc:graphicFrameChg chg="mod modGraphic">
          <ac:chgData name="Emma Bell" userId="ca87b970-aa90-4fbd-a372-fd98626d0c59" providerId="ADAL" clId="{D622863A-A13A-403B-99D5-4EA49FFD4FD9}" dt="2022-02-16T23:33:03.773" v="256" actId="20577"/>
          <ac:graphicFrameMkLst>
            <pc:docMk/>
            <pc:sldMk cId="2673708063" sldId="263"/>
            <ac:graphicFrameMk id="2" creationId="{6293F1D1-BA4D-4CE6-9C42-52FFEB4F94CE}"/>
          </ac:graphicFrameMkLst>
        </pc:graphicFrameChg>
      </pc:sldChg>
      <pc:sldChg chg="del">
        <pc:chgData name="Emma Bell" userId="ca87b970-aa90-4fbd-a372-fd98626d0c59" providerId="ADAL" clId="{D622863A-A13A-403B-99D5-4EA49FFD4FD9}" dt="2022-02-16T23:16:16.926" v="19" actId="47"/>
        <pc:sldMkLst>
          <pc:docMk/>
          <pc:sldMk cId="239510889" sldId="273"/>
        </pc:sldMkLst>
      </pc:sldChg>
      <pc:sldChg chg="addSp delSp modSp new mod">
        <pc:chgData name="Emma Bell" userId="ca87b970-aa90-4fbd-a372-fd98626d0c59" providerId="ADAL" clId="{D622863A-A13A-403B-99D5-4EA49FFD4FD9}" dt="2022-02-16T23:34:03.412" v="266"/>
        <pc:sldMkLst>
          <pc:docMk/>
          <pc:sldMk cId="3321254659" sldId="273"/>
        </pc:sldMkLst>
        <pc:graphicFrameChg chg="add del mod">
          <ac:chgData name="Emma Bell" userId="ca87b970-aa90-4fbd-a372-fd98626d0c59" providerId="ADAL" clId="{D622863A-A13A-403B-99D5-4EA49FFD4FD9}" dt="2022-02-16T23:34:01.046" v="265"/>
          <ac:graphicFrameMkLst>
            <pc:docMk/>
            <pc:sldMk cId="3321254659" sldId="273"/>
            <ac:graphicFrameMk id="3" creationId="{313FB863-C68E-433A-A417-448F6D592DE1}"/>
          </ac:graphicFrameMkLst>
        </pc:graphicFrameChg>
        <pc:picChg chg="add del">
          <ac:chgData name="Emma Bell" userId="ca87b970-aa90-4fbd-a372-fd98626d0c59" providerId="ADAL" clId="{D622863A-A13A-403B-99D5-4EA49FFD4FD9}" dt="2022-02-16T23:33:47.648" v="259" actId="478"/>
          <ac:picMkLst>
            <pc:docMk/>
            <pc:sldMk cId="3321254659" sldId="273"/>
            <ac:picMk id="2" creationId="{9226EBEC-5B46-4191-9845-98AF12E91F9B}"/>
          </ac:picMkLst>
        </pc:picChg>
        <pc:picChg chg="add">
          <ac:chgData name="Emma Bell" userId="ca87b970-aa90-4fbd-a372-fd98626d0c59" providerId="ADAL" clId="{D622863A-A13A-403B-99D5-4EA49FFD4FD9}" dt="2022-02-16T23:34:03.412" v="266"/>
          <ac:picMkLst>
            <pc:docMk/>
            <pc:sldMk cId="3321254659" sldId="273"/>
            <ac:picMk id="4" creationId="{1E6036A2-6505-46F5-88B4-3639B4BF1CC1}"/>
          </ac:picMkLst>
        </pc:picChg>
      </pc:sldChg>
      <pc:sldChg chg="del">
        <pc:chgData name="Emma Bell" userId="ca87b970-aa90-4fbd-a372-fd98626d0c59" providerId="ADAL" clId="{D622863A-A13A-403B-99D5-4EA49FFD4FD9}" dt="2022-02-16T23:16:16.926" v="19" actId="47"/>
        <pc:sldMkLst>
          <pc:docMk/>
          <pc:sldMk cId="4017463885" sldId="274"/>
        </pc:sldMkLst>
      </pc:sldChg>
      <pc:sldChg chg="add del">
        <pc:chgData name="Emma Bell" userId="ca87b970-aa90-4fbd-a372-fd98626d0c59" providerId="ADAL" clId="{D622863A-A13A-403B-99D5-4EA49FFD4FD9}" dt="2022-02-16T23:34:01.046" v="265"/>
        <pc:sldMkLst>
          <pc:docMk/>
          <pc:sldMk cId="4064838910" sldId="274"/>
        </pc:sldMkLst>
      </pc:sldChg>
      <pc:sldChg chg="del">
        <pc:chgData name="Emma Bell" userId="ca87b970-aa90-4fbd-a372-fd98626d0c59" providerId="ADAL" clId="{D622863A-A13A-403B-99D5-4EA49FFD4FD9}" dt="2022-02-16T23:16:16.926" v="19" actId="47"/>
        <pc:sldMkLst>
          <pc:docMk/>
          <pc:sldMk cId="2838071540" sldId="276"/>
        </pc:sldMkLst>
      </pc:sldChg>
      <pc:sldChg chg="del">
        <pc:chgData name="Emma Bell" userId="ca87b970-aa90-4fbd-a372-fd98626d0c59" providerId="ADAL" clId="{D622863A-A13A-403B-99D5-4EA49FFD4FD9}" dt="2022-02-16T23:16:16.926" v="19" actId="47"/>
        <pc:sldMkLst>
          <pc:docMk/>
          <pc:sldMk cId="2148489545" sldId="2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2"/>
                </a:solidFill>
                <a:latin typeface="Arial" panose="020B0604020202020204" pitchFamily="34" charset="0"/>
                <a:ea typeface="+mn-ea"/>
                <a:cs typeface="Arial" panose="020B0604020202020204" pitchFamily="34" charset="0"/>
              </a:defRPr>
            </a:pPr>
            <a:r>
              <a:rPr lang="en-US">
                <a:solidFill>
                  <a:schemeClr val="tx2"/>
                </a:solidFill>
              </a:rPr>
              <a:t>New Vehicle Registrations in the UK</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Sheet1!$C$18:$C$19</c:f>
              <c:strCache>
                <c:ptCount val="2"/>
                <c:pt idx="1">
                  <c:v>Millions</c:v>
                </c:pt>
              </c:strCache>
            </c:strRef>
          </c:tx>
          <c:spPr>
            <a:ln w="19050" cap="rnd">
              <a:solidFill>
                <a:srgbClr val="7030A0"/>
              </a:solidFill>
              <a:round/>
            </a:ln>
            <a:effectLst/>
          </c:spPr>
          <c:marker>
            <c:symbol val="circle"/>
            <c:size val="10"/>
            <c:spPr>
              <a:solidFill>
                <a:srgbClr val="7030A0"/>
              </a:solidFill>
              <a:ln w="9525">
                <a:solidFill>
                  <a:srgbClr val="7030A0"/>
                </a:solidFill>
              </a:ln>
              <a:effectLst/>
            </c:spPr>
          </c:marker>
          <c:xVal>
            <c:numRef>
              <c:f>Sheet1!$B$20:$B$39</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xVal>
          <c:yVal>
            <c:numRef>
              <c:f>Sheet1!$C$20:$C$39</c:f>
              <c:numCache>
                <c:formatCode>General</c:formatCode>
                <c:ptCount val="20"/>
                <c:pt idx="0">
                  <c:v>2.585982</c:v>
                </c:pt>
                <c:pt idx="1">
                  <c:v>2.682131</c:v>
                </c:pt>
                <c:pt idx="2">
                  <c:v>2.6460560000000002</c:v>
                </c:pt>
                <c:pt idx="3">
                  <c:v>2.5990790000000001</c:v>
                </c:pt>
                <c:pt idx="4">
                  <c:v>2.4434549999999997</c:v>
                </c:pt>
                <c:pt idx="5">
                  <c:v>2.3400430000000001</c:v>
                </c:pt>
                <c:pt idx="6">
                  <c:v>2.3900799999999998</c:v>
                </c:pt>
                <c:pt idx="7">
                  <c:v>2.1119980000000003</c:v>
                </c:pt>
                <c:pt idx="8">
                  <c:v>1.9682519999999999</c:v>
                </c:pt>
                <c:pt idx="9">
                  <c:v>1.996324</c:v>
                </c:pt>
                <c:pt idx="10">
                  <c:v>1.907411</c:v>
                </c:pt>
                <c:pt idx="11">
                  <c:v>2.0108250000000001</c:v>
                </c:pt>
                <c:pt idx="12">
                  <c:v>2.225082</c:v>
                </c:pt>
                <c:pt idx="13">
                  <c:v>2.4383400000000002</c:v>
                </c:pt>
                <c:pt idx="14">
                  <c:v>2.6021460000000003</c:v>
                </c:pt>
                <c:pt idx="15">
                  <c:v>2.665251</c:v>
                </c:pt>
                <c:pt idx="16">
                  <c:v>2.5093299999999998</c:v>
                </c:pt>
                <c:pt idx="17">
                  <c:v>2.3415050000000002</c:v>
                </c:pt>
                <c:pt idx="18">
                  <c:v>2.2954090000000003</c:v>
                </c:pt>
                <c:pt idx="19">
                  <c:v>1.6199570000000001</c:v>
                </c:pt>
              </c:numCache>
            </c:numRef>
          </c:yVal>
          <c:smooth val="0"/>
          <c:extLst>
            <c:ext xmlns:c16="http://schemas.microsoft.com/office/drawing/2014/chart" uri="{C3380CC4-5D6E-409C-BE32-E72D297353CC}">
              <c16:uniqueId val="{00000000-25D1-48C7-84C9-EC8EF228A60B}"/>
            </c:ext>
          </c:extLst>
        </c:ser>
        <c:dLbls>
          <c:showLegendKey val="0"/>
          <c:showVal val="0"/>
          <c:showCatName val="0"/>
          <c:showSerName val="0"/>
          <c:showPercent val="0"/>
          <c:showBubbleSize val="0"/>
        </c:dLbls>
        <c:axId val="754221968"/>
        <c:axId val="750186976"/>
      </c:scatterChart>
      <c:valAx>
        <c:axId val="754221968"/>
        <c:scaling>
          <c:orientation val="minMax"/>
          <c:max val="2021"/>
          <c:min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0186976"/>
        <c:crosses val="autoZero"/>
        <c:crossBetween val="midCat"/>
        <c:majorUnit val="2"/>
      </c:valAx>
      <c:valAx>
        <c:axId val="750186976"/>
        <c:scaling>
          <c:orientation val="minMax"/>
          <c:max val="3"/>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New registrations, in millions</a:t>
                </a:r>
              </a:p>
            </c:rich>
          </c:tx>
          <c:layout>
            <c:manualLayout>
              <c:xMode val="edge"/>
              <c:yMode val="edge"/>
              <c:x val="6.498826279684445E-3"/>
              <c:y val="0.2241056374935618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1968"/>
        <c:crosses val="autoZero"/>
        <c:crossBetween val="midCat"/>
      </c:valAx>
      <c:spPr>
        <a:noFill/>
        <a:ln>
          <a:noFill/>
        </a:ln>
        <a:effectLst/>
      </c:spPr>
    </c:plotArea>
    <c:plotVisOnly val="1"/>
    <c:dispBlanksAs val="gap"/>
    <c:showDLblsOverMax val="0"/>
  </c:chart>
  <c:spPr>
    <a:noFill/>
    <a:ln w="28575">
      <a:solidFill>
        <a:schemeClr val="tx1"/>
      </a:solidFill>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Types of Newly Registered Vehicles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Sheet2!$B$1</c:f>
              <c:strCache>
                <c:ptCount val="1"/>
                <c:pt idx="0">
                  <c:v>Petrol</c:v>
                </c:pt>
              </c:strCache>
            </c:strRef>
          </c:tx>
          <c:spPr>
            <a:solidFill>
              <a:schemeClr val="accent1"/>
            </a:solidFill>
            <a:ln>
              <a:noFill/>
            </a:ln>
            <a:effectLst/>
          </c:spPr>
          <c:invertIfNegative val="0"/>
          <c:dPt>
            <c:idx val="0"/>
            <c:invertIfNegative val="0"/>
            <c:bubble3D val="0"/>
            <c:spPr>
              <a:solidFill>
                <a:srgbClr val="EF476F"/>
              </a:solidFill>
              <a:ln>
                <a:noFill/>
              </a:ln>
              <a:effectLst/>
            </c:spPr>
            <c:extLst>
              <c:ext xmlns:c16="http://schemas.microsoft.com/office/drawing/2014/chart" uri="{C3380CC4-5D6E-409C-BE32-E72D297353CC}">
                <c16:uniqueId val="{00000001-C38C-46BC-A470-80335FF0376B}"/>
              </c:ext>
            </c:extLst>
          </c:dPt>
          <c:dPt>
            <c:idx val="1"/>
            <c:invertIfNegative val="0"/>
            <c:bubble3D val="0"/>
            <c:spPr>
              <a:solidFill>
                <a:srgbClr val="EF476F"/>
              </a:solidFill>
              <a:ln>
                <a:noFill/>
              </a:ln>
              <a:effectLst/>
            </c:spPr>
            <c:extLst>
              <c:ext xmlns:c16="http://schemas.microsoft.com/office/drawing/2014/chart" uri="{C3380CC4-5D6E-409C-BE32-E72D297353CC}">
                <c16:uniqueId val="{00000003-C38C-46BC-A470-80335FF0376B}"/>
              </c:ext>
            </c:extLst>
          </c:dPt>
          <c:dPt>
            <c:idx val="2"/>
            <c:invertIfNegative val="0"/>
            <c:bubble3D val="0"/>
            <c:spPr>
              <a:solidFill>
                <a:srgbClr val="EF476F"/>
              </a:solidFill>
              <a:ln>
                <a:noFill/>
              </a:ln>
              <a:effectLst/>
            </c:spPr>
            <c:extLst>
              <c:ext xmlns:c16="http://schemas.microsoft.com/office/drawing/2014/chart" uri="{C3380CC4-5D6E-409C-BE32-E72D297353CC}">
                <c16:uniqueId val="{00000005-C38C-46BC-A470-80335FF0376B}"/>
              </c:ext>
            </c:extLst>
          </c:dPt>
          <c:dPt>
            <c:idx val="3"/>
            <c:invertIfNegative val="0"/>
            <c:bubble3D val="0"/>
            <c:spPr>
              <a:solidFill>
                <a:srgbClr val="EF476F"/>
              </a:solidFill>
              <a:ln>
                <a:noFill/>
              </a:ln>
              <a:effectLst/>
            </c:spPr>
            <c:extLst>
              <c:ext xmlns:c16="http://schemas.microsoft.com/office/drawing/2014/chart" uri="{C3380CC4-5D6E-409C-BE32-E72D297353CC}">
                <c16:uniqueId val="{00000007-C38C-46BC-A470-80335FF0376B}"/>
              </c:ext>
            </c:extLst>
          </c:dPt>
          <c:cat>
            <c:numRef>
              <c:f>Sheet2!$A$2:$A$5</c:f>
              <c:numCache>
                <c:formatCode>General</c:formatCode>
                <c:ptCount val="4"/>
                <c:pt idx="0">
                  <c:v>2005</c:v>
                </c:pt>
                <c:pt idx="1">
                  <c:v>2010</c:v>
                </c:pt>
                <c:pt idx="2">
                  <c:v>2015</c:v>
                </c:pt>
                <c:pt idx="3">
                  <c:v>2020</c:v>
                </c:pt>
              </c:numCache>
            </c:numRef>
          </c:cat>
          <c:val>
            <c:numRef>
              <c:f>Sheet2!$B$2:$B$5</c:f>
              <c:numCache>
                <c:formatCode>General</c:formatCode>
                <c:ptCount val="4"/>
                <c:pt idx="0">
                  <c:v>63.17</c:v>
                </c:pt>
                <c:pt idx="1">
                  <c:v>53.14</c:v>
                </c:pt>
                <c:pt idx="2">
                  <c:v>49.04</c:v>
                </c:pt>
                <c:pt idx="3">
                  <c:v>60.92</c:v>
                </c:pt>
              </c:numCache>
            </c:numRef>
          </c:val>
          <c:extLst>
            <c:ext xmlns:c16="http://schemas.microsoft.com/office/drawing/2014/chart" uri="{C3380CC4-5D6E-409C-BE32-E72D297353CC}">
              <c16:uniqueId val="{00000008-C38C-46BC-A470-80335FF0376B}"/>
            </c:ext>
          </c:extLst>
        </c:ser>
        <c:ser>
          <c:idx val="1"/>
          <c:order val="1"/>
          <c:tx>
            <c:strRef>
              <c:f>Sheet2!$C$1</c:f>
              <c:strCache>
                <c:ptCount val="1"/>
                <c:pt idx="0">
                  <c:v>Diesel</c:v>
                </c:pt>
              </c:strCache>
            </c:strRef>
          </c:tx>
          <c:spPr>
            <a:solidFill>
              <a:srgbClr val="599DDC"/>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Sheet2!$C$2:$C$5</c:f>
              <c:numCache>
                <c:formatCode>General</c:formatCode>
                <c:ptCount val="4"/>
                <c:pt idx="0">
                  <c:v>36.57</c:v>
                </c:pt>
                <c:pt idx="1">
                  <c:v>45.74</c:v>
                </c:pt>
                <c:pt idx="2">
                  <c:v>48.17</c:v>
                </c:pt>
                <c:pt idx="3">
                  <c:v>18.22</c:v>
                </c:pt>
              </c:numCache>
            </c:numRef>
          </c:val>
          <c:extLst>
            <c:ext xmlns:c16="http://schemas.microsoft.com/office/drawing/2014/chart" uri="{C3380CC4-5D6E-409C-BE32-E72D297353CC}">
              <c16:uniqueId val="{00000009-C38C-46BC-A470-80335FF0376B}"/>
            </c:ext>
          </c:extLst>
        </c:ser>
        <c:ser>
          <c:idx val="2"/>
          <c:order val="2"/>
          <c:tx>
            <c:strRef>
              <c:f>Sheet2!$D$1</c:f>
              <c:strCache>
                <c:ptCount val="1"/>
                <c:pt idx="0">
                  <c:v>Hybrid</c:v>
                </c:pt>
              </c:strCache>
            </c:strRef>
          </c:tx>
          <c:spPr>
            <a:solidFill>
              <a:srgbClr val="FFD166"/>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Sheet2!$D$2:$D$5</c:f>
              <c:numCache>
                <c:formatCode>General</c:formatCode>
                <c:ptCount val="4"/>
                <c:pt idx="0">
                  <c:v>0.22</c:v>
                </c:pt>
                <c:pt idx="1">
                  <c:v>1.0900000000000001</c:v>
                </c:pt>
                <c:pt idx="2">
                  <c:v>2.34</c:v>
                </c:pt>
                <c:pt idx="3">
                  <c:v>14.22</c:v>
                </c:pt>
              </c:numCache>
            </c:numRef>
          </c:val>
          <c:extLst>
            <c:ext xmlns:c16="http://schemas.microsoft.com/office/drawing/2014/chart" uri="{C3380CC4-5D6E-409C-BE32-E72D297353CC}">
              <c16:uniqueId val="{0000000A-C38C-46BC-A470-80335FF0376B}"/>
            </c:ext>
          </c:extLst>
        </c:ser>
        <c:ser>
          <c:idx val="3"/>
          <c:order val="3"/>
          <c:tx>
            <c:strRef>
              <c:f>Sheet2!$E$1</c:f>
              <c:strCache>
                <c:ptCount val="1"/>
                <c:pt idx="0">
                  <c:v>Electric</c:v>
                </c:pt>
              </c:strCache>
            </c:strRef>
          </c:tx>
          <c:spPr>
            <a:solidFill>
              <a:srgbClr val="06D6A0"/>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Sheet2!$E$2:$E$5</c:f>
              <c:numCache>
                <c:formatCode>General</c:formatCode>
                <c:ptCount val="4"/>
                <c:pt idx="0">
                  <c:v>0</c:v>
                </c:pt>
                <c:pt idx="1">
                  <c:v>0</c:v>
                </c:pt>
                <c:pt idx="2">
                  <c:v>0.45</c:v>
                </c:pt>
                <c:pt idx="3">
                  <c:v>6.59</c:v>
                </c:pt>
              </c:numCache>
            </c:numRef>
          </c:val>
          <c:extLst>
            <c:ext xmlns:c16="http://schemas.microsoft.com/office/drawing/2014/chart" uri="{C3380CC4-5D6E-409C-BE32-E72D297353CC}">
              <c16:uniqueId val="{0000000B-C38C-46BC-A470-80335FF0376B}"/>
            </c:ext>
          </c:extLst>
        </c:ser>
        <c:dLbls>
          <c:showLegendKey val="0"/>
          <c:showVal val="0"/>
          <c:showCatName val="0"/>
          <c:showSerName val="0"/>
          <c:showPercent val="0"/>
          <c:showBubbleSize val="0"/>
        </c:dLbls>
        <c:gapWidth val="150"/>
        <c:overlap val="100"/>
        <c:axId val="754222384"/>
        <c:axId val="754222800"/>
      </c:barChart>
      <c:catAx>
        <c:axId val="7542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800"/>
        <c:crosses val="autoZero"/>
        <c:auto val="1"/>
        <c:lblAlgn val="ctr"/>
        <c:lblOffset val="100"/>
        <c:noMultiLvlLbl val="0"/>
      </c:catAx>
      <c:valAx>
        <c:axId val="7542228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3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28575">
      <a:solidFill>
        <a:schemeClr val="tx1"/>
      </a:solid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Types of Newly Registered Vehicles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Sheet2!$B$1</c:f>
              <c:strCache>
                <c:ptCount val="1"/>
                <c:pt idx="0">
                  <c:v>Petrol</c:v>
                </c:pt>
              </c:strCache>
            </c:strRef>
          </c:tx>
          <c:spPr>
            <a:solidFill>
              <a:schemeClr val="accent1"/>
            </a:solidFill>
            <a:ln>
              <a:noFill/>
            </a:ln>
            <a:effectLst/>
          </c:spPr>
          <c:invertIfNegative val="0"/>
          <c:dPt>
            <c:idx val="0"/>
            <c:invertIfNegative val="0"/>
            <c:bubble3D val="0"/>
            <c:spPr>
              <a:solidFill>
                <a:srgbClr val="EF476F"/>
              </a:solidFill>
              <a:ln>
                <a:noFill/>
              </a:ln>
              <a:effectLst/>
            </c:spPr>
            <c:extLst>
              <c:ext xmlns:c16="http://schemas.microsoft.com/office/drawing/2014/chart" uri="{C3380CC4-5D6E-409C-BE32-E72D297353CC}">
                <c16:uniqueId val="{00000001-5D4E-44F0-946B-B8842BF8DA90}"/>
              </c:ext>
            </c:extLst>
          </c:dPt>
          <c:dPt>
            <c:idx val="1"/>
            <c:invertIfNegative val="0"/>
            <c:bubble3D val="0"/>
            <c:spPr>
              <a:solidFill>
                <a:srgbClr val="EF476F"/>
              </a:solidFill>
              <a:ln>
                <a:noFill/>
              </a:ln>
              <a:effectLst/>
            </c:spPr>
            <c:extLst>
              <c:ext xmlns:c16="http://schemas.microsoft.com/office/drawing/2014/chart" uri="{C3380CC4-5D6E-409C-BE32-E72D297353CC}">
                <c16:uniqueId val="{00000003-5D4E-44F0-946B-B8842BF8DA90}"/>
              </c:ext>
            </c:extLst>
          </c:dPt>
          <c:dPt>
            <c:idx val="2"/>
            <c:invertIfNegative val="0"/>
            <c:bubble3D val="0"/>
            <c:spPr>
              <a:solidFill>
                <a:srgbClr val="EF476F"/>
              </a:solidFill>
              <a:ln>
                <a:noFill/>
              </a:ln>
              <a:effectLst/>
            </c:spPr>
            <c:extLst>
              <c:ext xmlns:c16="http://schemas.microsoft.com/office/drawing/2014/chart" uri="{C3380CC4-5D6E-409C-BE32-E72D297353CC}">
                <c16:uniqueId val="{00000005-5D4E-44F0-946B-B8842BF8DA90}"/>
              </c:ext>
            </c:extLst>
          </c:dPt>
          <c:dPt>
            <c:idx val="3"/>
            <c:invertIfNegative val="0"/>
            <c:bubble3D val="0"/>
            <c:spPr>
              <a:solidFill>
                <a:srgbClr val="EF476F"/>
              </a:solidFill>
              <a:ln>
                <a:noFill/>
              </a:ln>
              <a:effectLst/>
            </c:spPr>
            <c:extLst>
              <c:ext xmlns:c16="http://schemas.microsoft.com/office/drawing/2014/chart" uri="{C3380CC4-5D6E-409C-BE32-E72D297353CC}">
                <c16:uniqueId val="{00000007-5D4E-44F0-946B-B8842BF8DA90}"/>
              </c:ext>
            </c:extLst>
          </c:dPt>
          <c:cat>
            <c:numRef>
              <c:f>Sheet2!$A$2:$A$7</c:f>
              <c:numCache>
                <c:formatCode>General</c:formatCode>
                <c:ptCount val="6"/>
                <c:pt idx="0">
                  <c:v>2005</c:v>
                </c:pt>
                <c:pt idx="1">
                  <c:v>2010</c:v>
                </c:pt>
                <c:pt idx="2">
                  <c:v>2015</c:v>
                </c:pt>
                <c:pt idx="3">
                  <c:v>2020</c:v>
                </c:pt>
                <c:pt idx="4">
                  <c:v>2025</c:v>
                </c:pt>
                <c:pt idx="5">
                  <c:v>2030</c:v>
                </c:pt>
              </c:numCache>
            </c:numRef>
          </c:cat>
          <c:val>
            <c:numRef>
              <c:f>Sheet2!$B$2:$B$7</c:f>
              <c:numCache>
                <c:formatCode>General</c:formatCode>
                <c:ptCount val="6"/>
                <c:pt idx="0">
                  <c:v>63.17</c:v>
                </c:pt>
                <c:pt idx="1">
                  <c:v>53.14</c:v>
                </c:pt>
                <c:pt idx="2">
                  <c:v>49.04</c:v>
                </c:pt>
                <c:pt idx="3">
                  <c:v>60.92</c:v>
                </c:pt>
              </c:numCache>
            </c:numRef>
          </c:val>
          <c:extLst>
            <c:ext xmlns:c16="http://schemas.microsoft.com/office/drawing/2014/chart" uri="{C3380CC4-5D6E-409C-BE32-E72D297353CC}">
              <c16:uniqueId val="{00000008-5D4E-44F0-946B-B8842BF8DA90}"/>
            </c:ext>
          </c:extLst>
        </c:ser>
        <c:ser>
          <c:idx val="1"/>
          <c:order val="1"/>
          <c:tx>
            <c:strRef>
              <c:f>Sheet2!$C$1</c:f>
              <c:strCache>
                <c:ptCount val="1"/>
                <c:pt idx="0">
                  <c:v>Diesel</c:v>
                </c:pt>
              </c:strCache>
            </c:strRef>
          </c:tx>
          <c:spPr>
            <a:solidFill>
              <a:srgbClr val="599DDC"/>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Sheet2!$C$2:$C$7</c:f>
              <c:numCache>
                <c:formatCode>General</c:formatCode>
                <c:ptCount val="6"/>
                <c:pt idx="0">
                  <c:v>36.57</c:v>
                </c:pt>
                <c:pt idx="1">
                  <c:v>45.74</c:v>
                </c:pt>
                <c:pt idx="2">
                  <c:v>48.17</c:v>
                </c:pt>
                <c:pt idx="3">
                  <c:v>18.22</c:v>
                </c:pt>
              </c:numCache>
            </c:numRef>
          </c:val>
          <c:extLst>
            <c:ext xmlns:c16="http://schemas.microsoft.com/office/drawing/2014/chart" uri="{C3380CC4-5D6E-409C-BE32-E72D297353CC}">
              <c16:uniqueId val="{00000009-5D4E-44F0-946B-B8842BF8DA90}"/>
            </c:ext>
          </c:extLst>
        </c:ser>
        <c:ser>
          <c:idx val="2"/>
          <c:order val="2"/>
          <c:tx>
            <c:strRef>
              <c:f>Sheet2!$D$1</c:f>
              <c:strCache>
                <c:ptCount val="1"/>
                <c:pt idx="0">
                  <c:v>Hybrid</c:v>
                </c:pt>
              </c:strCache>
            </c:strRef>
          </c:tx>
          <c:spPr>
            <a:solidFill>
              <a:srgbClr val="FFD166"/>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Sheet2!$D$2:$D$7</c:f>
              <c:numCache>
                <c:formatCode>General</c:formatCode>
                <c:ptCount val="6"/>
                <c:pt idx="0">
                  <c:v>0.22</c:v>
                </c:pt>
                <c:pt idx="1">
                  <c:v>1.0900000000000001</c:v>
                </c:pt>
                <c:pt idx="2">
                  <c:v>2.34</c:v>
                </c:pt>
                <c:pt idx="3">
                  <c:v>14.22</c:v>
                </c:pt>
              </c:numCache>
            </c:numRef>
          </c:val>
          <c:extLst>
            <c:ext xmlns:c16="http://schemas.microsoft.com/office/drawing/2014/chart" uri="{C3380CC4-5D6E-409C-BE32-E72D297353CC}">
              <c16:uniqueId val="{0000000A-5D4E-44F0-946B-B8842BF8DA90}"/>
            </c:ext>
          </c:extLst>
        </c:ser>
        <c:ser>
          <c:idx val="3"/>
          <c:order val="3"/>
          <c:tx>
            <c:strRef>
              <c:f>Sheet2!$E$1</c:f>
              <c:strCache>
                <c:ptCount val="1"/>
                <c:pt idx="0">
                  <c:v>Electric</c:v>
                </c:pt>
              </c:strCache>
            </c:strRef>
          </c:tx>
          <c:spPr>
            <a:solidFill>
              <a:srgbClr val="06D6A0"/>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Sheet2!$E$2:$E$7</c:f>
              <c:numCache>
                <c:formatCode>General</c:formatCode>
                <c:ptCount val="6"/>
                <c:pt idx="0">
                  <c:v>0</c:v>
                </c:pt>
                <c:pt idx="1">
                  <c:v>0</c:v>
                </c:pt>
                <c:pt idx="2">
                  <c:v>0.45</c:v>
                </c:pt>
                <c:pt idx="3">
                  <c:v>6.59</c:v>
                </c:pt>
              </c:numCache>
            </c:numRef>
          </c:val>
          <c:extLst>
            <c:ext xmlns:c16="http://schemas.microsoft.com/office/drawing/2014/chart" uri="{C3380CC4-5D6E-409C-BE32-E72D297353CC}">
              <c16:uniqueId val="{0000000B-5D4E-44F0-946B-B8842BF8DA90}"/>
            </c:ext>
          </c:extLst>
        </c:ser>
        <c:dLbls>
          <c:showLegendKey val="0"/>
          <c:showVal val="0"/>
          <c:showCatName val="0"/>
          <c:showSerName val="0"/>
          <c:showPercent val="0"/>
          <c:showBubbleSize val="0"/>
        </c:dLbls>
        <c:gapWidth val="150"/>
        <c:overlap val="100"/>
        <c:axId val="754222384"/>
        <c:axId val="754222800"/>
      </c:barChart>
      <c:catAx>
        <c:axId val="7542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800"/>
        <c:crosses val="autoZero"/>
        <c:auto val="1"/>
        <c:lblAlgn val="ctr"/>
        <c:lblOffset val="100"/>
        <c:noMultiLvlLbl val="0"/>
      </c:catAx>
      <c:valAx>
        <c:axId val="7542228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3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28575">
      <a:solidFill>
        <a:schemeClr val="tx1"/>
      </a:solid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Types of Newly Registered Vehicles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Sheet2!$B$1</c:f>
              <c:strCache>
                <c:ptCount val="1"/>
                <c:pt idx="0">
                  <c:v>Petrol</c:v>
                </c:pt>
              </c:strCache>
            </c:strRef>
          </c:tx>
          <c:spPr>
            <a:solidFill>
              <a:srgbClr val="EF476F"/>
            </a:solidFill>
            <a:ln>
              <a:noFill/>
            </a:ln>
            <a:effectLst/>
          </c:spPr>
          <c:invertIfNegative val="0"/>
          <c:dPt>
            <c:idx val="0"/>
            <c:invertIfNegative val="0"/>
            <c:bubble3D val="0"/>
            <c:spPr>
              <a:solidFill>
                <a:srgbClr val="EF476F"/>
              </a:solidFill>
              <a:ln>
                <a:noFill/>
              </a:ln>
              <a:effectLst/>
            </c:spPr>
            <c:extLst>
              <c:ext xmlns:c16="http://schemas.microsoft.com/office/drawing/2014/chart" uri="{C3380CC4-5D6E-409C-BE32-E72D297353CC}">
                <c16:uniqueId val="{00000001-5D4E-44F0-946B-B8842BF8DA90}"/>
              </c:ext>
            </c:extLst>
          </c:dPt>
          <c:dPt>
            <c:idx val="1"/>
            <c:invertIfNegative val="0"/>
            <c:bubble3D val="0"/>
            <c:spPr>
              <a:solidFill>
                <a:srgbClr val="EF476F"/>
              </a:solidFill>
              <a:ln>
                <a:noFill/>
              </a:ln>
              <a:effectLst/>
            </c:spPr>
            <c:extLst>
              <c:ext xmlns:c16="http://schemas.microsoft.com/office/drawing/2014/chart" uri="{C3380CC4-5D6E-409C-BE32-E72D297353CC}">
                <c16:uniqueId val="{00000003-5D4E-44F0-946B-B8842BF8DA90}"/>
              </c:ext>
            </c:extLst>
          </c:dPt>
          <c:dPt>
            <c:idx val="2"/>
            <c:invertIfNegative val="0"/>
            <c:bubble3D val="0"/>
            <c:spPr>
              <a:solidFill>
                <a:srgbClr val="EF476F"/>
              </a:solidFill>
              <a:ln>
                <a:noFill/>
              </a:ln>
              <a:effectLst/>
            </c:spPr>
            <c:extLst>
              <c:ext xmlns:c16="http://schemas.microsoft.com/office/drawing/2014/chart" uri="{C3380CC4-5D6E-409C-BE32-E72D297353CC}">
                <c16:uniqueId val="{00000005-5D4E-44F0-946B-B8842BF8DA90}"/>
              </c:ext>
            </c:extLst>
          </c:dPt>
          <c:dPt>
            <c:idx val="3"/>
            <c:invertIfNegative val="0"/>
            <c:bubble3D val="0"/>
            <c:spPr>
              <a:solidFill>
                <a:srgbClr val="EF476F"/>
              </a:solidFill>
              <a:ln>
                <a:noFill/>
              </a:ln>
              <a:effectLst/>
            </c:spPr>
            <c:extLst>
              <c:ext xmlns:c16="http://schemas.microsoft.com/office/drawing/2014/chart" uri="{C3380CC4-5D6E-409C-BE32-E72D297353CC}">
                <c16:uniqueId val="{00000007-5D4E-44F0-946B-B8842BF8DA90}"/>
              </c:ext>
            </c:extLst>
          </c:dPt>
          <c:cat>
            <c:numRef>
              <c:f>Sheet2!$A$2:$A$7</c:f>
              <c:numCache>
                <c:formatCode>General</c:formatCode>
                <c:ptCount val="6"/>
                <c:pt idx="0">
                  <c:v>2005</c:v>
                </c:pt>
                <c:pt idx="1">
                  <c:v>2010</c:v>
                </c:pt>
                <c:pt idx="2">
                  <c:v>2015</c:v>
                </c:pt>
                <c:pt idx="3">
                  <c:v>2020</c:v>
                </c:pt>
                <c:pt idx="4">
                  <c:v>2025</c:v>
                </c:pt>
                <c:pt idx="5">
                  <c:v>2030</c:v>
                </c:pt>
              </c:numCache>
            </c:numRef>
          </c:cat>
          <c:val>
            <c:numRef>
              <c:f>Sheet2!$B$2:$B$7</c:f>
              <c:numCache>
                <c:formatCode>General</c:formatCode>
                <c:ptCount val="6"/>
                <c:pt idx="0">
                  <c:v>63.17</c:v>
                </c:pt>
                <c:pt idx="1">
                  <c:v>53.14</c:v>
                </c:pt>
                <c:pt idx="2">
                  <c:v>49.04</c:v>
                </c:pt>
                <c:pt idx="3">
                  <c:v>60.92</c:v>
                </c:pt>
                <c:pt idx="5">
                  <c:v>4</c:v>
                </c:pt>
              </c:numCache>
            </c:numRef>
          </c:val>
          <c:extLst>
            <c:ext xmlns:c16="http://schemas.microsoft.com/office/drawing/2014/chart" uri="{C3380CC4-5D6E-409C-BE32-E72D297353CC}">
              <c16:uniqueId val="{00000008-5D4E-44F0-946B-B8842BF8DA90}"/>
            </c:ext>
          </c:extLst>
        </c:ser>
        <c:ser>
          <c:idx val="1"/>
          <c:order val="1"/>
          <c:tx>
            <c:strRef>
              <c:f>Sheet2!$C$1</c:f>
              <c:strCache>
                <c:ptCount val="1"/>
                <c:pt idx="0">
                  <c:v>Diesel</c:v>
                </c:pt>
              </c:strCache>
            </c:strRef>
          </c:tx>
          <c:spPr>
            <a:solidFill>
              <a:srgbClr val="599DDC"/>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Sheet2!$C$2:$C$7</c:f>
              <c:numCache>
                <c:formatCode>General</c:formatCode>
                <c:ptCount val="6"/>
                <c:pt idx="0">
                  <c:v>36.57</c:v>
                </c:pt>
                <c:pt idx="1">
                  <c:v>45.74</c:v>
                </c:pt>
                <c:pt idx="2">
                  <c:v>48.17</c:v>
                </c:pt>
                <c:pt idx="3">
                  <c:v>18.22</c:v>
                </c:pt>
                <c:pt idx="5">
                  <c:v>3</c:v>
                </c:pt>
              </c:numCache>
            </c:numRef>
          </c:val>
          <c:extLst>
            <c:ext xmlns:c16="http://schemas.microsoft.com/office/drawing/2014/chart" uri="{C3380CC4-5D6E-409C-BE32-E72D297353CC}">
              <c16:uniqueId val="{00000009-5D4E-44F0-946B-B8842BF8DA90}"/>
            </c:ext>
          </c:extLst>
        </c:ser>
        <c:ser>
          <c:idx val="2"/>
          <c:order val="2"/>
          <c:tx>
            <c:strRef>
              <c:f>Sheet2!$D$1</c:f>
              <c:strCache>
                <c:ptCount val="1"/>
                <c:pt idx="0">
                  <c:v>Hybrid</c:v>
                </c:pt>
              </c:strCache>
            </c:strRef>
          </c:tx>
          <c:spPr>
            <a:solidFill>
              <a:srgbClr val="FFD166"/>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Sheet2!$D$2:$D$7</c:f>
              <c:numCache>
                <c:formatCode>General</c:formatCode>
                <c:ptCount val="6"/>
                <c:pt idx="0">
                  <c:v>0.22</c:v>
                </c:pt>
                <c:pt idx="1">
                  <c:v>1.0900000000000001</c:v>
                </c:pt>
                <c:pt idx="2">
                  <c:v>2.34</c:v>
                </c:pt>
                <c:pt idx="3">
                  <c:v>14.22</c:v>
                </c:pt>
                <c:pt idx="5">
                  <c:v>3</c:v>
                </c:pt>
              </c:numCache>
            </c:numRef>
          </c:val>
          <c:extLst>
            <c:ext xmlns:c16="http://schemas.microsoft.com/office/drawing/2014/chart" uri="{C3380CC4-5D6E-409C-BE32-E72D297353CC}">
              <c16:uniqueId val="{0000000A-5D4E-44F0-946B-B8842BF8DA90}"/>
            </c:ext>
          </c:extLst>
        </c:ser>
        <c:ser>
          <c:idx val="3"/>
          <c:order val="3"/>
          <c:tx>
            <c:strRef>
              <c:f>Sheet2!$E$1</c:f>
              <c:strCache>
                <c:ptCount val="1"/>
                <c:pt idx="0">
                  <c:v>Electric</c:v>
                </c:pt>
              </c:strCache>
            </c:strRef>
          </c:tx>
          <c:spPr>
            <a:solidFill>
              <a:srgbClr val="06D6A0"/>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Sheet2!$E$2:$E$7</c:f>
              <c:numCache>
                <c:formatCode>General</c:formatCode>
                <c:ptCount val="6"/>
                <c:pt idx="0">
                  <c:v>0</c:v>
                </c:pt>
                <c:pt idx="1">
                  <c:v>0</c:v>
                </c:pt>
                <c:pt idx="2">
                  <c:v>0.45</c:v>
                </c:pt>
                <c:pt idx="3">
                  <c:v>6.59</c:v>
                </c:pt>
                <c:pt idx="5">
                  <c:v>90</c:v>
                </c:pt>
              </c:numCache>
            </c:numRef>
          </c:val>
          <c:extLst>
            <c:ext xmlns:c16="http://schemas.microsoft.com/office/drawing/2014/chart" uri="{C3380CC4-5D6E-409C-BE32-E72D297353CC}">
              <c16:uniqueId val="{0000000B-5D4E-44F0-946B-B8842BF8DA90}"/>
            </c:ext>
          </c:extLst>
        </c:ser>
        <c:dLbls>
          <c:showLegendKey val="0"/>
          <c:showVal val="0"/>
          <c:showCatName val="0"/>
          <c:showSerName val="0"/>
          <c:showPercent val="0"/>
          <c:showBubbleSize val="0"/>
        </c:dLbls>
        <c:gapWidth val="150"/>
        <c:overlap val="100"/>
        <c:axId val="754222384"/>
        <c:axId val="754222800"/>
      </c:barChart>
      <c:catAx>
        <c:axId val="7542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800"/>
        <c:crosses val="autoZero"/>
        <c:auto val="1"/>
        <c:lblAlgn val="ctr"/>
        <c:lblOffset val="100"/>
        <c:noMultiLvlLbl val="0"/>
      </c:catAx>
      <c:valAx>
        <c:axId val="7542228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3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28575">
      <a:solidFill>
        <a:schemeClr val="tx1"/>
      </a:solid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Types of Newly Registered Vehicles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Sheet2!$B$1</c:f>
              <c:strCache>
                <c:ptCount val="1"/>
                <c:pt idx="0">
                  <c:v>Petrol</c:v>
                </c:pt>
              </c:strCache>
            </c:strRef>
          </c:tx>
          <c:spPr>
            <a:solidFill>
              <a:srgbClr val="EF476F"/>
            </a:solidFill>
            <a:ln>
              <a:noFill/>
            </a:ln>
            <a:effectLst/>
          </c:spPr>
          <c:invertIfNegative val="0"/>
          <c:dPt>
            <c:idx val="0"/>
            <c:invertIfNegative val="0"/>
            <c:bubble3D val="0"/>
            <c:spPr>
              <a:solidFill>
                <a:srgbClr val="EF476F"/>
              </a:solidFill>
              <a:ln>
                <a:noFill/>
              </a:ln>
              <a:effectLst/>
            </c:spPr>
            <c:extLst>
              <c:ext xmlns:c16="http://schemas.microsoft.com/office/drawing/2014/chart" uri="{C3380CC4-5D6E-409C-BE32-E72D297353CC}">
                <c16:uniqueId val="{00000001-5D4E-44F0-946B-B8842BF8DA90}"/>
              </c:ext>
            </c:extLst>
          </c:dPt>
          <c:dPt>
            <c:idx val="1"/>
            <c:invertIfNegative val="0"/>
            <c:bubble3D val="0"/>
            <c:spPr>
              <a:solidFill>
                <a:srgbClr val="EF476F"/>
              </a:solidFill>
              <a:ln>
                <a:noFill/>
              </a:ln>
              <a:effectLst/>
            </c:spPr>
            <c:extLst>
              <c:ext xmlns:c16="http://schemas.microsoft.com/office/drawing/2014/chart" uri="{C3380CC4-5D6E-409C-BE32-E72D297353CC}">
                <c16:uniqueId val="{00000003-5D4E-44F0-946B-B8842BF8DA90}"/>
              </c:ext>
            </c:extLst>
          </c:dPt>
          <c:dPt>
            <c:idx val="2"/>
            <c:invertIfNegative val="0"/>
            <c:bubble3D val="0"/>
            <c:spPr>
              <a:solidFill>
                <a:srgbClr val="EF476F"/>
              </a:solidFill>
              <a:ln>
                <a:noFill/>
              </a:ln>
              <a:effectLst/>
            </c:spPr>
            <c:extLst>
              <c:ext xmlns:c16="http://schemas.microsoft.com/office/drawing/2014/chart" uri="{C3380CC4-5D6E-409C-BE32-E72D297353CC}">
                <c16:uniqueId val="{00000005-5D4E-44F0-946B-B8842BF8DA90}"/>
              </c:ext>
            </c:extLst>
          </c:dPt>
          <c:dPt>
            <c:idx val="3"/>
            <c:invertIfNegative val="0"/>
            <c:bubble3D val="0"/>
            <c:spPr>
              <a:solidFill>
                <a:srgbClr val="EF476F"/>
              </a:solidFill>
              <a:ln>
                <a:noFill/>
              </a:ln>
              <a:effectLst/>
            </c:spPr>
            <c:extLst>
              <c:ext xmlns:c16="http://schemas.microsoft.com/office/drawing/2014/chart" uri="{C3380CC4-5D6E-409C-BE32-E72D297353CC}">
                <c16:uniqueId val="{00000007-5D4E-44F0-946B-B8842BF8DA90}"/>
              </c:ext>
            </c:extLst>
          </c:dPt>
          <c:cat>
            <c:numRef>
              <c:f>Sheet2!$A$2:$A$7</c:f>
              <c:numCache>
                <c:formatCode>General</c:formatCode>
                <c:ptCount val="6"/>
                <c:pt idx="0">
                  <c:v>2005</c:v>
                </c:pt>
                <c:pt idx="1">
                  <c:v>2010</c:v>
                </c:pt>
                <c:pt idx="2">
                  <c:v>2015</c:v>
                </c:pt>
                <c:pt idx="3">
                  <c:v>2020</c:v>
                </c:pt>
                <c:pt idx="4">
                  <c:v>2025</c:v>
                </c:pt>
                <c:pt idx="5">
                  <c:v>2030</c:v>
                </c:pt>
              </c:numCache>
            </c:numRef>
          </c:cat>
          <c:val>
            <c:numRef>
              <c:f>Sheet2!$B$2:$B$7</c:f>
              <c:numCache>
                <c:formatCode>General</c:formatCode>
                <c:ptCount val="6"/>
                <c:pt idx="0">
                  <c:v>63.17</c:v>
                </c:pt>
                <c:pt idx="1">
                  <c:v>53.14</c:v>
                </c:pt>
                <c:pt idx="2">
                  <c:v>49.04</c:v>
                </c:pt>
                <c:pt idx="3">
                  <c:v>60.92</c:v>
                </c:pt>
                <c:pt idx="4">
                  <c:v>15</c:v>
                </c:pt>
                <c:pt idx="5">
                  <c:v>4</c:v>
                </c:pt>
              </c:numCache>
            </c:numRef>
          </c:val>
          <c:extLst>
            <c:ext xmlns:c16="http://schemas.microsoft.com/office/drawing/2014/chart" uri="{C3380CC4-5D6E-409C-BE32-E72D297353CC}">
              <c16:uniqueId val="{00000008-5D4E-44F0-946B-B8842BF8DA90}"/>
            </c:ext>
          </c:extLst>
        </c:ser>
        <c:ser>
          <c:idx val="1"/>
          <c:order val="1"/>
          <c:tx>
            <c:strRef>
              <c:f>Sheet2!$C$1</c:f>
              <c:strCache>
                <c:ptCount val="1"/>
                <c:pt idx="0">
                  <c:v>Diesel</c:v>
                </c:pt>
              </c:strCache>
            </c:strRef>
          </c:tx>
          <c:spPr>
            <a:solidFill>
              <a:srgbClr val="599DDC"/>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Sheet2!$C$2:$C$7</c:f>
              <c:numCache>
                <c:formatCode>General</c:formatCode>
                <c:ptCount val="6"/>
                <c:pt idx="0">
                  <c:v>36.57</c:v>
                </c:pt>
                <c:pt idx="1">
                  <c:v>45.74</c:v>
                </c:pt>
                <c:pt idx="2">
                  <c:v>48.17</c:v>
                </c:pt>
                <c:pt idx="3">
                  <c:v>18.22</c:v>
                </c:pt>
                <c:pt idx="4">
                  <c:v>15</c:v>
                </c:pt>
                <c:pt idx="5">
                  <c:v>3</c:v>
                </c:pt>
              </c:numCache>
            </c:numRef>
          </c:val>
          <c:extLst>
            <c:ext xmlns:c16="http://schemas.microsoft.com/office/drawing/2014/chart" uri="{C3380CC4-5D6E-409C-BE32-E72D297353CC}">
              <c16:uniqueId val="{00000009-5D4E-44F0-946B-B8842BF8DA90}"/>
            </c:ext>
          </c:extLst>
        </c:ser>
        <c:ser>
          <c:idx val="2"/>
          <c:order val="2"/>
          <c:tx>
            <c:strRef>
              <c:f>Sheet2!$D$1</c:f>
              <c:strCache>
                <c:ptCount val="1"/>
                <c:pt idx="0">
                  <c:v>Hybrid</c:v>
                </c:pt>
              </c:strCache>
            </c:strRef>
          </c:tx>
          <c:spPr>
            <a:solidFill>
              <a:srgbClr val="FFD166"/>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Sheet2!$D$2:$D$7</c:f>
              <c:numCache>
                <c:formatCode>General</c:formatCode>
                <c:ptCount val="6"/>
                <c:pt idx="0">
                  <c:v>0.22</c:v>
                </c:pt>
                <c:pt idx="1">
                  <c:v>1.0900000000000001</c:v>
                </c:pt>
                <c:pt idx="2">
                  <c:v>2.34</c:v>
                </c:pt>
                <c:pt idx="3">
                  <c:v>14.22</c:v>
                </c:pt>
                <c:pt idx="4">
                  <c:v>30</c:v>
                </c:pt>
                <c:pt idx="5">
                  <c:v>3</c:v>
                </c:pt>
              </c:numCache>
            </c:numRef>
          </c:val>
          <c:extLst>
            <c:ext xmlns:c16="http://schemas.microsoft.com/office/drawing/2014/chart" uri="{C3380CC4-5D6E-409C-BE32-E72D297353CC}">
              <c16:uniqueId val="{0000000A-5D4E-44F0-946B-B8842BF8DA90}"/>
            </c:ext>
          </c:extLst>
        </c:ser>
        <c:ser>
          <c:idx val="3"/>
          <c:order val="3"/>
          <c:tx>
            <c:strRef>
              <c:f>Sheet2!$E$1</c:f>
              <c:strCache>
                <c:ptCount val="1"/>
                <c:pt idx="0">
                  <c:v>Electric</c:v>
                </c:pt>
              </c:strCache>
            </c:strRef>
          </c:tx>
          <c:spPr>
            <a:solidFill>
              <a:srgbClr val="06D6A0"/>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Sheet2!$E$2:$E$7</c:f>
              <c:numCache>
                <c:formatCode>General</c:formatCode>
                <c:ptCount val="6"/>
                <c:pt idx="0">
                  <c:v>0</c:v>
                </c:pt>
                <c:pt idx="1">
                  <c:v>0</c:v>
                </c:pt>
                <c:pt idx="2">
                  <c:v>0.45</c:v>
                </c:pt>
                <c:pt idx="3">
                  <c:v>6.59</c:v>
                </c:pt>
                <c:pt idx="4">
                  <c:v>40</c:v>
                </c:pt>
                <c:pt idx="5">
                  <c:v>90</c:v>
                </c:pt>
              </c:numCache>
            </c:numRef>
          </c:val>
          <c:extLst>
            <c:ext xmlns:c16="http://schemas.microsoft.com/office/drawing/2014/chart" uri="{C3380CC4-5D6E-409C-BE32-E72D297353CC}">
              <c16:uniqueId val="{0000000B-5D4E-44F0-946B-B8842BF8DA90}"/>
            </c:ext>
          </c:extLst>
        </c:ser>
        <c:dLbls>
          <c:showLegendKey val="0"/>
          <c:showVal val="0"/>
          <c:showCatName val="0"/>
          <c:showSerName val="0"/>
          <c:showPercent val="0"/>
          <c:showBubbleSize val="0"/>
        </c:dLbls>
        <c:gapWidth val="150"/>
        <c:overlap val="100"/>
        <c:axId val="754222384"/>
        <c:axId val="754222800"/>
      </c:barChart>
      <c:catAx>
        <c:axId val="7542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800"/>
        <c:crosses val="autoZero"/>
        <c:auto val="1"/>
        <c:lblAlgn val="ctr"/>
        <c:lblOffset val="100"/>
        <c:noMultiLvlLbl val="0"/>
      </c:catAx>
      <c:valAx>
        <c:axId val="7542228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3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28575">
      <a:solidFill>
        <a:schemeClr val="tx1"/>
      </a:solid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E6D207C4-F1C5-46D6-B0F0-58965E34A68D}" type="datetimeFigureOut">
              <a:rPr lang="en-US"/>
              <a:pPr>
                <a:defRPr/>
              </a:pPr>
              <a:t>2/16/2022</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D8435711-A4FE-4B0D-8EAC-05E1780A8E64}" type="slidenum">
              <a:rPr lang="en-US"/>
              <a:pPr>
                <a:defRPr/>
              </a:pPr>
              <a:t>‹#›</a:t>
            </a:fld>
            <a:endParaRPr lang="en-US"/>
          </a:p>
        </p:txBody>
      </p:sp>
    </p:spTree>
    <p:extLst>
      <p:ext uri="{BB962C8B-B14F-4D97-AF65-F5344CB8AC3E}">
        <p14:creationId xmlns:p14="http://schemas.microsoft.com/office/powerpoint/2010/main" val="4594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24CC7B08-0227-40A0-93E0-F1542D752734}" type="datetimeFigureOut">
              <a:rPr lang="en-US"/>
              <a:pPr>
                <a:defRPr/>
              </a:pPr>
              <a:t>2/16/2022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86AAEC0A-556C-4808-8664-FAF36CE6DC85}" type="slidenum">
              <a:rPr lang="en-US"/>
              <a:pPr>
                <a:defRPr/>
              </a:pPr>
              <a:t>‹#›</a:t>
            </a:fld>
            <a:endParaRPr lang="en-US"/>
          </a:p>
        </p:txBody>
      </p:sp>
    </p:spTree>
    <p:extLst>
      <p:ext uri="{BB962C8B-B14F-4D97-AF65-F5344CB8AC3E}">
        <p14:creationId xmlns:p14="http://schemas.microsoft.com/office/powerpoint/2010/main" val="118037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EV=electric vehicles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a:t>
            </a:fld>
            <a:endParaRPr lang="en-US"/>
          </a:p>
        </p:txBody>
      </p:sp>
    </p:spTree>
    <p:extLst>
      <p:ext uri="{BB962C8B-B14F-4D97-AF65-F5344CB8AC3E}">
        <p14:creationId xmlns:p14="http://schemas.microsoft.com/office/powerpoint/2010/main" val="238217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10</a:t>
            </a:fld>
            <a:endParaRPr lang="en-US"/>
          </a:p>
        </p:txBody>
      </p:sp>
    </p:spTree>
    <p:extLst>
      <p:ext uri="{BB962C8B-B14F-4D97-AF65-F5344CB8AC3E}">
        <p14:creationId xmlns:p14="http://schemas.microsoft.com/office/powerpoint/2010/main" val="3394673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11</a:t>
            </a:fld>
            <a:endParaRPr lang="en-US"/>
          </a:p>
        </p:txBody>
      </p:sp>
    </p:spTree>
    <p:extLst>
      <p:ext uri="{BB962C8B-B14F-4D97-AF65-F5344CB8AC3E}">
        <p14:creationId xmlns:p14="http://schemas.microsoft.com/office/powerpoint/2010/main" val="297078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12</a:t>
            </a:fld>
            <a:endParaRPr lang="en-US"/>
          </a:p>
        </p:txBody>
      </p:sp>
    </p:spTree>
    <p:extLst>
      <p:ext uri="{BB962C8B-B14F-4D97-AF65-F5344CB8AC3E}">
        <p14:creationId xmlns:p14="http://schemas.microsoft.com/office/powerpoint/2010/main" val="285906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90898-4357-4551-B9D7-8B7ED345F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40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14</a:t>
            </a:fld>
            <a:endParaRPr lang="en-US"/>
          </a:p>
        </p:txBody>
      </p:sp>
    </p:spTree>
    <p:extLst>
      <p:ext uri="{BB962C8B-B14F-4D97-AF65-F5344CB8AC3E}">
        <p14:creationId xmlns:p14="http://schemas.microsoft.com/office/powerpoint/2010/main" val="227865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90898-4357-4551-B9D7-8B7ED345F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73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3</a:t>
            </a:fld>
            <a:endParaRPr lang="en-US"/>
          </a:p>
        </p:txBody>
      </p:sp>
    </p:spTree>
    <p:extLst>
      <p:ext uri="{BB962C8B-B14F-4D97-AF65-F5344CB8AC3E}">
        <p14:creationId xmlns:p14="http://schemas.microsoft.com/office/powerpoint/2010/main" val="71990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86AAEC0A-556C-4808-8664-FAF36CE6DC85}" type="slidenum">
              <a:rPr lang="en-US"/>
              <a:pPr>
                <a:defRPr/>
              </a:pPr>
              <a:t>4</a:t>
            </a:fld>
            <a:endParaRPr lang="en-US"/>
          </a:p>
        </p:txBody>
      </p:sp>
    </p:spTree>
    <p:extLst>
      <p:ext uri="{BB962C8B-B14F-4D97-AF65-F5344CB8AC3E}">
        <p14:creationId xmlns:p14="http://schemas.microsoft.com/office/powerpoint/2010/main" val="377145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case needed.</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5</a:t>
            </a:fld>
            <a:endParaRPr lang="en-US"/>
          </a:p>
        </p:txBody>
      </p:sp>
    </p:spTree>
    <p:extLst>
      <p:ext uri="{BB962C8B-B14F-4D97-AF65-F5344CB8AC3E}">
        <p14:creationId xmlns:p14="http://schemas.microsoft.com/office/powerpoint/2010/main" val="294250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6</a:t>
            </a:fld>
            <a:endParaRPr lang="en-US"/>
          </a:p>
        </p:txBody>
      </p:sp>
    </p:spTree>
    <p:extLst>
      <p:ext uri="{BB962C8B-B14F-4D97-AF65-F5344CB8AC3E}">
        <p14:creationId xmlns:p14="http://schemas.microsoft.com/office/powerpoint/2010/main" val="398727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7</a:t>
            </a:fld>
            <a:endParaRPr lang="en-US"/>
          </a:p>
        </p:txBody>
      </p:sp>
    </p:spTree>
    <p:extLst>
      <p:ext uri="{BB962C8B-B14F-4D97-AF65-F5344CB8AC3E}">
        <p14:creationId xmlns:p14="http://schemas.microsoft.com/office/powerpoint/2010/main" val="137780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 taken from here: https://www.gov.uk/government/news/government-takes-historic-step-towards-net-zero-with-end-of-sale-of-new-petrol-and-diesel-cars-by-2030</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8</a:t>
            </a:fld>
            <a:endParaRPr lang="en-US"/>
          </a:p>
        </p:txBody>
      </p:sp>
    </p:spTree>
    <p:extLst>
      <p:ext uri="{BB962C8B-B14F-4D97-AF65-F5344CB8AC3E}">
        <p14:creationId xmlns:p14="http://schemas.microsoft.com/office/powerpoint/2010/main" val="237260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9</a:t>
            </a:fld>
            <a:endParaRPr lang="en-US"/>
          </a:p>
        </p:txBody>
      </p:sp>
    </p:spTree>
    <p:extLst>
      <p:ext uri="{BB962C8B-B14F-4D97-AF65-F5344CB8AC3E}">
        <p14:creationId xmlns:p14="http://schemas.microsoft.com/office/powerpoint/2010/main" val="1441439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3D6638-3690-49D6-8150-2114B48F05E8}"/>
              </a:ext>
            </a:extLst>
          </p:cNvPr>
          <p:cNvPicPr>
            <a:picLocks noChangeAspect="1"/>
          </p:cNvPicPr>
          <p:nvPr userDrawn="1"/>
        </p:nvPicPr>
        <p:blipFill>
          <a:blip r:embed="rId2"/>
          <a:stretch>
            <a:fillRect/>
          </a:stretch>
        </p:blipFill>
        <p:spPr>
          <a:xfrm>
            <a:off x="0" y="0"/>
            <a:ext cx="12192000" cy="6860032"/>
          </a:xfrm>
          <a:prstGeom prst="rect">
            <a:avLst/>
          </a:prstGeom>
        </p:spPr>
      </p:pic>
      <p:grpSp>
        <p:nvGrpSpPr>
          <p:cNvPr id="5" name="Group 4">
            <a:extLst>
              <a:ext uri="{FF2B5EF4-FFF2-40B4-BE49-F238E27FC236}">
                <a16:creationId xmlns:a16="http://schemas.microsoft.com/office/drawing/2014/main" id="{A9F8F00A-5E5E-4C2F-82E9-657D56E68F93}"/>
              </a:ext>
            </a:extLst>
          </p:cNvPr>
          <p:cNvGrpSpPr/>
          <p:nvPr userDrawn="1"/>
        </p:nvGrpSpPr>
        <p:grpSpPr>
          <a:xfrm>
            <a:off x="623392" y="2529830"/>
            <a:ext cx="2808312" cy="783715"/>
            <a:chOff x="6816080" y="2564904"/>
            <a:chExt cx="3096344" cy="864096"/>
          </a:xfrm>
        </p:grpSpPr>
        <p:sp>
          <p:nvSpPr>
            <p:cNvPr id="6" name="Rectangle 5">
              <a:extLst>
                <a:ext uri="{FF2B5EF4-FFF2-40B4-BE49-F238E27FC236}">
                  <a16:creationId xmlns:a16="http://schemas.microsoft.com/office/drawing/2014/main" id="{EDFE0EC6-DF40-4DC0-9016-1B42DD3E7F41}"/>
                </a:ext>
              </a:extLst>
            </p:cNvPr>
            <p:cNvSpPr/>
            <p:nvPr/>
          </p:nvSpPr>
          <p:spPr bwMode="auto">
            <a:xfrm>
              <a:off x="6816080" y="2564904"/>
              <a:ext cx="309634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pic>
          <p:nvPicPr>
            <p:cNvPr id="7" name="Picture 1" descr="Mathematics &#10;Education ">
              <a:extLst>
                <a:ext uri="{FF2B5EF4-FFF2-40B4-BE49-F238E27FC236}">
                  <a16:creationId xmlns:a16="http://schemas.microsoft.com/office/drawing/2014/main" id="{E71F6584-373B-4B0F-9509-BB0D2D706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890" y="2749302"/>
              <a:ext cx="2752725" cy="4953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D703C04D-FCAE-4DA3-B594-1CF468BA96C8}"/>
              </a:ext>
            </a:extLst>
          </p:cNvPr>
          <p:cNvSpPr txBox="1"/>
          <p:nvPr userDrawn="1"/>
        </p:nvSpPr>
        <p:spPr>
          <a:xfrm>
            <a:off x="557600" y="2068165"/>
            <a:ext cx="3129047" cy="461665"/>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in collaboration with:</a:t>
            </a:r>
          </a:p>
        </p:txBody>
      </p:sp>
      <p:sp>
        <p:nvSpPr>
          <p:cNvPr id="14" name="Title 13">
            <a:extLst>
              <a:ext uri="{FF2B5EF4-FFF2-40B4-BE49-F238E27FC236}">
                <a16:creationId xmlns:a16="http://schemas.microsoft.com/office/drawing/2014/main" id="{3F32B938-A345-499C-B137-1491A665EED0}"/>
              </a:ext>
            </a:extLst>
          </p:cNvPr>
          <p:cNvSpPr>
            <a:spLocks noGrp="1"/>
          </p:cNvSpPr>
          <p:nvPr>
            <p:ph type="title"/>
          </p:nvPr>
        </p:nvSpPr>
        <p:spPr>
          <a:xfrm>
            <a:off x="5082686" y="1934869"/>
            <a:ext cx="6376131" cy="1973635"/>
          </a:xfrm>
          <a:prstGeom prst="rect">
            <a:avLst/>
          </a:prstGeom>
        </p:spPr>
        <p:txBody>
          <a:bodyPr>
            <a:noAutofit/>
          </a:bodyPr>
          <a:lstStyle>
            <a:lvl1pP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6" name="Text Placeholder 15">
            <a:extLst>
              <a:ext uri="{FF2B5EF4-FFF2-40B4-BE49-F238E27FC236}">
                <a16:creationId xmlns:a16="http://schemas.microsoft.com/office/drawing/2014/main" id="{12E733AF-50AB-4754-8DA6-655CD5F44033}"/>
              </a:ext>
            </a:extLst>
          </p:cNvPr>
          <p:cNvSpPr>
            <a:spLocks noGrp="1"/>
          </p:cNvSpPr>
          <p:nvPr>
            <p:ph type="body" sz="quarter" idx="10" hasCustomPrompt="1"/>
          </p:nvPr>
        </p:nvSpPr>
        <p:spPr>
          <a:xfrm>
            <a:off x="5265613" y="4086486"/>
            <a:ext cx="6010275" cy="865188"/>
          </a:xfrm>
          <a:prstGeom prst="rect">
            <a:avLst/>
          </a:prstGeom>
        </p:spPr>
        <p:txBody>
          <a:bodyPr anchor="ct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GB"/>
              <a:t>Click to edit subtitle</a:t>
            </a:r>
          </a:p>
        </p:txBody>
      </p:sp>
    </p:spTree>
    <p:extLst>
      <p:ext uri="{BB962C8B-B14F-4D97-AF65-F5344CB8AC3E}">
        <p14:creationId xmlns:p14="http://schemas.microsoft.com/office/powerpoint/2010/main" val="411487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0">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2389717" y="836712"/>
            <a:ext cx="7315200" cy="3890863"/>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4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marL="3429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marL="742950" indent="-28575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2pPr>
            <a:lvl3pPr marL="11430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05403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6712"/>
            <a:ext cx="2743200" cy="5289451"/>
          </a:xfrm>
          <a:prstGeom prst="rect">
            <a:avLst/>
          </a:prstGeom>
        </p:spPr>
        <p:txBody>
          <a:bodyPr vert="eaVert"/>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609600" y="836712"/>
            <a:ext cx="8026400" cy="5289451"/>
          </a:xfrm>
          <a:prstGeom prst="rect">
            <a:avLst/>
          </a:prstGeom>
        </p:spPr>
        <p:txBody>
          <a:bodyPr vert="eaVert"/>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1776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13AF-43D5-414B-9827-763E74148C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43C739-0C6F-4260-ACB2-B63B36B57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0156B5-4881-4680-81FC-681752D03591}"/>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5" name="Footer Placeholder 4">
            <a:extLst>
              <a:ext uri="{FF2B5EF4-FFF2-40B4-BE49-F238E27FC236}">
                <a16:creationId xmlns:a16="http://schemas.microsoft.com/office/drawing/2014/main" id="{A8FF415B-B35A-4906-A5A3-BDFDEEE28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95ADC8-1E46-427A-B03E-115074825726}"/>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051643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0BA7-F2C2-4AB9-8BF2-D4D965353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DEA8F9-EE68-46B6-9AAD-1BFC2DB50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8CF2E-D3F0-484C-875C-1EC10E8F14A8}"/>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5" name="Footer Placeholder 4">
            <a:extLst>
              <a:ext uri="{FF2B5EF4-FFF2-40B4-BE49-F238E27FC236}">
                <a16:creationId xmlns:a16="http://schemas.microsoft.com/office/drawing/2014/main" id="{EBA9226A-9AC8-4FFE-B30D-2DA636E1B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D431B-20DC-41BC-BF21-A9CFE911BFA0}"/>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346051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2F96-D158-4818-8A48-CAFD943E5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83F3AE-D3DF-472B-A558-C8984ABA9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6B4A99-1078-4196-99A3-35E0045C103D}"/>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5" name="Footer Placeholder 4">
            <a:extLst>
              <a:ext uri="{FF2B5EF4-FFF2-40B4-BE49-F238E27FC236}">
                <a16:creationId xmlns:a16="http://schemas.microsoft.com/office/drawing/2014/main" id="{E7F6EDE1-4111-407C-816C-AD219BA920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43CF7-5592-41C0-8D05-F1F5F07D6F5E}"/>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191418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A1CD-3805-41F9-B1E3-B0F0E794B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7FDEE7-D7B2-42EE-9693-28D30CBE93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47FA48-6796-4E42-8682-4AEBB2CB47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4DD578-6119-43EB-A3AD-0FF14AD0C084}"/>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6" name="Footer Placeholder 5">
            <a:extLst>
              <a:ext uri="{FF2B5EF4-FFF2-40B4-BE49-F238E27FC236}">
                <a16:creationId xmlns:a16="http://schemas.microsoft.com/office/drawing/2014/main" id="{671AC106-CBE4-4979-9874-B9852D5F89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D1B18D-B8D6-4AD6-A1A7-C1D5351F2472}"/>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58948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95A1-C5F5-4CB0-90DB-3AFE23B148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EB535B-FEB7-46B3-9EAF-AA2420A7C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B26242-B9D2-49A1-B88F-F5F3805EC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83800F-896F-4AF8-BECE-4A38163F7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41E01-2949-4572-98B5-A8D41CCE35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18F4F2-64C3-47BD-B316-B63ED5A4BADD}"/>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8" name="Footer Placeholder 7">
            <a:extLst>
              <a:ext uri="{FF2B5EF4-FFF2-40B4-BE49-F238E27FC236}">
                <a16:creationId xmlns:a16="http://schemas.microsoft.com/office/drawing/2014/main" id="{3C12DB90-56D0-47DD-8662-3065D236D4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FD5036-2AE1-4F88-9F54-F55C43643BDD}"/>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89008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0127-D0FF-49E9-852F-DA00322903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8F89A0-6EA0-4B10-AEAB-E9F8D63808F7}"/>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4" name="Footer Placeholder 3">
            <a:extLst>
              <a:ext uri="{FF2B5EF4-FFF2-40B4-BE49-F238E27FC236}">
                <a16:creationId xmlns:a16="http://schemas.microsoft.com/office/drawing/2014/main" id="{67D71B3F-1BD5-459F-B1B4-2C221CC8D9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B0931E-532D-43B5-9D64-BD8EB6C8A587}"/>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869717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F7C32-5531-41D8-9B8E-4784D06C7495}"/>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3" name="Footer Placeholder 2">
            <a:extLst>
              <a:ext uri="{FF2B5EF4-FFF2-40B4-BE49-F238E27FC236}">
                <a16:creationId xmlns:a16="http://schemas.microsoft.com/office/drawing/2014/main" id="{7C752E7C-37B0-4A47-BC2F-C728189880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9720B6-5A88-4958-8A01-C614481FDF36}"/>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95957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27051" y="1196975"/>
            <a:ext cx="4993216"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GB"/>
          </a:p>
        </p:txBody>
      </p:sp>
      <p:sp>
        <p:nvSpPr>
          <p:cNvPr id="9" name="Title 1"/>
          <p:cNvSpPr>
            <a:spLocks noGrp="1"/>
          </p:cNvSpPr>
          <p:nvPr>
            <p:ph type="title"/>
          </p:nvPr>
        </p:nvSpPr>
        <p:spPr>
          <a:xfrm>
            <a:off x="5903979" y="1196975"/>
            <a:ext cx="5692213" cy="580926"/>
          </a:xfrm>
          <a:prstGeom prst="rect">
            <a:avLst/>
          </a:prstGeom>
        </p:spPr>
        <p:txBody>
          <a:bodyPr vert="horz"/>
          <a:lstStyle>
            <a:lvl1pPr algn="l">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1419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3052-AC01-4839-9688-A12BE324F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BF803F-724F-4350-902F-E39DEEADF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37DE8A-A6D6-4722-BAD0-D87680199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6CDD5-E553-4437-9FBB-1A9F23C280C1}"/>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6" name="Footer Placeholder 5">
            <a:extLst>
              <a:ext uri="{FF2B5EF4-FFF2-40B4-BE49-F238E27FC236}">
                <a16:creationId xmlns:a16="http://schemas.microsoft.com/office/drawing/2014/main" id="{2F5EBB52-90DD-4189-BACE-F860B4280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42C21E-4EA9-4211-AC3D-BE653D16415C}"/>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017838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ECAB-1ECD-4498-A98F-DAE3EFAEA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EBE030-C635-45FE-90E9-0811EEA6D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0255A5-281C-4589-B64F-6B1D4BB3E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384CA-E9F1-419C-83ED-646635E83C4B}"/>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6" name="Footer Placeholder 5">
            <a:extLst>
              <a:ext uri="{FF2B5EF4-FFF2-40B4-BE49-F238E27FC236}">
                <a16:creationId xmlns:a16="http://schemas.microsoft.com/office/drawing/2014/main" id="{8C773D50-D79A-4F28-94DD-9345710EAD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70C205-388C-4997-948F-3AA784B13ABE}"/>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209479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6744-1115-4A2F-A9F1-8FC2A5BE5C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5A192D-1F2E-45E6-AF09-A0E2827E7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89FF1-04B4-402A-8F4D-20939A232A5A}"/>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5" name="Footer Placeholder 4">
            <a:extLst>
              <a:ext uri="{FF2B5EF4-FFF2-40B4-BE49-F238E27FC236}">
                <a16:creationId xmlns:a16="http://schemas.microsoft.com/office/drawing/2014/main" id="{3B960603-99EE-41F7-8E88-F992584AB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0B3DBE-2DD6-47C1-A8C4-1621AEFBA832}"/>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914336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04AEA-160A-435A-99FE-23DDC882E7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ECB856-7F7D-469A-AFB7-2709E84E15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8B85B6-0D93-4C1B-B962-87F4802D6C22}"/>
              </a:ext>
            </a:extLst>
          </p:cNvPr>
          <p:cNvSpPr>
            <a:spLocks noGrp="1"/>
          </p:cNvSpPr>
          <p:nvPr>
            <p:ph type="dt" sz="half" idx="10"/>
          </p:nvPr>
        </p:nvSpPr>
        <p:spPr/>
        <p:txBody>
          <a:bodyPr/>
          <a:lstStyle/>
          <a:p>
            <a:fld id="{8D400E65-17B3-4FA4-99D0-2F9F002CB663}" type="datetimeFigureOut">
              <a:rPr lang="en-GB" smtClean="0"/>
              <a:t>16/02/2022</a:t>
            </a:fld>
            <a:endParaRPr lang="en-GB"/>
          </a:p>
        </p:txBody>
      </p:sp>
      <p:sp>
        <p:nvSpPr>
          <p:cNvPr id="5" name="Footer Placeholder 4">
            <a:extLst>
              <a:ext uri="{FF2B5EF4-FFF2-40B4-BE49-F238E27FC236}">
                <a16:creationId xmlns:a16="http://schemas.microsoft.com/office/drawing/2014/main" id="{7854604A-44C9-4CD3-B90A-946B569C3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8A71C-C670-4185-91C2-D6C348FFFF17}"/>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91418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2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vert="horz"/>
          <a:lstStyle>
            <a:lvl1pPr marL="457200" indent="-4572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marL="914400" indent="-4572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2pPr>
            <a:lvl3pPr marL="12573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7145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1717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629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0" cap="all">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22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vert="horz"/>
          <a:lstStyle>
            <a:lvl1pPr marL="342900" indent="-342900">
              <a:buClr>
                <a:srgbClr val="4D1C74"/>
              </a:buClr>
              <a:buFont typeface="Wingdings" panose="05000000000000000000" pitchFamily="2" charset="2"/>
              <a:buChar char="§"/>
              <a:defRPr sz="2800">
                <a:solidFill>
                  <a:schemeClr val="tx2"/>
                </a:solidFill>
                <a:latin typeface="Arial" panose="020B0604020202020204" pitchFamily="34" charset="0"/>
                <a:cs typeface="Arial" panose="020B0604020202020204" pitchFamily="34" charset="0"/>
              </a:defRPr>
            </a:lvl1pPr>
            <a:lvl2pPr marL="742950" indent="-285750">
              <a:buClr>
                <a:srgbClr val="4D1C74"/>
              </a:buClr>
              <a:buFont typeface="Wingdings" panose="05000000000000000000" pitchFamily="2" charset="2"/>
              <a:buChar char="§"/>
              <a:defRPr sz="2400">
                <a:solidFill>
                  <a:schemeClr val="tx2"/>
                </a:solidFill>
                <a:latin typeface="Arial" panose="020B0604020202020204" pitchFamily="34" charset="0"/>
                <a:cs typeface="Arial" panose="020B0604020202020204" pitchFamily="34" charset="0"/>
              </a:defRPr>
            </a:lvl2pPr>
            <a:lvl3pPr marL="1143000" indent="-228600">
              <a:buClr>
                <a:srgbClr val="4D1C74"/>
              </a:buClr>
              <a:buFont typeface="Wingdings" panose="05000000000000000000" pitchFamily="2" charset="2"/>
              <a:buChar char="§"/>
              <a:defRPr sz="2000">
                <a:solidFill>
                  <a:schemeClr val="tx2"/>
                </a:solidFill>
                <a:latin typeface="Arial" panose="020B0604020202020204" pitchFamily="34" charset="0"/>
                <a:cs typeface="Arial" panose="020B0604020202020204" pitchFamily="34" charset="0"/>
              </a:defRPr>
            </a:lvl3pPr>
            <a:lvl4pPr marL="1600200" indent="-228600">
              <a:buClr>
                <a:srgbClr val="4D1C74"/>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4pPr>
            <a:lvl5pPr marL="2057400" indent="-228600">
              <a:buClr>
                <a:srgbClr val="4D1C74"/>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7326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vert="horz" anchor="t"/>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400" dirty="0">
                <a:solidFill>
                  <a:schemeClr val="tx2"/>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t"/>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400" dirty="0">
                <a:solidFill>
                  <a:schemeClr val="tx2"/>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75354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951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6712"/>
            <a:ext cx="4011084" cy="598388"/>
          </a:xfrm>
          <a:prstGeom prst="rect">
            <a:avLst/>
          </a:prstGeom>
        </p:spPr>
        <p:txBody>
          <a:bodyPr vert="horz" anchor="t"/>
          <a:lstStyle>
            <a:lvl1pPr algn="l">
              <a:defRPr sz="2400" b="0">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766733" y="836712"/>
            <a:ext cx="6815667" cy="5289451"/>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53935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984125-05CA-4BB0-94CA-53A8F221D840}"/>
              </a:ext>
            </a:extLst>
          </p:cNvPr>
          <p:cNvSpPr/>
          <p:nvPr userDrawn="1"/>
        </p:nvSpPr>
        <p:spPr bwMode="auto">
          <a:xfrm>
            <a:off x="-23303" y="609998"/>
            <a:ext cx="648072" cy="6237312"/>
          </a:xfrm>
          <a:prstGeom prst="rect">
            <a:avLst/>
          </a:prstGeom>
          <a:gradFill>
            <a:gsLst>
              <a:gs pos="100000">
                <a:schemeClr val="bg1"/>
              </a:gs>
              <a:gs pos="0">
                <a:srgbClr val="4D1C74"/>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15" name="Rectangle 14">
            <a:extLst>
              <a:ext uri="{FF2B5EF4-FFF2-40B4-BE49-F238E27FC236}">
                <a16:creationId xmlns:a16="http://schemas.microsoft.com/office/drawing/2014/main" id="{B1A501BF-B2D7-4B30-ACD2-58F9F24423AD}"/>
              </a:ext>
            </a:extLst>
          </p:cNvPr>
          <p:cNvSpPr/>
          <p:nvPr userDrawn="1"/>
        </p:nvSpPr>
        <p:spPr bwMode="auto">
          <a:xfrm>
            <a:off x="11567231" y="609998"/>
            <a:ext cx="648072" cy="6237312"/>
          </a:xfrm>
          <a:prstGeom prst="rect">
            <a:avLst/>
          </a:prstGeom>
          <a:gradFill>
            <a:gsLst>
              <a:gs pos="0">
                <a:schemeClr val="bg1"/>
              </a:gs>
              <a:gs pos="100000">
                <a:srgbClr val="002D61"/>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pic>
        <p:nvPicPr>
          <p:cNvPr id="5" name="Picture 4" descr="A picture containing chart&#10;&#10;Description automatically generated">
            <a:extLst>
              <a:ext uri="{FF2B5EF4-FFF2-40B4-BE49-F238E27FC236}">
                <a16:creationId xmlns:a16="http://schemas.microsoft.com/office/drawing/2014/main" id="{6F3E97A0-FD38-4673-8C9C-492912CDC3EF}"/>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028" t="9684" r="4372" b="16499"/>
          <a:stretch/>
        </p:blipFill>
        <p:spPr>
          <a:xfrm>
            <a:off x="10145587" y="86311"/>
            <a:ext cx="2016224" cy="428400"/>
          </a:xfrm>
          <a:prstGeom prst="rect">
            <a:avLst/>
          </a:prstGeom>
        </p:spPr>
      </p:pic>
      <p:pic>
        <p:nvPicPr>
          <p:cNvPr id="6" name="Picture 5" descr="Logo&#10;&#10;Description automatically generated">
            <a:extLst>
              <a:ext uri="{FF2B5EF4-FFF2-40B4-BE49-F238E27FC236}">
                <a16:creationId xmlns:a16="http://schemas.microsoft.com/office/drawing/2014/main" id="{5AD9294C-47D7-4D05-98BB-55D0A557FC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692" y="86130"/>
            <a:ext cx="1654233" cy="428581"/>
          </a:xfrm>
          <a:prstGeom prst="rect">
            <a:avLst/>
          </a:prstGeom>
        </p:spPr>
      </p:pic>
      <p:sp>
        <p:nvSpPr>
          <p:cNvPr id="12" name="Rectangle 11">
            <a:extLst>
              <a:ext uri="{FF2B5EF4-FFF2-40B4-BE49-F238E27FC236}">
                <a16:creationId xmlns:a16="http://schemas.microsoft.com/office/drawing/2014/main" id="{0161DD60-D04B-41D6-9BE0-6E05C0532E9C}"/>
              </a:ext>
            </a:extLst>
          </p:cNvPr>
          <p:cNvSpPr/>
          <p:nvPr userDrawn="1"/>
        </p:nvSpPr>
        <p:spPr bwMode="auto">
          <a:xfrm rot="10800000">
            <a:off x="-12340" y="6802505"/>
            <a:ext cx="12216680" cy="55321"/>
          </a:xfrm>
          <a:prstGeom prst="rect">
            <a:avLst/>
          </a:prstGeom>
          <a:gradFill flip="none" rotWithShape="1">
            <a:gsLst>
              <a:gs pos="50000">
                <a:schemeClr val="bg1"/>
              </a:gs>
              <a:gs pos="0">
                <a:srgbClr val="002D61"/>
              </a:gs>
              <a:gs pos="97000">
                <a:srgbClr val="4D1C7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13" name="Rectangle 12">
            <a:extLst>
              <a:ext uri="{FF2B5EF4-FFF2-40B4-BE49-F238E27FC236}">
                <a16:creationId xmlns:a16="http://schemas.microsoft.com/office/drawing/2014/main" id="{DAE8D341-A4D5-4C6A-AFC4-55BCA8F7E681}"/>
              </a:ext>
            </a:extLst>
          </p:cNvPr>
          <p:cNvSpPr/>
          <p:nvPr userDrawn="1"/>
        </p:nvSpPr>
        <p:spPr bwMode="auto">
          <a:xfrm rot="10800000">
            <a:off x="-6170" y="599481"/>
            <a:ext cx="12216680" cy="55321"/>
          </a:xfrm>
          <a:prstGeom prst="rect">
            <a:avLst/>
          </a:prstGeom>
          <a:gradFill flip="none" rotWithShape="1">
            <a:gsLst>
              <a:gs pos="50000">
                <a:schemeClr val="bg1"/>
              </a:gs>
              <a:gs pos="0">
                <a:srgbClr val="002D61"/>
              </a:gs>
              <a:gs pos="97000">
                <a:srgbClr val="4D1C7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9" name="Title Placeholder 8">
            <a:extLst>
              <a:ext uri="{FF2B5EF4-FFF2-40B4-BE49-F238E27FC236}">
                <a16:creationId xmlns:a16="http://schemas.microsoft.com/office/drawing/2014/main" id="{25603C9B-7046-4CAA-8745-5C3CD11AA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1" r:id="rId4"/>
    <p:sldLayoutId id="2147483722" r:id="rId5"/>
    <p:sldLayoutId id="2147483723" r:id="rId6"/>
    <p:sldLayoutId id="2147483724" r:id="rId7"/>
    <p:sldLayoutId id="2147483725" r:id="rId8"/>
    <p:sldLayoutId id="2147483727" r:id="rId9"/>
    <p:sldLayoutId id="2147483728" r:id="rId10"/>
    <p:sldLayoutId id="2147483729" r:id="rId11"/>
    <p:sldLayoutId id="21474837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3FF72-DB66-4B26-9CE1-0A1CCF71F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0C7E89-2AEC-427B-9F21-01B7AFE29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654B96-71AE-471F-B8E9-B6BEED257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00E65-17B3-4FA4-99D0-2F9F002CB663}" type="datetimeFigureOut">
              <a:rPr lang="en-GB" smtClean="0"/>
              <a:t>16/02/2022</a:t>
            </a:fld>
            <a:endParaRPr lang="en-GB"/>
          </a:p>
        </p:txBody>
      </p:sp>
      <p:sp>
        <p:nvSpPr>
          <p:cNvPr id="5" name="Footer Placeholder 4">
            <a:extLst>
              <a:ext uri="{FF2B5EF4-FFF2-40B4-BE49-F238E27FC236}">
                <a16:creationId xmlns:a16="http://schemas.microsoft.com/office/drawing/2014/main" id="{99F0149D-7E10-48EF-BF9D-BAC3E2A46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475367-5C20-490F-B3C6-EE0725B63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CE865-196C-4583-AE9D-95031852DD43}" type="slidenum">
              <a:rPr lang="en-GB" smtClean="0"/>
              <a:t>‹#›</a:t>
            </a:fld>
            <a:endParaRPr lang="en-GB"/>
          </a:p>
        </p:txBody>
      </p:sp>
    </p:spTree>
    <p:extLst>
      <p:ext uri="{BB962C8B-B14F-4D97-AF65-F5344CB8AC3E}">
        <p14:creationId xmlns:p14="http://schemas.microsoft.com/office/powerpoint/2010/main" val="106023150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125F60-7C74-430F-983B-430265903269}"/>
              </a:ext>
            </a:extLst>
          </p:cNvPr>
          <p:cNvSpPr>
            <a:spLocks noGrp="1"/>
          </p:cNvSpPr>
          <p:nvPr>
            <p:ph type="title"/>
          </p:nvPr>
        </p:nvSpPr>
        <p:spPr>
          <a:xfrm>
            <a:off x="5082686" y="1934869"/>
            <a:ext cx="6485922" cy="1973635"/>
          </a:xfrm>
        </p:spPr>
        <p:txBody>
          <a:bodyPr/>
          <a:lstStyle/>
          <a:p>
            <a:r>
              <a:rPr lang="en-GB" b="1" u="sng" err="1"/>
              <a:t>EV</a:t>
            </a:r>
            <a:r>
              <a:rPr lang="en-GB" err="1"/>
              <a:t>olution</a:t>
            </a:r>
            <a:r>
              <a:rPr lang="en-GB"/>
              <a:t> of Vehicle Sales in Great Britain</a:t>
            </a:r>
          </a:p>
        </p:txBody>
      </p:sp>
      <p:sp>
        <p:nvSpPr>
          <p:cNvPr id="7" name="Text Placeholder 6">
            <a:extLst>
              <a:ext uri="{FF2B5EF4-FFF2-40B4-BE49-F238E27FC236}">
                <a16:creationId xmlns:a16="http://schemas.microsoft.com/office/drawing/2014/main" id="{38916A31-00CF-4F31-8549-FDF9D2BBD223}"/>
              </a:ext>
            </a:extLst>
          </p:cNvPr>
          <p:cNvSpPr>
            <a:spLocks noGrp="1"/>
          </p:cNvSpPr>
          <p:nvPr>
            <p:ph type="body" sz="quarter" idx="10"/>
          </p:nvPr>
        </p:nvSpPr>
        <p:spPr/>
        <p:txBody>
          <a:bodyPr/>
          <a:lstStyle/>
          <a:p>
            <a:r>
              <a:rPr lang="en-GB" dirty="0"/>
              <a:t>Key Stage 3 Maths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1A6BEB6-B2B6-434B-9C1F-4DA832BE2CDF}"/>
              </a:ext>
            </a:extLst>
          </p:cNvPr>
          <p:cNvGraphicFramePr>
            <a:graphicFrameLocks/>
          </p:cNvGraphicFramePr>
          <p:nvPr>
            <p:extLst>
              <p:ext uri="{D42A27DB-BD31-4B8C-83A1-F6EECF244321}">
                <p14:modId xmlns:p14="http://schemas.microsoft.com/office/powerpoint/2010/main" val="2960870316"/>
              </p:ext>
            </p:extLst>
          </p:nvPr>
        </p:nvGraphicFramePr>
        <p:xfrm>
          <a:off x="1556211" y="764704"/>
          <a:ext cx="9079578" cy="582602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F3D0CE70-0947-4F59-8713-EE8F4EB66101}"/>
              </a:ext>
            </a:extLst>
          </p:cNvPr>
          <p:cNvSpPr/>
          <p:nvPr/>
        </p:nvSpPr>
        <p:spPr bwMode="auto">
          <a:xfrm>
            <a:off x="8256240" y="1386488"/>
            <a:ext cx="504056" cy="424847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Tree>
    <p:extLst>
      <p:ext uri="{BB962C8B-B14F-4D97-AF65-F5344CB8AC3E}">
        <p14:creationId xmlns:p14="http://schemas.microsoft.com/office/powerpoint/2010/main" val="5570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1A6BEB6-B2B6-434B-9C1F-4DA832BE2CDF}"/>
              </a:ext>
            </a:extLst>
          </p:cNvPr>
          <p:cNvGraphicFramePr>
            <a:graphicFrameLocks/>
          </p:cNvGraphicFramePr>
          <p:nvPr>
            <p:extLst>
              <p:ext uri="{D42A27DB-BD31-4B8C-83A1-F6EECF244321}">
                <p14:modId xmlns:p14="http://schemas.microsoft.com/office/powerpoint/2010/main" val="1882570005"/>
              </p:ext>
            </p:extLst>
          </p:nvPr>
        </p:nvGraphicFramePr>
        <p:xfrm>
          <a:off x="1556211" y="764704"/>
          <a:ext cx="9079578" cy="582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16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Table&#10;&#10;Description automatically generated with low confidence">
            <a:extLst>
              <a:ext uri="{FF2B5EF4-FFF2-40B4-BE49-F238E27FC236}">
                <a16:creationId xmlns:a16="http://schemas.microsoft.com/office/drawing/2014/main" id="{6E84BBCB-C714-4BF7-A972-D852712D39B9}"/>
              </a:ext>
            </a:extLst>
          </p:cNvPr>
          <p:cNvPicPr>
            <a:picLocks noChangeAspect="1"/>
          </p:cNvPicPr>
          <p:nvPr/>
        </p:nvPicPr>
        <p:blipFill rotWithShape="1">
          <a:blip r:embed="rId3"/>
          <a:srcRect b="50000"/>
          <a:stretch/>
        </p:blipFill>
        <p:spPr>
          <a:xfrm>
            <a:off x="0" y="1909118"/>
            <a:ext cx="6096000" cy="4522782"/>
          </a:xfrm>
          <a:prstGeom prst="rect">
            <a:avLst/>
          </a:prstGeom>
        </p:spPr>
      </p:pic>
      <p:pic>
        <p:nvPicPr>
          <p:cNvPr id="5" name="Picture 4" descr="Table&#10;&#10;Description automatically generated with low confidence">
            <a:extLst>
              <a:ext uri="{FF2B5EF4-FFF2-40B4-BE49-F238E27FC236}">
                <a16:creationId xmlns:a16="http://schemas.microsoft.com/office/drawing/2014/main" id="{F2C88A62-C0D6-4281-B01A-41AB55AAF380}"/>
              </a:ext>
            </a:extLst>
          </p:cNvPr>
          <p:cNvPicPr>
            <a:picLocks noChangeAspect="1"/>
          </p:cNvPicPr>
          <p:nvPr/>
        </p:nvPicPr>
        <p:blipFill rotWithShape="1">
          <a:blip r:embed="rId3"/>
          <a:srcRect l="535" t="49369" r="-535" b="631"/>
          <a:stretch/>
        </p:blipFill>
        <p:spPr>
          <a:xfrm>
            <a:off x="6096000" y="1909118"/>
            <a:ext cx="6154010" cy="4565821"/>
          </a:xfrm>
          <a:prstGeom prst="rect">
            <a:avLst/>
          </a:prstGeom>
        </p:spPr>
      </p:pic>
      <p:sp>
        <p:nvSpPr>
          <p:cNvPr id="7" name="Title 6">
            <a:extLst>
              <a:ext uri="{FF2B5EF4-FFF2-40B4-BE49-F238E27FC236}">
                <a16:creationId xmlns:a16="http://schemas.microsoft.com/office/drawing/2014/main" id="{DDFDD75E-26BC-40E2-910D-28B5CDEB43FC}"/>
              </a:ext>
            </a:extLst>
          </p:cNvPr>
          <p:cNvSpPr>
            <a:spLocks noGrp="1"/>
          </p:cNvSpPr>
          <p:nvPr>
            <p:ph type="title"/>
          </p:nvPr>
        </p:nvSpPr>
        <p:spPr/>
        <p:txBody>
          <a:bodyPr>
            <a:normAutofit fontScale="90000"/>
          </a:bodyPr>
          <a:lstStyle/>
          <a:p>
            <a:r>
              <a:rPr lang="en-GB" dirty="0"/>
              <a:t>Student Work Example</a:t>
            </a:r>
          </a:p>
        </p:txBody>
      </p:sp>
    </p:spTree>
    <p:extLst>
      <p:ext uri="{BB962C8B-B14F-4D97-AF65-F5344CB8AC3E}">
        <p14:creationId xmlns:p14="http://schemas.microsoft.com/office/powerpoint/2010/main" val="422642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CAA54D-CDB7-44EC-8BD2-FD0B4057FDED}"/>
              </a:ext>
            </a:extLst>
          </p:cNvPr>
          <p:cNvSpPr/>
          <p:nvPr/>
        </p:nvSpPr>
        <p:spPr>
          <a:xfrm>
            <a:off x="-15775" y="-12916"/>
            <a:ext cx="5940425" cy="3429000"/>
          </a:xfrm>
          <a:prstGeom prst="rect">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4513703-A3EF-48E7-8680-E0A445204D94}"/>
              </a:ext>
            </a:extLst>
          </p:cNvPr>
          <p:cNvSpPr/>
          <p:nvPr/>
        </p:nvSpPr>
        <p:spPr>
          <a:xfrm>
            <a:off x="6267351" y="3441916"/>
            <a:ext cx="5940425" cy="3429000"/>
          </a:xfrm>
          <a:prstGeom prst="rect">
            <a:avLst/>
          </a:prstGeom>
          <a:solidFill>
            <a:srgbClr val="59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1096E1-DA3E-4D5B-9ADA-B527C1544508}"/>
              </a:ext>
            </a:extLst>
          </p:cNvPr>
          <p:cNvSpPr/>
          <p:nvPr/>
        </p:nvSpPr>
        <p:spPr>
          <a:xfrm>
            <a:off x="-47626" y="3535853"/>
            <a:ext cx="5940425" cy="3340100"/>
          </a:xfrm>
          <a:prstGeom prst="rect">
            <a:avLst/>
          </a:prstGeom>
          <a:solidFill>
            <a:srgbClr val="FFD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06BC10-C594-44EE-94E7-D3ED11E59107}"/>
              </a:ext>
            </a:extLst>
          </p:cNvPr>
          <p:cNvSpPr/>
          <p:nvPr/>
        </p:nvSpPr>
        <p:spPr>
          <a:xfrm>
            <a:off x="6251575" y="0"/>
            <a:ext cx="5940425" cy="3340100"/>
          </a:xfrm>
          <a:prstGeom prst="rect">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BD610B-1308-43B7-A39D-EE19986F5D49}"/>
              </a:ext>
            </a:extLst>
          </p:cNvPr>
          <p:cNvSpPr/>
          <p:nvPr/>
        </p:nvSpPr>
        <p:spPr>
          <a:xfrm>
            <a:off x="5784850" y="-330200"/>
            <a:ext cx="622300" cy="7404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870E220-FC0D-4502-BECF-5D4A00BA4507}"/>
              </a:ext>
            </a:extLst>
          </p:cNvPr>
          <p:cNvSpPr/>
          <p:nvPr/>
        </p:nvSpPr>
        <p:spPr>
          <a:xfrm rot="5400000">
            <a:off x="5695950" y="-2959100"/>
            <a:ext cx="622300" cy="127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CC28D21-E580-4050-8436-C88A485B71A7}"/>
              </a:ext>
            </a:extLst>
          </p:cNvPr>
          <p:cNvCxnSpPr>
            <a:cxnSpLocks/>
            <a:endCxn id="5" idx="2"/>
          </p:cNvCxnSpPr>
          <p:nvPr/>
        </p:nvCxnSpPr>
        <p:spPr>
          <a:xfrm>
            <a:off x="6096000" y="-647700"/>
            <a:ext cx="0" cy="772160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E9FCEC3-025E-4777-B1F7-C465B1FBD5BF}"/>
              </a:ext>
            </a:extLst>
          </p:cNvPr>
          <p:cNvCxnSpPr>
            <a:cxnSpLocks/>
            <a:stCxn id="6" idx="2"/>
            <a:endCxn id="6" idx="0"/>
          </p:cNvCxnSpPr>
          <p:nvPr/>
        </p:nvCxnSpPr>
        <p:spPr>
          <a:xfrm>
            <a:off x="-381000" y="3429000"/>
            <a:ext cx="12776200" cy="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0F2E4CD3-63B8-42F8-923D-73EE2F2C91CA}"/>
              </a:ext>
            </a:extLst>
          </p:cNvPr>
          <p:cNvSpPr/>
          <p:nvPr/>
        </p:nvSpPr>
        <p:spPr>
          <a:xfrm>
            <a:off x="4016000" y="1349000"/>
            <a:ext cx="4160000" cy="4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 name="Oval 17">
            <a:extLst>
              <a:ext uri="{FF2B5EF4-FFF2-40B4-BE49-F238E27FC236}">
                <a16:creationId xmlns:a16="http://schemas.microsoft.com/office/drawing/2014/main" id="{26E0A7DD-F524-4EA0-84D1-A9069509D76E}"/>
              </a:ext>
            </a:extLst>
          </p:cNvPr>
          <p:cNvSpPr/>
          <p:nvPr/>
        </p:nvSpPr>
        <p:spPr>
          <a:xfrm>
            <a:off x="4656000" y="1989000"/>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TextBox 27">
            <a:extLst>
              <a:ext uri="{FF2B5EF4-FFF2-40B4-BE49-F238E27FC236}">
                <a16:creationId xmlns:a16="http://schemas.microsoft.com/office/drawing/2014/main" id="{F4772014-50D1-41AA-AE20-A257AC751B51}"/>
              </a:ext>
            </a:extLst>
          </p:cNvPr>
          <p:cNvSpPr txBox="1"/>
          <p:nvPr/>
        </p:nvSpPr>
        <p:spPr>
          <a:xfrm>
            <a:off x="4796098" y="2811328"/>
            <a:ext cx="26890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CARS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EMISSIONS</a:t>
            </a:r>
          </a:p>
        </p:txBody>
      </p:sp>
      <p:sp>
        <p:nvSpPr>
          <p:cNvPr id="29" name="TextBox 28">
            <a:extLst>
              <a:ext uri="{FF2B5EF4-FFF2-40B4-BE49-F238E27FC236}">
                <a16:creationId xmlns:a16="http://schemas.microsoft.com/office/drawing/2014/main" id="{F446E3DF-286D-4B99-BB72-BD75896D1E47}"/>
              </a:ext>
            </a:extLst>
          </p:cNvPr>
          <p:cNvSpPr txBox="1"/>
          <p:nvPr/>
        </p:nvSpPr>
        <p:spPr>
          <a:xfrm>
            <a:off x="2027989" y="5151311"/>
            <a:ext cx="373922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Transport produced 27% of the 2019 emissions</a:t>
            </a:r>
          </a:p>
        </p:txBody>
      </p:sp>
      <p:sp>
        <p:nvSpPr>
          <p:cNvPr id="31" name="TextBox 30">
            <a:extLst>
              <a:ext uri="{FF2B5EF4-FFF2-40B4-BE49-F238E27FC236}">
                <a16:creationId xmlns:a16="http://schemas.microsoft.com/office/drawing/2014/main" id="{2B5E6451-F994-43B6-8E0E-1212E235E07E}"/>
              </a:ext>
            </a:extLst>
          </p:cNvPr>
          <p:cNvSpPr txBox="1"/>
          <p:nvPr/>
        </p:nvSpPr>
        <p:spPr>
          <a:xfrm rot="2659462">
            <a:off x="4350000" y="1683000"/>
            <a:ext cx="3492000" cy="3492000"/>
          </a:xfrm>
          <a:prstGeom prst="rect">
            <a:avLst/>
          </a:prstGeom>
          <a:noFill/>
        </p:spPr>
        <p:txBody>
          <a:bodyPr wrap="square" rtlCol="0">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 traffic in the UK covered 573.8 billion road-kilometres in 2019. </a:t>
            </a:r>
          </a:p>
        </p:txBody>
      </p:sp>
      <p:sp>
        <p:nvSpPr>
          <p:cNvPr id="32" name="TextBox 31">
            <a:extLst>
              <a:ext uri="{FF2B5EF4-FFF2-40B4-BE49-F238E27FC236}">
                <a16:creationId xmlns:a16="http://schemas.microsoft.com/office/drawing/2014/main" id="{745FB7F8-9561-4C58-B9DE-84A90236B624}"/>
              </a:ext>
            </a:extLst>
          </p:cNvPr>
          <p:cNvSpPr txBox="1"/>
          <p:nvPr/>
        </p:nvSpPr>
        <p:spPr>
          <a:xfrm>
            <a:off x="-83275" y="70993"/>
            <a:ext cx="57824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In 2019, the UK recorded 454.8 million tonnes of CO</a:t>
            </a:r>
            <a:r>
              <a:rPr kumimoji="0" lang="en-GB" sz="3200" b="1" i="0" u="none" strike="noStrike" kern="1200" cap="none" spc="0" normalizeH="0" baseline="-25000" noProof="0">
                <a:ln>
                  <a:noFill/>
                </a:ln>
                <a:solidFill>
                  <a:prstClr val="white"/>
                </a:solidFill>
                <a:effectLst/>
                <a:uLnTx/>
                <a:uFillTx/>
                <a:latin typeface="Grandview" panose="020B0502040204020203" pitchFamily="34" charset="0"/>
                <a:ea typeface="+mn-ea"/>
                <a:cs typeface="+mn-cs"/>
              </a:rPr>
              <a:t>2</a:t>
            </a: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 equivalent emissions</a:t>
            </a:r>
          </a:p>
        </p:txBody>
      </p:sp>
      <p:grpSp>
        <p:nvGrpSpPr>
          <p:cNvPr id="35" name="Group 34">
            <a:extLst>
              <a:ext uri="{FF2B5EF4-FFF2-40B4-BE49-F238E27FC236}">
                <a16:creationId xmlns:a16="http://schemas.microsoft.com/office/drawing/2014/main" id="{27728221-5FAC-481E-9957-FD3BD69CB18E}"/>
              </a:ext>
            </a:extLst>
          </p:cNvPr>
          <p:cNvGrpSpPr/>
          <p:nvPr/>
        </p:nvGrpSpPr>
        <p:grpSpPr>
          <a:xfrm>
            <a:off x="1689448" y="1705809"/>
            <a:ext cx="1322823" cy="1330640"/>
            <a:chOff x="67237" y="1733784"/>
            <a:chExt cx="1322823" cy="1330640"/>
          </a:xfrm>
        </p:grpSpPr>
        <p:sp>
          <p:nvSpPr>
            <p:cNvPr id="24" name="Arrow: Down 23">
              <a:extLst>
                <a:ext uri="{FF2B5EF4-FFF2-40B4-BE49-F238E27FC236}">
                  <a16:creationId xmlns:a16="http://schemas.microsoft.com/office/drawing/2014/main" id="{BB7295BF-5554-41DC-B791-2A8201FB1C85}"/>
                </a:ext>
              </a:extLst>
            </p:cNvPr>
            <p:cNvSpPr/>
            <p:nvPr/>
          </p:nvSpPr>
          <p:spPr>
            <a:xfrm>
              <a:off x="67237" y="1733784"/>
              <a:ext cx="1322823" cy="133064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15F62A-8A65-4E05-BE85-56B93FB06FAD}"/>
                </a:ext>
              </a:extLst>
            </p:cNvPr>
            <p:cNvSpPr txBox="1"/>
            <p:nvPr/>
          </p:nvSpPr>
          <p:spPr>
            <a:xfrm>
              <a:off x="311527" y="2310726"/>
              <a:ext cx="866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6D6A0"/>
                  </a:solidFill>
                  <a:effectLst/>
                  <a:uLnTx/>
                  <a:uFillTx/>
                  <a:latin typeface="Grandview" panose="020B0502040204020203" pitchFamily="34" charset="0"/>
                  <a:ea typeface="+mn-ea"/>
                  <a:cs typeface="+mn-cs"/>
                </a:rPr>
                <a:t>2.8%</a:t>
              </a:r>
            </a:p>
          </p:txBody>
        </p:sp>
      </p:grpSp>
      <p:sp>
        <p:nvSpPr>
          <p:cNvPr id="26" name="TextBox 25">
            <a:extLst>
              <a:ext uri="{FF2B5EF4-FFF2-40B4-BE49-F238E27FC236}">
                <a16:creationId xmlns:a16="http://schemas.microsoft.com/office/drawing/2014/main" id="{1893E4FD-4FA2-4A6D-B464-834D190AA865}"/>
              </a:ext>
            </a:extLst>
          </p:cNvPr>
          <p:cNvSpPr txBox="1"/>
          <p:nvPr/>
        </p:nvSpPr>
        <p:spPr>
          <a:xfrm>
            <a:off x="2997277" y="1770964"/>
            <a:ext cx="12151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down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2018</a:t>
            </a:r>
          </a:p>
        </p:txBody>
      </p:sp>
      <p:pic>
        <p:nvPicPr>
          <p:cNvPr id="16" name="Graphic 15" descr="Factory with solid fill">
            <a:extLst>
              <a:ext uri="{FF2B5EF4-FFF2-40B4-BE49-F238E27FC236}">
                <a16:creationId xmlns:a16="http://schemas.microsoft.com/office/drawing/2014/main" id="{38707A0E-B31F-4209-ADDA-2B842E951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736" y="1397829"/>
            <a:ext cx="1986721" cy="1986721"/>
          </a:xfrm>
          <a:prstGeom prst="rect">
            <a:avLst/>
          </a:prstGeom>
        </p:spPr>
      </p:pic>
      <p:grpSp>
        <p:nvGrpSpPr>
          <p:cNvPr id="27" name="Group 26">
            <a:extLst>
              <a:ext uri="{FF2B5EF4-FFF2-40B4-BE49-F238E27FC236}">
                <a16:creationId xmlns:a16="http://schemas.microsoft.com/office/drawing/2014/main" id="{5E55AD6F-79BF-4280-9C25-7427FDD65A2D}"/>
              </a:ext>
            </a:extLst>
          </p:cNvPr>
          <p:cNvGrpSpPr/>
          <p:nvPr/>
        </p:nvGrpSpPr>
        <p:grpSpPr>
          <a:xfrm>
            <a:off x="155978" y="3904257"/>
            <a:ext cx="2642787" cy="2463695"/>
            <a:chOff x="9544780" y="162832"/>
            <a:chExt cx="2642787" cy="2463695"/>
          </a:xfrm>
        </p:grpSpPr>
        <p:grpSp>
          <p:nvGrpSpPr>
            <p:cNvPr id="23" name="Group 22">
              <a:extLst>
                <a:ext uri="{FF2B5EF4-FFF2-40B4-BE49-F238E27FC236}">
                  <a16:creationId xmlns:a16="http://schemas.microsoft.com/office/drawing/2014/main" id="{A71B52A5-3F3C-4FA5-834F-2273DA872BE2}"/>
                </a:ext>
              </a:extLst>
            </p:cNvPr>
            <p:cNvGrpSpPr/>
            <p:nvPr/>
          </p:nvGrpSpPr>
          <p:grpSpPr>
            <a:xfrm>
              <a:off x="9544780" y="162832"/>
              <a:ext cx="2457446" cy="2463695"/>
              <a:chOff x="14039850" y="-2562456"/>
              <a:chExt cx="3297022" cy="3305406"/>
            </a:xfrm>
          </p:grpSpPr>
          <p:sp>
            <p:nvSpPr>
              <p:cNvPr id="22" name="Partial Circle 21">
                <a:extLst>
                  <a:ext uri="{FF2B5EF4-FFF2-40B4-BE49-F238E27FC236}">
                    <a16:creationId xmlns:a16="http://schemas.microsoft.com/office/drawing/2014/main" id="{A50E1D89-6649-49B9-B158-48709CFE7567}"/>
                  </a:ext>
                </a:extLst>
              </p:cNvPr>
              <p:cNvSpPr/>
              <p:nvPr/>
            </p:nvSpPr>
            <p:spPr>
              <a:xfrm>
                <a:off x="14039850" y="-2309001"/>
                <a:ext cx="3051951" cy="3051951"/>
              </a:xfrm>
              <a:prstGeom prst="pie">
                <a:avLst>
                  <a:gd name="adj1" fmla="val 937303"/>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Partial Circle 35">
                <a:extLst>
                  <a:ext uri="{FF2B5EF4-FFF2-40B4-BE49-F238E27FC236}">
                    <a16:creationId xmlns:a16="http://schemas.microsoft.com/office/drawing/2014/main" id="{C86252AF-115D-430B-9622-94CDA35B308C}"/>
                  </a:ext>
                </a:extLst>
              </p:cNvPr>
              <p:cNvSpPr/>
              <p:nvPr/>
            </p:nvSpPr>
            <p:spPr>
              <a:xfrm rot="7045645">
                <a:off x="14284921" y="-2562456"/>
                <a:ext cx="3051951" cy="3051951"/>
              </a:xfrm>
              <a:prstGeom prst="pie">
                <a:avLst>
                  <a:gd name="adj1" fmla="val 9165132"/>
                  <a:gd name="adj2" fmla="val 154845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a:extLst>
                <a:ext uri="{FF2B5EF4-FFF2-40B4-BE49-F238E27FC236}">
                  <a16:creationId xmlns:a16="http://schemas.microsoft.com/office/drawing/2014/main" id="{8CAB141A-DC0D-4F7D-BDCC-448A041AC7AB}"/>
                </a:ext>
              </a:extLst>
            </p:cNvPr>
            <p:cNvSpPr txBox="1"/>
            <p:nvPr/>
          </p:nvSpPr>
          <p:spPr>
            <a:xfrm>
              <a:off x="10594228" y="650139"/>
              <a:ext cx="15933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D166"/>
                  </a:solidFill>
                  <a:effectLst/>
                  <a:uLnTx/>
                  <a:uFillTx/>
                  <a:latin typeface="Grandview" panose="020B0502040204020203" pitchFamily="34" charset="0"/>
                  <a:ea typeface="+mn-ea"/>
                  <a:cs typeface="+mn-cs"/>
                </a:rPr>
                <a:t>27%</a:t>
              </a:r>
            </a:p>
          </p:txBody>
        </p:sp>
      </p:grpSp>
      <p:pic>
        <p:nvPicPr>
          <p:cNvPr id="34" name="Graphic 33" descr="Car with solid fill">
            <a:extLst>
              <a:ext uri="{FF2B5EF4-FFF2-40B4-BE49-F238E27FC236}">
                <a16:creationId xmlns:a16="http://schemas.microsoft.com/office/drawing/2014/main" id="{FDC270FB-8961-49B9-A3A4-E2ABFB4007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5953352" y="41388"/>
            <a:ext cx="1442550" cy="1442550"/>
          </a:xfrm>
          <a:prstGeom prst="rect">
            <a:avLst/>
          </a:prstGeom>
        </p:spPr>
      </p:pic>
      <p:sp>
        <p:nvSpPr>
          <p:cNvPr id="46" name="TextBox 45">
            <a:extLst>
              <a:ext uri="{FF2B5EF4-FFF2-40B4-BE49-F238E27FC236}">
                <a16:creationId xmlns:a16="http://schemas.microsoft.com/office/drawing/2014/main" id="{48F587F8-0DC2-4F81-998B-A2302F4D7146}"/>
              </a:ext>
            </a:extLst>
          </p:cNvPr>
          <p:cNvSpPr txBox="1"/>
          <p:nvPr/>
        </p:nvSpPr>
        <p:spPr>
          <a:xfrm>
            <a:off x="7253405" y="7295"/>
            <a:ext cx="4989964"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Passenger cars produced </a:t>
            </a:r>
            <a:b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b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 million tonnes of emissions in 2019</a:t>
            </a:r>
          </a:p>
        </p:txBody>
      </p:sp>
      <p:pic>
        <p:nvPicPr>
          <p:cNvPr id="50" name="Graphic 49" descr="Bus with solid fill">
            <a:extLst>
              <a:ext uri="{FF2B5EF4-FFF2-40B4-BE49-F238E27FC236}">
                <a16:creationId xmlns:a16="http://schemas.microsoft.com/office/drawing/2014/main" id="{303DD1EF-9AEF-4ABF-AFAF-63333E9CF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6017" y="1339592"/>
            <a:ext cx="2825983" cy="2628017"/>
          </a:xfrm>
          <a:prstGeom prst="rect">
            <a:avLst/>
          </a:prstGeom>
        </p:spPr>
      </p:pic>
      <p:sp>
        <p:nvSpPr>
          <p:cNvPr id="49" name="TextBox 48">
            <a:extLst>
              <a:ext uri="{FF2B5EF4-FFF2-40B4-BE49-F238E27FC236}">
                <a16:creationId xmlns:a16="http://schemas.microsoft.com/office/drawing/2014/main" id="{90C8C1F1-F9A0-44DB-B1AF-E1F7902382E6}"/>
              </a:ext>
            </a:extLst>
          </p:cNvPr>
          <p:cNvSpPr txBox="1"/>
          <p:nvPr/>
        </p:nvSpPr>
        <p:spPr>
          <a:xfrm>
            <a:off x="7407156" y="4256872"/>
            <a:ext cx="237626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Types</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of</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Transport</a:t>
            </a:r>
            <a:endPar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sp>
        <p:nvSpPr>
          <p:cNvPr id="25" name="TextBox 24">
            <a:extLst>
              <a:ext uri="{FF2B5EF4-FFF2-40B4-BE49-F238E27FC236}">
                <a16:creationId xmlns:a16="http://schemas.microsoft.com/office/drawing/2014/main" id="{B627D75B-79D6-4B0B-937B-D8A229AE5B6E}"/>
              </a:ext>
            </a:extLst>
          </p:cNvPr>
          <p:cNvSpPr txBox="1"/>
          <p:nvPr/>
        </p:nvSpPr>
        <p:spPr>
          <a:xfrm>
            <a:off x="9603762" y="2457211"/>
            <a:ext cx="214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3.1 million</a:t>
            </a:r>
          </a:p>
        </p:txBody>
      </p:sp>
      <p:sp>
        <p:nvSpPr>
          <p:cNvPr id="52" name="TextBox 51">
            <a:extLst>
              <a:ext uri="{FF2B5EF4-FFF2-40B4-BE49-F238E27FC236}">
                <a16:creationId xmlns:a16="http://schemas.microsoft.com/office/drawing/2014/main" id="{DE297E10-D2C2-4451-AF55-68DC61904870}"/>
              </a:ext>
            </a:extLst>
          </p:cNvPr>
          <p:cNvSpPr txBox="1"/>
          <p:nvPr/>
        </p:nvSpPr>
        <p:spPr>
          <a:xfrm>
            <a:off x="10153374" y="2702351"/>
            <a:ext cx="21481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tonnes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grpSp>
        <p:nvGrpSpPr>
          <p:cNvPr id="11" name="Group 10">
            <a:extLst>
              <a:ext uri="{FF2B5EF4-FFF2-40B4-BE49-F238E27FC236}">
                <a16:creationId xmlns:a16="http://schemas.microsoft.com/office/drawing/2014/main" id="{17B23DDA-B3FE-44F5-B5B0-5B393D57AFA7}"/>
              </a:ext>
            </a:extLst>
          </p:cNvPr>
          <p:cNvGrpSpPr/>
          <p:nvPr/>
        </p:nvGrpSpPr>
        <p:grpSpPr>
          <a:xfrm>
            <a:off x="6532799" y="4037923"/>
            <a:ext cx="5751126" cy="2554545"/>
            <a:chOff x="6407150" y="4278642"/>
            <a:chExt cx="5751126" cy="2554545"/>
          </a:xfrm>
        </p:grpSpPr>
        <p:sp>
          <p:nvSpPr>
            <p:cNvPr id="33" name="TextBox 32">
              <a:extLst>
                <a:ext uri="{FF2B5EF4-FFF2-40B4-BE49-F238E27FC236}">
                  <a16:creationId xmlns:a16="http://schemas.microsoft.com/office/drawing/2014/main" id="{013AED40-C938-486D-88CD-65EA66F3D699}"/>
                </a:ext>
              </a:extLst>
            </p:cNvPr>
            <p:cNvSpPr txBox="1"/>
            <p:nvPr/>
          </p:nvSpPr>
          <p:spPr>
            <a:xfrm>
              <a:off x="10305811" y="4278642"/>
              <a:ext cx="185246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Aviation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Shipping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a:t>
              </a:r>
            </a:p>
          </p:txBody>
        </p:sp>
        <p:sp>
          <p:nvSpPr>
            <p:cNvPr id="58" name="Rectangle 57">
              <a:extLst>
                <a:ext uri="{FF2B5EF4-FFF2-40B4-BE49-F238E27FC236}">
                  <a16:creationId xmlns:a16="http://schemas.microsoft.com/office/drawing/2014/main" id="{E54428F9-4ECA-4111-A608-A03B773B2A3B}"/>
                </a:ext>
              </a:extLst>
            </p:cNvPr>
            <p:cNvSpPr/>
            <p:nvPr/>
          </p:nvSpPr>
          <p:spPr>
            <a:xfrm>
              <a:off x="6944136" y="6341598"/>
              <a:ext cx="327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A97A05B-8DDE-450F-ABBA-1E70F8AA6D53}"/>
                </a:ext>
              </a:extLst>
            </p:cNvPr>
            <p:cNvSpPr/>
            <p:nvPr/>
          </p:nvSpPr>
          <p:spPr>
            <a:xfrm>
              <a:off x="10184136" y="4398763"/>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1D6C259-79A6-4DBA-B893-C6252748B5A9}"/>
                </a:ext>
              </a:extLst>
            </p:cNvPr>
            <p:cNvSpPr/>
            <p:nvPr/>
          </p:nvSpPr>
          <p:spPr>
            <a:xfrm>
              <a:off x="10184136" y="4884472"/>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10F39D1-A3ED-4E57-A603-0AEA4D8D5DBE}"/>
                </a:ext>
              </a:extLst>
            </p:cNvPr>
            <p:cNvSpPr/>
            <p:nvPr/>
          </p:nvSpPr>
          <p:spPr>
            <a:xfrm>
              <a:off x="10040136" y="5855890"/>
              <a:ext cx="180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607A5FB9-40BB-4531-8D1E-D712A433BD2C}"/>
                </a:ext>
              </a:extLst>
            </p:cNvPr>
            <p:cNvSpPr/>
            <p:nvPr/>
          </p:nvSpPr>
          <p:spPr>
            <a:xfrm>
              <a:off x="10148136" y="5370181"/>
              <a:ext cx="72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BF2907D1-FECE-4C86-95A9-82AC3CBF9E18}"/>
                </a:ext>
              </a:extLst>
            </p:cNvPr>
            <p:cNvSpPr txBox="1"/>
            <p:nvPr/>
          </p:nvSpPr>
          <p:spPr>
            <a:xfrm>
              <a:off x="6407150" y="635163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91%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72FB9E6-DD50-4EDE-9106-A52FB82CA9EC}"/>
                </a:ext>
              </a:extLst>
            </p:cNvPr>
            <p:cNvSpPr txBox="1"/>
            <p:nvPr/>
          </p:nvSpPr>
          <p:spPr>
            <a:xfrm>
              <a:off x="9603762" y="585192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7348BED0-8657-428D-ABEE-529B0EE06780}"/>
                </a:ext>
              </a:extLst>
            </p:cNvPr>
            <p:cNvSpPr txBox="1"/>
            <p:nvPr/>
          </p:nvSpPr>
          <p:spPr>
            <a:xfrm>
              <a:off x="9603762" y="538616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2%</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75AFB5B-5FE2-41BF-9630-C17477D5F6FF}"/>
                </a:ext>
              </a:extLst>
            </p:cNvPr>
            <p:cNvSpPr txBox="1"/>
            <p:nvPr/>
          </p:nvSpPr>
          <p:spPr>
            <a:xfrm>
              <a:off x="9693896" y="489957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82577DDE-2683-4FBB-806C-A7236FCFE4D8}"/>
                </a:ext>
              </a:extLst>
            </p:cNvPr>
            <p:cNvSpPr txBox="1"/>
            <p:nvPr/>
          </p:nvSpPr>
          <p:spPr>
            <a:xfrm>
              <a:off x="9716676" y="441331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39B1089E-E2DF-418B-B12C-796AFFCF5E57}"/>
              </a:ext>
            </a:extLst>
          </p:cNvPr>
          <p:cNvGrpSpPr/>
          <p:nvPr/>
        </p:nvGrpSpPr>
        <p:grpSpPr>
          <a:xfrm rot="16844252">
            <a:off x="7139247" y="1025763"/>
            <a:ext cx="1795243" cy="1907274"/>
            <a:chOff x="7156271" y="4226061"/>
            <a:chExt cx="1643150" cy="1773177"/>
          </a:xfrm>
        </p:grpSpPr>
        <p:pic>
          <p:nvPicPr>
            <p:cNvPr id="70" name="Graphic 69" descr="Truck with solid fill">
              <a:extLst>
                <a:ext uri="{FF2B5EF4-FFF2-40B4-BE49-F238E27FC236}">
                  <a16:creationId xmlns:a16="http://schemas.microsoft.com/office/drawing/2014/main" id="{215A5CD8-7463-46DD-B8F6-129A48FC3D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921294">
              <a:off x="7156271" y="4226061"/>
              <a:ext cx="1643150" cy="1643150"/>
            </a:xfrm>
            <a:prstGeom prst="rect">
              <a:avLst/>
            </a:prstGeom>
          </p:spPr>
        </p:pic>
        <p:sp>
          <p:nvSpPr>
            <p:cNvPr id="72" name="TextBox 71">
              <a:extLst>
                <a:ext uri="{FF2B5EF4-FFF2-40B4-BE49-F238E27FC236}">
                  <a16:creationId xmlns:a16="http://schemas.microsoft.com/office/drawing/2014/main" id="{24172483-FFA3-4D52-8F0B-750B3581954D}"/>
                </a:ext>
              </a:extLst>
            </p:cNvPr>
            <p:cNvSpPr txBox="1"/>
            <p:nvPr/>
          </p:nvSpPr>
          <p:spPr>
            <a:xfrm rot="7989091">
              <a:off x="7305581" y="5103498"/>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19.5</a:t>
              </a:r>
            </a:p>
          </p:txBody>
        </p:sp>
      </p:grpSp>
      <p:sp>
        <p:nvSpPr>
          <p:cNvPr id="73" name="TextBox 72">
            <a:extLst>
              <a:ext uri="{FF2B5EF4-FFF2-40B4-BE49-F238E27FC236}">
                <a16:creationId xmlns:a16="http://schemas.microsoft.com/office/drawing/2014/main" id="{E3FB708E-F308-4D1C-A375-B13A0F24E458}"/>
              </a:ext>
            </a:extLst>
          </p:cNvPr>
          <p:cNvSpPr txBox="1"/>
          <p:nvPr/>
        </p:nvSpPr>
        <p:spPr>
          <a:xfrm rot="5400000">
            <a:off x="5927957" y="981409"/>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a:t>
            </a:r>
          </a:p>
        </p:txBody>
      </p:sp>
    </p:spTree>
    <p:extLst>
      <p:ext uri="{BB962C8B-B14F-4D97-AF65-F5344CB8AC3E}">
        <p14:creationId xmlns:p14="http://schemas.microsoft.com/office/powerpoint/2010/main" val="383747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4DAA-BAD9-49B4-835E-F06185A08BE7}"/>
              </a:ext>
            </a:extLst>
          </p:cNvPr>
          <p:cNvSpPr>
            <a:spLocks noGrp="1"/>
          </p:cNvSpPr>
          <p:nvPr>
            <p:ph type="title"/>
          </p:nvPr>
        </p:nvSpPr>
        <p:spPr/>
        <p:txBody>
          <a:bodyPr>
            <a:normAutofit fontScale="90000"/>
          </a:bodyPr>
          <a:lstStyle/>
          <a:p>
            <a:r>
              <a:rPr lang="en-GB" dirty="0"/>
              <a:t>More statistics…</a:t>
            </a:r>
          </a:p>
        </p:txBody>
      </p:sp>
      <p:sp>
        <p:nvSpPr>
          <p:cNvPr id="3" name="Rectangle: Rounded Corners 2">
            <a:extLst>
              <a:ext uri="{FF2B5EF4-FFF2-40B4-BE49-F238E27FC236}">
                <a16:creationId xmlns:a16="http://schemas.microsoft.com/office/drawing/2014/main" id="{5D240019-1AB1-4AAD-9F24-CA4F0FDFCA21}"/>
              </a:ext>
            </a:extLst>
          </p:cNvPr>
          <p:cNvSpPr/>
          <p:nvPr/>
        </p:nvSpPr>
        <p:spPr bwMode="auto">
          <a:xfrm>
            <a:off x="609601" y="1698480"/>
            <a:ext cx="5193956" cy="2116381"/>
          </a:xfrm>
          <a:prstGeom prst="roundRect">
            <a:avLst/>
          </a:prstGeom>
          <a:solidFill>
            <a:srgbClr val="06D6A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The average age of a car on the road in 2020 was 8.4 years</a:t>
            </a:r>
          </a:p>
        </p:txBody>
      </p:sp>
      <p:sp>
        <p:nvSpPr>
          <p:cNvPr id="4" name="Rectangle: Rounded Corners 3">
            <a:extLst>
              <a:ext uri="{FF2B5EF4-FFF2-40B4-BE49-F238E27FC236}">
                <a16:creationId xmlns:a16="http://schemas.microsoft.com/office/drawing/2014/main" id="{9BD07B81-C01D-4075-A673-2C255D63DC4B}"/>
              </a:ext>
            </a:extLst>
          </p:cNvPr>
          <p:cNvSpPr/>
          <p:nvPr/>
        </p:nvSpPr>
        <p:spPr bwMode="auto">
          <a:xfrm>
            <a:off x="609600" y="4324878"/>
            <a:ext cx="5193956" cy="2116381"/>
          </a:xfrm>
          <a:prstGeom prst="roundRect">
            <a:avLst/>
          </a:prstGeom>
          <a:solidFill>
            <a:srgbClr val="FFD166"/>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In 2020, there were 40,350,714 vehicles on the road in the UK</a:t>
            </a:r>
          </a:p>
        </p:txBody>
      </p:sp>
      <p:sp>
        <p:nvSpPr>
          <p:cNvPr id="6" name="Rectangle: Rounded Corners 5">
            <a:extLst>
              <a:ext uri="{FF2B5EF4-FFF2-40B4-BE49-F238E27FC236}">
                <a16:creationId xmlns:a16="http://schemas.microsoft.com/office/drawing/2014/main" id="{E3790A0E-F8D2-4F82-9685-D314863DA3EB}"/>
              </a:ext>
            </a:extLst>
          </p:cNvPr>
          <p:cNvSpPr/>
          <p:nvPr/>
        </p:nvSpPr>
        <p:spPr bwMode="auto">
          <a:xfrm>
            <a:off x="6388445" y="4324877"/>
            <a:ext cx="5193955" cy="2116381"/>
          </a:xfrm>
          <a:prstGeom prst="roundRect">
            <a:avLst/>
          </a:prstGeom>
          <a:solidFill>
            <a:srgbClr val="599DDC"/>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By 2050, an increase of 20% to 30% in electricity production of will be needed to power electric vehicles</a:t>
            </a:r>
          </a:p>
        </p:txBody>
      </p:sp>
      <p:sp>
        <p:nvSpPr>
          <p:cNvPr id="7" name="Rectangle: Rounded Corners 6">
            <a:extLst>
              <a:ext uri="{FF2B5EF4-FFF2-40B4-BE49-F238E27FC236}">
                <a16:creationId xmlns:a16="http://schemas.microsoft.com/office/drawing/2014/main" id="{E3F06539-9D99-48F6-811E-D4E7FABFC104}"/>
              </a:ext>
            </a:extLst>
          </p:cNvPr>
          <p:cNvSpPr/>
          <p:nvPr/>
        </p:nvSpPr>
        <p:spPr bwMode="auto">
          <a:xfrm>
            <a:off x="6388445" y="1698481"/>
            <a:ext cx="5193955" cy="2116381"/>
          </a:xfrm>
          <a:prstGeom prst="roundRect">
            <a:avLst/>
          </a:prstGeom>
          <a:solidFill>
            <a:srgbClr val="EF476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In 2021, there were 9 rapid car charging points for every 100km of road</a:t>
            </a:r>
          </a:p>
        </p:txBody>
      </p:sp>
    </p:spTree>
    <p:extLst>
      <p:ext uri="{BB962C8B-B14F-4D97-AF65-F5344CB8AC3E}">
        <p14:creationId xmlns:p14="http://schemas.microsoft.com/office/powerpoint/2010/main" val="336159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036A2-6505-46F5-88B4-3639B4BF1CC1}"/>
              </a:ext>
            </a:extLst>
          </p:cNvPr>
          <p:cNvPicPr>
            <a:picLocks noChangeAspect="1"/>
          </p:cNvPicPr>
          <p:nvPr/>
        </p:nvPicPr>
        <p:blipFill>
          <a:blip r:embed="rId2"/>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33212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CAA54D-CDB7-44EC-8BD2-FD0B4057FDED}"/>
              </a:ext>
            </a:extLst>
          </p:cNvPr>
          <p:cNvSpPr/>
          <p:nvPr/>
        </p:nvSpPr>
        <p:spPr>
          <a:xfrm>
            <a:off x="-15775" y="-12916"/>
            <a:ext cx="5940425" cy="3429000"/>
          </a:xfrm>
          <a:prstGeom prst="rect">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4513703-A3EF-48E7-8680-E0A445204D94}"/>
              </a:ext>
            </a:extLst>
          </p:cNvPr>
          <p:cNvSpPr/>
          <p:nvPr/>
        </p:nvSpPr>
        <p:spPr>
          <a:xfrm>
            <a:off x="6267351" y="3441916"/>
            <a:ext cx="5940425" cy="3429000"/>
          </a:xfrm>
          <a:prstGeom prst="rect">
            <a:avLst/>
          </a:prstGeom>
          <a:solidFill>
            <a:srgbClr val="59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1096E1-DA3E-4D5B-9ADA-B527C1544508}"/>
              </a:ext>
            </a:extLst>
          </p:cNvPr>
          <p:cNvSpPr/>
          <p:nvPr/>
        </p:nvSpPr>
        <p:spPr>
          <a:xfrm>
            <a:off x="-47626" y="3535853"/>
            <a:ext cx="5940425" cy="3340100"/>
          </a:xfrm>
          <a:prstGeom prst="rect">
            <a:avLst/>
          </a:prstGeom>
          <a:solidFill>
            <a:srgbClr val="FFD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06BC10-C594-44EE-94E7-D3ED11E59107}"/>
              </a:ext>
            </a:extLst>
          </p:cNvPr>
          <p:cNvSpPr/>
          <p:nvPr/>
        </p:nvSpPr>
        <p:spPr>
          <a:xfrm>
            <a:off x="6251575" y="0"/>
            <a:ext cx="5940425" cy="3340100"/>
          </a:xfrm>
          <a:prstGeom prst="rect">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BD610B-1308-43B7-A39D-EE19986F5D49}"/>
              </a:ext>
            </a:extLst>
          </p:cNvPr>
          <p:cNvSpPr/>
          <p:nvPr/>
        </p:nvSpPr>
        <p:spPr>
          <a:xfrm>
            <a:off x="5784850" y="-330200"/>
            <a:ext cx="622300" cy="7404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870E220-FC0D-4502-BECF-5D4A00BA4507}"/>
              </a:ext>
            </a:extLst>
          </p:cNvPr>
          <p:cNvSpPr/>
          <p:nvPr/>
        </p:nvSpPr>
        <p:spPr>
          <a:xfrm rot="5400000">
            <a:off x="5695950" y="-2959100"/>
            <a:ext cx="622300" cy="127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CC28D21-E580-4050-8436-C88A485B71A7}"/>
              </a:ext>
            </a:extLst>
          </p:cNvPr>
          <p:cNvCxnSpPr>
            <a:cxnSpLocks/>
            <a:endCxn id="5" idx="2"/>
          </p:cNvCxnSpPr>
          <p:nvPr/>
        </p:nvCxnSpPr>
        <p:spPr>
          <a:xfrm>
            <a:off x="6096000" y="-647700"/>
            <a:ext cx="0" cy="772160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E9FCEC3-025E-4777-B1F7-C465B1FBD5BF}"/>
              </a:ext>
            </a:extLst>
          </p:cNvPr>
          <p:cNvCxnSpPr>
            <a:cxnSpLocks/>
            <a:stCxn id="6" idx="2"/>
            <a:endCxn id="6" idx="0"/>
          </p:cNvCxnSpPr>
          <p:nvPr/>
        </p:nvCxnSpPr>
        <p:spPr>
          <a:xfrm>
            <a:off x="-381000" y="3429000"/>
            <a:ext cx="12776200" cy="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0F2E4CD3-63B8-42F8-923D-73EE2F2C91CA}"/>
              </a:ext>
            </a:extLst>
          </p:cNvPr>
          <p:cNvSpPr/>
          <p:nvPr/>
        </p:nvSpPr>
        <p:spPr>
          <a:xfrm>
            <a:off x="4016000" y="1349000"/>
            <a:ext cx="4160000" cy="4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 name="Oval 17">
            <a:extLst>
              <a:ext uri="{FF2B5EF4-FFF2-40B4-BE49-F238E27FC236}">
                <a16:creationId xmlns:a16="http://schemas.microsoft.com/office/drawing/2014/main" id="{26E0A7DD-F524-4EA0-84D1-A9069509D76E}"/>
              </a:ext>
            </a:extLst>
          </p:cNvPr>
          <p:cNvSpPr/>
          <p:nvPr/>
        </p:nvSpPr>
        <p:spPr>
          <a:xfrm>
            <a:off x="4656000" y="1989000"/>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TextBox 27">
            <a:extLst>
              <a:ext uri="{FF2B5EF4-FFF2-40B4-BE49-F238E27FC236}">
                <a16:creationId xmlns:a16="http://schemas.microsoft.com/office/drawing/2014/main" id="{F4772014-50D1-41AA-AE20-A257AC751B51}"/>
              </a:ext>
            </a:extLst>
          </p:cNvPr>
          <p:cNvSpPr txBox="1"/>
          <p:nvPr/>
        </p:nvSpPr>
        <p:spPr>
          <a:xfrm>
            <a:off x="4796098" y="2811328"/>
            <a:ext cx="26890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CARS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EMISSIONS</a:t>
            </a:r>
          </a:p>
        </p:txBody>
      </p:sp>
      <p:sp>
        <p:nvSpPr>
          <p:cNvPr id="29" name="TextBox 28">
            <a:extLst>
              <a:ext uri="{FF2B5EF4-FFF2-40B4-BE49-F238E27FC236}">
                <a16:creationId xmlns:a16="http://schemas.microsoft.com/office/drawing/2014/main" id="{F446E3DF-286D-4B99-BB72-BD75896D1E47}"/>
              </a:ext>
            </a:extLst>
          </p:cNvPr>
          <p:cNvSpPr txBox="1"/>
          <p:nvPr/>
        </p:nvSpPr>
        <p:spPr>
          <a:xfrm>
            <a:off x="2027989" y="5151311"/>
            <a:ext cx="373922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Transport produced 27% of the 2019 emissions</a:t>
            </a:r>
          </a:p>
        </p:txBody>
      </p:sp>
      <p:sp>
        <p:nvSpPr>
          <p:cNvPr id="31" name="TextBox 30">
            <a:extLst>
              <a:ext uri="{FF2B5EF4-FFF2-40B4-BE49-F238E27FC236}">
                <a16:creationId xmlns:a16="http://schemas.microsoft.com/office/drawing/2014/main" id="{2B5E6451-F994-43B6-8E0E-1212E235E07E}"/>
              </a:ext>
            </a:extLst>
          </p:cNvPr>
          <p:cNvSpPr txBox="1"/>
          <p:nvPr/>
        </p:nvSpPr>
        <p:spPr>
          <a:xfrm rot="2659462">
            <a:off x="4350000" y="1683000"/>
            <a:ext cx="3492000" cy="3492000"/>
          </a:xfrm>
          <a:prstGeom prst="rect">
            <a:avLst/>
          </a:prstGeom>
          <a:noFill/>
        </p:spPr>
        <p:txBody>
          <a:bodyPr wrap="square" rtlCol="0">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 traffic in the UK covered 573.8 billion road-kilometres in 2019. </a:t>
            </a:r>
          </a:p>
        </p:txBody>
      </p:sp>
      <p:sp>
        <p:nvSpPr>
          <p:cNvPr id="32" name="TextBox 31">
            <a:extLst>
              <a:ext uri="{FF2B5EF4-FFF2-40B4-BE49-F238E27FC236}">
                <a16:creationId xmlns:a16="http://schemas.microsoft.com/office/drawing/2014/main" id="{745FB7F8-9561-4C58-B9DE-84A90236B624}"/>
              </a:ext>
            </a:extLst>
          </p:cNvPr>
          <p:cNvSpPr txBox="1"/>
          <p:nvPr/>
        </p:nvSpPr>
        <p:spPr>
          <a:xfrm>
            <a:off x="-83275" y="70993"/>
            <a:ext cx="57824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In 2019, the UK recorded 454.8 million tonnes of CO</a:t>
            </a:r>
            <a:r>
              <a:rPr kumimoji="0" lang="en-GB" sz="3200" b="1" i="0" u="none" strike="noStrike" kern="1200" cap="none" spc="0" normalizeH="0" baseline="-25000" noProof="0">
                <a:ln>
                  <a:noFill/>
                </a:ln>
                <a:solidFill>
                  <a:prstClr val="white"/>
                </a:solidFill>
                <a:effectLst/>
                <a:uLnTx/>
                <a:uFillTx/>
                <a:latin typeface="Grandview" panose="020B0502040204020203" pitchFamily="34" charset="0"/>
                <a:ea typeface="+mn-ea"/>
                <a:cs typeface="+mn-cs"/>
              </a:rPr>
              <a:t>2</a:t>
            </a: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 equivalent emissions</a:t>
            </a:r>
          </a:p>
        </p:txBody>
      </p:sp>
      <p:grpSp>
        <p:nvGrpSpPr>
          <p:cNvPr id="35" name="Group 34">
            <a:extLst>
              <a:ext uri="{FF2B5EF4-FFF2-40B4-BE49-F238E27FC236}">
                <a16:creationId xmlns:a16="http://schemas.microsoft.com/office/drawing/2014/main" id="{27728221-5FAC-481E-9957-FD3BD69CB18E}"/>
              </a:ext>
            </a:extLst>
          </p:cNvPr>
          <p:cNvGrpSpPr/>
          <p:nvPr/>
        </p:nvGrpSpPr>
        <p:grpSpPr>
          <a:xfrm>
            <a:off x="1689448" y="1705809"/>
            <a:ext cx="1322823" cy="1330640"/>
            <a:chOff x="67237" y="1733784"/>
            <a:chExt cx="1322823" cy="1330640"/>
          </a:xfrm>
        </p:grpSpPr>
        <p:sp>
          <p:nvSpPr>
            <p:cNvPr id="24" name="Arrow: Down 23">
              <a:extLst>
                <a:ext uri="{FF2B5EF4-FFF2-40B4-BE49-F238E27FC236}">
                  <a16:creationId xmlns:a16="http://schemas.microsoft.com/office/drawing/2014/main" id="{BB7295BF-5554-41DC-B791-2A8201FB1C85}"/>
                </a:ext>
              </a:extLst>
            </p:cNvPr>
            <p:cNvSpPr/>
            <p:nvPr/>
          </p:nvSpPr>
          <p:spPr>
            <a:xfrm>
              <a:off x="67237" y="1733784"/>
              <a:ext cx="1322823" cy="133064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15F62A-8A65-4E05-BE85-56B93FB06FAD}"/>
                </a:ext>
              </a:extLst>
            </p:cNvPr>
            <p:cNvSpPr txBox="1"/>
            <p:nvPr/>
          </p:nvSpPr>
          <p:spPr>
            <a:xfrm>
              <a:off x="311527" y="2310726"/>
              <a:ext cx="866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6D6A0"/>
                  </a:solidFill>
                  <a:effectLst/>
                  <a:uLnTx/>
                  <a:uFillTx/>
                  <a:latin typeface="Grandview" panose="020B0502040204020203" pitchFamily="34" charset="0"/>
                  <a:ea typeface="+mn-ea"/>
                  <a:cs typeface="+mn-cs"/>
                </a:rPr>
                <a:t>2.8%</a:t>
              </a:r>
            </a:p>
          </p:txBody>
        </p:sp>
      </p:grpSp>
      <p:sp>
        <p:nvSpPr>
          <p:cNvPr id="26" name="TextBox 25">
            <a:extLst>
              <a:ext uri="{FF2B5EF4-FFF2-40B4-BE49-F238E27FC236}">
                <a16:creationId xmlns:a16="http://schemas.microsoft.com/office/drawing/2014/main" id="{1893E4FD-4FA2-4A6D-B464-834D190AA865}"/>
              </a:ext>
            </a:extLst>
          </p:cNvPr>
          <p:cNvSpPr txBox="1"/>
          <p:nvPr/>
        </p:nvSpPr>
        <p:spPr>
          <a:xfrm>
            <a:off x="2997277" y="1770964"/>
            <a:ext cx="12151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down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2018</a:t>
            </a:r>
          </a:p>
        </p:txBody>
      </p:sp>
      <p:pic>
        <p:nvPicPr>
          <p:cNvPr id="16" name="Graphic 15" descr="Factory with solid fill">
            <a:extLst>
              <a:ext uri="{FF2B5EF4-FFF2-40B4-BE49-F238E27FC236}">
                <a16:creationId xmlns:a16="http://schemas.microsoft.com/office/drawing/2014/main" id="{38707A0E-B31F-4209-ADDA-2B842E951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736" y="1397829"/>
            <a:ext cx="1986721" cy="1986721"/>
          </a:xfrm>
          <a:prstGeom prst="rect">
            <a:avLst/>
          </a:prstGeom>
        </p:spPr>
      </p:pic>
      <p:grpSp>
        <p:nvGrpSpPr>
          <p:cNvPr id="27" name="Group 26">
            <a:extLst>
              <a:ext uri="{FF2B5EF4-FFF2-40B4-BE49-F238E27FC236}">
                <a16:creationId xmlns:a16="http://schemas.microsoft.com/office/drawing/2014/main" id="{5E55AD6F-79BF-4280-9C25-7427FDD65A2D}"/>
              </a:ext>
            </a:extLst>
          </p:cNvPr>
          <p:cNvGrpSpPr/>
          <p:nvPr/>
        </p:nvGrpSpPr>
        <p:grpSpPr>
          <a:xfrm>
            <a:off x="155978" y="3904257"/>
            <a:ext cx="2642787" cy="2463695"/>
            <a:chOff x="9544780" y="162832"/>
            <a:chExt cx="2642787" cy="2463695"/>
          </a:xfrm>
        </p:grpSpPr>
        <p:grpSp>
          <p:nvGrpSpPr>
            <p:cNvPr id="23" name="Group 22">
              <a:extLst>
                <a:ext uri="{FF2B5EF4-FFF2-40B4-BE49-F238E27FC236}">
                  <a16:creationId xmlns:a16="http://schemas.microsoft.com/office/drawing/2014/main" id="{A71B52A5-3F3C-4FA5-834F-2273DA872BE2}"/>
                </a:ext>
              </a:extLst>
            </p:cNvPr>
            <p:cNvGrpSpPr/>
            <p:nvPr/>
          </p:nvGrpSpPr>
          <p:grpSpPr>
            <a:xfrm>
              <a:off x="9544780" y="162832"/>
              <a:ext cx="2457446" cy="2463695"/>
              <a:chOff x="14039850" y="-2562456"/>
              <a:chExt cx="3297022" cy="3305406"/>
            </a:xfrm>
          </p:grpSpPr>
          <p:sp>
            <p:nvSpPr>
              <p:cNvPr id="22" name="Partial Circle 21">
                <a:extLst>
                  <a:ext uri="{FF2B5EF4-FFF2-40B4-BE49-F238E27FC236}">
                    <a16:creationId xmlns:a16="http://schemas.microsoft.com/office/drawing/2014/main" id="{A50E1D89-6649-49B9-B158-48709CFE7567}"/>
                  </a:ext>
                </a:extLst>
              </p:cNvPr>
              <p:cNvSpPr/>
              <p:nvPr/>
            </p:nvSpPr>
            <p:spPr>
              <a:xfrm>
                <a:off x="14039850" y="-2309001"/>
                <a:ext cx="3051951" cy="3051951"/>
              </a:xfrm>
              <a:prstGeom prst="pie">
                <a:avLst>
                  <a:gd name="adj1" fmla="val 937303"/>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Partial Circle 35">
                <a:extLst>
                  <a:ext uri="{FF2B5EF4-FFF2-40B4-BE49-F238E27FC236}">
                    <a16:creationId xmlns:a16="http://schemas.microsoft.com/office/drawing/2014/main" id="{C86252AF-115D-430B-9622-94CDA35B308C}"/>
                  </a:ext>
                </a:extLst>
              </p:cNvPr>
              <p:cNvSpPr/>
              <p:nvPr/>
            </p:nvSpPr>
            <p:spPr>
              <a:xfrm rot="7045645">
                <a:off x="14284921" y="-2562456"/>
                <a:ext cx="3051951" cy="3051951"/>
              </a:xfrm>
              <a:prstGeom prst="pie">
                <a:avLst>
                  <a:gd name="adj1" fmla="val 9165132"/>
                  <a:gd name="adj2" fmla="val 154845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a:extLst>
                <a:ext uri="{FF2B5EF4-FFF2-40B4-BE49-F238E27FC236}">
                  <a16:creationId xmlns:a16="http://schemas.microsoft.com/office/drawing/2014/main" id="{8CAB141A-DC0D-4F7D-BDCC-448A041AC7AB}"/>
                </a:ext>
              </a:extLst>
            </p:cNvPr>
            <p:cNvSpPr txBox="1"/>
            <p:nvPr/>
          </p:nvSpPr>
          <p:spPr>
            <a:xfrm>
              <a:off x="10594228" y="650139"/>
              <a:ext cx="15933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D166"/>
                  </a:solidFill>
                  <a:effectLst/>
                  <a:uLnTx/>
                  <a:uFillTx/>
                  <a:latin typeface="Grandview" panose="020B0502040204020203" pitchFamily="34" charset="0"/>
                  <a:ea typeface="+mn-ea"/>
                  <a:cs typeface="+mn-cs"/>
                </a:rPr>
                <a:t>27%</a:t>
              </a:r>
            </a:p>
          </p:txBody>
        </p:sp>
      </p:grpSp>
      <p:pic>
        <p:nvPicPr>
          <p:cNvPr id="34" name="Graphic 33" descr="Car with solid fill">
            <a:extLst>
              <a:ext uri="{FF2B5EF4-FFF2-40B4-BE49-F238E27FC236}">
                <a16:creationId xmlns:a16="http://schemas.microsoft.com/office/drawing/2014/main" id="{FDC270FB-8961-49B9-A3A4-E2ABFB4007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5953352" y="41388"/>
            <a:ext cx="1442550" cy="1442550"/>
          </a:xfrm>
          <a:prstGeom prst="rect">
            <a:avLst/>
          </a:prstGeom>
        </p:spPr>
      </p:pic>
      <p:sp>
        <p:nvSpPr>
          <p:cNvPr id="46" name="TextBox 45">
            <a:extLst>
              <a:ext uri="{FF2B5EF4-FFF2-40B4-BE49-F238E27FC236}">
                <a16:creationId xmlns:a16="http://schemas.microsoft.com/office/drawing/2014/main" id="{48F587F8-0DC2-4F81-998B-A2302F4D7146}"/>
              </a:ext>
            </a:extLst>
          </p:cNvPr>
          <p:cNvSpPr txBox="1"/>
          <p:nvPr/>
        </p:nvSpPr>
        <p:spPr>
          <a:xfrm>
            <a:off x="7253405" y="7295"/>
            <a:ext cx="4989964"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Passenger cars produced </a:t>
            </a:r>
            <a:b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b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 million tonnes of emissions in 2019</a:t>
            </a:r>
          </a:p>
        </p:txBody>
      </p:sp>
      <p:pic>
        <p:nvPicPr>
          <p:cNvPr id="50" name="Graphic 49" descr="Bus with solid fill">
            <a:extLst>
              <a:ext uri="{FF2B5EF4-FFF2-40B4-BE49-F238E27FC236}">
                <a16:creationId xmlns:a16="http://schemas.microsoft.com/office/drawing/2014/main" id="{303DD1EF-9AEF-4ABF-AFAF-63333E9CF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6017" y="1339592"/>
            <a:ext cx="2825983" cy="2628017"/>
          </a:xfrm>
          <a:prstGeom prst="rect">
            <a:avLst/>
          </a:prstGeom>
        </p:spPr>
      </p:pic>
      <p:sp>
        <p:nvSpPr>
          <p:cNvPr id="49" name="TextBox 48">
            <a:extLst>
              <a:ext uri="{FF2B5EF4-FFF2-40B4-BE49-F238E27FC236}">
                <a16:creationId xmlns:a16="http://schemas.microsoft.com/office/drawing/2014/main" id="{90C8C1F1-F9A0-44DB-B1AF-E1F7902382E6}"/>
              </a:ext>
            </a:extLst>
          </p:cNvPr>
          <p:cNvSpPr txBox="1"/>
          <p:nvPr/>
        </p:nvSpPr>
        <p:spPr>
          <a:xfrm>
            <a:off x="7407156" y="4256872"/>
            <a:ext cx="237626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Types</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of</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Transport</a:t>
            </a:r>
            <a:endPar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sp>
        <p:nvSpPr>
          <p:cNvPr id="25" name="TextBox 24">
            <a:extLst>
              <a:ext uri="{FF2B5EF4-FFF2-40B4-BE49-F238E27FC236}">
                <a16:creationId xmlns:a16="http://schemas.microsoft.com/office/drawing/2014/main" id="{B627D75B-79D6-4B0B-937B-D8A229AE5B6E}"/>
              </a:ext>
            </a:extLst>
          </p:cNvPr>
          <p:cNvSpPr txBox="1"/>
          <p:nvPr/>
        </p:nvSpPr>
        <p:spPr>
          <a:xfrm>
            <a:off x="9603762" y="2457211"/>
            <a:ext cx="214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3.1 million</a:t>
            </a:r>
          </a:p>
        </p:txBody>
      </p:sp>
      <p:sp>
        <p:nvSpPr>
          <p:cNvPr id="52" name="TextBox 51">
            <a:extLst>
              <a:ext uri="{FF2B5EF4-FFF2-40B4-BE49-F238E27FC236}">
                <a16:creationId xmlns:a16="http://schemas.microsoft.com/office/drawing/2014/main" id="{DE297E10-D2C2-4451-AF55-68DC61904870}"/>
              </a:ext>
            </a:extLst>
          </p:cNvPr>
          <p:cNvSpPr txBox="1"/>
          <p:nvPr/>
        </p:nvSpPr>
        <p:spPr>
          <a:xfrm>
            <a:off x="10153374" y="2702351"/>
            <a:ext cx="21481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tonnes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grpSp>
        <p:nvGrpSpPr>
          <p:cNvPr id="11" name="Group 10">
            <a:extLst>
              <a:ext uri="{FF2B5EF4-FFF2-40B4-BE49-F238E27FC236}">
                <a16:creationId xmlns:a16="http://schemas.microsoft.com/office/drawing/2014/main" id="{17B23DDA-B3FE-44F5-B5B0-5B393D57AFA7}"/>
              </a:ext>
            </a:extLst>
          </p:cNvPr>
          <p:cNvGrpSpPr/>
          <p:nvPr/>
        </p:nvGrpSpPr>
        <p:grpSpPr>
          <a:xfrm>
            <a:off x="6532799" y="4037923"/>
            <a:ext cx="5751126" cy="2554545"/>
            <a:chOff x="6407150" y="4278642"/>
            <a:chExt cx="5751126" cy="2554545"/>
          </a:xfrm>
        </p:grpSpPr>
        <p:sp>
          <p:nvSpPr>
            <p:cNvPr id="33" name="TextBox 32">
              <a:extLst>
                <a:ext uri="{FF2B5EF4-FFF2-40B4-BE49-F238E27FC236}">
                  <a16:creationId xmlns:a16="http://schemas.microsoft.com/office/drawing/2014/main" id="{013AED40-C938-486D-88CD-65EA66F3D699}"/>
                </a:ext>
              </a:extLst>
            </p:cNvPr>
            <p:cNvSpPr txBox="1"/>
            <p:nvPr/>
          </p:nvSpPr>
          <p:spPr>
            <a:xfrm>
              <a:off x="10305811" y="4278642"/>
              <a:ext cx="185246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Aviation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Shipping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a:t>
              </a:r>
            </a:p>
          </p:txBody>
        </p:sp>
        <p:sp>
          <p:nvSpPr>
            <p:cNvPr id="58" name="Rectangle 57">
              <a:extLst>
                <a:ext uri="{FF2B5EF4-FFF2-40B4-BE49-F238E27FC236}">
                  <a16:creationId xmlns:a16="http://schemas.microsoft.com/office/drawing/2014/main" id="{E54428F9-4ECA-4111-A608-A03B773B2A3B}"/>
                </a:ext>
              </a:extLst>
            </p:cNvPr>
            <p:cNvSpPr/>
            <p:nvPr/>
          </p:nvSpPr>
          <p:spPr>
            <a:xfrm>
              <a:off x="6944136" y="6341598"/>
              <a:ext cx="327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A97A05B-8DDE-450F-ABBA-1E70F8AA6D53}"/>
                </a:ext>
              </a:extLst>
            </p:cNvPr>
            <p:cNvSpPr/>
            <p:nvPr/>
          </p:nvSpPr>
          <p:spPr>
            <a:xfrm>
              <a:off x="10184136" y="4398763"/>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1D6C259-79A6-4DBA-B893-C6252748B5A9}"/>
                </a:ext>
              </a:extLst>
            </p:cNvPr>
            <p:cNvSpPr/>
            <p:nvPr/>
          </p:nvSpPr>
          <p:spPr>
            <a:xfrm>
              <a:off x="10184136" y="4884472"/>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10F39D1-A3ED-4E57-A603-0AEA4D8D5DBE}"/>
                </a:ext>
              </a:extLst>
            </p:cNvPr>
            <p:cNvSpPr/>
            <p:nvPr/>
          </p:nvSpPr>
          <p:spPr>
            <a:xfrm>
              <a:off x="10040136" y="5855890"/>
              <a:ext cx="180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607A5FB9-40BB-4531-8D1E-D712A433BD2C}"/>
                </a:ext>
              </a:extLst>
            </p:cNvPr>
            <p:cNvSpPr/>
            <p:nvPr/>
          </p:nvSpPr>
          <p:spPr>
            <a:xfrm>
              <a:off x="10148136" y="5370181"/>
              <a:ext cx="72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BF2907D1-FECE-4C86-95A9-82AC3CBF9E18}"/>
                </a:ext>
              </a:extLst>
            </p:cNvPr>
            <p:cNvSpPr txBox="1"/>
            <p:nvPr/>
          </p:nvSpPr>
          <p:spPr>
            <a:xfrm>
              <a:off x="6407150" y="635163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91%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72FB9E6-DD50-4EDE-9106-A52FB82CA9EC}"/>
                </a:ext>
              </a:extLst>
            </p:cNvPr>
            <p:cNvSpPr txBox="1"/>
            <p:nvPr/>
          </p:nvSpPr>
          <p:spPr>
            <a:xfrm>
              <a:off x="9603762" y="585192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7348BED0-8657-428D-ABEE-529B0EE06780}"/>
                </a:ext>
              </a:extLst>
            </p:cNvPr>
            <p:cNvSpPr txBox="1"/>
            <p:nvPr/>
          </p:nvSpPr>
          <p:spPr>
            <a:xfrm>
              <a:off x="9603762" y="538616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2%</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75AFB5B-5FE2-41BF-9630-C17477D5F6FF}"/>
                </a:ext>
              </a:extLst>
            </p:cNvPr>
            <p:cNvSpPr txBox="1"/>
            <p:nvPr/>
          </p:nvSpPr>
          <p:spPr>
            <a:xfrm>
              <a:off x="9693896" y="489957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82577DDE-2683-4FBB-806C-A7236FCFE4D8}"/>
                </a:ext>
              </a:extLst>
            </p:cNvPr>
            <p:cNvSpPr txBox="1"/>
            <p:nvPr/>
          </p:nvSpPr>
          <p:spPr>
            <a:xfrm>
              <a:off x="9716676" y="441331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39B1089E-E2DF-418B-B12C-796AFFCF5E57}"/>
              </a:ext>
            </a:extLst>
          </p:cNvPr>
          <p:cNvGrpSpPr/>
          <p:nvPr/>
        </p:nvGrpSpPr>
        <p:grpSpPr>
          <a:xfrm rot="16844252">
            <a:off x="7139247" y="1025763"/>
            <a:ext cx="1795243" cy="1907274"/>
            <a:chOff x="7156271" y="4226061"/>
            <a:chExt cx="1643150" cy="1773177"/>
          </a:xfrm>
        </p:grpSpPr>
        <p:pic>
          <p:nvPicPr>
            <p:cNvPr id="70" name="Graphic 69" descr="Truck with solid fill">
              <a:extLst>
                <a:ext uri="{FF2B5EF4-FFF2-40B4-BE49-F238E27FC236}">
                  <a16:creationId xmlns:a16="http://schemas.microsoft.com/office/drawing/2014/main" id="{215A5CD8-7463-46DD-B8F6-129A48FC3D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921294">
              <a:off x="7156271" y="4226061"/>
              <a:ext cx="1643150" cy="1643150"/>
            </a:xfrm>
            <a:prstGeom prst="rect">
              <a:avLst/>
            </a:prstGeom>
          </p:spPr>
        </p:pic>
        <p:sp>
          <p:nvSpPr>
            <p:cNvPr id="72" name="TextBox 71">
              <a:extLst>
                <a:ext uri="{FF2B5EF4-FFF2-40B4-BE49-F238E27FC236}">
                  <a16:creationId xmlns:a16="http://schemas.microsoft.com/office/drawing/2014/main" id="{24172483-FFA3-4D52-8F0B-750B3581954D}"/>
                </a:ext>
              </a:extLst>
            </p:cNvPr>
            <p:cNvSpPr txBox="1"/>
            <p:nvPr/>
          </p:nvSpPr>
          <p:spPr>
            <a:xfrm rot="7989091">
              <a:off x="7305581" y="5103498"/>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19.5</a:t>
              </a:r>
            </a:p>
          </p:txBody>
        </p:sp>
      </p:grpSp>
      <p:sp>
        <p:nvSpPr>
          <p:cNvPr id="73" name="TextBox 72">
            <a:extLst>
              <a:ext uri="{FF2B5EF4-FFF2-40B4-BE49-F238E27FC236}">
                <a16:creationId xmlns:a16="http://schemas.microsoft.com/office/drawing/2014/main" id="{E3FB708E-F308-4D1C-A375-B13A0F24E458}"/>
              </a:ext>
            </a:extLst>
          </p:cNvPr>
          <p:cNvSpPr txBox="1"/>
          <p:nvPr/>
        </p:nvSpPr>
        <p:spPr>
          <a:xfrm rot="5400000">
            <a:off x="5927957" y="981409"/>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a:t>
            </a:r>
          </a:p>
        </p:txBody>
      </p:sp>
    </p:spTree>
    <p:extLst>
      <p:ext uri="{BB962C8B-B14F-4D97-AF65-F5344CB8AC3E}">
        <p14:creationId xmlns:p14="http://schemas.microsoft.com/office/powerpoint/2010/main" val="406666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0CEE66D-52B6-4B41-86B4-1B6535960B1F}"/>
              </a:ext>
            </a:extLst>
          </p:cNvPr>
          <p:cNvGraphicFramePr>
            <a:graphicFrameLocks/>
          </p:cNvGraphicFramePr>
          <p:nvPr>
            <p:extLst>
              <p:ext uri="{D42A27DB-BD31-4B8C-83A1-F6EECF244321}">
                <p14:modId xmlns:p14="http://schemas.microsoft.com/office/powerpoint/2010/main" val="3946118094"/>
              </p:ext>
            </p:extLst>
          </p:nvPr>
        </p:nvGraphicFramePr>
        <p:xfrm>
          <a:off x="1100559" y="764704"/>
          <a:ext cx="9990881" cy="5978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972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0DDC9D6-B538-432D-B904-1523F367E49F}"/>
              </a:ext>
            </a:extLst>
          </p:cNvPr>
          <p:cNvGraphicFramePr>
            <a:graphicFrameLocks/>
          </p:cNvGraphicFramePr>
          <p:nvPr>
            <p:extLst>
              <p:ext uri="{D42A27DB-BD31-4B8C-83A1-F6EECF244321}">
                <p14:modId xmlns:p14="http://schemas.microsoft.com/office/powerpoint/2010/main" val="1532196915"/>
              </p:ext>
            </p:extLst>
          </p:nvPr>
        </p:nvGraphicFramePr>
        <p:xfrm>
          <a:off x="1415480" y="764704"/>
          <a:ext cx="9079578" cy="582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45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AD69C7-10F6-4AF5-9E1D-6D8E32185093}"/>
              </a:ext>
            </a:extLst>
          </p:cNvPr>
          <p:cNvSpPr>
            <a:spLocks noGrp="1"/>
          </p:cNvSpPr>
          <p:nvPr>
            <p:ph type="title"/>
          </p:nvPr>
        </p:nvSpPr>
        <p:spPr/>
        <p:txBody>
          <a:bodyPr>
            <a:normAutofit fontScale="90000"/>
          </a:bodyPr>
          <a:lstStyle/>
          <a:p>
            <a:r>
              <a:rPr lang="en-GB"/>
              <a:t>Definitions of Vehicle Types</a:t>
            </a:r>
          </a:p>
        </p:txBody>
      </p:sp>
      <p:grpSp>
        <p:nvGrpSpPr>
          <p:cNvPr id="20" name="Group 19">
            <a:extLst>
              <a:ext uri="{FF2B5EF4-FFF2-40B4-BE49-F238E27FC236}">
                <a16:creationId xmlns:a16="http://schemas.microsoft.com/office/drawing/2014/main" id="{01A14BFE-59E6-42B0-B5C5-0B20E2C925C6}"/>
              </a:ext>
            </a:extLst>
          </p:cNvPr>
          <p:cNvGrpSpPr/>
          <p:nvPr/>
        </p:nvGrpSpPr>
        <p:grpSpPr>
          <a:xfrm>
            <a:off x="609600" y="1715746"/>
            <a:ext cx="5031456" cy="2226674"/>
            <a:chOff x="609600" y="1715746"/>
            <a:chExt cx="5031456" cy="2226674"/>
          </a:xfrm>
        </p:grpSpPr>
        <p:sp>
          <p:nvSpPr>
            <p:cNvPr id="12" name="Rectangle: Rounded Corners 11">
              <a:extLst>
                <a:ext uri="{FF2B5EF4-FFF2-40B4-BE49-F238E27FC236}">
                  <a16:creationId xmlns:a16="http://schemas.microsoft.com/office/drawing/2014/main" id="{7C57D5F9-A012-491C-A214-D964508BBEE4}"/>
                </a:ext>
              </a:extLst>
            </p:cNvPr>
            <p:cNvSpPr/>
            <p:nvPr/>
          </p:nvSpPr>
          <p:spPr bwMode="auto">
            <a:xfrm>
              <a:off x="609600" y="2018414"/>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13" name="TextBox 12">
              <a:extLst>
                <a:ext uri="{FF2B5EF4-FFF2-40B4-BE49-F238E27FC236}">
                  <a16:creationId xmlns:a16="http://schemas.microsoft.com/office/drawing/2014/main" id="{69BA9736-9966-4D33-96B7-F68847E0D2F2}"/>
                </a:ext>
              </a:extLst>
            </p:cNvPr>
            <p:cNvSpPr txBox="1"/>
            <p:nvPr/>
          </p:nvSpPr>
          <p:spPr>
            <a:xfrm>
              <a:off x="609600" y="2534482"/>
              <a:ext cx="5031456"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which is fuelled by petrol which is produced from crude oil.</a:t>
              </a:r>
            </a:p>
          </p:txBody>
        </p:sp>
        <p:sp>
          <p:nvSpPr>
            <p:cNvPr id="4" name="Rectangle: Rounded Corners 3">
              <a:extLst>
                <a:ext uri="{FF2B5EF4-FFF2-40B4-BE49-F238E27FC236}">
                  <a16:creationId xmlns:a16="http://schemas.microsoft.com/office/drawing/2014/main" id="{D786094A-F44C-4186-9E9F-39103A68F833}"/>
                </a:ext>
              </a:extLst>
            </p:cNvPr>
            <p:cNvSpPr/>
            <p:nvPr/>
          </p:nvSpPr>
          <p:spPr bwMode="auto">
            <a:xfrm>
              <a:off x="743012" y="1715746"/>
              <a:ext cx="2376264" cy="580926"/>
            </a:xfrm>
            <a:prstGeom prst="roundRect">
              <a:avLst/>
            </a:prstGeom>
            <a:solidFill>
              <a:srgbClr val="EF476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Petrol</a:t>
              </a:r>
            </a:p>
          </p:txBody>
        </p:sp>
      </p:grpSp>
      <p:grpSp>
        <p:nvGrpSpPr>
          <p:cNvPr id="23" name="Group 22">
            <a:extLst>
              <a:ext uri="{FF2B5EF4-FFF2-40B4-BE49-F238E27FC236}">
                <a16:creationId xmlns:a16="http://schemas.microsoft.com/office/drawing/2014/main" id="{04C26DBD-F6CA-404A-9910-462360C7E8E8}"/>
              </a:ext>
            </a:extLst>
          </p:cNvPr>
          <p:cNvGrpSpPr/>
          <p:nvPr/>
        </p:nvGrpSpPr>
        <p:grpSpPr>
          <a:xfrm>
            <a:off x="609600" y="4240528"/>
            <a:ext cx="5031841" cy="2241487"/>
            <a:chOff x="609600" y="4240528"/>
            <a:chExt cx="5031841" cy="2241487"/>
          </a:xfrm>
        </p:grpSpPr>
        <p:sp>
          <p:nvSpPr>
            <p:cNvPr id="15" name="TextBox 14">
              <a:extLst>
                <a:ext uri="{FF2B5EF4-FFF2-40B4-BE49-F238E27FC236}">
                  <a16:creationId xmlns:a16="http://schemas.microsoft.com/office/drawing/2014/main" id="{546FD60A-D3A6-4EAD-9BA8-87BCBF10061C}"/>
                </a:ext>
              </a:extLst>
            </p:cNvPr>
            <p:cNvSpPr txBox="1"/>
            <p:nvPr/>
          </p:nvSpPr>
          <p:spPr>
            <a:xfrm>
              <a:off x="609985" y="4850799"/>
              <a:ext cx="5031456" cy="1631216"/>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(petrol or diesel) and an electric motor which is either charged by the vehicle as it moves or by plugging in to the mains electricity supply.</a:t>
              </a:r>
            </a:p>
          </p:txBody>
        </p:sp>
        <p:sp>
          <p:nvSpPr>
            <p:cNvPr id="18" name="Rectangle: Rounded Corners 17">
              <a:extLst>
                <a:ext uri="{FF2B5EF4-FFF2-40B4-BE49-F238E27FC236}">
                  <a16:creationId xmlns:a16="http://schemas.microsoft.com/office/drawing/2014/main" id="{6AB6B800-65D1-4738-B605-14AA2C707C54}"/>
                </a:ext>
              </a:extLst>
            </p:cNvPr>
            <p:cNvSpPr/>
            <p:nvPr/>
          </p:nvSpPr>
          <p:spPr bwMode="auto">
            <a:xfrm>
              <a:off x="609600" y="4530991"/>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6" name="Rectangle: Rounded Corners 5">
              <a:extLst>
                <a:ext uri="{FF2B5EF4-FFF2-40B4-BE49-F238E27FC236}">
                  <a16:creationId xmlns:a16="http://schemas.microsoft.com/office/drawing/2014/main" id="{B9A882F4-A285-4DD7-AA61-BFFA1497C8CD}"/>
                </a:ext>
              </a:extLst>
            </p:cNvPr>
            <p:cNvSpPr/>
            <p:nvPr/>
          </p:nvSpPr>
          <p:spPr bwMode="auto">
            <a:xfrm>
              <a:off x="749064" y="4240528"/>
              <a:ext cx="2376264" cy="580926"/>
            </a:xfrm>
            <a:prstGeom prst="roundRect">
              <a:avLst/>
            </a:prstGeom>
            <a:solidFill>
              <a:srgbClr val="FFD166"/>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Hybrid</a:t>
              </a:r>
            </a:p>
          </p:txBody>
        </p:sp>
      </p:grpSp>
      <p:grpSp>
        <p:nvGrpSpPr>
          <p:cNvPr id="21" name="Group 20">
            <a:extLst>
              <a:ext uri="{FF2B5EF4-FFF2-40B4-BE49-F238E27FC236}">
                <a16:creationId xmlns:a16="http://schemas.microsoft.com/office/drawing/2014/main" id="{F8D2CA17-7C1E-44B7-9E3E-3D894AC47334}"/>
              </a:ext>
            </a:extLst>
          </p:cNvPr>
          <p:cNvGrpSpPr/>
          <p:nvPr/>
        </p:nvGrpSpPr>
        <p:grpSpPr>
          <a:xfrm>
            <a:off x="6550944" y="1727951"/>
            <a:ext cx="5055020" cy="2214469"/>
            <a:chOff x="6550944" y="1727951"/>
            <a:chExt cx="5055020" cy="2214469"/>
          </a:xfrm>
        </p:grpSpPr>
        <p:sp>
          <p:nvSpPr>
            <p:cNvPr id="14" name="TextBox 13">
              <a:extLst>
                <a:ext uri="{FF2B5EF4-FFF2-40B4-BE49-F238E27FC236}">
                  <a16:creationId xmlns:a16="http://schemas.microsoft.com/office/drawing/2014/main" id="{BACE365B-A834-40D0-B5BB-F256E6D2E564}"/>
                </a:ext>
              </a:extLst>
            </p:cNvPr>
            <p:cNvSpPr txBox="1"/>
            <p:nvPr/>
          </p:nvSpPr>
          <p:spPr>
            <a:xfrm>
              <a:off x="6574508" y="2572582"/>
              <a:ext cx="5031456"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which is fuelled by diesel which is produced from crude oil.</a:t>
              </a:r>
            </a:p>
          </p:txBody>
        </p:sp>
        <p:sp>
          <p:nvSpPr>
            <p:cNvPr id="17" name="Rectangle: Rounded Corners 16">
              <a:extLst>
                <a:ext uri="{FF2B5EF4-FFF2-40B4-BE49-F238E27FC236}">
                  <a16:creationId xmlns:a16="http://schemas.microsoft.com/office/drawing/2014/main" id="{A15BB45F-1FEE-4A19-91E6-006CC9ECFF45}"/>
                </a:ext>
              </a:extLst>
            </p:cNvPr>
            <p:cNvSpPr/>
            <p:nvPr/>
          </p:nvSpPr>
          <p:spPr bwMode="auto">
            <a:xfrm>
              <a:off x="6550944" y="2018414"/>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5" name="Rectangle: Rounded Corners 4">
              <a:extLst>
                <a:ext uri="{FF2B5EF4-FFF2-40B4-BE49-F238E27FC236}">
                  <a16:creationId xmlns:a16="http://schemas.microsoft.com/office/drawing/2014/main" id="{3D901345-10F4-44CE-93DF-C0B7BBB1FFE8}"/>
                </a:ext>
              </a:extLst>
            </p:cNvPr>
            <p:cNvSpPr/>
            <p:nvPr/>
          </p:nvSpPr>
          <p:spPr bwMode="auto">
            <a:xfrm>
              <a:off x="6697898" y="1727951"/>
              <a:ext cx="2376264" cy="580926"/>
            </a:xfrm>
            <a:prstGeom prst="roundRect">
              <a:avLst/>
            </a:prstGeom>
            <a:solidFill>
              <a:srgbClr val="599DDC"/>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Diesel</a:t>
              </a:r>
            </a:p>
          </p:txBody>
        </p:sp>
      </p:grpSp>
      <p:grpSp>
        <p:nvGrpSpPr>
          <p:cNvPr id="22" name="Group 21">
            <a:extLst>
              <a:ext uri="{FF2B5EF4-FFF2-40B4-BE49-F238E27FC236}">
                <a16:creationId xmlns:a16="http://schemas.microsoft.com/office/drawing/2014/main" id="{880DE60B-42D1-4423-B3A4-AA7DBD05C2D7}"/>
              </a:ext>
            </a:extLst>
          </p:cNvPr>
          <p:cNvGrpSpPr/>
          <p:nvPr/>
        </p:nvGrpSpPr>
        <p:grpSpPr>
          <a:xfrm>
            <a:off x="6550559" y="4252733"/>
            <a:ext cx="5031841" cy="2202264"/>
            <a:chOff x="6550559" y="4252733"/>
            <a:chExt cx="5031841" cy="2202264"/>
          </a:xfrm>
        </p:grpSpPr>
        <p:sp>
          <p:nvSpPr>
            <p:cNvPr id="16" name="TextBox 15">
              <a:extLst>
                <a:ext uri="{FF2B5EF4-FFF2-40B4-BE49-F238E27FC236}">
                  <a16:creationId xmlns:a16="http://schemas.microsoft.com/office/drawing/2014/main" id="{F5C23B0F-5E67-4364-A66D-7F442F3E0949}"/>
                </a:ext>
              </a:extLst>
            </p:cNvPr>
            <p:cNvSpPr txBox="1"/>
            <p:nvPr/>
          </p:nvSpPr>
          <p:spPr>
            <a:xfrm>
              <a:off x="6550559" y="5097364"/>
              <a:ext cx="5031455"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 battery which can be charged by plugging in to the mains electricity supply. </a:t>
              </a:r>
            </a:p>
          </p:txBody>
        </p:sp>
        <p:sp>
          <p:nvSpPr>
            <p:cNvPr id="19" name="Rectangle: Rounded Corners 18">
              <a:extLst>
                <a:ext uri="{FF2B5EF4-FFF2-40B4-BE49-F238E27FC236}">
                  <a16:creationId xmlns:a16="http://schemas.microsoft.com/office/drawing/2014/main" id="{8A969EA4-4D87-4C25-8C5E-53A887113877}"/>
                </a:ext>
              </a:extLst>
            </p:cNvPr>
            <p:cNvSpPr/>
            <p:nvPr/>
          </p:nvSpPr>
          <p:spPr bwMode="auto">
            <a:xfrm>
              <a:off x="6550944" y="4530991"/>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7" name="Rectangle: Rounded Corners 6">
              <a:extLst>
                <a:ext uri="{FF2B5EF4-FFF2-40B4-BE49-F238E27FC236}">
                  <a16:creationId xmlns:a16="http://schemas.microsoft.com/office/drawing/2014/main" id="{02CA96D6-5B51-457C-81A5-AAFFEFD49B2A}"/>
                </a:ext>
              </a:extLst>
            </p:cNvPr>
            <p:cNvSpPr/>
            <p:nvPr/>
          </p:nvSpPr>
          <p:spPr bwMode="auto">
            <a:xfrm>
              <a:off x="6697898" y="4252733"/>
              <a:ext cx="2376264" cy="580926"/>
            </a:xfrm>
            <a:prstGeom prst="roundRect">
              <a:avLst/>
            </a:prstGeom>
            <a:solidFill>
              <a:srgbClr val="06D6A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Electric</a:t>
              </a:r>
            </a:p>
          </p:txBody>
        </p:sp>
      </p:grpSp>
    </p:spTree>
    <p:extLst>
      <p:ext uri="{BB962C8B-B14F-4D97-AF65-F5344CB8AC3E}">
        <p14:creationId xmlns:p14="http://schemas.microsoft.com/office/powerpoint/2010/main" val="14482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293F1D1-BA4D-4CE6-9C42-52FFEB4F94CE}"/>
              </a:ext>
            </a:extLst>
          </p:cNvPr>
          <p:cNvGraphicFramePr>
            <a:graphicFrameLocks noGrp="1"/>
          </p:cNvGraphicFramePr>
          <p:nvPr>
            <p:extLst>
              <p:ext uri="{D42A27DB-BD31-4B8C-83A1-F6EECF244321}">
                <p14:modId xmlns:p14="http://schemas.microsoft.com/office/powerpoint/2010/main" val="2037477016"/>
              </p:ext>
            </p:extLst>
          </p:nvPr>
        </p:nvGraphicFramePr>
        <p:xfrm>
          <a:off x="767408" y="2132856"/>
          <a:ext cx="10657184" cy="362944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1455301295"/>
                    </a:ext>
                  </a:extLst>
                </a:gridCol>
                <a:gridCol w="2664296">
                  <a:extLst>
                    <a:ext uri="{9D8B030D-6E8A-4147-A177-3AD203B41FA5}">
                      <a16:colId xmlns:a16="http://schemas.microsoft.com/office/drawing/2014/main" val="4004080810"/>
                    </a:ext>
                  </a:extLst>
                </a:gridCol>
                <a:gridCol w="1692188">
                  <a:extLst>
                    <a:ext uri="{9D8B030D-6E8A-4147-A177-3AD203B41FA5}">
                      <a16:colId xmlns:a16="http://schemas.microsoft.com/office/drawing/2014/main" val="3767989788"/>
                    </a:ext>
                  </a:extLst>
                </a:gridCol>
                <a:gridCol w="1692188">
                  <a:extLst>
                    <a:ext uri="{9D8B030D-6E8A-4147-A177-3AD203B41FA5}">
                      <a16:colId xmlns:a16="http://schemas.microsoft.com/office/drawing/2014/main" val="1071658987"/>
                    </a:ext>
                  </a:extLst>
                </a:gridCol>
                <a:gridCol w="1692188">
                  <a:extLst>
                    <a:ext uri="{9D8B030D-6E8A-4147-A177-3AD203B41FA5}">
                      <a16:colId xmlns:a16="http://schemas.microsoft.com/office/drawing/2014/main" val="1590469513"/>
                    </a:ext>
                  </a:extLst>
                </a:gridCol>
                <a:gridCol w="1692188">
                  <a:extLst>
                    <a:ext uri="{9D8B030D-6E8A-4147-A177-3AD203B41FA5}">
                      <a16:colId xmlns:a16="http://schemas.microsoft.com/office/drawing/2014/main" val="564165147"/>
                    </a:ext>
                  </a:extLst>
                </a:gridCol>
              </a:tblGrid>
              <a:tr h="720080">
                <a:tc>
                  <a:txBody>
                    <a:bodyPr/>
                    <a:lstStyle/>
                    <a:p>
                      <a:endParaRPr lang="en-GB" sz="1600">
                        <a:latin typeface="Arial" panose="020B0604020202020204" pitchFamily="34" charset="0"/>
                        <a:cs typeface="Arial" panose="020B0604020202020204" pitchFamily="34" charset="0"/>
                      </a:endParaRPr>
                    </a:p>
                  </a:txBody>
                  <a:tcPr/>
                </a:tc>
                <a:tc>
                  <a:txBody>
                    <a:bodyPr/>
                    <a:lstStyle/>
                    <a:p>
                      <a:pPr algn="ctr"/>
                      <a:r>
                        <a:rPr lang="en-GB" sz="2400">
                          <a:latin typeface="Arial" panose="020B0604020202020204" pitchFamily="34" charset="0"/>
                          <a:cs typeface="Arial" panose="020B0604020202020204" pitchFamily="34" charset="0"/>
                        </a:rPr>
                        <a:t>Total New Registrations</a:t>
                      </a:r>
                    </a:p>
                  </a:txBody>
                  <a:tcPr anchor="ctr"/>
                </a:tc>
                <a:tc>
                  <a:txBody>
                    <a:bodyPr/>
                    <a:lstStyle/>
                    <a:p>
                      <a:pPr algn="ctr"/>
                      <a:r>
                        <a:rPr lang="en-GB" sz="2400">
                          <a:latin typeface="Arial" panose="020B0604020202020204" pitchFamily="34" charset="0"/>
                          <a:cs typeface="Arial" panose="020B0604020202020204" pitchFamily="34" charset="0"/>
                        </a:rPr>
                        <a:t>Petrol</a:t>
                      </a:r>
                    </a:p>
                  </a:txBody>
                  <a:tcPr anchor="ctr"/>
                </a:tc>
                <a:tc>
                  <a:txBody>
                    <a:bodyPr/>
                    <a:lstStyle/>
                    <a:p>
                      <a:pPr algn="ctr"/>
                      <a:r>
                        <a:rPr lang="en-GB" sz="2400">
                          <a:latin typeface="Arial" panose="020B0604020202020204" pitchFamily="34" charset="0"/>
                          <a:cs typeface="Arial" panose="020B0604020202020204" pitchFamily="34" charset="0"/>
                        </a:rPr>
                        <a:t>Diesel</a:t>
                      </a:r>
                    </a:p>
                  </a:txBody>
                  <a:tcPr anchor="ctr"/>
                </a:tc>
                <a:tc>
                  <a:txBody>
                    <a:bodyPr/>
                    <a:lstStyle/>
                    <a:p>
                      <a:pPr algn="ctr"/>
                      <a:r>
                        <a:rPr lang="en-GB" sz="2400">
                          <a:latin typeface="Arial" panose="020B0604020202020204" pitchFamily="34" charset="0"/>
                          <a:cs typeface="Arial" panose="020B0604020202020204" pitchFamily="34" charset="0"/>
                        </a:rPr>
                        <a:t>Hybrid</a:t>
                      </a:r>
                    </a:p>
                  </a:txBody>
                  <a:tcPr anchor="ctr"/>
                </a:tc>
                <a:tc>
                  <a:txBody>
                    <a:bodyPr/>
                    <a:lstStyle/>
                    <a:p>
                      <a:pPr algn="ctr"/>
                      <a:r>
                        <a:rPr lang="en-GB" sz="2400">
                          <a:latin typeface="Arial" panose="020B0604020202020204" pitchFamily="34" charset="0"/>
                          <a:cs typeface="Arial" panose="020B0604020202020204" pitchFamily="34" charset="0"/>
                        </a:rPr>
                        <a:t>Electric</a:t>
                      </a:r>
                    </a:p>
                  </a:txBody>
                  <a:tcPr anchor="ctr"/>
                </a:tc>
                <a:extLst>
                  <a:ext uri="{0D108BD9-81ED-4DB2-BD59-A6C34878D82A}">
                    <a16:rowId xmlns:a16="http://schemas.microsoft.com/office/drawing/2014/main" val="3029704783"/>
                  </a:ext>
                </a:extLst>
              </a:tr>
              <a:tr h="701620">
                <a:tc>
                  <a:txBody>
                    <a:bodyPr/>
                    <a:lstStyle/>
                    <a:p>
                      <a:pPr algn="ctr"/>
                      <a:r>
                        <a:rPr lang="en-GB" sz="2800">
                          <a:latin typeface="Arial" panose="020B0604020202020204" pitchFamily="34" charset="0"/>
                          <a:cs typeface="Arial" panose="020B0604020202020204" pitchFamily="34" charset="0"/>
                        </a:rPr>
                        <a:t>2005</a:t>
                      </a:r>
                    </a:p>
                  </a:txBody>
                  <a:tcPr anchor="ctr"/>
                </a:tc>
                <a:tc>
                  <a:txBody>
                    <a:bodyPr/>
                    <a:lstStyle/>
                    <a:p>
                      <a:pPr algn="ctr"/>
                      <a:r>
                        <a:rPr lang="en-GB" sz="2800" dirty="0">
                          <a:latin typeface="Arial" panose="020B0604020202020204" pitchFamily="34" charset="0"/>
                          <a:cs typeface="Arial" panose="020B0604020202020204" pitchFamily="34" charset="0"/>
                        </a:rPr>
                        <a:t>2,400,000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1397725753"/>
                  </a:ext>
                </a:extLst>
              </a:tr>
              <a:tr h="701620">
                <a:tc>
                  <a:txBody>
                    <a:bodyPr/>
                    <a:lstStyle/>
                    <a:p>
                      <a:pPr algn="ctr"/>
                      <a:r>
                        <a:rPr lang="en-GB" sz="2800">
                          <a:latin typeface="Arial" panose="020B0604020202020204" pitchFamily="34" charset="0"/>
                          <a:cs typeface="Arial" panose="020B0604020202020204" pitchFamily="34" charset="0"/>
                        </a:rPr>
                        <a:t>2010</a:t>
                      </a:r>
                    </a:p>
                  </a:txBody>
                  <a:tcPr anchor="ctr"/>
                </a:tc>
                <a:tc>
                  <a:txBody>
                    <a:bodyPr/>
                    <a:lstStyle/>
                    <a:p>
                      <a:pPr algn="ctr"/>
                      <a:r>
                        <a:rPr lang="en-GB" sz="2800" dirty="0">
                          <a:latin typeface="Arial" panose="020B0604020202020204" pitchFamily="34" charset="0"/>
                          <a:cs typeface="Arial" panose="020B0604020202020204" pitchFamily="34" charset="0"/>
                        </a:rPr>
                        <a:t>2,000,000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295619915"/>
                  </a:ext>
                </a:extLst>
              </a:tr>
              <a:tr h="701620">
                <a:tc>
                  <a:txBody>
                    <a:bodyPr/>
                    <a:lstStyle/>
                    <a:p>
                      <a:pPr algn="ctr"/>
                      <a:r>
                        <a:rPr lang="en-GB" sz="2800">
                          <a:latin typeface="Arial" panose="020B0604020202020204" pitchFamily="34" charset="0"/>
                          <a:cs typeface="Arial" panose="020B0604020202020204" pitchFamily="34" charset="0"/>
                        </a:rPr>
                        <a:t>2015</a:t>
                      </a:r>
                    </a:p>
                  </a:txBody>
                  <a:tcPr anchor="ctr"/>
                </a:tc>
                <a:tc>
                  <a:txBody>
                    <a:bodyPr/>
                    <a:lstStyle/>
                    <a:p>
                      <a:pPr algn="ctr"/>
                      <a:r>
                        <a:rPr lang="en-GB" sz="2800" dirty="0">
                          <a:latin typeface="Arial" panose="020B0604020202020204" pitchFamily="34" charset="0"/>
                          <a:cs typeface="Arial" panose="020B0604020202020204" pitchFamily="34" charset="0"/>
                        </a:rPr>
                        <a:t>2,600,000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a16="http://schemas.microsoft.com/office/drawing/2014/main" val="3620531333"/>
                  </a:ext>
                </a:extLst>
              </a:tr>
              <a:tr h="701620">
                <a:tc>
                  <a:txBody>
                    <a:bodyPr/>
                    <a:lstStyle/>
                    <a:p>
                      <a:pPr algn="ctr"/>
                      <a:r>
                        <a:rPr lang="en-GB" sz="2800">
                          <a:latin typeface="Arial" panose="020B0604020202020204" pitchFamily="34" charset="0"/>
                          <a:cs typeface="Arial" panose="020B0604020202020204" pitchFamily="34" charset="0"/>
                        </a:rPr>
                        <a:t>2020</a:t>
                      </a:r>
                    </a:p>
                  </a:txBody>
                  <a:tcPr anchor="ctr"/>
                </a:tc>
                <a:tc>
                  <a:txBody>
                    <a:bodyPr/>
                    <a:lstStyle/>
                    <a:p>
                      <a:pPr algn="ctr"/>
                      <a:r>
                        <a:rPr lang="en-GB" sz="2800" dirty="0">
                          <a:latin typeface="Arial" panose="020B0604020202020204" pitchFamily="34" charset="0"/>
                          <a:cs typeface="Arial" panose="020B0604020202020204" pitchFamily="34" charset="0"/>
                        </a:rPr>
                        <a:t>1,600,000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tc>
                <a:extLst>
                  <a:ext uri="{0D108BD9-81ED-4DB2-BD59-A6C34878D82A}">
                    <a16:rowId xmlns:a16="http://schemas.microsoft.com/office/drawing/2014/main" val="111892576"/>
                  </a:ext>
                </a:extLst>
              </a:tr>
            </a:tbl>
          </a:graphicData>
        </a:graphic>
      </p:graphicFrame>
      <p:sp>
        <p:nvSpPr>
          <p:cNvPr id="3" name="Content Placeholder 2">
            <a:extLst>
              <a:ext uri="{FF2B5EF4-FFF2-40B4-BE49-F238E27FC236}">
                <a16:creationId xmlns:a16="http://schemas.microsoft.com/office/drawing/2014/main" id="{EB1FFC8E-029D-4C18-BF38-4DDEC0EF1534}"/>
              </a:ext>
            </a:extLst>
          </p:cNvPr>
          <p:cNvSpPr txBox="1">
            <a:spLocks/>
          </p:cNvSpPr>
          <p:nvPr/>
        </p:nvSpPr>
        <p:spPr>
          <a:xfrm>
            <a:off x="671969" y="836712"/>
            <a:ext cx="10742984" cy="680940"/>
          </a:xfrm>
          <a:prstGeom prst="rect">
            <a:avLst/>
          </a:prstGeom>
        </p:spPr>
        <p:txBody>
          <a:bodyPr/>
          <a:lst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lgn="ctr">
              <a:buNone/>
            </a:pPr>
            <a:r>
              <a:rPr lang="en-GB" kern="0">
                <a:latin typeface="Arial" panose="020B0604020202020204" pitchFamily="34" charset="0"/>
                <a:cs typeface="Arial" panose="020B0604020202020204" pitchFamily="34" charset="0"/>
              </a:rPr>
              <a:t>Use the information in the table to calculate the number of each type of new vehicle registered in each year</a:t>
            </a:r>
          </a:p>
        </p:txBody>
      </p:sp>
    </p:spTree>
    <p:extLst>
      <p:ext uri="{BB962C8B-B14F-4D97-AF65-F5344CB8AC3E}">
        <p14:creationId xmlns:p14="http://schemas.microsoft.com/office/powerpoint/2010/main" val="423509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293F1D1-BA4D-4CE6-9C42-52FFEB4F94CE}"/>
              </a:ext>
            </a:extLst>
          </p:cNvPr>
          <p:cNvGraphicFramePr>
            <a:graphicFrameLocks noGrp="1"/>
          </p:cNvGraphicFramePr>
          <p:nvPr>
            <p:extLst>
              <p:ext uri="{D42A27DB-BD31-4B8C-83A1-F6EECF244321}">
                <p14:modId xmlns:p14="http://schemas.microsoft.com/office/powerpoint/2010/main" val="2064307458"/>
              </p:ext>
            </p:extLst>
          </p:nvPr>
        </p:nvGraphicFramePr>
        <p:xfrm>
          <a:off x="767408" y="2132856"/>
          <a:ext cx="10657184" cy="362944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1455301295"/>
                    </a:ext>
                  </a:extLst>
                </a:gridCol>
                <a:gridCol w="2664296">
                  <a:extLst>
                    <a:ext uri="{9D8B030D-6E8A-4147-A177-3AD203B41FA5}">
                      <a16:colId xmlns:a16="http://schemas.microsoft.com/office/drawing/2014/main" val="4004080810"/>
                    </a:ext>
                  </a:extLst>
                </a:gridCol>
                <a:gridCol w="1692188">
                  <a:extLst>
                    <a:ext uri="{9D8B030D-6E8A-4147-A177-3AD203B41FA5}">
                      <a16:colId xmlns:a16="http://schemas.microsoft.com/office/drawing/2014/main" val="3767989788"/>
                    </a:ext>
                  </a:extLst>
                </a:gridCol>
                <a:gridCol w="1692188">
                  <a:extLst>
                    <a:ext uri="{9D8B030D-6E8A-4147-A177-3AD203B41FA5}">
                      <a16:colId xmlns:a16="http://schemas.microsoft.com/office/drawing/2014/main" val="1071658987"/>
                    </a:ext>
                  </a:extLst>
                </a:gridCol>
                <a:gridCol w="1692188">
                  <a:extLst>
                    <a:ext uri="{9D8B030D-6E8A-4147-A177-3AD203B41FA5}">
                      <a16:colId xmlns:a16="http://schemas.microsoft.com/office/drawing/2014/main" val="1590469513"/>
                    </a:ext>
                  </a:extLst>
                </a:gridCol>
                <a:gridCol w="1692188">
                  <a:extLst>
                    <a:ext uri="{9D8B030D-6E8A-4147-A177-3AD203B41FA5}">
                      <a16:colId xmlns:a16="http://schemas.microsoft.com/office/drawing/2014/main" val="564165147"/>
                    </a:ext>
                  </a:extLst>
                </a:gridCol>
              </a:tblGrid>
              <a:tr h="720080">
                <a:tc>
                  <a:txBody>
                    <a:bodyPr/>
                    <a:lstStyle/>
                    <a:p>
                      <a:endParaRPr lang="en-GB" sz="1600">
                        <a:latin typeface="Arial" panose="020B0604020202020204" pitchFamily="34" charset="0"/>
                        <a:cs typeface="Arial" panose="020B0604020202020204" pitchFamily="34" charset="0"/>
                      </a:endParaRPr>
                    </a:p>
                  </a:txBody>
                  <a:tcPr/>
                </a:tc>
                <a:tc>
                  <a:txBody>
                    <a:bodyPr/>
                    <a:lstStyle/>
                    <a:p>
                      <a:pPr algn="ctr"/>
                      <a:r>
                        <a:rPr lang="en-GB" sz="2400">
                          <a:latin typeface="Arial" panose="020B0604020202020204" pitchFamily="34" charset="0"/>
                          <a:cs typeface="Arial" panose="020B0604020202020204" pitchFamily="34" charset="0"/>
                        </a:rPr>
                        <a:t>Total New Registrations</a:t>
                      </a:r>
                    </a:p>
                  </a:txBody>
                  <a:tcPr anchor="ctr"/>
                </a:tc>
                <a:tc>
                  <a:txBody>
                    <a:bodyPr/>
                    <a:lstStyle/>
                    <a:p>
                      <a:pPr algn="ctr"/>
                      <a:r>
                        <a:rPr lang="en-GB" sz="2400">
                          <a:latin typeface="Arial" panose="020B0604020202020204" pitchFamily="34" charset="0"/>
                          <a:cs typeface="Arial" panose="020B0604020202020204" pitchFamily="34" charset="0"/>
                        </a:rPr>
                        <a:t>Petrol</a:t>
                      </a:r>
                    </a:p>
                  </a:txBody>
                  <a:tcPr anchor="ctr"/>
                </a:tc>
                <a:tc>
                  <a:txBody>
                    <a:bodyPr/>
                    <a:lstStyle/>
                    <a:p>
                      <a:pPr algn="ctr"/>
                      <a:r>
                        <a:rPr lang="en-GB" sz="2400">
                          <a:latin typeface="Arial" panose="020B0604020202020204" pitchFamily="34" charset="0"/>
                          <a:cs typeface="Arial" panose="020B0604020202020204" pitchFamily="34" charset="0"/>
                        </a:rPr>
                        <a:t>Diesel</a:t>
                      </a:r>
                    </a:p>
                  </a:txBody>
                  <a:tcPr anchor="ctr"/>
                </a:tc>
                <a:tc>
                  <a:txBody>
                    <a:bodyPr/>
                    <a:lstStyle/>
                    <a:p>
                      <a:pPr algn="ctr"/>
                      <a:r>
                        <a:rPr lang="en-GB" sz="2400">
                          <a:latin typeface="Arial" panose="020B0604020202020204" pitchFamily="34" charset="0"/>
                          <a:cs typeface="Arial" panose="020B0604020202020204" pitchFamily="34" charset="0"/>
                        </a:rPr>
                        <a:t>Hybrid</a:t>
                      </a:r>
                    </a:p>
                  </a:txBody>
                  <a:tcPr anchor="ctr"/>
                </a:tc>
                <a:tc>
                  <a:txBody>
                    <a:bodyPr/>
                    <a:lstStyle/>
                    <a:p>
                      <a:pPr algn="ctr"/>
                      <a:r>
                        <a:rPr lang="en-GB" sz="2400">
                          <a:latin typeface="Arial" panose="020B0604020202020204" pitchFamily="34" charset="0"/>
                          <a:cs typeface="Arial" panose="020B0604020202020204" pitchFamily="34" charset="0"/>
                        </a:rPr>
                        <a:t>Electric</a:t>
                      </a:r>
                    </a:p>
                  </a:txBody>
                  <a:tcPr anchor="ctr"/>
                </a:tc>
                <a:extLst>
                  <a:ext uri="{0D108BD9-81ED-4DB2-BD59-A6C34878D82A}">
                    <a16:rowId xmlns:a16="http://schemas.microsoft.com/office/drawing/2014/main" val="3029704783"/>
                  </a:ext>
                </a:extLst>
              </a:tr>
              <a:tr h="701620">
                <a:tc>
                  <a:txBody>
                    <a:bodyPr/>
                    <a:lstStyle/>
                    <a:p>
                      <a:pPr algn="ctr"/>
                      <a:r>
                        <a:rPr lang="en-GB" sz="2800">
                          <a:latin typeface="Arial" panose="020B0604020202020204" pitchFamily="34" charset="0"/>
                          <a:cs typeface="Arial" panose="020B0604020202020204" pitchFamily="34" charset="0"/>
                        </a:rPr>
                        <a:t>2005</a:t>
                      </a:r>
                    </a:p>
                  </a:txBody>
                  <a:tcPr anchor="ctr"/>
                </a:tc>
                <a:tc>
                  <a:txBody>
                    <a:bodyPr/>
                    <a:lstStyle/>
                    <a:p>
                      <a:pPr algn="ctr"/>
                      <a:r>
                        <a:rPr lang="en-GB" sz="2800" dirty="0">
                          <a:latin typeface="Arial" panose="020B0604020202020204" pitchFamily="34" charset="0"/>
                          <a:cs typeface="Arial" panose="020B0604020202020204" pitchFamily="34" charset="0"/>
                        </a:rPr>
                        <a:t>2,400,000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1,512,000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888,000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1397725753"/>
                  </a:ext>
                </a:extLst>
              </a:tr>
              <a:tr h="701620">
                <a:tc>
                  <a:txBody>
                    <a:bodyPr/>
                    <a:lstStyle/>
                    <a:p>
                      <a:pPr algn="ctr"/>
                      <a:r>
                        <a:rPr lang="en-GB" sz="2800">
                          <a:latin typeface="Arial" panose="020B0604020202020204" pitchFamily="34" charset="0"/>
                          <a:cs typeface="Arial" panose="020B0604020202020204" pitchFamily="34" charset="0"/>
                        </a:rPr>
                        <a:t>2010</a:t>
                      </a:r>
                    </a:p>
                  </a:txBody>
                  <a:tcPr anchor="ctr"/>
                </a:tc>
                <a:tc>
                  <a:txBody>
                    <a:bodyPr/>
                    <a:lstStyle/>
                    <a:p>
                      <a:pPr algn="ctr"/>
                      <a:r>
                        <a:rPr lang="en-GB" sz="2800" dirty="0">
                          <a:latin typeface="Arial" panose="020B0604020202020204" pitchFamily="34" charset="0"/>
                          <a:cs typeface="Arial" panose="020B0604020202020204" pitchFamily="34" charset="0"/>
                        </a:rPr>
                        <a:t>2,000,000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1,060,000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920,000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20,000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295619915"/>
                  </a:ext>
                </a:extLst>
              </a:tr>
              <a:tr h="701620">
                <a:tc>
                  <a:txBody>
                    <a:bodyPr/>
                    <a:lstStyle/>
                    <a:p>
                      <a:pPr algn="ctr"/>
                      <a:r>
                        <a:rPr lang="en-GB" sz="2800">
                          <a:latin typeface="Arial" panose="020B0604020202020204" pitchFamily="34" charset="0"/>
                          <a:cs typeface="Arial" panose="020B0604020202020204" pitchFamily="34" charset="0"/>
                        </a:rPr>
                        <a:t>2015</a:t>
                      </a:r>
                    </a:p>
                  </a:txBody>
                  <a:tcPr anchor="ctr"/>
                </a:tc>
                <a:tc>
                  <a:txBody>
                    <a:bodyPr/>
                    <a:lstStyle/>
                    <a:p>
                      <a:pPr algn="ctr"/>
                      <a:r>
                        <a:rPr lang="en-GB" sz="2800" dirty="0">
                          <a:latin typeface="Arial" panose="020B0604020202020204" pitchFamily="34" charset="0"/>
                          <a:cs typeface="Arial" panose="020B0604020202020204" pitchFamily="34" charset="0"/>
                        </a:rPr>
                        <a:t>2,600,000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1,274,000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1,248,000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52,000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26,000</a:t>
                      </a:r>
                    </a:p>
                  </a:txBody>
                  <a:tcPr marL="9525" marR="9525" marT="9525" marB="0" anchor="ctr"/>
                </a:tc>
                <a:extLst>
                  <a:ext uri="{0D108BD9-81ED-4DB2-BD59-A6C34878D82A}">
                    <a16:rowId xmlns:a16="http://schemas.microsoft.com/office/drawing/2014/main" val="3620531333"/>
                  </a:ext>
                </a:extLst>
              </a:tr>
              <a:tr h="701620">
                <a:tc>
                  <a:txBody>
                    <a:bodyPr/>
                    <a:lstStyle/>
                    <a:p>
                      <a:pPr algn="ctr"/>
                      <a:r>
                        <a:rPr lang="en-GB" sz="2800">
                          <a:latin typeface="Arial" panose="020B0604020202020204" pitchFamily="34" charset="0"/>
                          <a:cs typeface="Arial" panose="020B0604020202020204" pitchFamily="34" charset="0"/>
                        </a:rPr>
                        <a:t>2020</a:t>
                      </a:r>
                    </a:p>
                  </a:txBody>
                  <a:tcPr anchor="ctr"/>
                </a:tc>
                <a:tc>
                  <a:txBody>
                    <a:bodyPr/>
                    <a:lstStyle/>
                    <a:p>
                      <a:pPr algn="ctr"/>
                      <a:r>
                        <a:rPr lang="en-GB" sz="2800" dirty="0">
                          <a:latin typeface="Arial" panose="020B0604020202020204" pitchFamily="34" charset="0"/>
                          <a:cs typeface="Arial" panose="020B0604020202020204" pitchFamily="34" charset="0"/>
                        </a:rPr>
                        <a:t>1,600,000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976,000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288,000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224,000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112,000</a:t>
                      </a:r>
                    </a:p>
                  </a:txBody>
                  <a:tcPr marL="9525" marR="9525" marT="9525" marB="0" anchor="ctr"/>
                </a:tc>
                <a:extLst>
                  <a:ext uri="{0D108BD9-81ED-4DB2-BD59-A6C34878D82A}">
                    <a16:rowId xmlns:a16="http://schemas.microsoft.com/office/drawing/2014/main" val="111892576"/>
                  </a:ext>
                </a:extLst>
              </a:tr>
            </a:tbl>
          </a:graphicData>
        </a:graphic>
      </p:graphicFrame>
      <p:sp>
        <p:nvSpPr>
          <p:cNvPr id="3" name="Content Placeholder 2">
            <a:extLst>
              <a:ext uri="{FF2B5EF4-FFF2-40B4-BE49-F238E27FC236}">
                <a16:creationId xmlns:a16="http://schemas.microsoft.com/office/drawing/2014/main" id="{EB1FFC8E-029D-4C18-BF38-4DDEC0EF1534}"/>
              </a:ext>
            </a:extLst>
          </p:cNvPr>
          <p:cNvSpPr txBox="1">
            <a:spLocks/>
          </p:cNvSpPr>
          <p:nvPr/>
        </p:nvSpPr>
        <p:spPr>
          <a:xfrm>
            <a:off x="671969" y="836712"/>
            <a:ext cx="10742984" cy="1008112"/>
          </a:xfrm>
          <a:prstGeom prst="rect">
            <a:avLst/>
          </a:prstGeom>
        </p:spPr>
        <p:txBody>
          <a:bodyPr anchor="ctr"/>
          <a:lst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lgn="ctr">
              <a:buNone/>
            </a:pPr>
            <a:r>
              <a:rPr lang="en-GB" kern="0">
                <a:latin typeface="Arial" panose="020B0604020202020204" pitchFamily="34" charset="0"/>
                <a:cs typeface="Arial" panose="020B0604020202020204" pitchFamily="34" charset="0"/>
              </a:rPr>
              <a:t>ANSWERS</a:t>
            </a:r>
          </a:p>
        </p:txBody>
      </p:sp>
    </p:spTree>
    <p:extLst>
      <p:ext uri="{BB962C8B-B14F-4D97-AF65-F5344CB8AC3E}">
        <p14:creationId xmlns:p14="http://schemas.microsoft.com/office/powerpoint/2010/main" val="26737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E137-44E6-454F-991A-93367B7DD0A5}"/>
              </a:ext>
            </a:extLst>
          </p:cNvPr>
          <p:cNvSpPr>
            <a:spLocks noGrp="1"/>
          </p:cNvSpPr>
          <p:nvPr>
            <p:ph type="title"/>
          </p:nvPr>
        </p:nvSpPr>
        <p:spPr/>
        <p:txBody>
          <a:bodyPr>
            <a:normAutofit fontScale="90000"/>
          </a:bodyPr>
          <a:lstStyle/>
          <a:p>
            <a:r>
              <a:rPr lang="en-GB" dirty="0"/>
              <a:t>Ban on sale of new petrol and diesel cars</a:t>
            </a:r>
          </a:p>
        </p:txBody>
      </p:sp>
      <p:sp>
        <p:nvSpPr>
          <p:cNvPr id="3" name="Content Placeholder 2">
            <a:extLst>
              <a:ext uri="{FF2B5EF4-FFF2-40B4-BE49-F238E27FC236}">
                <a16:creationId xmlns:a16="http://schemas.microsoft.com/office/drawing/2014/main" id="{4A54417D-2F49-425F-90A1-379E91D5E6E8}"/>
              </a:ext>
            </a:extLst>
          </p:cNvPr>
          <p:cNvSpPr>
            <a:spLocks noGrp="1"/>
          </p:cNvSpPr>
          <p:nvPr>
            <p:ph idx="1"/>
          </p:nvPr>
        </p:nvSpPr>
        <p:spPr>
          <a:xfrm>
            <a:off x="609600" y="1600201"/>
            <a:ext cx="5270376" cy="4525963"/>
          </a:xfrm>
        </p:spPr>
        <p:txBody>
          <a:bodyPr/>
          <a:lstStyle/>
          <a:p>
            <a:r>
              <a:rPr lang="en-GB"/>
              <a:t>In November 2020, the UK government announced that the sale of all new petrol and diesel cars and vans would end by 2030</a:t>
            </a:r>
          </a:p>
          <a:p>
            <a:r>
              <a:rPr lang="en-GB"/>
              <a:t>Why do you think this decision was made?</a:t>
            </a:r>
          </a:p>
        </p:txBody>
      </p:sp>
      <p:pic>
        <p:nvPicPr>
          <p:cNvPr id="5" name="Picture 4">
            <a:extLst>
              <a:ext uri="{FF2B5EF4-FFF2-40B4-BE49-F238E27FC236}">
                <a16:creationId xmlns:a16="http://schemas.microsoft.com/office/drawing/2014/main" id="{B31C9199-2AEF-440B-A1F7-3C286675057A}"/>
              </a:ext>
            </a:extLst>
          </p:cNvPr>
          <p:cNvPicPr>
            <a:picLocks noChangeAspect="1"/>
          </p:cNvPicPr>
          <p:nvPr/>
        </p:nvPicPr>
        <p:blipFill>
          <a:blip r:embed="rId3"/>
          <a:stretch>
            <a:fillRect/>
          </a:stretch>
        </p:blipFill>
        <p:spPr>
          <a:xfrm rot="523668">
            <a:off x="6014139" y="2479332"/>
            <a:ext cx="5683832" cy="2202069"/>
          </a:xfrm>
          <a:prstGeom prst="rect">
            <a:avLst/>
          </a:prstGeom>
          <a:ln w="28575">
            <a:solidFill>
              <a:schemeClr val="tx1"/>
            </a:solidFill>
          </a:ln>
        </p:spPr>
      </p:pic>
    </p:spTree>
    <p:extLst>
      <p:ext uri="{BB962C8B-B14F-4D97-AF65-F5344CB8AC3E}">
        <p14:creationId xmlns:p14="http://schemas.microsoft.com/office/powerpoint/2010/main" val="94034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1A6BEB6-B2B6-434B-9C1F-4DA832BE2CDF}"/>
              </a:ext>
            </a:extLst>
          </p:cNvPr>
          <p:cNvGraphicFramePr>
            <a:graphicFrameLocks/>
          </p:cNvGraphicFramePr>
          <p:nvPr>
            <p:extLst>
              <p:ext uri="{D42A27DB-BD31-4B8C-83A1-F6EECF244321}">
                <p14:modId xmlns:p14="http://schemas.microsoft.com/office/powerpoint/2010/main" val="1850826395"/>
              </p:ext>
            </p:extLst>
          </p:nvPr>
        </p:nvGraphicFramePr>
        <p:xfrm>
          <a:off x="1556211" y="764704"/>
          <a:ext cx="9079578" cy="582602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F812AC88-07E4-4A77-9AEE-4DFAEA1E8753}"/>
              </a:ext>
            </a:extLst>
          </p:cNvPr>
          <p:cNvSpPr/>
          <p:nvPr/>
        </p:nvSpPr>
        <p:spPr bwMode="auto">
          <a:xfrm>
            <a:off x="9566860" y="1386488"/>
            <a:ext cx="504056" cy="424847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5" name="Rectangle 4">
            <a:extLst>
              <a:ext uri="{FF2B5EF4-FFF2-40B4-BE49-F238E27FC236}">
                <a16:creationId xmlns:a16="http://schemas.microsoft.com/office/drawing/2014/main" id="{F3D0CE70-0947-4F59-8713-EE8F4EB66101}"/>
              </a:ext>
            </a:extLst>
          </p:cNvPr>
          <p:cNvSpPr/>
          <p:nvPr/>
        </p:nvSpPr>
        <p:spPr bwMode="auto">
          <a:xfrm>
            <a:off x="8256240" y="1386488"/>
            <a:ext cx="504056" cy="424847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Tree>
    <p:extLst>
      <p:ext uri="{BB962C8B-B14F-4D97-AF65-F5344CB8AC3E}">
        <p14:creationId xmlns:p14="http://schemas.microsoft.com/office/powerpoint/2010/main" val="41598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Blank Presentation">
  <a:themeElements>
    <a:clrScheme name="Custom 1">
      <a:dk1>
        <a:srgbClr val="000000"/>
      </a:dk1>
      <a:lt1>
        <a:sysClr val="window" lastClr="FFFFFF"/>
      </a:lt1>
      <a:dk2>
        <a:srgbClr val="002147"/>
      </a:dk2>
      <a:lt2>
        <a:srgbClr val="009FDA"/>
      </a:lt2>
      <a:accent1>
        <a:srgbClr val="DD2B6B"/>
      </a:accent1>
      <a:accent2>
        <a:srgbClr val="8884D5"/>
      </a:accent2>
      <a:accent3>
        <a:srgbClr val="2399A2"/>
      </a:accent3>
      <a:accent4>
        <a:srgbClr val="FCAF17"/>
      </a:accent4>
      <a:accent5>
        <a:srgbClr val="FF5800"/>
      </a:accent5>
      <a:accent6>
        <a:srgbClr val="50B848"/>
      </a:accent6>
      <a:hlink>
        <a:srgbClr val="009FDA"/>
      </a:hlink>
      <a:folHlink>
        <a:srgbClr val="002147"/>
      </a:folHlink>
    </a:clrScheme>
    <a:fontScheme name="Blank Presentation">
      <a:majorFont>
        <a:latin typeface="Times"/>
        <a:ea typeface="ヒラギノ角ゴ Pro W3"/>
        <a:cs typeface=""/>
      </a:majorFont>
      <a:minorFont>
        <a:latin typeface="Rockwel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E8E786DE3C014483C33800E6A3C8C3" ma:contentTypeVersion="9" ma:contentTypeDescription="Create a new document." ma:contentTypeScope="" ma:versionID="643ac29de93f0be2ec810811674aae5e">
  <xsd:schema xmlns:xsd="http://www.w3.org/2001/XMLSchema" xmlns:xs="http://www.w3.org/2001/XMLSchema" xmlns:p="http://schemas.microsoft.com/office/2006/metadata/properties" xmlns:ns2="9099de19-e57d-482e-a924-eab511dc73b9" targetNamespace="http://schemas.microsoft.com/office/2006/metadata/properties" ma:root="true" ma:fieldsID="f02848ec9652b8d04f72b3835b6f5e3e" ns2:_="">
    <xsd:import namespace="9099de19-e57d-482e-a924-eab511dc73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9de19-e57d-482e-a924-eab511dc73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127596-3692-4F25-A89D-C47E4E44189F}">
  <ds:schemaRefs>
    <ds:schemaRef ds:uri="http://schemas.microsoft.com/sharepoint/v3/contenttype/forms"/>
  </ds:schemaRefs>
</ds:datastoreItem>
</file>

<file path=customXml/itemProps2.xml><?xml version="1.0" encoding="utf-8"?>
<ds:datastoreItem xmlns:ds="http://schemas.openxmlformats.org/officeDocument/2006/customXml" ds:itemID="{38F92059-798E-444F-880B-26B0EADDCF8E}">
  <ds:schemaRefs>
    <ds:schemaRef ds:uri="9099de19-e57d-482e-a924-eab511dc73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718FFB-5661-464B-AF2C-3CAD66E93AF8}">
  <ds:schemaRefs>
    <ds:schemaRef ds:uri="http://purl.org/dc/dcmitype/"/>
    <ds:schemaRef ds:uri="9099de19-e57d-482e-a924-eab511dc73b9"/>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556</Words>
  <Application>Microsoft Office PowerPoint</Application>
  <PresentationFormat>Widescreen</PresentationFormat>
  <Paragraphs>164</Paragraphs>
  <Slides>15</Slides>
  <Notes>14</Notes>
  <HiddenSlides>5</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Grandview</vt:lpstr>
      <vt:lpstr>Times</vt:lpstr>
      <vt:lpstr>Wingdings</vt:lpstr>
      <vt:lpstr>Blank Presentation</vt:lpstr>
      <vt:lpstr>Office Theme</vt:lpstr>
      <vt:lpstr>EVolution of Vehicle Sales in Great Britain</vt:lpstr>
      <vt:lpstr>PowerPoint Presentation</vt:lpstr>
      <vt:lpstr>PowerPoint Presentation</vt:lpstr>
      <vt:lpstr>PowerPoint Presentation</vt:lpstr>
      <vt:lpstr>Definitions of Vehicle Types</vt:lpstr>
      <vt:lpstr>PowerPoint Presentation</vt:lpstr>
      <vt:lpstr>PowerPoint Presentation</vt:lpstr>
      <vt:lpstr>Ban on sale of new petrol and diesel cars</vt:lpstr>
      <vt:lpstr>PowerPoint Presentation</vt:lpstr>
      <vt:lpstr>PowerPoint Presentation</vt:lpstr>
      <vt:lpstr>PowerPoint Presentation</vt:lpstr>
      <vt:lpstr>Student Work Example</vt:lpstr>
      <vt:lpstr>PowerPoint Presentation</vt:lpstr>
      <vt:lpstr>More statistics…</vt:lpstr>
      <vt:lpstr>PowerPoint Presentation</vt:lpstr>
    </vt:vector>
  </TitlesOfParts>
  <Company>Rumba Graphic Design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PowerPoint Template</dc:title>
  <dc:creator>Simon Rees</dc:creator>
  <cp:lastModifiedBy>Emma Bell</cp:lastModifiedBy>
  <cp:revision>5</cp:revision>
  <dcterms:created xsi:type="dcterms:W3CDTF">2012-04-23T14:18:00Z</dcterms:created>
  <dcterms:modified xsi:type="dcterms:W3CDTF">2022-02-16T23:34:05Z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0x010100ECE8E786DE3C014483C33800E6A3C8C3</vt:lpwstr>
  </property>
</Properties>
</file>