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81" r:id="rId3"/>
    <p:sldId id="282" r:id="rId4"/>
    <p:sldId id="283" r:id="rId5"/>
    <p:sldId id="284" r:id="rId6"/>
    <p:sldId id="28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68" d="100"/>
          <a:sy n="68" d="100"/>
        </p:scale>
        <p:origin x="714"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1E300-2F3B-4D03-8206-AB77F82415CE}" type="datetimeFigureOut">
              <a:rPr lang="en-GB" smtClean="0"/>
              <a:t>27/11/2020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77E19-BBD3-4E04-8835-1399025BA88C}" type="slidenum">
              <a:rPr lang="en-GB" smtClean="0"/>
              <a:t>‹#›</a:t>
            </a:fld>
            <a:endParaRPr lang="en-GB"/>
          </a:p>
        </p:txBody>
      </p:sp>
    </p:spTree>
    <p:extLst>
      <p:ext uri="{BB962C8B-B14F-4D97-AF65-F5344CB8AC3E}">
        <p14:creationId xmlns:p14="http://schemas.microsoft.com/office/powerpoint/2010/main" val="331179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glue gun is not available other household glue can be used, as long as it is waterproof and can stick the ornament to the jam jar lid. The Christmas decoration or ornament should be small enough to fit into the jam jar and be made from waterproof material, such as plastic. </a:t>
            </a:r>
          </a:p>
        </p:txBody>
      </p:sp>
      <p:sp>
        <p:nvSpPr>
          <p:cNvPr id="4" name="Slide Number Placeholder 3"/>
          <p:cNvSpPr>
            <a:spLocks noGrp="1"/>
          </p:cNvSpPr>
          <p:nvPr>
            <p:ph type="sldNum" sz="quarter" idx="5"/>
          </p:nvPr>
        </p:nvSpPr>
        <p:spPr/>
        <p:txBody>
          <a:bodyPr/>
          <a:lstStyle/>
          <a:p>
            <a:fld id="{3EB474A7-B749-4504-9847-6E28E627D631}" type="slidenum">
              <a:rPr lang="en-GB" smtClean="0"/>
              <a:pPr/>
              <a:t>2</a:t>
            </a:fld>
            <a:endParaRPr lang="en-GB" dirty="0"/>
          </a:p>
        </p:txBody>
      </p:sp>
    </p:spTree>
    <p:extLst>
      <p:ext uri="{BB962C8B-B14F-4D97-AF65-F5344CB8AC3E}">
        <p14:creationId xmlns:p14="http://schemas.microsoft.com/office/powerpoint/2010/main" val="332545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glue gun is not available other household glue can be used, as long as it is waterproof and can stick the ornament to the jam jar lid. The Christmas decoration or ornament should be small enough to fit into the jam jar and be made from waterproof material, such as plastic. </a:t>
            </a:r>
          </a:p>
        </p:txBody>
      </p:sp>
      <p:sp>
        <p:nvSpPr>
          <p:cNvPr id="4" name="Slide Number Placeholder 3"/>
          <p:cNvSpPr>
            <a:spLocks noGrp="1"/>
          </p:cNvSpPr>
          <p:nvPr>
            <p:ph type="sldNum" sz="quarter" idx="5"/>
          </p:nvPr>
        </p:nvSpPr>
        <p:spPr/>
        <p:txBody>
          <a:bodyPr/>
          <a:lstStyle/>
          <a:p>
            <a:fld id="{3EB474A7-B749-4504-9847-6E28E627D631}" type="slidenum">
              <a:rPr lang="en-GB" smtClean="0"/>
              <a:pPr/>
              <a:t>3</a:t>
            </a:fld>
            <a:endParaRPr lang="en-GB" dirty="0"/>
          </a:p>
        </p:txBody>
      </p:sp>
    </p:spTree>
    <p:extLst>
      <p:ext uri="{BB962C8B-B14F-4D97-AF65-F5344CB8AC3E}">
        <p14:creationId xmlns:p14="http://schemas.microsoft.com/office/powerpoint/2010/main" val="44124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Glycerine helps the glitter to suspend in the water, resulting in a better snow globe effect. If this is not available the snow globe can still be produced without it, but the effect will not be as pronounced or impressive!</a:t>
            </a:r>
          </a:p>
        </p:txBody>
      </p:sp>
      <p:sp>
        <p:nvSpPr>
          <p:cNvPr id="4" name="Slide Number Placeholder 3"/>
          <p:cNvSpPr>
            <a:spLocks noGrp="1"/>
          </p:cNvSpPr>
          <p:nvPr>
            <p:ph type="sldNum" sz="quarter" idx="5"/>
          </p:nvPr>
        </p:nvSpPr>
        <p:spPr/>
        <p:txBody>
          <a:bodyPr/>
          <a:lstStyle/>
          <a:p>
            <a:fld id="{3EB474A7-B749-4504-9847-6E28E627D631}" type="slidenum">
              <a:rPr lang="en-GB" smtClean="0"/>
              <a:pPr/>
              <a:t>4</a:t>
            </a:fld>
            <a:endParaRPr lang="en-GB" dirty="0"/>
          </a:p>
        </p:txBody>
      </p:sp>
    </p:spTree>
    <p:extLst>
      <p:ext uri="{BB962C8B-B14F-4D97-AF65-F5344CB8AC3E}">
        <p14:creationId xmlns:p14="http://schemas.microsoft.com/office/powerpoint/2010/main" val="157118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glue helps to create a watertight seal so that the liquid does not escape. A cheap, tube based clear silicone sealant could also be used. Ensure the seal is watertight before testing.</a:t>
            </a:r>
          </a:p>
        </p:txBody>
      </p:sp>
      <p:sp>
        <p:nvSpPr>
          <p:cNvPr id="4" name="Slide Number Placeholder 3"/>
          <p:cNvSpPr>
            <a:spLocks noGrp="1"/>
          </p:cNvSpPr>
          <p:nvPr>
            <p:ph type="sldNum" sz="quarter" idx="5"/>
          </p:nvPr>
        </p:nvSpPr>
        <p:spPr/>
        <p:txBody>
          <a:bodyPr/>
          <a:lstStyle/>
          <a:p>
            <a:fld id="{3EB474A7-B749-4504-9847-6E28E627D631}" type="slidenum">
              <a:rPr lang="en-GB" smtClean="0"/>
              <a:pPr/>
              <a:t>5</a:t>
            </a:fld>
            <a:endParaRPr lang="en-GB" dirty="0"/>
          </a:p>
        </p:txBody>
      </p:sp>
    </p:spTree>
    <p:extLst>
      <p:ext uri="{BB962C8B-B14F-4D97-AF65-F5344CB8AC3E}">
        <p14:creationId xmlns:p14="http://schemas.microsoft.com/office/powerpoint/2010/main" val="240793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Shaking the snow globe should result in the glitter spreading around inside and then slowly falling like snow!</a:t>
            </a:r>
          </a:p>
        </p:txBody>
      </p:sp>
      <p:sp>
        <p:nvSpPr>
          <p:cNvPr id="4" name="Slide Number Placeholder 3"/>
          <p:cNvSpPr>
            <a:spLocks noGrp="1"/>
          </p:cNvSpPr>
          <p:nvPr>
            <p:ph type="sldNum" sz="quarter" idx="5"/>
          </p:nvPr>
        </p:nvSpPr>
        <p:spPr/>
        <p:txBody>
          <a:bodyPr/>
          <a:lstStyle/>
          <a:p>
            <a:fld id="{3EB474A7-B749-4504-9847-6E28E627D631}" type="slidenum">
              <a:rPr lang="en-GB" smtClean="0"/>
              <a:pPr/>
              <a:t>6</a:t>
            </a:fld>
            <a:endParaRPr lang="en-GB" dirty="0"/>
          </a:p>
        </p:txBody>
      </p:sp>
    </p:spTree>
    <p:extLst>
      <p:ext uri="{BB962C8B-B14F-4D97-AF65-F5344CB8AC3E}">
        <p14:creationId xmlns:p14="http://schemas.microsoft.com/office/powerpoint/2010/main" val="392238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11560" y="1343961"/>
            <a:ext cx="7920880" cy="1082402"/>
          </a:xfrm>
        </p:spPr>
        <p:txBody>
          <a:bodyPr/>
          <a:lstStyle/>
          <a:p>
            <a:r>
              <a:rPr lang="en-GB" sz="4800" b="1" dirty="0"/>
              <a:t>Snow Place Like Home</a:t>
            </a:r>
          </a:p>
        </p:txBody>
      </p:sp>
      <p:sp>
        <p:nvSpPr>
          <p:cNvPr id="9" name="Subtitle 2"/>
          <p:cNvSpPr>
            <a:spLocks noGrp="1"/>
          </p:cNvSpPr>
          <p:nvPr>
            <p:ph type="subTitle" idx="1"/>
          </p:nvPr>
        </p:nvSpPr>
        <p:spPr>
          <a:xfrm>
            <a:off x="6034069" y="3602327"/>
            <a:ext cx="2111126" cy="1199033"/>
          </a:xfrm>
        </p:spPr>
        <p:txBody>
          <a:bodyPr/>
          <a:lstStyle/>
          <a:p>
            <a:r>
              <a:rPr lang="en-GB" dirty="0"/>
              <a:t>Making a snow globe </a:t>
            </a:r>
          </a:p>
        </p:txBody>
      </p:sp>
      <p:pic>
        <p:nvPicPr>
          <p:cNvPr id="5" name="Picture 4" descr="A picture containing person, food, holding, person&#10;&#10;Description automatically generated">
            <a:extLst>
              <a:ext uri="{FF2B5EF4-FFF2-40B4-BE49-F238E27FC236}">
                <a16:creationId xmlns:a16="http://schemas.microsoft.com/office/drawing/2014/main" id="{1218504B-B702-4BC0-BF69-0EB18B3818F9}"/>
              </a:ext>
            </a:extLst>
          </p:cNvPr>
          <p:cNvPicPr>
            <a:picLocks noChangeAspect="1"/>
          </p:cNvPicPr>
          <p:nvPr/>
        </p:nvPicPr>
        <p:blipFill>
          <a:blip r:embed="rId2"/>
          <a:stretch>
            <a:fillRect/>
          </a:stretch>
        </p:blipFill>
        <p:spPr>
          <a:xfrm>
            <a:off x="786818" y="2682209"/>
            <a:ext cx="4558905" cy="30392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1</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0" y="1965511"/>
            <a:ext cx="8229600" cy="3489251"/>
          </a:xfrm>
        </p:spPr>
        <p:txBody>
          <a:bodyPr>
            <a:normAutofit fontScale="92500" lnSpcReduction="20000"/>
          </a:bodyPr>
          <a:lstStyle/>
          <a:p>
            <a:pPr marL="0" indent="0">
              <a:buNone/>
            </a:pPr>
            <a:r>
              <a:rPr lang="en-GB" sz="2400" dirty="0"/>
              <a:t>Gather your equipment and resources.</a:t>
            </a:r>
          </a:p>
          <a:p>
            <a:pPr marL="0" indent="0">
              <a:buNone/>
            </a:pPr>
            <a:r>
              <a:rPr lang="en-GB" sz="2400" dirty="0"/>
              <a:t>You will need:</a:t>
            </a:r>
          </a:p>
          <a:p>
            <a:r>
              <a:rPr lang="en-GB" sz="2400" dirty="0"/>
              <a:t>A jam jar and lid</a:t>
            </a:r>
          </a:p>
          <a:p>
            <a:r>
              <a:rPr lang="en-GB" sz="2400" dirty="0"/>
              <a:t>Plastic glitter</a:t>
            </a:r>
          </a:p>
          <a:p>
            <a:r>
              <a:rPr lang="en-GB" sz="2400" dirty="0"/>
              <a:t>A Christmas decoration or ornament</a:t>
            </a:r>
          </a:p>
          <a:p>
            <a:r>
              <a:rPr lang="en-GB" sz="2400" dirty="0"/>
              <a:t>Access to water</a:t>
            </a:r>
          </a:p>
          <a:p>
            <a:r>
              <a:rPr lang="en-GB" sz="2400" dirty="0"/>
              <a:t>Glue gun and glue stick (or waterproof glue)</a:t>
            </a:r>
          </a:p>
          <a:p>
            <a:r>
              <a:rPr lang="en-GB" sz="2400" dirty="0"/>
              <a:t>Glycerine (if available)</a:t>
            </a:r>
          </a:p>
          <a:p>
            <a:r>
              <a:rPr lang="en-GB" sz="2400" dirty="0"/>
              <a:t>A spoon</a:t>
            </a:r>
          </a:p>
        </p:txBody>
      </p:sp>
      <p:pic>
        <p:nvPicPr>
          <p:cNvPr id="2050" name="Picture 2" descr="Jar, Empty, Glass, Container, Lid, Transparent, Bottle">
            <a:extLst>
              <a:ext uri="{FF2B5EF4-FFF2-40B4-BE49-F238E27FC236}">
                <a16:creationId xmlns:a16="http://schemas.microsoft.com/office/drawing/2014/main" id="{AC4EA2A0-9BAB-475A-A9F8-43C479D9DB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171239"/>
            <a:ext cx="1409328" cy="21317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mas, Christmas Tree, Ornament, Embellish">
            <a:extLst>
              <a:ext uri="{FF2B5EF4-FFF2-40B4-BE49-F238E27FC236}">
                <a16:creationId xmlns:a16="http://schemas.microsoft.com/office/drawing/2014/main" id="{C5EED906-D4BF-4E9A-9FD3-2E21FC4F43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565" y="1583060"/>
            <a:ext cx="1265552" cy="15186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ol, Hot Glue Gun, Glue Gun, Hot Glue, Glue, Gun">
            <a:extLst>
              <a:ext uri="{FF2B5EF4-FFF2-40B4-BE49-F238E27FC236}">
                <a16:creationId xmlns:a16="http://schemas.microsoft.com/office/drawing/2014/main" id="{9891E863-88F5-4FA1-AC42-C6F2C7E3A8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4434101"/>
            <a:ext cx="1616694" cy="159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7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2</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0" y="1981638"/>
            <a:ext cx="4834880" cy="3424445"/>
          </a:xfrm>
        </p:spPr>
        <p:txBody>
          <a:bodyPr/>
          <a:lstStyle/>
          <a:p>
            <a:r>
              <a:rPr lang="en-GB" sz="2400" dirty="0"/>
              <a:t>Glue the bottom of your decoration or ornament to inside of the jam jar lid</a:t>
            </a:r>
          </a:p>
        </p:txBody>
      </p:sp>
      <p:grpSp>
        <p:nvGrpSpPr>
          <p:cNvPr id="6" name="Group 5">
            <a:extLst>
              <a:ext uri="{FF2B5EF4-FFF2-40B4-BE49-F238E27FC236}">
                <a16:creationId xmlns:a16="http://schemas.microsoft.com/office/drawing/2014/main" id="{B5E948FF-3417-4594-9C59-4A785C618EF2}"/>
              </a:ext>
            </a:extLst>
          </p:cNvPr>
          <p:cNvGrpSpPr/>
          <p:nvPr/>
        </p:nvGrpSpPr>
        <p:grpSpPr>
          <a:xfrm>
            <a:off x="5508104" y="2420888"/>
            <a:ext cx="3019624" cy="2743506"/>
            <a:chOff x="5441728" y="1981638"/>
            <a:chExt cx="2149896" cy="2001685"/>
          </a:xfrm>
        </p:grpSpPr>
        <p:grpSp>
          <p:nvGrpSpPr>
            <p:cNvPr id="5" name="Group 4">
              <a:extLst>
                <a:ext uri="{FF2B5EF4-FFF2-40B4-BE49-F238E27FC236}">
                  <a16:creationId xmlns:a16="http://schemas.microsoft.com/office/drawing/2014/main" id="{F965E425-CD1A-4179-B741-EB3FAD142E92}"/>
                </a:ext>
              </a:extLst>
            </p:cNvPr>
            <p:cNvGrpSpPr/>
            <p:nvPr/>
          </p:nvGrpSpPr>
          <p:grpSpPr>
            <a:xfrm>
              <a:off x="5441728" y="2808486"/>
              <a:ext cx="2149896" cy="1174837"/>
              <a:chOff x="3491880" y="4414404"/>
              <a:chExt cx="1584176" cy="763986"/>
            </a:xfrm>
          </p:grpSpPr>
          <p:sp>
            <p:nvSpPr>
              <p:cNvPr id="4" name="Oval 3">
                <a:extLst>
                  <a:ext uri="{FF2B5EF4-FFF2-40B4-BE49-F238E27FC236}">
                    <a16:creationId xmlns:a16="http://schemas.microsoft.com/office/drawing/2014/main" id="{B5EAF673-CC98-4B6D-AFE9-23C81CD3E077}"/>
                  </a:ext>
                </a:extLst>
              </p:cNvPr>
              <p:cNvSpPr/>
              <p:nvPr/>
            </p:nvSpPr>
            <p:spPr>
              <a:xfrm>
                <a:off x="3491880" y="4458310"/>
                <a:ext cx="1584176" cy="720080"/>
              </a:xfrm>
              <a:prstGeom prst="ellipse">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D794044-F097-4BD9-B920-9AD809FB2ED5}"/>
                  </a:ext>
                </a:extLst>
              </p:cNvPr>
              <p:cNvSpPr/>
              <p:nvPr/>
            </p:nvSpPr>
            <p:spPr>
              <a:xfrm>
                <a:off x="3491880" y="4414404"/>
                <a:ext cx="1584176" cy="720080"/>
              </a:xfrm>
              <a:prstGeom prst="ellipse">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052" name="Picture 4" descr="Christmas, Christmas Tree, Ornament, Embellish">
              <a:extLst>
                <a:ext uri="{FF2B5EF4-FFF2-40B4-BE49-F238E27FC236}">
                  <a16:creationId xmlns:a16="http://schemas.microsoft.com/office/drawing/2014/main" id="{C5EED906-D4BF-4E9A-9FD3-2E21FC4F4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981638"/>
              <a:ext cx="1265552" cy="151866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Straight Arrow Connector 8">
            <a:extLst>
              <a:ext uri="{FF2B5EF4-FFF2-40B4-BE49-F238E27FC236}">
                <a16:creationId xmlns:a16="http://schemas.microsoft.com/office/drawing/2014/main" id="{B796A1DB-9068-453A-AD60-BC2996206639}"/>
              </a:ext>
            </a:extLst>
          </p:cNvPr>
          <p:cNvCxnSpPr>
            <a:cxnSpLocks/>
            <a:endCxn id="2052" idx="2"/>
          </p:cNvCxnSpPr>
          <p:nvPr/>
        </p:nvCxnSpPr>
        <p:spPr>
          <a:xfrm>
            <a:off x="3635896" y="4247861"/>
            <a:ext cx="3359890" cy="25450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9671FA1-C1C3-4EBF-B260-CC6CDBF10ECE}"/>
              </a:ext>
            </a:extLst>
          </p:cNvPr>
          <p:cNvSpPr txBox="1"/>
          <p:nvPr/>
        </p:nvSpPr>
        <p:spPr>
          <a:xfrm>
            <a:off x="2550923" y="3678371"/>
            <a:ext cx="1699806" cy="523220"/>
          </a:xfrm>
          <a:prstGeom prst="rect">
            <a:avLst/>
          </a:prstGeom>
          <a:noFill/>
        </p:spPr>
        <p:txBody>
          <a:bodyPr wrap="square" rtlCol="0">
            <a:spAutoFit/>
          </a:bodyPr>
          <a:lstStyle/>
          <a:p>
            <a:pPr algn="ctr"/>
            <a:r>
              <a:rPr lang="en-GB" sz="2800" dirty="0">
                <a:solidFill>
                  <a:schemeClr val="accent3">
                    <a:lumMod val="50000"/>
                  </a:schemeClr>
                </a:solidFill>
              </a:rPr>
              <a:t>Glue here</a:t>
            </a:r>
          </a:p>
        </p:txBody>
      </p:sp>
      <p:cxnSp>
        <p:nvCxnSpPr>
          <p:cNvPr id="17" name="Straight Arrow Connector 16">
            <a:extLst>
              <a:ext uri="{FF2B5EF4-FFF2-40B4-BE49-F238E27FC236}">
                <a16:creationId xmlns:a16="http://schemas.microsoft.com/office/drawing/2014/main" id="{5863597D-3CA4-4BD0-93C3-9590DC3A3CE9}"/>
              </a:ext>
            </a:extLst>
          </p:cNvPr>
          <p:cNvCxnSpPr>
            <a:cxnSpLocks/>
            <a:stCxn id="20" idx="3"/>
          </p:cNvCxnSpPr>
          <p:nvPr/>
        </p:nvCxnSpPr>
        <p:spPr>
          <a:xfrm flipV="1">
            <a:off x="3635896" y="4761431"/>
            <a:ext cx="2952328" cy="54613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90B08F1E-74BF-4B9C-8554-2A5006B1D85A}"/>
              </a:ext>
            </a:extLst>
          </p:cNvPr>
          <p:cNvSpPr txBox="1"/>
          <p:nvPr/>
        </p:nvSpPr>
        <p:spPr>
          <a:xfrm>
            <a:off x="1763688" y="4830511"/>
            <a:ext cx="1872208" cy="954107"/>
          </a:xfrm>
          <a:prstGeom prst="rect">
            <a:avLst/>
          </a:prstGeom>
          <a:noFill/>
        </p:spPr>
        <p:txBody>
          <a:bodyPr wrap="square" rtlCol="0">
            <a:spAutoFit/>
          </a:bodyPr>
          <a:lstStyle/>
          <a:p>
            <a:pPr algn="ctr"/>
            <a:r>
              <a:rPr lang="en-GB" sz="2800" dirty="0">
                <a:solidFill>
                  <a:schemeClr val="accent3">
                    <a:lumMod val="50000"/>
                  </a:schemeClr>
                </a:solidFill>
              </a:rPr>
              <a:t>Inside of jam jar lid</a:t>
            </a:r>
          </a:p>
        </p:txBody>
      </p:sp>
      <p:cxnSp>
        <p:nvCxnSpPr>
          <p:cNvPr id="25" name="Straight Arrow Connector 24">
            <a:extLst>
              <a:ext uri="{FF2B5EF4-FFF2-40B4-BE49-F238E27FC236}">
                <a16:creationId xmlns:a16="http://schemas.microsoft.com/office/drawing/2014/main" id="{D3266187-AD66-41F2-82AF-50635519E477}"/>
              </a:ext>
            </a:extLst>
          </p:cNvPr>
          <p:cNvCxnSpPr>
            <a:cxnSpLocks/>
          </p:cNvCxnSpPr>
          <p:nvPr/>
        </p:nvCxnSpPr>
        <p:spPr>
          <a:xfrm flipH="1">
            <a:off x="7236296" y="2074177"/>
            <a:ext cx="360040" cy="67626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554C3603-B88A-4D05-8E99-BEC02629DFE4}"/>
              </a:ext>
            </a:extLst>
          </p:cNvPr>
          <p:cNvSpPr txBox="1"/>
          <p:nvPr/>
        </p:nvSpPr>
        <p:spPr>
          <a:xfrm>
            <a:off x="6667328" y="1505800"/>
            <a:ext cx="1858015" cy="523220"/>
          </a:xfrm>
          <a:prstGeom prst="rect">
            <a:avLst/>
          </a:prstGeom>
          <a:noFill/>
        </p:spPr>
        <p:txBody>
          <a:bodyPr wrap="square" rtlCol="0">
            <a:spAutoFit/>
          </a:bodyPr>
          <a:lstStyle/>
          <a:p>
            <a:pPr algn="ctr"/>
            <a:r>
              <a:rPr lang="en-GB" sz="2800" dirty="0">
                <a:solidFill>
                  <a:schemeClr val="accent3">
                    <a:lumMod val="50000"/>
                  </a:schemeClr>
                </a:solidFill>
              </a:rPr>
              <a:t>Decoration</a:t>
            </a:r>
          </a:p>
        </p:txBody>
      </p:sp>
    </p:spTree>
    <p:extLst>
      <p:ext uri="{BB962C8B-B14F-4D97-AF65-F5344CB8AC3E}">
        <p14:creationId xmlns:p14="http://schemas.microsoft.com/office/powerpoint/2010/main" val="134232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3</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0" y="1981638"/>
            <a:ext cx="4834880" cy="3424445"/>
          </a:xfrm>
        </p:spPr>
        <p:txBody>
          <a:bodyPr/>
          <a:lstStyle/>
          <a:p>
            <a:r>
              <a:rPr lang="en-GB" sz="2400" dirty="0"/>
              <a:t>Fill the jam jar </a:t>
            </a:r>
            <a:r>
              <a:rPr lang="en-GB" sz="2400" b="1" dirty="0"/>
              <a:t>almost</a:t>
            </a:r>
            <a:r>
              <a:rPr lang="en-GB" sz="2400" dirty="0"/>
              <a:t> to the top with water</a:t>
            </a:r>
          </a:p>
          <a:p>
            <a:r>
              <a:rPr lang="en-GB" sz="2400" dirty="0"/>
              <a:t>Remember to leave some space as your ornament will add to the volume of the water.</a:t>
            </a:r>
          </a:p>
          <a:p>
            <a:r>
              <a:rPr lang="en-GB" sz="2400" dirty="0"/>
              <a:t>Add a small amount of glycerine</a:t>
            </a:r>
          </a:p>
          <a:p>
            <a:r>
              <a:rPr lang="en-GB" sz="2400" dirty="0"/>
              <a:t>Add glitter and stir</a:t>
            </a:r>
          </a:p>
        </p:txBody>
      </p:sp>
      <p:sp>
        <p:nvSpPr>
          <p:cNvPr id="12" name="TextBox 11">
            <a:extLst>
              <a:ext uri="{FF2B5EF4-FFF2-40B4-BE49-F238E27FC236}">
                <a16:creationId xmlns:a16="http://schemas.microsoft.com/office/drawing/2014/main" id="{F9671FA1-C1C3-4EBF-B260-CC6CDBF10ECE}"/>
              </a:ext>
            </a:extLst>
          </p:cNvPr>
          <p:cNvSpPr txBox="1"/>
          <p:nvPr/>
        </p:nvSpPr>
        <p:spPr>
          <a:xfrm>
            <a:off x="5700088" y="1946351"/>
            <a:ext cx="3336408" cy="954107"/>
          </a:xfrm>
          <a:prstGeom prst="rect">
            <a:avLst/>
          </a:prstGeom>
          <a:noFill/>
        </p:spPr>
        <p:txBody>
          <a:bodyPr wrap="square" rtlCol="0">
            <a:spAutoFit/>
          </a:bodyPr>
          <a:lstStyle/>
          <a:p>
            <a:pPr algn="ctr"/>
            <a:r>
              <a:rPr lang="en-GB" sz="2800" dirty="0">
                <a:solidFill>
                  <a:schemeClr val="accent3">
                    <a:lumMod val="50000"/>
                  </a:schemeClr>
                </a:solidFill>
              </a:rPr>
              <a:t>Add water, </a:t>
            </a:r>
          </a:p>
          <a:p>
            <a:pPr algn="ctr"/>
            <a:r>
              <a:rPr lang="en-GB" sz="2800" dirty="0">
                <a:solidFill>
                  <a:schemeClr val="accent3">
                    <a:lumMod val="50000"/>
                  </a:schemeClr>
                </a:solidFill>
              </a:rPr>
              <a:t>glycerine and glitter</a:t>
            </a:r>
          </a:p>
        </p:txBody>
      </p:sp>
      <p:sp>
        <p:nvSpPr>
          <p:cNvPr id="20" name="TextBox 19">
            <a:extLst>
              <a:ext uri="{FF2B5EF4-FFF2-40B4-BE49-F238E27FC236}">
                <a16:creationId xmlns:a16="http://schemas.microsoft.com/office/drawing/2014/main" id="{90B08F1E-74BF-4B9C-8554-2A5006B1D85A}"/>
              </a:ext>
            </a:extLst>
          </p:cNvPr>
          <p:cNvSpPr txBox="1"/>
          <p:nvPr/>
        </p:nvSpPr>
        <p:spPr>
          <a:xfrm>
            <a:off x="3966405" y="5422481"/>
            <a:ext cx="1872208" cy="523220"/>
          </a:xfrm>
          <a:prstGeom prst="rect">
            <a:avLst/>
          </a:prstGeom>
          <a:noFill/>
        </p:spPr>
        <p:txBody>
          <a:bodyPr wrap="square" rtlCol="0">
            <a:spAutoFit/>
          </a:bodyPr>
          <a:lstStyle/>
          <a:p>
            <a:pPr algn="ctr"/>
            <a:r>
              <a:rPr lang="en-GB" sz="2800" dirty="0">
                <a:solidFill>
                  <a:schemeClr val="accent3">
                    <a:lumMod val="50000"/>
                  </a:schemeClr>
                </a:solidFill>
              </a:rPr>
              <a:t>Jam jar</a:t>
            </a:r>
          </a:p>
        </p:txBody>
      </p:sp>
      <p:grpSp>
        <p:nvGrpSpPr>
          <p:cNvPr id="24" name="Group 23">
            <a:extLst>
              <a:ext uri="{FF2B5EF4-FFF2-40B4-BE49-F238E27FC236}">
                <a16:creationId xmlns:a16="http://schemas.microsoft.com/office/drawing/2014/main" id="{14583A5C-50BA-4C73-9E65-99DA717F9822}"/>
              </a:ext>
            </a:extLst>
          </p:cNvPr>
          <p:cNvGrpSpPr/>
          <p:nvPr/>
        </p:nvGrpSpPr>
        <p:grpSpPr>
          <a:xfrm>
            <a:off x="6254130" y="3377533"/>
            <a:ext cx="2304256" cy="2426365"/>
            <a:chOff x="6010842" y="2435193"/>
            <a:chExt cx="2304256" cy="2426365"/>
          </a:xfrm>
        </p:grpSpPr>
        <p:sp>
          <p:nvSpPr>
            <p:cNvPr id="15" name="Rectangle 14">
              <a:extLst>
                <a:ext uri="{FF2B5EF4-FFF2-40B4-BE49-F238E27FC236}">
                  <a16:creationId xmlns:a16="http://schemas.microsoft.com/office/drawing/2014/main" id="{B77E893D-E782-4074-BC23-2DB5AACE7B3B}"/>
                </a:ext>
              </a:extLst>
            </p:cNvPr>
            <p:cNvSpPr/>
            <p:nvPr/>
          </p:nvSpPr>
          <p:spPr>
            <a:xfrm>
              <a:off x="6010842" y="2996952"/>
              <a:ext cx="2304252" cy="18645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22B674DA-0F09-42F1-850A-5C42703EF7BC}"/>
                </a:ext>
              </a:extLst>
            </p:cNvPr>
            <p:cNvGrpSpPr/>
            <p:nvPr/>
          </p:nvGrpSpPr>
          <p:grpSpPr>
            <a:xfrm>
              <a:off x="6010842" y="2435193"/>
              <a:ext cx="2304256" cy="2426365"/>
              <a:chOff x="5940152" y="2154763"/>
              <a:chExt cx="2304256" cy="2426365"/>
            </a:xfrm>
          </p:grpSpPr>
          <p:cxnSp>
            <p:nvCxnSpPr>
              <p:cNvPr id="10" name="Straight Connector 9">
                <a:extLst>
                  <a:ext uri="{FF2B5EF4-FFF2-40B4-BE49-F238E27FC236}">
                    <a16:creationId xmlns:a16="http://schemas.microsoft.com/office/drawing/2014/main" id="{94A4F12B-111F-4029-BCEB-0990807541A3}"/>
                  </a:ext>
                </a:extLst>
              </p:cNvPr>
              <p:cNvCxnSpPr/>
              <p:nvPr/>
            </p:nvCxnSpPr>
            <p:spPr>
              <a:xfrm>
                <a:off x="5940152"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95F8EF-477C-4B2F-9D34-95C2919AE1E0}"/>
                  </a:ext>
                </a:extLst>
              </p:cNvPr>
              <p:cNvCxnSpPr/>
              <p:nvPr/>
            </p:nvCxnSpPr>
            <p:spPr>
              <a:xfrm>
                <a:off x="8244408"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C610263-853C-4D4F-A223-08244FD341AF}"/>
                  </a:ext>
                </a:extLst>
              </p:cNvPr>
              <p:cNvCxnSpPr>
                <a:cxnSpLocks/>
              </p:cNvCxnSpPr>
              <p:nvPr/>
            </p:nvCxnSpPr>
            <p:spPr>
              <a:xfrm>
                <a:off x="5940152" y="4581128"/>
                <a:ext cx="230425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9" name="Straight Arrow Connector 8">
            <a:extLst>
              <a:ext uri="{FF2B5EF4-FFF2-40B4-BE49-F238E27FC236}">
                <a16:creationId xmlns:a16="http://schemas.microsoft.com/office/drawing/2014/main" id="{B796A1DB-9068-453A-AD60-BC2996206639}"/>
              </a:ext>
            </a:extLst>
          </p:cNvPr>
          <p:cNvCxnSpPr>
            <a:cxnSpLocks/>
            <a:stCxn id="12" idx="2"/>
          </p:cNvCxnSpPr>
          <p:nvPr/>
        </p:nvCxnSpPr>
        <p:spPr>
          <a:xfrm>
            <a:off x="7368292" y="2900458"/>
            <a:ext cx="0" cy="93733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863597D-3CA4-4BD0-93C3-9590DC3A3CE9}"/>
              </a:ext>
            </a:extLst>
          </p:cNvPr>
          <p:cNvCxnSpPr>
            <a:cxnSpLocks/>
          </p:cNvCxnSpPr>
          <p:nvPr/>
        </p:nvCxnSpPr>
        <p:spPr>
          <a:xfrm flipV="1">
            <a:off x="5292081" y="5108709"/>
            <a:ext cx="962045" cy="37401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29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4</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1" y="1981638"/>
            <a:ext cx="3898776" cy="3424445"/>
          </a:xfrm>
        </p:spPr>
        <p:txBody>
          <a:bodyPr/>
          <a:lstStyle/>
          <a:p>
            <a:r>
              <a:rPr lang="en-GB" sz="2400" dirty="0"/>
              <a:t>Add glue around the rim of the jam jar and attach the lid</a:t>
            </a:r>
          </a:p>
          <a:p>
            <a:r>
              <a:rPr lang="en-GB" sz="2400" dirty="0"/>
              <a:t>Make sure that the lid is securely fitted and watertight</a:t>
            </a:r>
          </a:p>
        </p:txBody>
      </p:sp>
      <p:sp>
        <p:nvSpPr>
          <p:cNvPr id="12" name="TextBox 11">
            <a:extLst>
              <a:ext uri="{FF2B5EF4-FFF2-40B4-BE49-F238E27FC236}">
                <a16:creationId xmlns:a16="http://schemas.microsoft.com/office/drawing/2014/main" id="{F9671FA1-C1C3-4EBF-B260-CC6CDBF10ECE}"/>
              </a:ext>
            </a:extLst>
          </p:cNvPr>
          <p:cNvSpPr txBox="1"/>
          <p:nvPr/>
        </p:nvSpPr>
        <p:spPr>
          <a:xfrm>
            <a:off x="3659059" y="4528716"/>
            <a:ext cx="1880297" cy="1384995"/>
          </a:xfrm>
          <a:prstGeom prst="rect">
            <a:avLst/>
          </a:prstGeom>
          <a:noFill/>
        </p:spPr>
        <p:txBody>
          <a:bodyPr wrap="square" rtlCol="0">
            <a:spAutoFit/>
          </a:bodyPr>
          <a:lstStyle/>
          <a:p>
            <a:pPr algn="ctr"/>
            <a:r>
              <a:rPr lang="en-GB" sz="2800" dirty="0">
                <a:solidFill>
                  <a:schemeClr val="accent3">
                    <a:lumMod val="50000"/>
                  </a:schemeClr>
                </a:solidFill>
              </a:rPr>
              <a:t>Add glue and secure the lid</a:t>
            </a:r>
          </a:p>
        </p:txBody>
      </p:sp>
      <p:grpSp>
        <p:nvGrpSpPr>
          <p:cNvPr id="4" name="Group 3">
            <a:extLst>
              <a:ext uri="{FF2B5EF4-FFF2-40B4-BE49-F238E27FC236}">
                <a16:creationId xmlns:a16="http://schemas.microsoft.com/office/drawing/2014/main" id="{0C81192B-4E90-4C57-A210-855D24C4E774}"/>
              </a:ext>
            </a:extLst>
          </p:cNvPr>
          <p:cNvGrpSpPr/>
          <p:nvPr/>
        </p:nvGrpSpPr>
        <p:grpSpPr>
          <a:xfrm>
            <a:off x="6084168" y="3282220"/>
            <a:ext cx="2304256" cy="2426365"/>
            <a:chOff x="6010842" y="2435193"/>
            <a:chExt cx="2304256" cy="2426365"/>
          </a:xfrm>
        </p:grpSpPr>
        <p:sp>
          <p:nvSpPr>
            <p:cNvPr id="15" name="Rectangle 14">
              <a:extLst>
                <a:ext uri="{FF2B5EF4-FFF2-40B4-BE49-F238E27FC236}">
                  <a16:creationId xmlns:a16="http://schemas.microsoft.com/office/drawing/2014/main" id="{B77E893D-E782-4074-BC23-2DB5AACE7B3B}"/>
                </a:ext>
              </a:extLst>
            </p:cNvPr>
            <p:cNvSpPr/>
            <p:nvPr/>
          </p:nvSpPr>
          <p:spPr>
            <a:xfrm>
              <a:off x="6010842" y="2996952"/>
              <a:ext cx="2304252" cy="18645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22B674DA-0F09-42F1-850A-5C42703EF7BC}"/>
                </a:ext>
              </a:extLst>
            </p:cNvPr>
            <p:cNvGrpSpPr/>
            <p:nvPr/>
          </p:nvGrpSpPr>
          <p:grpSpPr>
            <a:xfrm>
              <a:off x="6010842" y="2435193"/>
              <a:ext cx="2304256" cy="2426365"/>
              <a:chOff x="5940152" y="2154763"/>
              <a:chExt cx="2304256" cy="2426365"/>
            </a:xfrm>
          </p:grpSpPr>
          <p:cxnSp>
            <p:nvCxnSpPr>
              <p:cNvPr id="10" name="Straight Connector 9">
                <a:extLst>
                  <a:ext uri="{FF2B5EF4-FFF2-40B4-BE49-F238E27FC236}">
                    <a16:creationId xmlns:a16="http://schemas.microsoft.com/office/drawing/2014/main" id="{94A4F12B-111F-4029-BCEB-0990807541A3}"/>
                  </a:ext>
                </a:extLst>
              </p:cNvPr>
              <p:cNvCxnSpPr/>
              <p:nvPr/>
            </p:nvCxnSpPr>
            <p:spPr>
              <a:xfrm>
                <a:off x="5940152"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95F8EF-477C-4B2F-9D34-95C2919AE1E0}"/>
                  </a:ext>
                </a:extLst>
              </p:cNvPr>
              <p:cNvCxnSpPr/>
              <p:nvPr/>
            </p:nvCxnSpPr>
            <p:spPr>
              <a:xfrm>
                <a:off x="8244408"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C610263-853C-4D4F-A223-08244FD341AF}"/>
                  </a:ext>
                </a:extLst>
              </p:cNvPr>
              <p:cNvCxnSpPr>
                <a:cxnSpLocks/>
              </p:cNvCxnSpPr>
              <p:nvPr/>
            </p:nvCxnSpPr>
            <p:spPr>
              <a:xfrm>
                <a:off x="5940152" y="4581128"/>
                <a:ext cx="230425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9" name="Straight Arrow Connector 8">
            <a:extLst>
              <a:ext uri="{FF2B5EF4-FFF2-40B4-BE49-F238E27FC236}">
                <a16:creationId xmlns:a16="http://schemas.microsoft.com/office/drawing/2014/main" id="{B796A1DB-9068-453A-AD60-BC2996206639}"/>
              </a:ext>
            </a:extLst>
          </p:cNvPr>
          <p:cNvCxnSpPr>
            <a:cxnSpLocks/>
          </p:cNvCxnSpPr>
          <p:nvPr/>
        </p:nvCxnSpPr>
        <p:spPr>
          <a:xfrm flipV="1">
            <a:off x="4861152" y="2406581"/>
            <a:ext cx="1356408" cy="204587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4" descr="Christmas, Christmas Tree, Ornament, Embellish">
            <a:extLst>
              <a:ext uri="{FF2B5EF4-FFF2-40B4-BE49-F238E27FC236}">
                <a16:creationId xmlns:a16="http://schemas.microsoft.com/office/drawing/2014/main" id="{479BB130-74DB-4B1B-AE78-53D32BAE41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33816" y="2233472"/>
            <a:ext cx="1356408" cy="16104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758A4E-FD09-4E7E-BC25-6F1A61B882FE}"/>
              </a:ext>
            </a:extLst>
          </p:cNvPr>
          <p:cNvSpPr/>
          <p:nvPr/>
        </p:nvSpPr>
        <p:spPr>
          <a:xfrm>
            <a:off x="6084168" y="2138581"/>
            <a:ext cx="2304240" cy="138291"/>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977EE678-878E-45A3-8B9A-E363DFC42317}"/>
              </a:ext>
            </a:extLst>
          </p:cNvPr>
          <p:cNvCxnSpPr/>
          <p:nvPr/>
        </p:nvCxnSpPr>
        <p:spPr>
          <a:xfrm>
            <a:off x="6444208" y="2416643"/>
            <a:ext cx="0" cy="1143639"/>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072E948-17DB-4CE6-A6B1-4DA62D6EF82D}"/>
              </a:ext>
            </a:extLst>
          </p:cNvPr>
          <p:cNvCxnSpPr/>
          <p:nvPr/>
        </p:nvCxnSpPr>
        <p:spPr>
          <a:xfrm>
            <a:off x="8028384" y="2416643"/>
            <a:ext cx="0" cy="1143639"/>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76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5</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1" y="1981638"/>
            <a:ext cx="3898776" cy="3424445"/>
          </a:xfrm>
        </p:spPr>
        <p:txBody>
          <a:bodyPr/>
          <a:lstStyle/>
          <a:p>
            <a:r>
              <a:rPr lang="en-GB" sz="2400" dirty="0"/>
              <a:t>Turn the jam jar upside down</a:t>
            </a:r>
          </a:p>
          <a:p>
            <a:r>
              <a:rPr lang="en-GB" sz="2400" dirty="0"/>
              <a:t>Shake your new snow globe, enjoy the effect and share with your friends!</a:t>
            </a:r>
          </a:p>
        </p:txBody>
      </p:sp>
      <p:grpSp>
        <p:nvGrpSpPr>
          <p:cNvPr id="5" name="Group 4">
            <a:extLst>
              <a:ext uri="{FF2B5EF4-FFF2-40B4-BE49-F238E27FC236}">
                <a16:creationId xmlns:a16="http://schemas.microsoft.com/office/drawing/2014/main" id="{14937D33-9C2A-4805-96A8-3BED3CB5DB1C}"/>
              </a:ext>
            </a:extLst>
          </p:cNvPr>
          <p:cNvGrpSpPr/>
          <p:nvPr/>
        </p:nvGrpSpPr>
        <p:grpSpPr>
          <a:xfrm rot="10800000">
            <a:off x="6300192" y="2311706"/>
            <a:ext cx="2304260" cy="2564657"/>
            <a:chOff x="6084164" y="3143928"/>
            <a:chExt cx="2304260" cy="2564657"/>
          </a:xfrm>
        </p:grpSpPr>
        <p:grpSp>
          <p:nvGrpSpPr>
            <p:cNvPr id="4" name="Group 3">
              <a:extLst>
                <a:ext uri="{FF2B5EF4-FFF2-40B4-BE49-F238E27FC236}">
                  <a16:creationId xmlns:a16="http://schemas.microsoft.com/office/drawing/2014/main" id="{0C81192B-4E90-4C57-A210-855D24C4E774}"/>
                </a:ext>
              </a:extLst>
            </p:cNvPr>
            <p:cNvGrpSpPr/>
            <p:nvPr/>
          </p:nvGrpSpPr>
          <p:grpSpPr>
            <a:xfrm>
              <a:off x="6084164" y="3282220"/>
              <a:ext cx="2304260" cy="2426365"/>
              <a:chOff x="6010838" y="2435193"/>
              <a:chExt cx="2304260" cy="2426365"/>
            </a:xfrm>
          </p:grpSpPr>
          <p:sp>
            <p:nvSpPr>
              <p:cNvPr id="15" name="Rectangle 14">
                <a:extLst>
                  <a:ext uri="{FF2B5EF4-FFF2-40B4-BE49-F238E27FC236}">
                    <a16:creationId xmlns:a16="http://schemas.microsoft.com/office/drawing/2014/main" id="{B77E893D-E782-4074-BC23-2DB5AACE7B3B}"/>
                  </a:ext>
                </a:extLst>
              </p:cNvPr>
              <p:cNvSpPr/>
              <p:nvPr/>
            </p:nvSpPr>
            <p:spPr>
              <a:xfrm>
                <a:off x="6010838" y="2435193"/>
                <a:ext cx="2304252" cy="22880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22B674DA-0F09-42F1-850A-5C42703EF7BC}"/>
                  </a:ext>
                </a:extLst>
              </p:cNvPr>
              <p:cNvGrpSpPr/>
              <p:nvPr/>
            </p:nvGrpSpPr>
            <p:grpSpPr>
              <a:xfrm>
                <a:off x="6010842" y="2435193"/>
                <a:ext cx="2304256" cy="2426365"/>
                <a:chOff x="5940152" y="2154763"/>
                <a:chExt cx="2304256" cy="2426365"/>
              </a:xfrm>
            </p:grpSpPr>
            <p:cxnSp>
              <p:nvCxnSpPr>
                <p:cNvPr id="10" name="Straight Connector 9">
                  <a:extLst>
                    <a:ext uri="{FF2B5EF4-FFF2-40B4-BE49-F238E27FC236}">
                      <a16:creationId xmlns:a16="http://schemas.microsoft.com/office/drawing/2014/main" id="{94A4F12B-111F-4029-BCEB-0990807541A3}"/>
                    </a:ext>
                  </a:extLst>
                </p:cNvPr>
                <p:cNvCxnSpPr/>
                <p:nvPr/>
              </p:nvCxnSpPr>
              <p:spPr>
                <a:xfrm>
                  <a:off x="5940152"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95F8EF-477C-4B2F-9D34-95C2919AE1E0}"/>
                    </a:ext>
                  </a:extLst>
                </p:cNvPr>
                <p:cNvCxnSpPr/>
                <p:nvPr/>
              </p:nvCxnSpPr>
              <p:spPr>
                <a:xfrm>
                  <a:off x="8244408"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C610263-853C-4D4F-A223-08244FD341AF}"/>
                    </a:ext>
                  </a:extLst>
                </p:cNvPr>
                <p:cNvCxnSpPr>
                  <a:cxnSpLocks/>
                </p:cNvCxnSpPr>
                <p:nvPr/>
              </p:nvCxnSpPr>
              <p:spPr>
                <a:xfrm>
                  <a:off x="5940152" y="4581128"/>
                  <a:ext cx="230425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pic>
          <p:nvPicPr>
            <p:cNvPr id="22" name="Picture 4" descr="Christmas, Christmas Tree, Ornament, Embellish">
              <a:extLst>
                <a:ext uri="{FF2B5EF4-FFF2-40B4-BE49-F238E27FC236}">
                  <a16:creationId xmlns:a16="http://schemas.microsoft.com/office/drawing/2014/main" id="{479BB130-74DB-4B1B-AE78-53D32BAE41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20363" y="3245957"/>
              <a:ext cx="1356408" cy="16104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758A4E-FD09-4E7E-BC25-6F1A61B882FE}"/>
                </a:ext>
              </a:extLst>
            </p:cNvPr>
            <p:cNvSpPr/>
            <p:nvPr/>
          </p:nvSpPr>
          <p:spPr>
            <a:xfrm>
              <a:off x="6084164" y="3143928"/>
              <a:ext cx="2304240" cy="138291"/>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17" name="Straight Arrow Connector 16">
            <a:extLst>
              <a:ext uri="{FF2B5EF4-FFF2-40B4-BE49-F238E27FC236}">
                <a16:creationId xmlns:a16="http://schemas.microsoft.com/office/drawing/2014/main" id="{4E1CFB06-E8D1-402D-A230-FD59E5BB2E75}"/>
              </a:ext>
            </a:extLst>
          </p:cNvPr>
          <p:cNvCxnSpPr>
            <a:cxnSpLocks/>
          </p:cNvCxnSpPr>
          <p:nvPr/>
        </p:nvCxnSpPr>
        <p:spPr>
          <a:xfrm>
            <a:off x="5724128" y="3573016"/>
            <a:ext cx="0" cy="1398046"/>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FF6ADF1-06BB-429C-B9DF-41E23A710F19}"/>
              </a:ext>
            </a:extLst>
          </p:cNvPr>
          <p:cNvCxnSpPr>
            <a:cxnSpLocks/>
          </p:cNvCxnSpPr>
          <p:nvPr/>
        </p:nvCxnSpPr>
        <p:spPr>
          <a:xfrm flipV="1">
            <a:off x="5724128" y="2215162"/>
            <a:ext cx="0" cy="1350268"/>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011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397</Words>
  <Application>Microsoft Office PowerPoint</Application>
  <PresentationFormat>On-screen Show (4:3)</PresentationFormat>
  <Paragraphs>42</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Snow Place Like Home</vt:lpstr>
      <vt:lpstr>Step 1</vt:lpstr>
      <vt:lpstr>Step 2</vt:lpstr>
      <vt:lpstr>Step 3</vt:lpstr>
      <vt:lpstr>Step 4</vt:lpstr>
      <vt:lpstr>Step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homemade snow globe presentation</dc:title>
  <dc:creator>Microsoft Office User</dc:creator>
  <cp:keywords>Make a snow globe, diy christmas snow globe, how to make a snow globe, jam jar snow globe, design and technology, engineering, christmas stem, stem for kids</cp:keywords>
  <cp:lastModifiedBy>Margerison-Smith,Holly</cp:lastModifiedBy>
  <cp:revision>15</cp:revision>
  <dcterms:created xsi:type="dcterms:W3CDTF">2017-06-28T15:11:57Z</dcterms:created>
  <dcterms:modified xsi:type="dcterms:W3CDTF">2020-11-27T17:37:47Z</dcterms:modified>
</cp:coreProperties>
</file>