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1" r:id="rId5"/>
    <p:sldId id="266" r:id="rId6"/>
    <p:sldId id="263" r:id="rId7"/>
    <p:sldId id="264"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3540" autoAdjust="0"/>
  </p:normalViewPr>
  <p:slideViewPr>
    <p:cSldViewPr snapToGrid="0">
      <p:cViewPr varScale="1">
        <p:scale>
          <a:sx n="75" d="100"/>
          <a:sy n="75" d="100"/>
        </p:scale>
        <p:origin x="23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FE4FA-B536-4309-BE43-115D7018F2BB}" type="datetimeFigureOut">
              <a:rPr lang="en-GB" smtClean="0"/>
              <a:t>15/03/2021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E40B5-FB05-4698-917D-7B585CB38986}" type="slidenum">
              <a:rPr lang="en-GB" smtClean="0"/>
              <a:t>‹#›</a:t>
            </a:fld>
            <a:endParaRPr lang="en-GB"/>
          </a:p>
        </p:txBody>
      </p:sp>
    </p:spTree>
    <p:extLst>
      <p:ext uri="{BB962C8B-B14F-4D97-AF65-F5344CB8AC3E}">
        <p14:creationId xmlns:p14="http://schemas.microsoft.com/office/powerpoint/2010/main" val="97401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1, Phase 1</a:t>
            </a:r>
            <a:endParaRPr lang="en-GB" b="1" dirty="0"/>
          </a:p>
          <a:p>
            <a:r>
              <a:rPr lang="en-GB" dirty="0"/>
              <a:t>Watch video and write down questions to ask or issues raised by the</a:t>
            </a:r>
            <a:r>
              <a:rPr lang="en-GB" baseline="0" dirty="0"/>
              <a:t> scan.</a:t>
            </a:r>
          </a:p>
          <a:p>
            <a:r>
              <a:rPr lang="en-GB" baseline="0" dirty="0"/>
              <a:t>Share the questions in the class and in small groups develop these into a series of key research questions.</a:t>
            </a:r>
          </a:p>
          <a:p>
            <a:r>
              <a:rPr lang="en-GB" baseline="0" dirty="0"/>
              <a:t>Answering these questions should lead to an understanding of how </a:t>
            </a:r>
            <a:r>
              <a:rPr lang="en-GB" baseline="0"/>
              <a:t>a prenatal </a:t>
            </a:r>
            <a:r>
              <a:rPr lang="en-GB" baseline="0" dirty="0"/>
              <a:t>ultrasound scan works, the scientific facts about the 8-12 week scan and an exploration of the ethical, social (perhaps religious) and philosophical issues surrounding the choices that may be prompted by the scan. </a:t>
            </a:r>
          </a:p>
          <a:p>
            <a:r>
              <a:rPr lang="en-GB" baseline="0" dirty="0"/>
              <a:t>Each group now feeds back their refined research questions back to the class, in order to reach a consensus on a ‘final’ set of research questions.</a:t>
            </a:r>
          </a:p>
          <a:p>
            <a:endParaRPr lang="en-GB" baseline="0" dirty="0"/>
          </a:p>
          <a:p>
            <a:r>
              <a:rPr lang="en-GB" baseline="0" dirty="0"/>
              <a:t>Video: thanks to NHS Fife for allowing us to use their information video as part of this project.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7BE40B5-FB05-4698-917D-7B585CB38986}" type="slidenum">
              <a:rPr lang="en-GB" smtClean="0"/>
              <a:t>1</a:t>
            </a:fld>
            <a:endParaRPr lang="en-GB"/>
          </a:p>
        </p:txBody>
      </p:sp>
    </p:spTree>
    <p:extLst>
      <p:ext uri="{BB962C8B-B14F-4D97-AF65-F5344CB8AC3E}">
        <p14:creationId xmlns:p14="http://schemas.microsoft.com/office/powerpoint/2010/main" val="194750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2, introduced</a:t>
            </a:r>
            <a:r>
              <a:rPr lang="en-GB" b="1" baseline="0" dirty="0"/>
              <a:t> in phase 1 and continuing through phase 2</a:t>
            </a:r>
            <a:endParaRPr lang="en-GB" b="1" dirty="0"/>
          </a:p>
          <a:p>
            <a:r>
              <a:rPr lang="en-GB" baseline="0" dirty="0"/>
              <a:t>Divide the class into small research groups to follow up on the research questions.</a:t>
            </a:r>
            <a:endParaRPr lang="en-GB" dirty="0"/>
          </a:p>
          <a:p>
            <a:r>
              <a:rPr lang="en-GB" dirty="0"/>
              <a:t>Links to some different sources</a:t>
            </a:r>
            <a:r>
              <a:rPr lang="en-GB" baseline="0" dirty="0"/>
              <a:t> of information are given in this slide.</a:t>
            </a:r>
          </a:p>
          <a:p>
            <a:r>
              <a:rPr lang="en-GB" baseline="0" dirty="0"/>
              <a:t>A pro-former sheet for collating research information is available to accompany this task. As well as collecting information, students need also to consider the accuracy and reliability of their source, as well as separating opinion and bias from objective fact. </a:t>
            </a:r>
          </a:p>
          <a:p>
            <a:endParaRPr lang="en-GB" baseline="0" dirty="0"/>
          </a:p>
          <a:p>
            <a:r>
              <a:rPr lang="en-GB" baseline="0" dirty="0"/>
              <a:t>Questions might include, amongst others: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can an ultrasound scan detect and is it safe?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is the normal medical ultrasound screening process during pregnancy?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False-negative and false-positive tests (data analysis)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is Down’s syndrome?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Who ought to decide whether another person has a quality of life worth living?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Can diagnosis at a foetal stage improve quality of life for someone with Down’s syndrome?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Are there circumstances under which the termination of pregnancy is desirable? </a:t>
            </a:r>
          </a:p>
          <a:p>
            <a:endParaRPr lang="en-GB" baseline="0" dirty="0"/>
          </a:p>
        </p:txBody>
      </p:sp>
      <p:sp>
        <p:nvSpPr>
          <p:cNvPr id="4" name="Slide Number Placeholder 3"/>
          <p:cNvSpPr>
            <a:spLocks noGrp="1"/>
          </p:cNvSpPr>
          <p:nvPr>
            <p:ph type="sldNum" sz="quarter" idx="10"/>
          </p:nvPr>
        </p:nvSpPr>
        <p:spPr/>
        <p:txBody>
          <a:bodyPr/>
          <a:lstStyle/>
          <a:p>
            <a:fld id="{A7BE40B5-FB05-4698-917D-7B585CB38986}" type="slidenum">
              <a:rPr lang="en-GB" smtClean="0"/>
              <a:t>2</a:t>
            </a:fld>
            <a:endParaRPr lang="en-GB"/>
          </a:p>
        </p:txBody>
      </p:sp>
    </p:spTree>
    <p:extLst>
      <p:ext uri="{BB962C8B-B14F-4D97-AF65-F5344CB8AC3E}">
        <p14:creationId xmlns:p14="http://schemas.microsoft.com/office/powerpoint/2010/main" val="246331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3, </a:t>
            </a:r>
            <a:r>
              <a:rPr lang="en-GB" b="1" baseline="0" dirty="0"/>
              <a:t>phase 3</a:t>
            </a:r>
          </a:p>
          <a:p>
            <a:endParaRPr lang="en-GB" b="1" baseline="0" dirty="0"/>
          </a:p>
          <a:p>
            <a:endParaRPr lang="en-GB" b="1" baseline="0" dirty="0"/>
          </a:p>
          <a:p>
            <a:endParaRPr lang="en-GB" b="1" baseline="0" dirty="0"/>
          </a:p>
          <a:p>
            <a:endParaRPr lang="en-GB" b="1" dirty="0"/>
          </a:p>
        </p:txBody>
      </p:sp>
      <p:sp>
        <p:nvSpPr>
          <p:cNvPr id="4" name="Slide Number Placeholder 3"/>
          <p:cNvSpPr>
            <a:spLocks noGrp="1"/>
          </p:cNvSpPr>
          <p:nvPr>
            <p:ph type="sldNum" sz="quarter" idx="10"/>
          </p:nvPr>
        </p:nvSpPr>
        <p:spPr/>
        <p:txBody>
          <a:bodyPr/>
          <a:lstStyle/>
          <a:p>
            <a:fld id="{A7BE40B5-FB05-4698-917D-7B585CB38986}" type="slidenum">
              <a:rPr lang="en-GB" smtClean="0"/>
              <a:t>3</a:t>
            </a:fld>
            <a:endParaRPr lang="en-GB"/>
          </a:p>
        </p:txBody>
      </p:sp>
    </p:spTree>
    <p:extLst>
      <p:ext uri="{BB962C8B-B14F-4D97-AF65-F5344CB8AC3E}">
        <p14:creationId xmlns:p14="http://schemas.microsoft.com/office/powerpoint/2010/main" val="428385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3, </a:t>
            </a:r>
            <a:r>
              <a:rPr lang="en-GB" b="1" baseline="0" dirty="0"/>
              <a:t>phase 3</a:t>
            </a:r>
          </a:p>
          <a:p>
            <a:endParaRPr lang="en-GB" b="1" baseline="0" dirty="0"/>
          </a:p>
          <a:p>
            <a:r>
              <a:rPr lang="en-GB" b="0" baseline="0" dirty="0"/>
              <a:t>Instructions for this task are on the previous slide.</a:t>
            </a:r>
          </a:p>
          <a:p>
            <a:r>
              <a:rPr lang="en-GB" b="0" baseline="0" dirty="0"/>
              <a:t>It can help to give a time limit to this activity.</a:t>
            </a:r>
          </a:p>
          <a:p>
            <a:endParaRPr lang="en-GB" b="1" baseline="0" dirty="0"/>
          </a:p>
          <a:p>
            <a:endParaRPr lang="en-GB" b="1" dirty="0"/>
          </a:p>
        </p:txBody>
      </p:sp>
      <p:sp>
        <p:nvSpPr>
          <p:cNvPr id="4" name="Slide Number Placeholder 3"/>
          <p:cNvSpPr>
            <a:spLocks noGrp="1"/>
          </p:cNvSpPr>
          <p:nvPr>
            <p:ph type="sldNum" sz="quarter" idx="10"/>
          </p:nvPr>
        </p:nvSpPr>
        <p:spPr/>
        <p:txBody>
          <a:bodyPr/>
          <a:lstStyle/>
          <a:p>
            <a:fld id="{A7BE40B5-FB05-4698-917D-7B585CB38986}" type="slidenum">
              <a:rPr lang="en-GB" smtClean="0"/>
              <a:t>4</a:t>
            </a:fld>
            <a:endParaRPr lang="en-GB"/>
          </a:p>
        </p:txBody>
      </p:sp>
    </p:spTree>
    <p:extLst>
      <p:ext uri="{BB962C8B-B14F-4D97-AF65-F5344CB8AC3E}">
        <p14:creationId xmlns:p14="http://schemas.microsoft.com/office/powerpoint/2010/main" val="337207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4 (1/2), Phase 3</a:t>
            </a:r>
            <a:endParaRPr lang="en-GB" b="1" dirty="0"/>
          </a:p>
          <a:p>
            <a:endParaRPr lang="en-GB" dirty="0"/>
          </a:p>
          <a:p>
            <a:r>
              <a:rPr lang="en-GB" dirty="0"/>
              <a:t>A discussion activity to develop students awareness of</a:t>
            </a:r>
            <a:r>
              <a:rPr lang="en-GB" baseline="0" dirty="0"/>
              <a:t> moral dilemmas.</a:t>
            </a:r>
          </a:p>
          <a:p>
            <a:endParaRPr lang="en-GB" baseline="0" dirty="0"/>
          </a:p>
          <a:p>
            <a:r>
              <a:rPr lang="en-GB" dirty="0"/>
              <a:t>Often there</a:t>
            </a:r>
            <a:r>
              <a:rPr lang="en-GB" baseline="0" dirty="0"/>
              <a:t> is a least bad solution, but sometimes there is not.</a:t>
            </a:r>
          </a:p>
          <a:p>
            <a:r>
              <a:rPr lang="en-GB" baseline="0" dirty="0"/>
              <a:t>Here Nirmal has conflicting obligations – which are equally strong.</a:t>
            </a:r>
          </a:p>
          <a:p>
            <a:pPr marL="171450" indent="-171450">
              <a:buFont typeface="Arial" panose="020B0604020202020204" pitchFamily="34" charset="0"/>
              <a:buChar char="•"/>
            </a:pPr>
            <a:r>
              <a:rPr lang="en-GB" baseline="0" dirty="0"/>
              <a:t>What choices can Nirmal make? (Choosing one climber or neither.)</a:t>
            </a:r>
          </a:p>
          <a:p>
            <a:pPr marL="171450" indent="-171450">
              <a:buFont typeface="Arial" panose="020B0604020202020204" pitchFamily="34" charset="0"/>
              <a:buChar char="•"/>
            </a:pPr>
            <a:r>
              <a:rPr lang="en-GB" baseline="0" dirty="0"/>
              <a:t>What responsibility will Nirmal have for each possible outcome?</a:t>
            </a:r>
          </a:p>
          <a:p>
            <a:pPr marL="171450" indent="-171450">
              <a:buFont typeface="Arial" panose="020B0604020202020204" pitchFamily="34" charset="0"/>
              <a:buChar char="•"/>
            </a:pPr>
            <a:r>
              <a:rPr lang="en-GB" baseline="0" dirty="0"/>
              <a:t>What will Nirmal </a:t>
            </a:r>
            <a:r>
              <a:rPr lang="en-GB" i="1" baseline="0" dirty="0"/>
              <a:t>feel</a:t>
            </a:r>
            <a:r>
              <a:rPr lang="en-GB" baseline="0" dirty="0"/>
              <a:t> about each possible outcome?</a:t>
            </a:r>
          </a:p>
          <a:p>
            <a:pPr marL="171450" indent="-171450">
              <a:buFont typeface="Arial" panose="020B0604020202020204" pitchFamily="34" charset="0"/>
              <a:buChar char="•"/>
            </a:pPr>
            <a:r>
              <a:rPr lang="en-GB" baseline="0" dirty="0"/>
              <a:t>How will Nirmal’s choice affect the rest of his life?</a:t>
            </a:r>
          </a:p>
          <a:p>
            <a:pPr marL="171450" indent="-171450">
              <a:buFont typeface="Arial" panose="020B0604020202020204" pitchFamily="34" charset="0"/>
              <a:buChar char="•"/>
            </a:pPr>
            <a:r>
              <a:rPr lang="en-GB" baseline="0" dirty="0"/>
              <a:t>How would Nirmal’s choice affect the life of his surviving friend?</a:t>
            </a:r>
          </a:p>
          <a:p>
            <a:endParaRPr lang="en-GB" baseline="0" dirty="0"/>
          </a:p>
          <a:p>
            <a:endParaRPr lang="en-GB" dirty="0"/>
          </a:p>
          <a:p>
            <a:r>
              <a:rPr lang="en-GB" dirty="0"/>
              <a:t>Reference: https://plato.stanford.edu/entries/moral-dilemmas/</a:t>
            </a:r>
          </a:p>
        </p:txBody>
      </p:sp>
      <p:sp>
        <p:nvSpPr>
          <p:cNvPr id="4" name="Slide Number Placeholder 3"/>
          <p:cNvSpPr>
            <a:spLocks noGrp="1"/>
          </p:cNvSpPr>
          <p:nvPr>
            <p:ph type="sldNum" sz="quarter" idx="10"/>
          </p:nvPr>
        </p:nvSpPr>
        <p:spPr/>
        <p:txBody>
          <a:bodyPr/>
          <a:lstStyle/>
          <a:p>
            <a:fld id="{A7BE40B5-FB05-4698-917D-7B585CB38986}" type="slidenum">
              <a:rPr lang="en-GB" smtClean="0"/>
              <a:t>5</a:t>
            </a:fld>
            <a:endParaRPr lang="en-GB"/>
          </a:p>
        </p:txBody>
      </p:sp>
    </p:spTree>
    <p:extLst>
      <p:ext uri="{BB962C8B-B14F-4D97-AF65-F5344CB8AC3E}">
        <p14:creationId xmlns:p14="http://schemas.microsoft.com/office/powerpoint/2010/main" val="99956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4 (2/2), Phase 3</a:t>
            </a:r>
            <a:endParaRPr lang="en-GB" b="1" dirty="0"/>
          </a:p>
          <a:p>
            <a:endParaRPr lang="en-GB" dirty="0"/>
          </a:p>
          <a:p>
            <a:r>
              <a:rPr lang="en-GB" baseline="0" dirty="0"/>
              <a:t>Prompt students to identify dilemmas that may be raised during the different stages of the screening process.</a:t>
            </a:r>
          </a:p>
          <a:p>
            <a:endParaRPr lang="en-GB" baseline="0" dirty="0"/>
          </a:p>
          <a:p>
            <a:r>
              <a:rPr lang="en-GB" baseline="0" dirty="0"/>
              <a:t>Through a structured class discussion, students should explore how choices are made, the factors that affect individuals’ choices, and whether these influences are justified.</a:t>
            </a:r>
          </a:p>
          <a:p>
            <a:pPr marL="171450" indent="-171450">
              <a:buFont typeface="Arial" panose="020B0604020202020204" pitchFamily="34" charset="0"/>
              <a:buChar char="•"/>
            </a:pPr>
            <a:r>
              <a:rPr lang="en-GB" baseline="0" dirty="0"/>
              <a:t>Are there any factual uncertainties?</a:t>
            </a:r>
          </a:p>
          <a:p>
            <a:pPr marL="171450" indent="-171450">
              <a:buFont typeface="Arial" panose="020B0604020202020204" pitchFamily="34" charset="0"/>
              <a:buChar char="•"/>
            </a:pPr>
            <a:r>
              <a:rPr lang="en-GB" baseline="0" dirty="0"/>
              <a:t>Are there any uncertainties about the consequences of a choice or action?</a:t>
            </a:r>
          </a:p>
          <a:p>
            <a:pPr marL="171450" indent="-171450">
              <a:buFont typeface="Arial" panose="020B0604020202020204" pitchFamily="34" charset="0"/>
              <a:buChar char="•"/>
            </a:pPr>
            <a:r>
              <a:rPr lang="en-GB" baseline="0" dirty="0"/>
              <a:t>Are there instances when two or more conflicting obligations exist? And if so, how should we choose between them?</a:t>
            </a:r>
          </a:p>
          <a:p>
            <a:pPr marL="171450" indent="-171450">
              <a:buFont typeface="Arial" panose="020B0604020202020204" pitchFamily="34" charset="0"/>
              <a:buChar char="•"/>
            </a:pPr>
            <a:r>
              <a:rPr lang="en-GB" baseline="0" dirty="0"/>
              <a:t>What impact will choices have on those making them? Will they feel remorse or guilt – and can these feelings be avoided (perhaps by making another choice)?</a:t>
            </a:r>
          </a:p>
          <a:p>
            <a:pPr marL="171450" indent="-171450">
              <a:buFont typeface="Arial" panose="020B0604020202020204" pitchFamily="34" charset="0"/>
              <a:buChar char="•"/>
            </a:pPr>
            <a:r>
              <a:rPr lang="en-GB" baseline="0" dirty="0"/>
              <a:t>What impact will choices have on those affected by them?</a:t>
            </a:r>
          </a:p>
          <a:p>
            <a:pPr marL="171450" indent="-171450">
              <a:buFont typeface="Arial" panose="020B0604020202020204" pitchFamily="34" charset="0"/>
              <a:buChar char="•"/>
            </a:pPr>
            <a:r>
              <a:rPr lang="en-GB" baseline="0" dirty="0"/>
              <a:t>What factors should/do influence the choices that are made? How would these influences be justified or rebutted?</a:t>
            </a:r>
          </a:p>
          <a:p>
            <a:pPr marL="171450" indent="-171450">
              <a:buFont typeface="Arial" panose="020B0604020202020204" pitchFamily="34" charset="0"/>
              <a:buChar char="•"/>
            </a:pPr>
            <a:r>
              <a:rPr lang="en-GB" baseline="0" dirty="0"/>
              <a:t>Why do different people facing the same situation make different choices and is this acceptable?</a:t>
            </a:r>
          </a:p>
          <a:p>
            <a:pPr marL="171450" indent="-171450">
              <a:buFont typeface="Arial" panose="020B0604020202020204" pitchFamily="34" charset="0"/>
              <a:buChar char="•"/>
            </a:pPr>
            <a:r>
              <a:rPr lang="en-GB" baseline="0" dirty="0"/>
              <a:t>How can those involved be supported?</a:t>
            </a:r>
          </a:p>
          <a:p>
            <a:pPr marL="171450" indent="-171450">
              <a:buFont typeface="Arial" panose="020B0604020202020204" pitchFamily="34" charset="0"/>
              <a:buChar char="•"/>
            </a:pPr>
            <a:endParaRPr lang="en-GB" baseline="0" dirty="0"/>
          </a:p>
          <a:p>
            <a:endParaRPr lang="en-GB" dirty="0"/>
          </a:p>
          <a:p>
            <a:r>
              <a:rPr lang="en-GB" dirty="0"/>
              <a:t>Reference: https://plato.stanford.edu/entries/moral-dilemmas/</a:t>
            </a:r>
          </a:p>
          <a:p>
            <a:r>
              <a:rPr lang="en-GB" altLang="en-US" sz="1200" dirty="0">
                <a:latin typeface="Arial" panose="020B0604020202020204" pitchFamily="34" charset="0"/>
              </a:rPr>
              <a:t>Image</a:t>
            </a:r>
            <a:r>
              <a:rPr lang="en-GB" altLang="en-US" sz="1200" baseline="0" dirty="0">
                <a:latin typeface="Arial" panose="020B0604020202020204" pitchFamily="34" charset="0"/>
              </a:rPr>
              <a:t> a</a:t>
            </a:r>
            <a:r>
              <a:rPr lang="en-GB" altLang="en-US" sz="1200" dirty="0">
                <a:latin typeface="Arial" panose="020B0604020202020204" pitchFamily="34" charset="0"/>
              </a:rPr>
              <a:t>dapted from:</a:t>
            </a:r>
            <a:r>
              <a:rPr lang="en-GB" altLang="en-US" sz="1200" b="0" dirty="0">
                <a:latin typeface="Arial" panose="020B0604020202020204" pitchFamily="34" charset="0"/>
              </a:rPr>
              <a:t> </a:t>
            </a:r>
            <a:r>
              <a:rPr lang="en-GB" altLang="en-US" sz="1200" b="0" dirty="0" err="1">
                <a:latin typeface="Arial" panose="020B0604020202020204" pitchFamily="34" charset="0"/>
              </a:rPr>
              <a:t>Stina</a:t>
            </a:r>
            <a:r>
              <a:rPr lang="en-GB" altLang="en-US" sz="1200" b="0" dirty="0">
                <a:latin typeface="Arial" panose="020B0604020202020204" pitchFamily="34" charset="0"/>
              </a:rPr>
              <a:t> Lou et al. BMJ Open 2019;9:e026825</a:t>
            </a:r>
          </a:p>
          <a:p>
            <a:endParaRPr lang="en-GB" dirty="0"/>
          </a:p>
        </p:txBody>
      </p:sp>
      <p:sp>
        <p:nvSpPr>
          <p:cNvPr id="4" name="Slide Number Placeholder 3"/>
          <p:cNvSpPr>
            <a:spLocks noGrp="1"/>
          </p:cNvSpPr>
          <p:nvPr>
            <p:ph type="sldNum" sz="quarter" idx="10"/>
          </p:nvPr>
        </p:nvSpPr>
        <p:spPr/>
        <p:txBody>
          <a:bodyPr/>
          <a:lstStyle/>
          <a:p>
            <a:fld id="{A7BE40B5-FB05-4698-917D-7B585CB38986}" type="slidenum">
              <a:rPr lang="en-GB" smtClean="0"/>
              <a:t>6</a:t>
            </a:fld>
            <a:endParaRPr lang="en-GB"/>
          </a:p>
        </p:txBody>
      </p:sp>
    </p:spTree>
    <p:extLst>
      <p:ext uri="{BB962C8B-B14F-4D97-AF65-F5344CB8AC3E}">
        <p14:creationId xmlns:p14="http://schemas.microsoft.com/office/powerpoint/2010/main" val="216771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5, </a:t>
            </a:r>
            <a:r>
              <a:rPr lang="en-GB" b="1" baseline="0" dirty="0"/>
              <a:t>phase 4</a:t>
            </a:r>
          </a:p>
          <a:p>
            <a:endParaRPr lang="en-GB" b="1" baseline="0" dirty="0"/>
          </a:p>
          <a:p>
            <a:r>
              <a:rPr lang="en-GB" b="0" dirty="0"/>
              <a:t>Emotions, awareness and understanding all play a</a:t>
            </a:r>
            <a:r>
              <a:rPr lang="en-GB" b="0" baseline="0" dirty="0"/>
              <a:t> part in the decisions we make. The purpose of this activity is to raise awareness of lives of people living with Down’s syndrome.</a:t>
            </a:r>
            <a:endParaRPr lang="en-GB" b="0" dirty="0"/>
          </a:p>
          <a:p>
            <a:endParaRPr lang="en-GB" b="0" dirty="0"/>
          </a:p>
          <a:p>
            <a:r>
              <a:rPr lang="en-GB" b="0" dirty="0"/>
              <a:t>Students may choose to produce</a:t>
            </a:r>
            <a:r>
              <a:rPr lang="en-GB" b="0" baseline="0" dirty="0"/>
              <a:t> an artwork, a blog, a curriculum vitae, or something else  – it is up to them. </a:t>
            </a:r>
          </a:p>
          <a:p>
            <a:endParaRPr lang="en-GB" b="0" baseline="0" dirty="0"/>
          </a:p>
          <a:p>
            <a:r>
              <a:rPr lang="en-GB" b="0" baseline="0" dirty="0"/>
              <a:t>There may be a student in your class with Down’s syndrome, or some students who have a friend or relative who has Down’s syndrome. If the life of someone known to students in the class is depicted, it would be appropriate to obtain that person’s permission (or their parents, if they are still a child). The link on the slide connects to a section on the Down’s Syndrome Association website which celebrates the lives of people with Down’s syndrome.</a:t>
            </a:r>
            <a:endParaRPr lang="en-GB" b="0" dirty="0"/>
          </a:p>
        </p:txBody>
      </p:sp>
      <p:sp>
        <p:nvSpPr>
          <p:cNvPr id="4" name="Slide Number Placeholder 3"/>
          <p:cNvSpPr>
            <a:spLocks noGrp="1"/>
          </p:cNvSpPr>
          <p:nvPr>
            <p:ph type="sldNum" sz="quarter" idx="10"/>
          </p:nvPr>
        </p:nvSpPr>
        <p:spPr/>
        <p:txBody>
          <a:bodyPr/>
          <a:lstStyle/>
          <a:p>
            <a:fld id="{A7BE40B5-FB05-4698-917D-7B585CB38986}" type="slidenum">
              <a:rPr lang="en-GB" smtClean="0"/>
              <a:t>7</a:t>
            </a:fld>
            <a:endParaRPr lang="en-GB"/>
          </a:p>
        </p:txBody>
      </p:sp>
    </p:spTree>
    <p:extLst>
      <p:ext uri="{BB962C8B-B14F-4D97-AF65-F5344CB8AC3E}">
        <p14:creationId xmlns:p14="http://schemas.microsoft.com/office/powerpoint/2010/main" val="380747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6, </a:t>
            </a:r>
            <a:r>
              <a:rPr lang="en-GB" b="1" baseline="0" dirty="0"/>
              <a:t>phase 5</a:t>
            </a:r>
          </a:p>
          <a:p>
            <a:endParaRPr lang="en-GB" b="1" baseline="0" dirty="0"/>
          </a:p>
          <a:p>
            <a:r>
              <a:rPr lang="en-GB" b="0" baseline="0" dirty="0"/>
              <a:t>Each group of 3-5 students will need a pack of scenario cards.</a:t>
            </a:r>
          </a:p>
          <a:p>
            <a:endParaRPr lang="en-GB" b="0" baseline="0" dirty="0"/>
          </a:p>
          <a:p>
            <a:r>
              <a:rPr lang="en-GB" b="0" baseline="0" dirty="0"/>
              <a:t>Students make decisions based on their understanding of how the person in each scenario should respond.</a:t>
            </a:r>
          </a:p>
          <a:p>
            <a:r>
              <a:rPr lang="en-GB" b="0" baseline="0" dirty="0"/>
              <a:t>There are no right or wrong answers.</a:t>
            </a:r>
          </a:p>
          <a:p>
            <a:endParaRPr lang="en-GB" b="0" baseline="0" dirty="0"/>
          </a:p>
          <a:p>
            <a:r>
              <a:rPr lang="en-GB" b="0" baseline="0" dirty="0"/>
              <a:t>During this activity, students can be prompted to consider the different influences on their decision making.</a:t>
            </a:r>
          </a:p>
          <a:p>
            <a:r>
              <a:rPr lang="en-GB" b="0" baseline="0" dirty="0"/>
              <a:t>Decisions that are ethically based lean towards decisions based upon individual character and a subjective understanding of right and wrong held by individuals.</a:t>
            </a:r>
          </a:p>
          <a:p>
            <a:r>
              <a:rPr lang="en-GB" b="0" baseline="0" dirty="0"/>
              <a:t>Decisions that are morally based emphasise the widely-shared communal or societal norms about right or wrong.</a:t>
            </a:r>
          </a:p>
          <a:p>
            <a:r>
              <a:rPr lang="en-GB" b="0" baseline="0" dirty="0"/>
              <a:t>Both ethical and moral decisions are informed by evidence, experience, understanding and emotion.</a:t>
            </a:r>
          </a:p>
          <a:p>
            <a:endParaRPr lang="en-GB" b="0" baseline="0" dirty="0"/>
          </a:p>
          <a:p>
            <a:r>
              <a:rPr lang="en-GB" b="0" baseline="0" dirty="0"/>
              <a:t>A follow up class discussion could be used to unpick these factors that influence decision making and to give students an opportunity to reflect on their own decision making process. This could perhaps lead to insights into what extra evidence, experience or understanding could/should </a:t>
            </a:r>
            <a:r>
              <a:rPr lang="en-GB" b="0" baseline="0"/>
              <a:t>be actively sought </a:t>
            </a:r>
            <a:r>
              <a:rPr lang="en-GB" b="0" baseline="0" dirty="0"/>
              <a:t>when making important decisions.</a:t>
            </a:r>
          </a:p>
          <a:p>
            <a:endParaRPr lang="en-GB" b="0" baseline="0" dirty="0"/>
          </a:p>
          <a:p>
            <a:endParaRPr lang="en-GB" b="0" baseline="0" dirty="0"/>
          </a:p>
        </p:txBody>
      </p:sp>
      <p:sp>
        <p:nvSpPr>
          <p:cNvPr id="4" name="Slide Number Placeholder 3"/>
          <p:cNvSpPr>
            <a:spLocks noGrp="1"/>
          </p:cNvSpPr>
          <p:nvPr>
            <p:ph type="sldNum" sz="quarter" idx="10"/>
          </p:nvPr>
        </p:nvSpPr>
        <p:spPr/>
        <p:txBody>
          <a:bodyPr/>
          <a:lstStyle/>
          <a:p>
            <a:fld id="{A7BE40B5-FB05-4698-917D-7B585CB38986}" type="slidenum">
              <a:rPr lang="en-GB" smtClean="0"/>
              <a:t>8</a:t>
            </a:fld>
            <a:endParaRPr lang="en-GB"/>
          </a:p>
        </p:txBody>
      </p:sp>
    </p:spTree>
    <p:extLst>
      <p:ext uri="{BB962C8B-B14F-4D97-AF65-F5344CB8AC3E}">
        <p14:creationId xmlns:p14="http://schemas.microsoft.com/office/powerpoint/2010/main" val="66592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CEF786-3722-43BB-B696-3AE6A11E6B9D}"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301038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EF786-3722-43BB-B696-3AE6A11E6B9D}"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257076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EF786-3722-43BB-B696-3AE6A11E6B9D}"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285378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EF786-3722-43BB-B696-3AE6A11E6B9D}"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142343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CEF786-3722-43BB-B696-3AE6A11E6B9D}"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37982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EF786-3722-43BB-B696-3AE6A11E6B9D}"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144631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EF786-3722-43BB-B696-3AE6A11E6B9D}" type="datetimeFigureOut">
              <a:rPr lang="en-GB" smtClean="0"/>
              <a:t>15/03/2021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382732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EF786-3722-43BB-B696-3AE6A11E6B9D}" type="datetimeFigureOut">
              <a:rPr lang="en-GB" smtClean="0"/>
              <a:t>15/03/2021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9241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EF786-3722-43BB-B696-3AE6A11E6B9D}" type="datetimeFigureOut">
              <a:rPr lang="en-GB" smtClean="0"/>
              <a:t>15/03/2021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140531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CEF786-3722-43BB-B696-3AE6A11E6B9D}"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137657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CEF786-3722-43BB-B696-3AE6A11E6B9D}"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337146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EF786-3722-43BB-B696-3AE6A11E6B9D}" type="datetimeFigureOut">
              <a:rPr lang="en-GB" smtClean="0"/>
              <a:t>15/03/2021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E6ACE-7D12-4585-96C1-61E739ADFFD0}" type="slidenum">
              <a:rPr lang="en-GB" smtClean="0"/>
              <a:t>‹#›</a:t>
            </a:fld>
            <a:endParaRPr lang="en-GB"/>
          </a:p>
        </p:txBody>
      </p:sp>
    </p:spTree>
    <p:extLst>
      <p:ext uri="{BB962C8B-B14F-4D97-AF65-F5344CB8AC3E}">
        <p14:creationId xmlns:p14="http://schemas.microsoft.com/office/powerpoint/2010/main" val="894591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gKyHNHWpSV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tmp"/></Relationships>
</file>

<file path=ppt/slides/_rels/slide2.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hyperlink" Target="https://www.nhs.uk/" TargetMode="External"/><Relationship Id="rId7" Type="http://schemas.openxmlformats.org/officeDocument/2006/relationships/hyperlink" Target="https://www.arc-uk.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tmp"/><Relationship Id="rId5" Type="http://schemas.openxmlformats.org/officeDocument/2006/relationships/hyperlink" Target="https://www.downs-syndrome.org.uk/" TargetMode="External"/><Relationship Id="rId4" Type="http://schemas.openxmlformats.org/officeDocument/2006/relationships/image" Target="../media/image3.tmp"/><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hyperlink" Target="https://www.downs-syndrome.org.uk/for-people-with-downs-syndrome/celebrating-our-liv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tm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3258457" y="1807935"/>
            <a:ext cx="3477985" cy="3249386"/>
            <a:chOff x="4931228" y="2416629"/>
            <a:chExt cx="3477985" cy="3249386"/>
          </a:xfrm>
        </p:grpSpPr>
        <p:sp>
          <p:nvSpPr>
            <p:cNvPr id="4" name="Rounded Rectangle 3">
              <a:hlinkClick r:id="rId3"/>
            </p:cNvPr>
            <p:cNvSpPr/>
            <p:nvPr/>
          </p:nvSpPr>
          <p:spPr>
            <a:xfrm>
              <a:off x="4931228" y="2416629"/>
              <a:ext cx="3477985" cy="3249386"/>
            </a:xfrm>
            <a:prstGeom prst="roundRect">
              <a:avLst>
                <a:gd name="adj" fmla="val 5620"/>
              </a:avLst>
            </a:prstGeom>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bIns="46800" rtlCol="0" anchor="b" anchorCtr="0"/>
            <a:lstStyle/>
            <a:p>
              <a:pPr algn="ctr"/>
              <a:r>
                <a:rPr lang="en-GB" dirty="0"/>
                <a:t>A video introduction on what to expect during an 8-12 week booking appointment.</a:t>
              </a:r>
            </a:p>
          </p:txBody>
        </p:sp>
        <p:pic>
          <p:nvPicPr>
            <p:cNvPr id="6" name="Picture 5"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732" y="2696365"/>
              <a:ext cx="2848239" cy="1915302"/>
            </a:xfrm>
            <a:prstGeom prst="rect">
              <a:avLst/>
            </a:prstGeom>
            <a:scene3d>
              <a:camera prst="orthographicFront"/>
              <a:lightRig rig="threePt" dir="t"/>
            </a:scene3d>
            <a:sp3d>
              <a:bevelT w="152400" h="50800" prst="softRound"/>
            </a:sp3d>
          </p:spPr>
        </p:pic>
      </p:grpSp>
      <p:sp>
        <p:nvSpPr>
          <p:cNvPr id="10" name="TextBox 9"/>
          <p:cNvSpPr txBox="1"/>
          <p:nvPr/>
        </p:nvSpPr>
        <p:spPr>
          <a:xfrm>
            <a:off x="850900" y="-1"/>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Introduction</a:t>
            </a:r>
          </a:p>
        </p:txBody>
      </p:sp>
      <p:pic>
        <p:nvPicPr>
          <p:cNvPr id="11" name="Picture 10"/>
          <p:cNvPicPr>
            <a:picLocks noChangeAspect="1"/>
          </p:cNvPicPr>
          <p:nvPr/>
        </p:nvPicPr>
        <p:blipFill rotWithShape="1">
          <a:blip r:embed="rId5"/>
          <a:srcRect l="17387" t="2576" b="2874"/>
          <a:stretch/>
        </p:blipFill>
        <p:spPr>
          <a:xfrm>
            <a:off x="0" y="0"/>
            <a:ext cx="735332" cy="6865257"/>
          </a:xfrm>
          <a:prstGeom prst="rect">
            <a:avLst/>
          </a:prstGeom>
        </p:spPr>
      </p:pic>
    </p:spTree>
    <p:extLst>
      <p:ext uri="{BB962C8B-B14F-4D97-AF65-F5344CB8AC3E}">
        <p14:creationId xmlns:p14="http://schemas.microsoft.com/office/powerpoint/2010/main" val="103612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50900" y="-1"/>
            <a:ext cx="8293100" cy="707886"/>
          </a:xfrm>
          <a:prstGeom prst="rect">
            <a:avLst/>
          </a:prstGeom>
          <a:solidFill>
            <a:schemeClr val="accent1">
              <a:lumMod val="20000"/>
              <a:lumOff val="80000"/>
            </a:schemeClr>
          </a:solidFill>
        </p:spPr>
        <p:txBody>
          <a:bodyPr wrap="square" rtlCol="0">
            <a:spAutoFit/>
          </a:bodyPr>
          <a:lstStyle/>
          <a:p>
            <a:r>
              <a:rPr lang="en-GB" sz="4000" b="1" dirty="0">
                <a:latin typeface="Verdana" panose="020B0604030504040204" pitchFamily="34" charset="0"/>
                <a:ea typeface="Verdana" panose="020B0604030504040204" pitchFamily="34" charset="0"/>
              </a:rPr>
              <a:t>Sources of information</a:t>
            </a:r>
          </a:p>
        </p:txBody>
      </p:sp>
      <p:grpSp>
        <p:nvGrpSpPr>
          <p:cNvPr id="11" name="Group 10"/>
          <p:cNvGrpSpPr/>
          <p:nvPr/>
        </p:nvGrpSpPr>
        <p:grpSpPr>
          <a:xfrm>
            <a:off x="5400717" y="1122741"/>
            <a:ext cx="2641600" cy="2206576"/>
            <a:chOff x="2355850" y="2819400"/>
            <a:chExt cx="2641600" cy="2206576"/>
          </a:xfrm>
        </p:grpSpPr>
        <p:sp>
          <p:nvSpPr>
            <p:cNvPr id="9" name="Rounded Rectangle 8">
              <a:hlinkClick r:id="rId3"/>
            </p:cNvPr>
            <p:cNvSpPr/>
            <p:nvPr/>
          </p:nvSpPr>
          <p:spPr>
            <a:xfrm>
              <a:off x="2355850" y="2819400"/>
              <a:ext cx="2641600" cy="2206576"/>
            </a:xfrm>
            <a:prstGeom prst="roundRect">
              <a:avLst>
                <a:gd name="adj" fmla="val 7052"/>
              </a:avLst>
            </a:prstGeom>
            <a:solidFill>
              <a:schemeClr val="bg1"/>
            </a:solidFill>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dirty="0">
                  <a:solidFill>
                    <a:schemeClr val="tx1"/>
                  </a:solidFill>
                </a:rPr>
                <a:t>Searchable, up to date medical information.</a:t>
              </a:r>
            </a:p>
          </p:txBody>
        </p:sp>
        <p:pic>
          <p:nvPicPr>
            <p:cNvPr id="5" name="Picture 4"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010" y="2993571"/>
              <a:ext cx="2203280" cy="1254174"/>
            </a:xfrm>
            <a:prstGeom prst="rect">
              <a:avLst/>
            </a:prstGeom>
            <a:scene3d>
              <a:camera prst="orthographicFront"/>
              <a:lightRig rig="threePt" dir="t"/>
            </a:scene3d>
            <a:sp3d>
              <a:bevelT w="152400" h="50800" prst="softRound"/>
            </a:sp3d>
          </p:spPr>
        </p:pic>
      </p:grpSp>
      <p:grpSp>
        <p:nvGrpSpPr>
          <p:cNvPr id="14" name="Group 13"/>
          <p:cNvGrpSpPr/>
          <p:nvPr/>
        </p:nvGrpSpPr>
        <p:grpSpPr>
          <a:xfrm>
            <a:off x="4837793" y="3762566"/>
            <a:ext cx="3410857" cy="2322286"/>
            <a:chOff x="3425371" y="4183481"/>
            <a:chExt cx="3410857" cy="2322286"/>
          </a:xfrm>
        </p:grpSpPr>
        <p:sp>
          <p:nvSpPr>
            <p:cNvPr id="13" name="Rounded Rectangle 12">
              <a:hlinkClick r:id="rId5"/>
            </p:cNvPr>
            <p:cNvSpPr/>
            <p:nvPr/>
          </p:nvSpPr>
          <p:spPr>
            <a:xfrm>
              <a:off x="3425371" y="4183481"/>
              <a:ext cx="3410857" cy="2322286"/>
            </a:xfrm>
            <a:prstGeom prst="roundRect">
              <a:avLst>
                <a:gd name="adj" fmla="val 4792"/>
              </a:avLst>
            </a:prstGeom>
            <a:solidFill>
              <a:schemeClr val="accent6">
                <a:lumMod val="75000"/>
              </a:schemeClr>
            </a:solidFill>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dirty="0"/>
                <a:t>Support and information for parents, for people with Down’s syndrome, for family and carers, and for professionals.</a:t>
              </a:r>
            </a:p>
          </p:txBody>
        </p:sp>
        <p:pic>
          <p:nvPicPr>
            <p:cNvPr id="12" name="Picture 11" descr="Screen Clippi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1705" y="4390048"/>
              <a:ext cx="2998190" cy="777037"/>
            </a:xfrm>
            <a:prstGeom prst="rect">
              <a:avLst/>
            </a:prstGeom>
            <a:scene3d>
              <a:camera prst="orthographicFront"/>
              <a:lightRig rig="threePt" dir="t"/>
            </a:scene3d>
            <a:sp3d>
              <a:bevelT w="152400" h="50800" prst="softRound"/>
            </a:sp3d>
          </p:spPr>
        </p:pic>
      </p:grpSp>
      <p:grpSp>
        <p:nvGrpSpPr>
          <p:cNvPr id="17" name="Group 16"/>
          <p:cNvGrpSpPr/>
          <p:nvPr/>
        </p:nvGrpSpPr>
        <p:grpSpPr>
          <a:xfrm>
            <a:off x="1345148" y="2046814"/>
            <a:ext cx="2735328" cy="2503923"/>
            <a:chOff x="1415759" y="1037563"/>
            <a:chExt cx="2735328" cy="2503923"/>
          </a:xfrm>
        </p:grpSpPr>
        <p:sp>
          <p:nvSpPr>
            <p:cNvPr id="16" name="Rounded Rectangle 15">
              <a:hlinkClick r:id="rId7"/>
            </p:cNvPr>
            <p:cNvSpPr/>
            <p:nvPr/>
          </p:nvSpPr>
          <p:spPr>
            <a:xfrm>
              <a:off x="1415759" y="1037563"/>
              <a:ext cx="2735328" cy="2503923"/>
            </a:xfrm>
            <a:prstGeom prst="roundRect">
              <a:avLst>
                <a:gd name="adj" fmla="val 4786"/>
              </a:avLst>
            </a:prstGeom>
            <a:solidFill>
              <a:srgbClr val="7030A0"/>
            </a:solidFill>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1400" dirty="0">
                  <a:latin typeface="Verdana" panose="020B0604030504040204" pitchFamily="34" charset="0"/>
                  <a:ea typeface="Verdana" panose="020B0604030504040204" pitchFamily="34" charset="0"/>
                </a:rPr>
                <a:t>A national charity helping parents and healthcare professionals through antenatal screening and its consequences</a:t>
              </a:r>
            </a:p>
          </p:txBody>
        </p:sp>
        <p:pic>
          <p:nvPicPr>
            <p:cNvPr id="15" name="Picture 14" descr="Screen Clippi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5559" y="1216778"/>
              <a:ext cx="2365870" cy="1057909"/>
            </a:xfrm>
            <a:prstGeom prst="rect">
              <a:avLst/>
            </a:prstGeom>
            <a:scene3d>
              <a:camera prst="orthographicFront"/>
              <a:lightRig rig="threePt" dir="t"/>
            </a:scene3d>
            <a:sp3d>
              <a:bevelT h="101600"/>
            </a:sp3d>
          </p:spPr>
        </p:pic>
      </p:grpSp>
      <p:pic>
        <p:nvPicPr>
          <p:cNvPr id="19" name="Picture 18"/>
          <p:cNvPicPr>
            <a:picLocks noChangeAspect="1"/>
          </p:cNvPicPr>
          <p:nvPr/>
        </p:nvPicPr>
        <p:blipFill rotWithShape="1">
          <a:blip r:embed="rId9"/>
          <a:srcRect l="17387" t="2576" b="2874"/>
          <a:stretch/>
        </p:blipFill>
        <p:spPr>
          <a:xfrm>
            <a:off x="0" y="0"/>
            <a:ext cx="735332" cy="6865257"/>
          </a:xfrm>
          <a:prstGeom prst="rect">
            <a:avLst/>
          </a:prstGeom>
        </p:spPr>
      </p:pic>
    </p:spTree>
    <p:extLst>
      <p:ext uri="{BB962C8B-B14F-4D97-AF65-F5344CB8AC3E}">
        <p14:creationId xmlns:p14="http://schemas.microsoft.com/office/powerpoint/2010/main" val="92080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17387" t="2576" b="2874"/>
          <a:stretch/>
        </p:blipFill>
        <p:spPr>
          <a:xfrm>
            <a:off x="0" y="0"/>
            <a:ext cx="735332" cy="6865257"/>
          </a:xfrm>
          <a:prstGeom prst="rect">
            <a:avLst/>
          </a:prstGeom>
        </p:spPr>
      </p:pic>
      <p:sp>
        <p:nvSpPr>
          <p:cNvPr id="95" name="TextBox 94"/>
          <p:cNvSpPr txBox="1"/>
          <p:nvPr/>
        </p:nvSpPr>
        <p:spPr>
          <a:xfrm>
            <a:off x="850900" y="-1"/>
            <a:ext cx="8293100" cy="1323439"/>
          </a:xfrm>
          <a:prstGeom prst="rect">
            <a:avLst/>
          </a:prstGeom>
          <a:solidFill>
            <a:schemeClr val="accent1">
              <a:lumMod val="20000"/>
              <a:lumOff val="80000"/>
            </a:schemeClr>
          </a:solidFill>
        </p:spPr>
        <p:txBody>
          <a:bodyPr wrap="square" rtlCol="0">
            <a:spAutoFit/>
          </a:bodyPr>
          <a:lstStyle/>
          <a:p>
            <a:r>
              <a:rPr lang="en-GB" sz="4000" b="1" dirty="0">
                <a:latin typeface="Verdana" panose="020B0604030504040204" pitchFamily="34" charset="0"/>
                <a:ea typeface="Verdana" panose="020B0604030504040204" pitchFamily="34" charset="0"/>
              </a:rPr>
              <a:t>Consolidating research findings</a:t>
            </a:r>
          </a:p>
        </p:txBody>
      </p:sp>
      <p:sp>
        <p:nvSpPr>
          <p:cNvPr id="96" name="TextBox 95"/>
          <p:cNvSpPr txBox="1"/>
          <p:nvPr/>
        </p:nvSpPr>
        <p:spPr>
          <a:xfrm>
            <a:off x="850900" y="1737359"/>
            <a:ext cx="8293100" cy="4031873"/>
          </a:xfrm>
          <a:prstGeom prst="rect">
            <a:avLst/>
          </a:prstGeom>
          <a:solidFill>
            <a:schemeClr val="accent1">
              <a:lumMod val="20000"/>
              <a:lumOff val="80000"/>
            </a:schemeClr>
          </a:solidFill>
        </p:spPr>
        <p:txBody>
          <a:bodyPr wrap="square" rtlCol="0">
            <a:spAutoFit/>
          </a:bodyPr>
          <a:lstStyle/>
          <a:p>
            <a:pPr>
              <a:spcAft>
                <a:spcPts val="600"/>
              </a:spcAft>
            </a:pPr>
            <a:r>
              <a:rPr lang="en-GB" b="1" i="1" dirty="0">
                <a:latin typeface="Verdana" panose="020B0604030504040204" pitchFamily="34" charset="0"/>
                <a:ea typeface="Verdana" panose="020B0604030504040204" pitchFamily="34" charset="0"/>
              </a:rPr>
              <a:t>To do:</a:t>
            </a:r>
          </a:p>
          <a:p>
            <a:pPr marL="285750" indent="-285750">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Collect a copy of the flow chart of the </a:t>
            </a:r>
            <a:r>
              <a:rPr lang="en-GB" dirty="0">
                <a:latin typeface="Verdana" panose="020B0604030504040204" pitchFamily="34" charset="0"/>
                <a:ea typeface="Verdana" panose="020B0604030504040204" pitchFamily="34" charset="0"/>
                <a:hlinkClick r:id="rId4" action="ppaction://hlinksldjump"/>
              </a:rPr>
              <a:t>Danish parental screening programme</a:t>
            </a:r>
            <a:r>
              <a:rPr lang="en-GB" dirty="0">
                <a:latin typeface="Verdana" panose="020B0604030504040204" pitchFamily="34" charset="0"/>
                <a:ea typeface="Verdana" panose="020B0604030504040204" pitchFamily="34" charset="0"/>
              </a:rPr>
              <a:t>.</a:t>
            </a:r>
          </a:p>
          <a:p>
            <a:pPr marL="285750" indent="-285750">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Stick this to the centre of a large sheet of paper.</a:t>
            </a:r>
          </a:p>
          <a:p>
            <a:pPr marL="285750" indent="-285750">
              <a:spcAft>
                <a:spcPts val="1800"/>
              </a:spcAft>
              <a:buFont typeface="Arial" panose="020B0604020202020204" pitchFamily="34" charset="0"/>
              <a:buChar char="•"/>
            </a:pPr>
            <a:r>
              <a:rPr lang="en-GB" dirty="0">
                <a:latin typeface="Verdana" panose="020B0604030504040204" pitchFamily="34" charset="0"/>
                <a:ea typeface="Verdana" panose="020B0604030504040204" pitchFamily="34" charset="0"/>
              </a:rPr>
              <a:t>Use your research to make changes so that the flow diagram represents the process in the National Health Service.</a:t>
            </a:r>
          </a:p>
          <a:p>
            <a:pPr>
              <a:spcAft>
                <a:spcPts val="600"/>
              </a:spcAft>
            </a:pPr>
            <a:r>
              <a:rPr lang="en-GB" b="1" i="1" dirty="0">
                <a:latin typeface="Verdana" panose="020B0604030504040204" pitchFamily="34" charset="0"/>
                <a:ea typeface="Verdana" panose="020B0604030504040204" pitchFamily="34" charset="0"/>
              </a:rPr>
              <a:t>How can this flow chart be adapted to show the information available during each decision making processes, and the factors that can affect those decisions?</a:t>
            </a:r>
          </a:p>
          <a:p>
            <a:pPr marL="285750" indent="-285750">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Use the area around the flow chart to organise useful information that you found during your research. </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398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4" end="4"/>
                                            </p:txEl>
                                          </p:spTgt>
                                        </p:tgtEl>
                                        <p:attrNameLst>
                                          <p:attrName>style.visibility</p:attrName>
                                        </p:attrNameLst>
                                      </p:cBhvr>
                                      <p:to>
                                        <p:strVal val="visible"/>
                                      </p:to>
                                    </p:set>
                                    <p:animEffect transition="in" filter="fade">
                                      <p:cBhvr>
                                        <p:cTn id="7" dur="500"/>
                                        <p:tgtEl>
                                          <p:spTgt spid="9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6">
                                            <p:txEl>
                                              <p:pRg st="5" end="5"/>
                                            </p:txEl>
                                          </p:spTgt>
                                        </p:tgtEl>
                                        <p:attrNameLst>
                                          <p:attrName>style.visibility</p:attrName>
                                        </p:attrNameLst>
                                      </p:cBhvr>
                                      <p:to>
                                        <p:strVal val="visible"/>
                                      </p:to>
                                    </p:set>
                                    <p:animEffect transition="in" filter="fade">
                                      <p:cBhvr>
                                        <p:cTn id="10" dur="500"/>
                                        <p:tgtEl>
                                          <p:spTgt spid="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17387" t="2576" b="2874"/>
          <a:stretch/>
        </p:blipFill>
        <p:spPr>
          <a:xfrm>
            <a:off x="0" y="0"/>
            <a:ext cx="735332" cy="6865257"/>
          </a:xfrm>
          <a:prstGeom prst="rect">
            <a:avLst/>
          </a:prstGeom>
        </p:spPr>
      </p:pic>
      <p:grpSp>
        <p:nvGrpSpPr>
          <p:cNvPr id="93" name="Group 92"/>
          <p:cNvGrpSpPr/>
          <p:nvPr/>
        </p:nvGrpSpPr>
        <p:grpSpPr>
          <a:xfrm>
            <a:off x="850900" y="-1"/>
            <a:ext cx="8293100" cy="6757302"/>
            <a:chOff x="850900" y="-1"/>
            <a:chExt cx="8293100" cy="6757302"/>
          </a:xfrm>
        </p:grpSpPr>
        <p:sp>
          <p:nvSpPr>
            <p:cNvPr id="2" name="TextBox 1"/>
            <p:cNvSpPr txBox="1"/>
            <p:nvPr/>
          </p:nvSpPr>
          <p:spPr>
            <a:xfrm>
              <a:off x="850900" y="-1"/>
              <a:ext cx="8293100" cy="400110"/>
            </a:xfrm>
            <a:prstGeom prst="rect">
              <a:avLst/>
            </a:prstGeom>
            <a:solidFill>
              <a:schemeClr val="accent1">
                <a:lumMod val="20000"/>
                <a:lumOff val="80000"/>
              </a:schemeClr>
            </a:solidFill>
          </p:spPr>
          <p:txBody>
            <a:bodyPr wrap="square" rtlCol="0">
              <a:spAutoFit/>
            </a:bodyPr>
            <a:lstStyle/>
            <a:p>
              <a:r>
                <a:rPr lang="en-GB" sz="2000" b="1" dirty="0">
                  <a:latin typeface="Verdana" panose="020B0604030504040204" pitchFamily="34" charset="0"/>
                  <a:ea typeface="Verdana" panose="020B0604030504040204" pitchFamily="34" charset="0"/>
                </a:rPr>
                <a:t>Flow chart of the Danish prenatal screening programme</a:t>
              </a:r>
            </a:p>
          </p:txBody>
        </p:sp>
        <p:grpSp>
          <p:nvGrpSpPr>
            <p:cNvPr id="7" name="Group 6"/>
            <p:cNvGrpSpPr/>
            <p:nvPr/>
          </p:nvGrpSpPr>
          <p:grpSpPr>
            <a:xfrm>
              <a:off x="850900" y="6289802"/>
              <a:ext cx="4435155" cy="467499"/>
              <a:chOff x="735332" y="6354119"/>
              <a:chExt cx="4435155" cy="467499"/>
            </a:xfrm>
          </p:grpSpPr>
          <p:sp>
            <p:nvSpPr>
              <p:cNvPr id="31" name="Text Box 4"/>
              <p:cNvSpPr txBox="1">
                <a:spLocks noChangeArrowheads="1"/>
              </p:cNvSpPr>
              <p:nvPr/>
            </p:nvSpPr>
            <p:spPr bwMode="auto">
              <a:xfrm>
                <a:off x="850900" y="6354119"/>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200" dirty="0">
                    <a:latin typeface="Arial" panose="020B0604020202020204" pitchFamily="34" charset="0"/>
                  </a:rPr>
                  <a:t>Adapted from: </a:t>
                </a:r>
                <a:r>
                  <a:rPr lang="en-GB" altLang="en-US" sz="1200" b="1" dirty="0" err="1">
                    <a:latin typeface="Arial" panose="020B0604020202020204" pitchFamily="34" charset="0"/>
                  </a:rPr>
                  <a:t>Stina</a:t>
                </a:r>
                <a:r>
                  <a:rPr lang="en-GB" altLang="en-US" sz="1200" b="1" dirty="0">
                    <a:latin typeface="Arial" panose="020B0604020202020204" pitchFamily="34" charset="0"/>
                  </a:rPr>
                  <a:t> Lou et al. BMJ Open 2019;9:e026825</a:t>
                </a:r>
              </a:p>
            </p:txBody>
          </p:sp>
          <p:sp>
            <p:nvSpPr>
              <p:cNvPr id="6" name="Rectangle 5"/>
              <p:cNvSpPr/>
              <p:nvPr/>
            </p:nvSpPr>
            <p:spPr>
              <a:xfrm>
                <a:off x="735332" y="6544619"/>
                <a:ext cx="3648076" cy="276999"/>
              </a:xfrm>
              <a:prstGeom prst="rect">
                <a:avLst/>
              </a:prstGeom>
            </p:spPr>
            <p:txBody>
              <a:bodyPr wrap="square">
                <a:spAutoFit/>
              </a:bodyPr>
              <a:lstStyle/>
              <a:p>
                <a:r>
                  <a:rPr lang="en-GB" altLang="en-US" sz="1200" dirty="0">
                    <a:latin typeface="Arial" panose="020B0604020202020204" pitchFamily="34" charset="0"/>
                  </a:rPr>
                  <a:t>©2019 by British Medical Journal Publishing Group</a:t>
                </a:r>
              </a:p>
            </p:txBody>
          </p:sp>
        </p:grpSp>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4665" y="6289802"/>
              <a:ext cx="730227" cy="4674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1" name="Group 90"/>
            <p:cNvGrpSpPr/>
            <p:nvPr/>
          </p:nvGrpSpPr>
          <p:grpSpPr>
            <a:xfrm>
              <a:off x="1155603" y="519971"/>
              <a:ext cx="7683693" cy="5649968"/>
              <a:chOff x="1155507" y="544584"/>
              <a:chExt cx="7683693" cy="5649968"/>
            </a:xfrm>
          </p:grpSpPr>
          <p:grpSp>
            <p:nvGrpSpPr>
              <p:cNvPr id="90" name="Group 89"/>
              <p:cNvGrpSpPr/>
              <p:nvPr/>
            </p:nvGrpSpPr>
            <p:grpSpPr>
              <a:xfrm>
                <a:off x="1155507" y="544584"/>
                <a:ext cx="7683693" cy="5649968"/>
                <a:chOff x="1155507" y="544584"/>
                <a:chExt cx="7683693" cy="5649968"/>
              </a:xfrm>
            </p:grpSpPr>
            <p:sp>
              <p:nvSpPr>
                <p:cNvPr id="4" name="Rounded Rectangle 3"/>
                <p:cNvSpPr/>
                <p:nvPr/>
              </p:nvSpPr>
              <p:spPr>
                <a:xfrm>
                  <a:off x="2657282" y="544584"/>
                  <a:ext cx="4257675" cy="70485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Antenatal visit at GP</a:t>
                  </a:r>
                </a:p>
                <a:p>
                  <a:pPr algn="ctr"/>
                  <a:r>
                    <a:rPr lang="en-GB" sz="1400" dirty="0">
                      <a:latin typeface="Verdana" panose="020B0604030504040204" pitchFamily="34" charset="0"/>
                      <a:ea typeface="Verdana" panose="020B0604030504040204" pitchFamily="34" charset="0"/>
                    </a:rPr>
                    <a:t>8-10 Weeks</a:t>
                  </a:r>
                </a:p>
                <a:p>
                  <a:pPr algn="ctr"/>
                  <a:r>
                    <a:rPr lang="en-GB" sz="1400" dirty="0">
                      <a:latin typeface="Verdana" panose="020B0604030504040204" pitchFamily="34" charset="0"/>
                      <a:ea typeface="Verdana" panose="020B0604030504040204" pitchFamily="34" charset="0"/>
                    </a:rPr>
                    <a:t>Information and choice of screening tests </a:t>
                  </a:r>
                </a:p>
              </p:txBody>
            </p:sp>
            <p:sp>
              <p:nvSpPr>
                <p:cNvPr id="20" name="Rounded Rectangle 19"/>
                <p:cNvSpPr/>
                <p:nvPr/>
              </p:nvSpPr>
              <p:spPr>
                <a:xfrm>
                  <a:off x="2657282" y="1423738"/>
                  <a:ext cx="4257675" cy="70485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Ultrasound scan and screening tests </a:t>
                  </a:r>
                </a:p>
                <a:p>
                  <a:pPr algn="ctr"/>
                  <a:r>
                    <a:rPr lang="en-GB" sz="1400" dirty="0">
                      <a:latin typeface="Verdana" panose="020B0604030504040204" pitchFamily="34" charset="0"/>
                      <a:ea typeface="Verdana" panose="020B0604030504040204" pitchFamily="34" charset="0"/>
                    </a:rPr>
                    <a:t>(if chosen)</a:t>
                  </a:r>
                </a:p>
                <a:p>
                  <a:pPr algn="ctr"/>
                  <a:r>
                    <a:rPr lang="en-GB" sz="1400" dirty="0">
                      <a:latin typeface="Verdana" panose="020B0604030504040204" pitchFamily="34" charset="0"/>
                      <a:ea typeface="Verdana" panose="020B0604030504040204" pitchFamily="34" charset="0"/>
                    </a:rPr>
                    <a:t>11-13 Weeks</a:t>
                  </a:r>
                </a:p>
              </p:txBody>
            </p:sp>
            <p:grpSp>
              <p:nvGrpSpPr>
                <p:cNvPr id="44" name="Group 43"/>
                <p:cNvGrpSpPr/>
                <p:nvPr/>
              </p:nvGrpSpPr>
              <p:grpSpPr>
                <a:xfrm>
                  <a:off x="1155507" y="2302298"/>
                  <a:ext cx="7261225" cy="704850"/>
                  <a:chOff x="1182686" y="2291708"/>
                  <a:chExt cx="7261225" cy="704850"/>
                </a:xfrm>
              </p:grpSpPr>
              <p:sp>
                <p:nvSpPr>
                  <p:cNvPr id="21" name="Rounded Rectangle 20"/>
                  <p:cNvSpPr/>
                  <p:nvPr/>
                </p:nvSpPr>
                <p:spPr>
                  <a:xfrm>
                    <a:off x="1182686" y="2291708"/>
                    <a:ext cx="3332163" cy="70485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High risk (≥ 1:300)</a:t>
                    </a:r>
                  </a:p>
                  <a:p>
                    <a:pPr algn="ctr"/>
                    <a:r>
                      <a:rPr lang="en-GB" sz="1400" dirty="0">
                        <a:latin typeface="Verdana" panose="020B0604030504040204" pitchFamily="34" charset="0"/>
                        <a:ea typeface="Verdana" panose="020B0604030504040204" pitchFamily="34" charset="0"/>
                      </a:rPr>
                      <a:t>Information by sonographer or foetal medicine specialist</a:t>
                    </a:r>
                  </a:p>
                </p:txBody>
              </p:sp>
              <p:sp>
                <p:nvSpPr>
                  <p:cNvPr id="22" name="Rounded Rectangle 21"/>
                  <p:cNvSpPr/>
                  <p:nvPr/>
                </p:nvSpPr>
                <p:spPr>
                  <a:xfrm>
                    <a:off x="5111748" y="2291708"/>
                    <a:ext cx="3332163" cy="70485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Low risk (&lt; 1:300)</a:t>
                    </a:r>
                  </a:p>
                </p:txBody>
              </p:sp>
            </p:grpSp>
            <p:sp>
              <p:nvSpPr>
                <p:cNvPr id="23" name="Rounded Rectangle 22"/>
                <p:cNvSpPr/>
                <p:nvPr/>
              </p:nvSpPr>
              <p:spPr>
                <a:xfrm>
                  <a:off x="1182685" y="3170862"/>
                  <a:ext cx="2052000" cy="36802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Diagnostic test</a:t>
                  </a:r>
                </a:p>
              </p:txBody>
            </p:sp>
            <p:sp>
              <p:nvSpPr>
                <p:cNvPr id="24" name="Rounded Rectangle 23"/>
                <p:cNvSpPr/>
                <p:nvPr/>
              </p:nvSpPr>
              <p:spPr>
                <a:xfrm>
                  <a:off x="3744911" y="3170862"/>
                  <a:ext cx="2052000" cy="36802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No diagnostic test</a:t>
                  </a:r>
                </a:p>
              </p:txBody>
            </p:sp>
            <p:sp>
              <p:nvSpPr>
                <p:cNvPr id="25" name="Rounded Rectangle 24"/>
                <p:cNvSpPr/>
                <p:nvPr/>
              </p:nvSpPr>
              <p:spPr>
                <a:xfrm>
                  <a:off x="1182685" y="3713186"/>
                  <a:ext cx="1912939" cy="71092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Positive result </a:t>
                  </a:r>
                  <a:r>
                    <a:rPr lang="en-GB" sz="1400" dirty="0">
                      <a:latin typeface="Verdana" panose="020B0604030504040204" pitchFamily="34" charset="0"/>
                      <a:ea typeface="Verdana" panose="020B0604030504040204" pitchFamily="34" charset="0"/>
                    </a:rPr>
                    <a:t>delivered by foetal medicine specialist</a:t>
                  </a:r>
                </a:p>
              </p:txBody>
            </p:sp>
            <p:sp>
              <p:nvSpPr>
                <p:cNvPr id="26" name="Rounded Rectangle 25"/>
                <p:cNvSpPr/>
                <p:nvPr/>
              </p:nvSpPr>
              <p:spPr>
                <a:xfrm>
                  <a:off x="3278185" y="3713186"/>
                  <a:ext cx="1912939" cy="71092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Negative result </a:t>
                  </a:r>
                  <a:r>
                    <a:rPr lang="en-GB" sz="1400" dirty="0">
                      <a:latin typeface="Verdana" panose="020B0604030504040204" pitchFamily="34" charset="0"/>
                      <a:ea typeface="Verdana" panose="020B0604030504040204" pitchFamily="34" charset="0"/>
                    </a:rPr>
                    <a:t>delivered by sonographer</a:t>
                  </a:r>
                </a:p>
              </p:txBody>
            </p:sp>
            <p:sp>
              <p:nvSpPr>
                <p:cNvPr id="27" name="Rounded Rectangle 26"/>
                <p:cNvSpPr/>
                <p:nvPr/>
              </p:nvSpPr>
              <p:spPr>
                <a:xfrm>
                  <a:off x="1182685" y="5041021"/>
                  <a:ext cx="1912939" cy="71092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Offer of additional consultations</a:t>
                  </a:r>
                </a:p>
              </p:txBody>
            </p:sp>
            <p:grpSp>
              <p:nvGrpSpPr>
                <p:cNvPr id="8" name="Group 7"/>
                <p:cNvGrpSpPr/>
                <p:nvPr/>
              </p:nvGrpSpPr>
              <p:grpSpPr>
                <a:xfrm>
                  <a:off x="3278184" y="4598410"/>
                  <a:ext cx="1912939" cy="1596142"/>
                  <a:chOff x="3278184" y="4598410"/>
                  <a:chExt cx="1912939" cy="1596142"/>
                </a:xfrm>
              </p:grpSpPr>
              <p:sp>
                <p:nvSpPr>
                  <p:cNvPr id="28" name="Rounded Rectangle 27"/>
                  <p:cNvSpPr/>
                  <p:nvPr/>
                </p:nvSpPr>
                <p:spPr>
                  <a:xfrm>
                    <a:off x="3278184" y="4598410"/>
                    <a:ext cx="1912939" cy="71092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Continue pregnancy</a:t>
                    </a:r>
                  </a:p>
                </p:txBody>
              </p:sp>
              <p:sp>
                <p:nvSpPr>
                  <p:cNvPr id="29" name="Rounded Rectangle 28"/>
                  <p:cNvSpPr/>
                  <p:nvPr/>
                </p:nvSpPr>
                <p:spPr>
                  <a:xfrm>
                    <a:off x="3278184" y="5483632"/>
                    <a:ext cx="1912939" cy="710920"/>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rPr>
                      <a:t>Termination of pregnancy </a:t>
                    </a:r>
                  </a:p>
                  <a:p>
                    <a:pPr algn="ctr"/>
                    <a:r>
                      <a:rPr lang="en-GB" sz="1400" dirty="0">
                        <a:latin typeface="Verdana" panose="020B0604030504040204" pitchFamily="34" charset="0"/>
                        <a:ea typeface="Verdana" panose="020B0604030504040204" pitchFamily="34" charset="0"/>
                      </a:rPr>
                      <a:t>(≤ 22 weeks)</a:t>
                    </a:r>
                  </a:p>
                </p:txBody>
              </p:sp>
            </p:grpSp>
            <p:sp>
              <p:nvSpPr>
                <p:cNvPr id="30" name="Rounded Rectangle 29"/>
                <p:cNvSpPr/>
                <p:nvPr/>
              </p:nvSpPr>
              <p:spPr>
                <a:xfrm>
                  <a:off x="6124575" y="4161987"/>
                  <a:ext cx="2714625" cy="1583765"/>
                </a:xfrm>
                <a:prstGeom prst="roundRect">
                  <a:avLst>
                    <a:gd name="adj" fmla="val 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b="1" dirty="0">
                      <a:latin typeface="Verdana" panose="020B0604030504040204" pitchFamily="34" charset="0"/>
                      <a:ea typeface="Verdana" panose="020B0604030504040204" pitchFamily="34" charset="0"/>
                    </a:rPr>
                    <a:t>Standard prenatal care: </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20 week ultrasound scan</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GP consultations</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Midwife consultations</a:t>
                  </a:r>
                </a:p>
              </p:txBody>
            </p:sp>
            <p:cxnSp>
              <p:nvCxnSpPr>
                <p:cNvPr id="41" name="Straight Arrow Connector 40"/>
                <p:cNvCxnSpPr/>
                <p:nvPr/>
              </p:nvCxnSpPr>
              <p:spPr>
                <a:xfrm>
                  <a:off x="5784653" y="2059819"/>
                  <a:ext cx="360000" cy="28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384990" y="2059819"/>
                  <a:ext cx="360000" cy="28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191800" y="2969104"/>
                  <a:ext cx="648000" cy="28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168121" y="2969104"/>
                  <a:ext cx="144000" cy="28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814819" y="2930828"/>
                  <a:ext cx="780797" cy="136075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084569" y="4108742"/>
                  <a:ext cx="1133351" cy="2132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539622" y="3472683"/>
                  <a:ext cx="1633511" cy="81890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690976" y="3501274"/>
                  <a:ext cx="753146" cy="3079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1960007" y="3501617"/>
                  <a:ext cx="72000" cy="28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865138" y="4395033"/>
                  <a:ext cx="0" cy="756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028950" y="4963052"/>
                  <a:ext cx="360000" cy="28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028950" y="5579694"/>
                  <a:ext cx="360000" cy="28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2" name="Straight Arrow Connector 91"/>
              <p:cNvCxnSpPr/>
              <p:nvPr/>
            </p:nvCxnSpPr>
            <p:spPr>
              <a:xfrm>
                <a:off x="4786119" y="1200581"/>
                <a:ext cx="0" cy="28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 name="Rounded Rectangle 2">
            <a:hlinkClick r:id="rId5" action="ppaction://hlinksldjump"/>
          </p:cNvPr>
          <p:cNvSpPr/>
          <p:nvPr/>
        </p:nvSpPr>
        <p:spPr>
          <a:xfrm>
            <a:off x="7327393" y="6068063"/>
            <a:ext cx="1670400" cy="684760"/>
          </a:xfrm>
          <a:prstGeom prst="roundRect">
            <a:avLst/>
          </a:prstGeom>
          <a:solidFill>
            <a:srgbClr val="FFC000"/>
          </a:solidFill>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rPr>
              <a:t>Back to task</a:t>
            </a:r>
          </a:p>
        </p:txBody>
      </p:sp>
    </p:spTree>
    <p:extLst>
      <p:ext uri="{BB962C8B-B14F-4D97-AF65-F5344CB8AC3E}">
        <p14:creationId xmlns:p14="http://schemas.microsoft.com/office/powerpoint/2010/main" val="177880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693A69-4D01-4C56-8301-56A90083A958}"/>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r="13382"/>
          <a:stretch/>
        </p:blipFill>
        <p:spPr>
          <a:xfrm>
            <a:off x="1" y="-113"/>
            <a:ext cx="9144000" cy="6858000"/>
          </a:xfrm>
          <a:prstGeom prst="rect">
            <a:avLst/>
          </a:prstGeom>
        </p:spPr>
      </p:pic>
      <p:sp>
        <p:nvSpPr>
          <p:cNvPr id="10" name="TextBox 9"/>
          <p:cNvSpPr txBox="1"/>
          <p:nvPr/>
        </p:nvSpPr>
        <p:spPr>
          <a:xfrm>
            <a:off x="850899" y="0"/>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Difficult decisions</a:t>
            </a:r>
          </a:p>
        </p:txBody>
      </p:sp>
      <p:sp>
        <p:nvSpPr>
          <p:cNvPr id="2" name="Rectangle 1"/>
          <p:cNvSpPr/>
          <p:nvPr/>
        </p:nvSpPr>
        <p:spPr>
          <a:xfrm>
            <a:off x="1191722" y="1033840"/>
            <a:ext cx="7611456" cy="4790094"/>
          </a:xfrm>
          <a:prstGeom prst="rect">
            <a:avLst/>
          </a:prstGeom>
          <a:solidFill>
            <a:schemeClr val="accent1">
              <a:lumMod val="20000"/>
              <a:lumOff val="80000"/>
              <a:alpha val="52000"/>
            </a:schemeClr>
          </a:solidFill>
          <a:effectLst>
            <a:softEdge rad="127000"/>
          </a:effectLst>
        </p:spPr>
        <p:txBody>
          <a:bodyPr wrap="square">
            <a:spAutoFit/>
          </a:bodyPr>
          <a:lstStyle/>
          <a:p>
            <a:pPr>
              <a:lnSpc>
                <a:spcPct val="114000"/>
              </a:lnSpc>
              <a:spcAft>
                <a:spcPts val="1200"/>
              </a:spcAft>
            </a:pPr>
            <a:r>
              <a:rPr lang="en-GB" dirty="0">
                <a:solidFill>
                  <a:srgbClr val="1A1A1A"/>
                </a:solidFill>
                <a:latin typeface="Verdana" panose="020B0604030504040204" pitchFamily="34" charset="0"/>
                <a:ea typeface="Verdana" panose="020B0604030504040204" pitchFamily="34" charset="0"/>
              </a:rPr>
              <a:t>A three person mountaineering team are climbing K2 high in the Himalayas. All three are good friends. Two of </a:t>
            </a:r>
            <a:r>
              <a:rPr lang="en-GB" dirty="0">
                <a:latin typeface="Verdana" panose="020B0604030504040204" pitchFamily="34" charset="0"/>
                <a:ea typeface="Verdana" panose="020B0604030504040204" pitchFamily="34" charset="0"/>
              </a:rPr>
              <a:t>the team are seriously hurt in a fall and bad weather is closing in. Both injured climbers will die from their injuries if they are not treated quickly. They both have young families.</a:t>
            </a:r>
          </a:p>
          <a:p>
            <a:pPr>
              <a:lnSpc>
                <a:spcPct val="114000"/>
              </a:lnSpc>
              <a:spcAft>
                <a:spcPts val="1200"/>
              </a:spcAft>
            </a:pPr>
            <a:r>
              <a:rPr lang="en-GB" dirty="0">
                <a:latin typeface="Verdana" panose="020B0604030504040204" pitchFamily="34" charset="0"/>
                <a:ea typeface="Verdana" panose="020B0604030504040204" pitchFamily="34" charset="0"/>
              </a:rPr>
              <a:t>The third person, Nirmal, can make it back to safety in two days, but he is only able to rescue one of the  climber, but if he stays (or tries to rescue both) both will die. Nirmal injured climbers. Nirmal can prevent the death of either has a morally compelling reason to choose to leave one of his friends to their fate. But for each climber, Nirmal has an equally strong reason to save him or her.</a:t>
            </a:r>
          </a:p>
          <a:p>
            <a:pPr>
              <a:lnSpc>
                <a:spcPct val="114000"/>
              </a:lnSpc>
              <a:spcAft>
                <a:spcPts val="1200"/>
              </a:spcAft>
            </a:pPr>
            <a:r>
              <a:rPr lang="en-GB" dirty="0">
                <a:latin typeface="Verdana" panose="020B0604030504040204" pitchFamily="34" charset="0"/>
                <a:ea typeface="Verdana" panose="020B0604030504040204" pitchFamily="34" charset="0"/>
              </a:rPr>
              <a:t>The moral precept that confronts Nirmal gives rise to conflicting obligations.</a:t>
            </a:r>
          </a:p>
        </p:txBody>
      </p:sp>
      <p:sp>
        <p:nvSpPr>
          <p:cNvPr id="7" name="TextBox 6">
            <a:extLst>
              <a:ext uri="{FF2B5EF4-FFF2-40B4-BE49-F238E27FC236}">
                <a16:creationId xmlns:a16="http://schemas.microsoft.com/office/drawing/2014/main" id="{B74A31B4-4F1D-4ED2-9514-5294DD729E2C}"/>
              </a:ext>
            </a:extLst>
          </p:cNvPr>
          <p:cNvSpPr txBox="1"/>
          <p:nvPr/>
        </p:nvSpPr>
        <p:spPr>
          <a:xfrm>
            <a:off x="850900" y="5981699"/>
            <a:ext cx="7952278" cy="400110"/>
          </a:xfrm>
          <a:prstGeom prst="rect">
            <a:avLst/>
          </a:prstGeom>
          <a:noFill/>
        </p:spPr>
        <p:txBody>
          <a:bodyPr wrap="square" rtlCol="0">
            <a:spAutoFit/>
          </a:bodyPr>
          <a:lstStyle/>
          <a:p>
            <a:pPr algn="r"/>
            <a:r>
              <a:rPr lang="en-GB" sz="2000" b="1" i="1" dirty="0">
                <a:latin typeface="Verdana" panose="020B0604030504040204" pitchFamily="34" charset="0"/>
                <a:ea typeface="Verdana" panose="020B0604030504040204" pitchFamily="34" charset="0"/>
              </a:rPr>
              <a:t>(This is a hypothetical scenario)</a:t>
            </a:r>
          </a:p>
        </p:txBody>
      </p:sp>
      <p:pic>
        <p:nvPicPr>
          <p:cNvPr id="11" name="Picture 10"/>
          <p:cNvPicPr>
            <a:picLocks noChangeAspect="1"/>
          </p:cNvPicPr>
          <p:nvPr/>
        </p:nvPicPr>
        <p:blipFill rotWithShape="1">
          <a:blip r:embed="rId5"/>
          <a:srcRect l="17387" t="2576" b="2874"/>
          <a:stretch/>
        </p:blipFill>
        <p:spPr>
          <a:xfrm>
            <a:off x="0" y="0"/>
            <a:ext cx="735332" cy="6865257"/>
          </a:xfrm>
          <a:prstGeom prst="rect">
            <a:avLst/>
          </a:prstGeom>
        </p:spPr>
      </p:pic>
    </p:spTree>
    <p:extLst>
      <p:ext uri="{BB962C8B-B14F-4D97-AF65-F5344CB8AC3E}">
        <p14:creationId xmlns:p14="http://schemas.microsoft.com/office/powerpoint/2010/main" val="335338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850900" y="-1"/>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Difficult decisions</a:t>
            </a:r>
          </a:p>
        </p:txBody>
      </p:sp>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735" y="1014152"/>
            <a:ext cx="4741699" cy="5436524"/>
          </a:xfrm>
          <a:prstGeom prst="rect">
            <a:avLst/>
          </a:prstGeom>
          <a:solidFill>
            <a:schemeClr val="accent1"/>
          </a:solidFill>
        </p:spPr>
      </p:pic>
      <p:sp>
        <p:nvSpPr>
          <p:cNvPr id="4" name="TextBox 3"/>
          <p:cNvSpPr txBox="1"/>
          <p:nvPr/>
        </p:nvSpPr>
        <p:spPr>
          <a:xfrm>
            <a:off x="997527" y="1014152"/>
            <a:ext cx="3524597" cy="1039708"/>
          </a:xfrm>
          <a:prstGeom prst="rect">
            <a:avLst/>
          </a:prstGeom>
          <a:noFill/>
        </p:spPr>
        <p:txBody>
          <a:bodyPr wrap="square" rtlCol="0">
            <a:spAutoFit/>
          </a:bodyPr>
          <a:lstStyle/>
          <a:p>
            <a:pPr>
              <a:lnSpc>
                <a:spcPct val="114000"/>
              </a:lnSpc>
            </a:pPr>
            <a:r>
              <a:rPr lang="en-GB" dirty="0">
                <a:latin typeface="Verdana" panose="020B0604030504040204" pitchFamily="34" charset="0"/>
                <a:ea typeface="Verdana" panose="020B0604030504040204" pitchFamily="34" charset="0"/>
              </a:rPr>
              <a:t>What dilemmas may be encountered through the prenatal screening process? </a:t>
            </a:r>
          </a:p>
        </p:txBody>
      </p:sp>
    </p:spTree>
    <p:extLst>
      <p:ext uri="{BB962C8B-B14F-4D97-AF65-F5344CB8AC3E}">
        <p14:creationId xmlns:p14="http://schemas.microsoft.com/office/powerpoint/2010/main" val="427107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50900" y="-1"/>
            <a:ext cx="8293100" cy="707886"/>
          </a:xfrm>
          <a:prstGeom prst="rect">
            <a:avLst/>
          </a:prstGeom>
          <a:solidFill>
            <a:schemeClr val="accent1">
              <a:lumMod val="20000"/>
              <a:lumOff val="80000"/>
            </a:schemeClr>
          </a:solidFill>
        </p:spPr>
        <p:txBody>
          <a:bodyPr wrap="square" rtlCol="0">
            <a:spAutoFit/>
          </a:bodyPr>
          <a:lstStyle/>
          <a:p>
            <a:r>
              <a:rPr lang="en-GB" sz="4000" b="1" dirty="0">
                <a:latin typeface="Verdana" panose="020B0604030504040204" pitchFamily="34" charset="0"/>
                <a:ea typeface="Verdana" panose="020B0604030504040204" pitchFamily="34" charset="0"/>
              </a:rPr>
              <a:t>Life stories</a:t>
            </a:r>
          </a:p>
        </p:txBody>
      </p:sp>
      <p:grpSp>
        <p:nvGrpSpPr>
          <p:cNvPr id="14" name="Group 13"/>
          <p:cNvGrpSpPr/>
          <p:nvPr/>
        </p:nvGrpSpPr>
        <p:grpSpPr>
          <a:xfrm>
            <a:off x="5137150" y="1128485"/>
            <a:ext cx="3410857" cy="1754415"/>
            <a:chOff x="3425371" y="4183481"/>
            <a:chExt cx="3410857" cy="1754415"/>
          </a:xfrm>
        </p:grpSpPr>
        <p:sp>
          <p:nvSpPr>
            <p:cNvPr id="13" name="Rounded Rectangle 12">
              <a:hlinkClick r:id="rId3"/>
            </p:cNvPr>
            <p:cNvSpPr/>
            <p:nvPr/>
          </p:nvSpPr>
          <p:spPr>
            <a:xfrm>
              <a:off x="3425371" y="4183481"/>
              <a:ext cx="3410857" cy="1754415"/>
            </a:xfrm>
            <a:prstGeom prst="roundRect">
              <a:avLst>
                <a:gd name="adj" fmla="val 4792"/>
              </a:avLst>
            </a:prstGeom>
            <a:solidFill>
              <a:schemeClr val="accent6">
                <a:lumMod val="75000"/>
              </a:schemeClr>
            </a:solidFill>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dirty="0"/>
                <a:t>Life stories of people with Down’s syndrome</a:t>
              </a:r>
            </a:p>
          </p:txBody>
        </p:sp>
        <p:pic>
          <p:nvPicPr>
            <p:cNvPr id="12" name="Picture 11"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705" y="4390048"/>
              <a:ext cx="2998190" cy="777037"/>
            </a:xfrm>
            <a:prstGeom prst="rect">
              <a:avLst/>
            </a:prstGeom>
            <a:scene3d>
              <a:camera prst="orthographicFront"/>
              <a:lightRig rig="threePt" dir="t"/>
            </a:scene3d>
            <a:sp3d>
              <a:bevelT w="152400" h="50800" prst="softRound"/>
            </a:sp3d>
          </p:spPr>
        </p:pic>
      </p:grpSp>
      <p:pic>
        <p:nvPicPr>
          <p:cNvPr id="19" name="Picture 18"/>
          <p:cNvPicPr>
            <a:picLocks noChangeAspect="1"/>
          </p:cNvPicPr>
          <p:nvPr/>
        </p:nvPicPr>
        <p:blipFill rotWithShape="1">
          <a:blip r:embed="rId5"/>
          <a:srcRect l="17387" t="2576" b="2874"/>
          <a:stretch/>
        </p:blipFill>
        <p:spPr>
          <a:xfrm>
            <a:off x="0" y="0"/>
            <a:ext cx="735332" cy="6865257"/>
          </a:xfrm>
          <a:prstGeom prst="rect">
            <a:avLst/>
          </a:prstGeom>
        </p:spPr>
      </p:pic>
      <p:sp>
        <p:nvSpPr>
          <p:cNvPr id="3" name="TextBox 2"/>
          <p:cNvSpPr txBox="1"/>
          <p:nvPr/>
        </p:nvSpPr>
        <p:spPr>
          <a:xfrm>
            <a:off x="1031241" y="1128485"/>
            <a:ext cx="3810000" cy="1477328"/>
          </a:xfrm>
          <a:prstGeom prst="rect">
            <a:avLst/>
          </a:prstGeom>
          <a:noFill/>
        </p:spPr>
        <p:txBody>
          <a:bodyPr wrap="square" rtlCol="0">
            <a:spAutoFit/>
          </a:bodyPr>
          <a:lstStyle/>
          <a:p>
            <a:r>
              <a:rPr lang="en-GB" dirty="0"/>
              <a:t>Find out about a person with Down’s syndrome.</a:t>
            </a:r>
          </a:p>
          <a:p>
            <a:endParaRPr lang="en-GB" dirty="0"/>
          </a:p>
          <a:p>
            <a:r>
              <a:rPr lang="en-GB" dirty="0"/>
              <a:t>Represent their life in a way that you think is appropriate.</a:t>
            </a:r>
          </a:p>
        </p:txBody>
      </p:sp>
    </p:spTree>
    <p:extLst>
      <p:ext uri="{BB962C8B-B14F-4D97-AF65-F5344CB8AC3E}">
        <p14:creationId xmlns:p14="http://schemas.microsoft.com/office/powerpoint/2010/main" val="60065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50900" y="-1"/>
            <a:ext cx="8293100" cy="707886"/>
          </a:xfrm>
          <a:prstGeom prst="rect">
            <a:avLst/>
          </a:prstGeom>
          <a:solidFill>
            <a:schemeClr val="accent1">
              <a:lumMod val="20000"/>
              <a:lumOff val="80000"/>
            </a:schemeClr>
          </a:solidFill>
        </p:spPr>
        <p:txBody>
          <a:bodyPr wrap="square" rtlCol="0">
            <a:spAutoFit/>
          </a:bodyPr>
          <a:lstStyle/>
          <a:p>
            <a:r>
              <a:rPr lang="en-GB" sz="4000" b="1" dirty="0">
                <a:latin typeface="Verdana" panose="020B0604030504040204" pitchFamily="34" charset="0"/>
                <a:ea typeface="Verdana" panose="020B0604030504040204" pitchFamily="34" charset="0"/>
              </a:rPr>
              <a:t>Screen time</a:t>
            </a:r>
          </a:p>
        </p:txBody>
      </p:sp>
      <p:pic>
        <p:nvPicPr>
          <p:cNvPr id="19" name="Picture 18"/>
          <p:cNvPicPr>
            <a:picLocks noChangeAspect="1"/>
          </p:cNvPicPr>
          <p:nvPr/>
        </p:nvPicPr>
        <p:blipFill rotWithShape="1">
          <a:blip r:embed="rId3"/>
          <a:srcRect l="17387" t="2576" b="2874"/>
          <a:stretch/>
        </p:blipFill>
        <p:spPr>
          <a:xfrm>
            <a:off x="0" y="0"/>
            <a:ext cx="735332" cy="6865257"/>
          </a:xfrm>
          <a:prstGeom prst="rect">
            <a:avLst/>
          </a:prstGeom>
        </p:spPr>
      </p:pic>
      <p:sp>
        <p:nvSpPr>
          <p:cNvPr id="3" name="TextBox 2"/>
          <p:cNvSpPr txBox="1"/>
          <p:nvPr/>
        </p:nvSpPr>
        <p:spPr>
          <a:xfrm>
            <a:off x="1031240" y="1128485"/>
            <a:ext cx="7604759" cy="5567550"/>
          </a:xfrm>
          <a:prstGeom prst="rect">
            <a:avLst/>
          </a:prstGeom>
          <a:noFill/>
        </p:spPr>
        <p:txBody>
          <a:bodyPr wrap="square" rtlCol="0">
            <a:spAutoFit/>
          </a:bodyPr>
          <a:lstStyle/>
          <a:p>
            <a:pPr>
              <a:lnSpc>
                <a:spcPct val="114000"/>
              </a:lnSpc>
            </a:pPr>
            <a:r>
              <a:rPr lang="en-GB" b="1" i="1" dirty="0">
                <a:latin typeface="Verdana" panose="020B0604030504040204" pitchFamily="34" charset="0"/>
                <a:ea typeface="Verdana" panose="020B0604030504040204" pitchFamily="34" charset="0"/>
              </a:rPr>
              <a:t>To do:</a:t>
            </a:r>
          </a:p>
          <a:p>
            <a:pPr>
              <a:lnSpc>
                <a:spcPct val="114000"/>
              </a:lnSpc>
            </a:pPr>
            <a:endParaRPr lang="en-GB" dirty="0">
              <a:latin typeface="Verdana" panose="020B0604030504040204" pitchFamily="34" charset="0"/>
              <a:ea typeface="Verdana" panose="020B0604030504040204" pitchFamily="34" charset="0"/>
            </a:endParaRPr>
          </a:p>
          <a:p>
            <a:pPr>
              <a:lnSpc>
                <a:spcPct val="114000"/>
              </a:lnSpc>
              <a:spcAft>
                <a:spcPts val="1200"/>
              </a:spcAft>
            </a:pPr>
            <a:r>
              <a:rPr lang="en-GB" dirty="0">
                <a:latin typeface="Verdana" panose="020B0604030504040204" pitchFamily="34" charset="0"/>
                <a:ea typeface="Verdana" panose="020B0604030504040204" pitchFamily="34" charset="0"/>
              </a:rPr>
              <a:t>One person picks up a card and reads out the scenario to the group.</a:t>
            </a:r>
          </a:p>
          <a:p>
            <a:pPr marL="285750" indent="-285750">
              <a:lnSpc>
                <a:spcPct val="114000"/>
              </a:lnSpc>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rPr>
              <a:t>The rest of the group make a list of what can be scientifically known about the scenario, that can inform a decision.</a:t>
            </a:r>
          </a:p>
          <a:p>
            <a:pPr marL="285750" indent="-285750">
              <a:lnSpc>
                <a:spcPct val="114000"/>
              </a:lnSpc>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rPr>
              <a:t>The first person then describes the choice that they would make and explains the reasons for their choice.</a:t>
            </a:r>
          </a:p>
          <a:p>
            <a:pPr marL="285750" indent="-285750">
              <a:lnSpc>
                <a:spcPct val="114000"/>
              </a:lnSpc>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rPr>
              <a:t>Others in the group are each allowed to ask one question about the decision.</a:t>
            </a:r>
          </a:p>
          <a:p>
            <a:pPr marL="285750" indent="-285750">
              <a:lnSpc>
                <a:spcPct val="114000"/>
              </a:lnSpc>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rPr>
              <a:t>That same person then argues against their own choice and explains why they might otherwise have made a different decision.</a:t>
            </a:r>
          </a:p>
          <a:p>
            <a:pPr>
              <a:lnSpc>
                <a:spcPct val="114000"/>
              </a:lnSpc>
            </a:pPr>
            <a:r>
              <a:rPr lang="en-GB" dirty="0">
                <a:latin typeface="Verdana" panose="020B0604030504040204" pitchFamily="34" charset="0"/>
                <a:ea typeface="Verdana" panose="020B0604030504040204" pitchFamily="34" charset="0"/>
              </a:rPr>
              <a:t>The next person then takes a turn and so on.</a:t>
            </a:r>
          </a:p>
          <a:p>
            <a:pPr>
              <a:lnSpc>
                <a:spcPct val="114000"/>
              </a:lnSpc>
            </a:pP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7968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1588</Words>
  <Application>Microsoft Office PowerPoint</Application>
  <PresentationFormat>On-screen Show (4:3)</PresentationFormat>
  <Paragraphs>145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msgothic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Fairhurst</dc:creator>
  <cp:lastModifiedBy>Peter Fairhurst</cp:lastModifiedBy>
  <cp:revision>70</cp:revision>
  <dcterms:created xsi:type="dcterms:W3CDTF">2020-10-20T08:55:52Z</dcterms:created>
  <dcterms:modified xsi:type="dcterms:W3CDTF">2021-03-15T10:06:13Z</dcterms:modified>
</cp:coreProperties>
</file>