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9" r:id="rId2"/>
    <p:sldId id="263" r:id="rId3"/>
    <p:sldId id="264" r:id="rId4"/>
    <p:sldId id="274" r:id="rId5"/>
    <p:sldId id="275" r:id="rId6"/>
    <p:sldId id="278" r:id="rId7"/>
    <p:sldId id="265" r:id="rId8"/>
    <p:sldId id="271" r:id="rId9"/>
    <p:sldId id="266" r:id="rId10"/>
    <p:sldId id="276" r:id="rId11"/>
    <p:sldId id="279" r:id="rId12"/>
    <p:sldId id="270" r:id="rId13"/>
    <p:sldId id="273" r:id="rId14"/>
    <p:sldId id="27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Fairhurst" initials="PF" lastIdx="2" clrIdx="0">
    <p:extLst>
      <p:ext uri="{19B8F6BF-5375-455C-9EA6-DF929625EA0E}">
        <p15:presenceInfo xmlns:p15="http://schemas.microsoft.com/office/powerpoint/2012/main" userId="S-1-5-21-1531108181-3683089376-3301072873-2096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26317"/>
    <a:srgbClr val="32599E"/>
    <a:srgbClr val="384D24"/>
    <a:srgbClr val="FFFC63"/>
    <a:srgbClr val="8E0000"/>
    <a:srgbClr val="F8E708"/>
    <a:srgbClr val="FAEE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6667" autoAdjust="0"/>
  </p:normalViewPr>
  <p:slideViewPr>
    <p:cSldViewPr snapToGrid="0">
      <p:cViewPr varScale="1">
        <p:scale>
          <a:sx n="45" d="100"/>
          <a:sy n="45" d="100"/>
        </p:scale>
        <p:origin x="1320" y="60"/>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346EF6-47CD-48D9-9807-0163ECE8031B}" type="datetimeFigureOut">
              <a:rPr lang="en-GB" smtClean="0"/>
              <a:t>29/06/2022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30411E-1BFD-4742-97DC-744AA876131A}" type="slidenum">
              <a:rPr lang="en-GB" smtClean="0"/>
              <a:t>‹#›</a:t>
            </a:fld>
            <a:endParaRPr lang="en-GB"/>
          </a:p>
        </p:txBody>
      </p:sp>
    </p:spTree>
    <p:extLst>
      <p:ext uri="{BB962C8B-B14F-4D97-AF65-F5344CB8AC3E}">
        <p14:creationId xmlns:p14="http://schemas.microsoft.com/office/powerpoint/2010/main" val="2639465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creativecommons.org/licenses/by/3.0/deed.e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mmons.wikimedia.org/wiki/User:Mikenorton"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creativecommons.org/licenses/by-sa/3.0/deed.en" TargetMode="External"/><Relationship Id="rId4" Type="http://schemas.openxmlformats.org/officeDocument/2006/relationships/hyperlink" Target="https://en.wikipedia.org/wiki/en:Creative_Common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creativecommons.org/licenses/by/3.0/deed.e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Activity</a:t>
            </a:r>
            <a:r>
              <a:rPr lang="en-GB" b="1" baseline="0" dirty="0"/>
              <a:t> 1 </a:t>
            </a:r>
            <a:r>
              <a:rPr lang="en-GB" b="1" dirty="0"/>
              <a:t>(slide 1/2)</a:t>
            </a:r>
            <a:r>
              <a:rPr lang="en-GB" b="1" baseline="0" dirty="0"/>
              <a:t>, Phase 1</a:t>
            </a:r>
            <a:r>
              <a:rPr lang="en-GB" b="1"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activity sets the scene for the unit.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Watch the video that describes the group Youth Verdict and what they hope to achieve.</a:t>
            </a:r>
          </a:p>
          <a:p>
            <a:endParaRPr lang="en-GB" dirty="0"/>
          </a:p>
          <a:p>
            <a:r>
              <a:rPr lang="en-GB" dirty="0"/>
              <a:t>Ask students to share any of their experiences of taking part in, or observing, a campaign of any sort. Give time to these stories.</a:t>
            </a:r>
          </a:p>
          <a:p>
            <a:r>
              <a:rPr lang="en-GB" dirty="0"/>
              <a:t>What do they remember? What action did they take, or see others take? How did it make them feel? What was the outcome?</a:t>
            </a:r>
          </a:p>
          <a:p>
            <a:endParaRPr lang="en-GB" dirty="0"/>
          </a:p>
          <a:p>
            <a:r>
              <a:rPr lang="en-GB" dirty="0"/>
              <a:t>Discuss the questions on the next slide.</a:t>
            </a:r>
          </a:p>
          <a:p>
            <a:endParaRPr lang="en-GB" dirty="0"/>
          </a:p>
          <a:p>
            <a:endParaRPr lang="en-GB" dirty="0"/>
          </a:p>
          <a:p>
            <a:r>
              <a:rPr lang="en-GB" sz="1000" i="1" baseline="0" dirty="0"/>
              <a:t>Images: </a:t>
            </a:r>
            <a:r>
              <a:rPr lang="en-GB" sz="1200" b="0" i="0" kern="1200" dirty="0">
                <a:solidFill>
                  <a:schemeClr val="tx1"/>
                </a:solidFill>
                <a:effectLst/>
                <a:latin typeface="+mn-lt"/>
                <a:ea typeface="+mn-ea"/>
                <a:cs typeface="+mn-cs"/>
              </a:rPr>
              <a:t>Credit: Youth Verdict, CC BY 2.0</a:t>
            </a:r>
            <a:endParaRPr lang="en-GB" sz="1000" i="1" dirty="0"/>
          </a:p>
        </p:txBody>
      </p:sp>
      <p:sp>
        <p:nvSpPr>
          <p:cNvPr id="4" name="Slide Number Placeholder 3"/>
          <p:cNvSpPr>
            <a:spLocks noGrp="1"/>
          </p:cNvSpPr>
          <p:nvPr>
            <p:ph type="sldNum" sz="quarter" idx="10"/>
          </p:nvPr>
        </p:nvSpPr>
        <p:spPr/>
        <p:txBody>
          <a:bodyPr/>
          <a:lstStyle/>
          <a:p>
            <a:fld id="{A7BE40B5-FB05-4698-917D-7B585CB38986}" type="slidenum">
              <a:rPr lang="en-GB" smtClean="0"/>
              <a:t>1</a:t>
            </a:fld>
            <a:endParaRPr lang="en-GB"/>
          </a:p>
        </p:txBody>
      </p:sp>
    </p:spTree>
    <p:extLst>
      <p:ext uri="{BB962C8B-B14F-4D97-AF65-F5344CB8AC3E}">
        <p14:creationId xmlns:p14="http://schemas.microsoft.com/office/powerpoint/2010/main" val="984042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Activity</a:t>
            </a:r>
            <a:r>
              <a:rPr lang="en-GB" b="1" baseline="0" dirty="0"/>
              <a:t> 4 (slide 3/3), Phase 3</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Continuing in research groups</a:t>
            </a:r>
            <a:r>
              <a:rPr lang="en-GB" sz="1200" b="0" i="0" kern="1200" dirty="0">
                <a:solidFill>
                  <a:schemeClr val="tx1"/>
                </a:solidFill>
                <a:effectLst/>
                <a:latin typeface="+mn-lt"/>
                <a:ea typeface="+mn-ea"/>
                <a:cs typeface="+mn-cs"/>
              </a:rPr>
              <a:t>, students review their individual findings and their scripted presentation in order to identify possible questions, especially awkward questions, that members of the select committee might ask.</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All members of each group</a:t>
            </a:r>
            <a:r>
              <a:rPr lang="en-GB" sz="1200" b="0" i="0" kern="1200" dirty="0">
                <a:solidFill>
                  <a:schemeClr val="tx1"/>
                </a:solidFill>
                <a:effectLst/>
                <a:latin typeface="+mn-lt"/>
                <a:ea typeface="+mn-ea"/>
                <a:cs typeface="+mn-cs"/>
              </a:rPr>
              <a:t> rehearses answering these questions clearly and concisely, citing relevant evidence to support their answers.</a:t>
            </a:r>
          </a:p>
          <a:p>
            <a:endParaRPr lang="en-GB" sz="1200" b="0" i="0" kern="1200" dirty="0">
              <a:solidFill>
                <a:schemeClr val="tx1"/>
              </a:solidFill>
              <a:effectLst/>
              <a:latin typeface="+mn-lt"/>
              <a:ea typeface="+mn-ea"/>
              <a:cs typeface="+mn-cs"/>
            </a:endParaRPr>
          </a:p>
          <a:p>
            <a:r>
              <a:rPr lang="en-GB" sz="1200" b="0" i="1" kern="1200" dirty="0">
                <a:solidFill>
                  <a:schemeClr val="tx1"/>
                </a:solidFill>
                <a:effectLst/>
                <a:latin typeface="+mn-lt"/>
                <a:ea typeface="+mn-ea"/>
                <a:cs typeface="+mn-cs"/>
              </a:rPr>
              <a:t>Image: </a:t>
            </a:r>
            <a:r>
              <a:rPr lang="en-GB" sz="1200" b="0" i="0" kern="1200" dirty="0">
                <a:solidFill>
                  <a:schemeClr val="tx1"/>
                </a:solidFill>
                <a:effectLst/>
                <a:latin typeface="+mn-lt"/>
                <a:ea typeface="+mn-ea"/>
                <a:cs typeface="+mn-cs"/>
              </a:rPr>
              <a:t>A select Committee of the House of Commons in session at Portcullis House, circa 2010-12 from https://www.youtube.com/watch?v=ENIW7i48xHA licensed under the </a:t>
            </a:r>
            <a:r>
              <a:rPr lang="en-GB" sz="1200" b="0" i="0" u="none" strike="noStrike" kern="1200" dirty="0">
                <a:solidFill>
                  <a:schemeClr val="tx1"/>
                </a:solidFill>
                <a:effectLst/>
                <a:latin typeface="+mn-lt"/>
                <a:ea typeface="+mn-ea"/>
                <a:cs typeface="+mn-cs"/>
                <a:hlinkClick r:id="rId3" tooltip="w:en:Creative Commons"/>
              </a:rPr>
              <a:t>Creative Commons</a:t>
            </a:r>
            <a:r>
              <a:rPr lang="en-GB" sz="1200" b="0" i="0"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hlinkClick r:id="rId4"/>
              </a:rPr>
              <a:t>Attribution 3.0 </a:t>
            </a:r>
            <a:r>
              <a:rPr lang="en-GB" sz="1200" b="0" i="0" u="none" strike="noStrike" kern="1200" dirty="0" err="1">
                <a:solidFill>
                  <a:schemeClr val="tx1"/>
                </a:solidFill>
                <a:effectLst/>
                <a:latin typeface="+mn-lt"/>
                <a:ea typeface="+mn-ea"/>
                <a:cs typeface="+mn-cs"/>
                <a:hlinkClick r:id="rId4"/>
              </a:rPr>
              <a:t>Unported</a:t>
            </a:r>
            <a:r>
              <a:rPr lang="en-GB" sz="1200" b="0" i="0" kern="1200" dirty="0">
                <a:solidFill>
                  <a:schemeClr val="tx1"/>
                </a:solidFill>
                <a:effectLst/>
                <a:latin typeface="+mn-lt"/>
                <a:ea typeface="+mn-ea"/>
                <a:cs typeface="+mn-cs"/>
              </a:rPr>
              <a:t> license.</a:t>
            </a:r>
            <a:r>
              <a:rPr lang="en-GB" sz="1200" b="0" i="1"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7BE40B5-FB05-4698-917D-7B585CB38986}" type="slidenum">
              <a:rPr lang="en-GB" smtClean="0"/>
              <a:t>10</a:t>
            </a:fld>
            <a:endParaRPr lang="en-GB"/>
          </a:p>
        </p:txBody>
      </p:sp>
    </p:spTree>
    <p:extLst>
      <p:ext uri="{BB962C8B-B14F-4D97-AF65-F5344CB8AC3E}">
        <p14:creationId xmlns:p14="http://schemas.microsoft.com/office/powerpoint/2010/main" val="1871636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Activity</a:t>
            </a:r>
            <a:r>
              <a:rPr lang="en-GB" b="1" baseline="0" dirty="0"/>
              <a:t> 5, Phase 3</a:t>
            </a:r>
          </a:p>
          <a:p>
            <a:endParaRPr lang="en-GB" sz="1200" b="0" i="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The class model a select committee hearing.</a:t>
            </a:r>
          </a:p>
          <a:p>
            <a:r>
              <a:rPr lang="en-GB" sz="1200" b="0" i="0" kern="1200" dirty="0">
                <a:solidFill>
                  <a:schemeClr val="tx1"/>
                </a:solidFill>
                <a:effectLst/>
                <a:latin typeface="+mn-lt"/>
                <a:ea typeface="+mn-ea"/>
                <a:cs typeface="+mn-cs"/>
              </a:rPr>
              <a:t>Arrange the classroom into a horseshoe shaped arrangement of chairs for the select committee, with three or four chairs in the centre for each group of witnesses to sit on in turn. </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Chair of the committee.</a:t>
            </a:r>
          </a:p>
          <a:p>
            <a:r>
              <a:rPr lang="en-GB" sz="1200" b="0" i="0" kern="1200" dirty="0">
                <a:solidFill>
                  <a:schemeClr val="tx1"/>
                </a:solidFill>
                <a:effectLst/>
                <a:latin typeface="+mn-lt"/>
                <a:ea typeface="+mn-ea"/>
                <a:cs typeface="+mn-cs"/>
              </a:rPr>
              <a:t>A different chair of the committee should be appointed to take charge for each presentation. The job of the chair is to invite the witnesses to give their presentation, to ask a few questions to clarify points made in the presentation, and to provide opportunity for members of the committee to ask their own questions – including quieter members of the committee, in order to achieve a balanced hearing with views heard from each side of the argument. </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Committee members </a:t>
            </a:r>
            <a:r>
              <a:rPr lang="en-GB" sz="1200" b="0" i="0" kern="1200" dirty="0">
                <a:solidFill>
                  <a:schemeClr val="tx1"/>
                </a:solidFill>
                <a:effectLst/>
                <a:latin typeface="+mn-lt"/>
                <a:ea typeface="+mn-ea"/>
                <a:cs typeface="+mn-cs"/>
              </a:rPr>
              <a:t>reflect on each presentation and ask questions in response to the invitation of the chair. Their questions may be biased, and some students may wish to take a stance in their questioning which is contrary to their own opinion.</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Witnesses </a:t>
            </a:r>
            <a:r>
              <a:rPr lang="en-GB" sz="1200" b="0" i="0" kern="1200" dirty="0">
                <a:solidFill>
                  <a:schemeClr val="tx1"/>
                </a:solidFill>
                <a:effectLst/>
                <a:latin typeface="+mn-lt"/>
                <a:ea typeface="+mn-ea"/>
                <a:cs typeface="+mn-cs"/>
              </a:rPr>
              <a:t>each research group sits on the witness chairs in turn. One member of the team reads out the prepared statement. All members of the group respond to questions asked by the committee following the presentation.</a:t>
            </a:r>
            <a:endParaRPr lang="en-GB" sz="1200" b="1"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Clicking the ‘Start 3 minute timer’ or ‘Start 5 minute timer’ will start (or stop) a timer that displays the time remaining for each activity.</a:t>
            </a:r>
          </a:p>
        </p:txBody>
      </p:sp>
      <p:sp>
        <p:nvSpPr>
          <p:cNvPr id="4" name="Slide Number Placeholder 3"/>
          <p:cNvSpPr>
            <a:spLocks noGrp="1"/>
          </p:cNvSpPr>
          <p:nvPr>
            <p:ph type="sldNum" sz="quarter" idx="10"/>
          </p:nvPr>
        </p:nvSpPr>
        <p:spPr/>
        <p:txBody>
          <a:bodyPr/>
          <a:lstStyle/>
          <a:p>
            <a:fld id="{A7BE40B5-FB05-4698-917D-7B585CB38986}" type="slidenum">
              <a:rPr lang="en-GB" smtClean="0"/>
              <a:t>11</a:t>
            </a:fld>
            <a:endParaRPr lang="en-GB"/>
          </a:p>
        </p:txBody>
      </p:sp>
    </p:spTree>
    <p:extLst>
      <p:ext uri="{BB962C8B-B14F-4D97-AF65-F5344CB8AC3E}">
        <p14:creationId xmlns:p14="http://schemas.microsoft.com/office/powerpoint/2010/main" val="2071431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Activity</a:t>
            </a:r>
            <a:r>
              <a:rPr lang="en-GB" b="1" baseline="0" dirty="0"/>
              <a:t> 6, Phase 4</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This slide summarises what students need to prepare for next time. </a:t>
            </a:r>
          </a:p>
          <a:p>
            <a:endParaRPr lang="en-GB" sz="1200" i="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Individuals review what they learnt from the select committee and prepare some form of public reporting of their opinions about fracking, based on evidence from the select committee hearing, which they hope will influence other people.</a:t>
            </a:r>
          </a:p>
          <a:p>
            <a:endParaRPr lang="en-GB" sz="120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Next session, each individual’s opinion piece will be peer reviewed.</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Image for infographic from https://frack-off.org.uk/campaign-materials/</a:t>
            </a: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E40B5-FB05-4698-917D-7B585CB38986}" type="slidenum">
              <a:rPr lang="en-GB" smtClean="0"/>
              <a:t>12</a:t>
            </a:fld>
            <a:endParaRPr lang="en-GB"/>
          </a:p>
        </p:txBody>
      </p:sp>
    </p:spTree>
    <p:extLst>
      <p:ext uri="{BB962C8B-B14F-4D97-AF65-F5344CB8AC3E}">
        <p14:creationId xmlns:p14="http://schemas.microsoft.com/office/powerpoint/2010/main" val="2177438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Activity</a:t>
            </a:r>
            <a:r>
              <a:rPr lang="en-GB" b="1" baseline="0" dirty="0"/>
              <a:t> 7, Phase 5</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Each instruction appears on a mouse click.</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Students reflect on the factors needed for an opinion piece to be effective in influencing policy. </a:t>
            </a:r>
          </a:p>
          <a:p>
            <a:r>
              <a:rPr lang="en-GB" sz="1200" b="0" i="0" kern="1200" dirty="0">
                <a:solidFill>
                  <a:schemeClr val="tx1"/>
                </a:solidFill>
                <a:effectLst/>
                <a:latin typeface="+mn-lt"/>
                <a:ea typeface="+mn-ea"/>
                <a:cs typeface="+mn-cs"/>
              </a:rPr>
              <a:t>Using the cards for this activity: ‘Effectiveness cards’, any additional factors can be added to the blank cards.</a:t>
            </a:r>
          </a:p>
          <a:p>
            <a:r>
              <a:rPr lang="en-GB" sz="1200" b="0" i="0" kern="1200" dirty="0">
                <a:solidFill>
                  <a:schemeClr val="tx1"/>
                </a:solidFill>
                <a:effectLst/>
                <a:latin typeface="+mn-lt"/>
                <a:ea typeface="+mn-ea"/>
                <a:cs typeface="+mn-cs"/>
              </a:rPr>
              <a:t>Students then work in teams to rank the importance of each factor that can be effective in influencing policy.</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Feedback should be taken, with each group given the opportunity to explain why they feel certain factors are more important.</a:t>
            </a:r>
          </a:p>
          <a:p>
            <a:pPr marL="0" indent="0">
              <a:buFont typeface="Arial" panose="020B0604020202020204" pitchFamily="34" charset="0"/>
              <a:buNone/>
            </a:pPr>
            <a:r>
              <a:rPr lang="en-GB" sz="1200" b="0" i="0" kern="1200" dirty="0">
                <a:solidFill>
                  <a:schemeClr val="tx1"/>
                </a:solidFill>
                <a:effectLst/>
                <a:latin typeface="+mn-lt"/>
                <a:ea typeface="+mn-ea"/>
                <a:cs typeface="+mn-cs"/>
              </a:rPr>
              <a:t>Does this order depend on: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the nature of the issue?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the complexity of the issue?</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the personality of those involved?</a:t>
            </a:r>
          </a:p>
          <a:p>
            <a:pPr marL="0" indent="0">
              <a:buFont typeface="Arial" panose="020B0604020202020204" pitchFamily="34" charset="0"/>
              <a:buNone/>
            </a:pPr>
            <a:r>
              <a:rPr lang="en-GB" sz="1200" b="0" i="0" kern="1200" dirty="0">
                <a:solidFill>
                  <a:schemeClr val="tx1"/>
                </a:solidFill>
                <a:effectLst/>
                <a:latin typeface="+mn-lt"/>
                <a:ea typeface="+mn-ea"/>
                <a:cs typeface="+mn-cs"/>
              </a:rPr>
              <a:t>What else could affect the relative importance of each of these factors?</a:t>
            </a:r>
          </a:p>
          <a:p>
            <a:pPr marL="0" indent="0">
              <a:buFont typeface="Arial" panose="020B0604020202020204" pitchFamily="34" charset="0"/>
              <a:buNone/>
            </a:pPr>
            <a:endParaRPr lang="en-GB" sz="1200" b="0" i="0" kern="1200" dirty="0">
              <a:solidFill>
                <a:schemeClr val="tx1"/>
              </a:solidFill>
              <a:effectLst/>
              <a:latin typeface="+mn-lt"/>
              <a:ea typeface="+mn-ea"/>
              <a:cs typeface="+mn-cs"/>
            </a:endParaRPr>
          </a:p>
          <a:p>
            <a:pPr marL="0" indent="0">
              <a:buFont typeface="Arial" panose="020B0604020202020204" pitchFamily="34" charset="0"/>
              <a:buNone/>
            </a:pPr>
            <a:r>
              <a:rPr lang="en-GB" sz="1200" b="0" i="0" kern="1200" dirty="0">
                <a:solidFill>
                  <a:schemeClr val="tx1"/>
                </a:solidFill>
                <a:effectLst/>
                <a:latin typeface="+mn-lt"/>
                <a:ea typeface="+mn-ea"/>
                <a:cs typeface="+mn-cs"/>
              </a:rPr>
              <a:t>At the end of the process, students should review each other’s opinion pieces and reward two stars and a wish to each one.</a:t>
            </a:r>
          </a:p>
          <a:p>
            <a:pPr marL="0" indent="0">
              <a:buFont typeface="Arial" panose="020B0604020202020204" pitchFamily="34" charset="0"/>
              <a:buNone/>
            </a:pPr>
            <a:r>
              <a:rPr lang="en-GB" sz="1200" b="0" i="0" kern="1200" dirty="0">
                <a:solidFill>
                  <a:schemeClr val="tx1"/>
                </a:solidFill>
                <a:effectLst/>
                <a:latin typeface="+mn-lt"/>
                <a:ea typeface="+mn-ea"/>
                <a:cs typeface="+mn-cs"/>
              </a:rPr>
              <a:t>This could be run as a ‘gallery’ with the pieces laid out around the room, and students moving from one piece to the next and providing feedback to several in turn (not necessarily all, so long as a few students review each one).</a:t>
            </a:r>
          </a:p>
          <a:p>
            <a:pPr marL="0" indent="0">
              <a:buFont typeface="Arial" panose="020B0604020202020204" pitchFamily="34" charset="0"/>
              <a:buNone/>
            </a:pPr>
            <a:r>
              <a:rPr lang="en-GB" sz="1200" b="0" i="0" kern="1200" dirty="0">
                <a:solidFill>
                  <a:schemeClr val="tx1"/>
                </a:solidFill>
                <a:effectLst/>
                <a:latin typeface="+mn-lt"/>
                <a:ea typeface="+mn-ea"/>
                <a:cs typeface="+mn-cs"/>
              </a:rPr>
              <a:t>Feedback could be given on separate feedback sheets.</a:t>
            </a:r>
          </a:p>
          <a:p>
            <a:pPr marL="0" indent="0">
              <a:buFont typeface="Arial" panose="020B0604020202020204" pitchFamily="34" charset="0"/>
              <a:buNone/>
            </a:pPr>
            <a:endParaRPr lang="en-GB" sz="1200" b="0" i="0" kern="1200" dirty="0">
              <a:solidFill>
                <a:schemeClr val="tx1"/>
              </a:solidFill>
              <a:effectLst/>
              <a:latin typeface="+mn-lt"/>
              <a:ea typeface="+mn-ea"/>
              <a:cs typeface="+mn-cs"/>
            </a:endParaRPr>
          </a:p>
          <a:p>
            <a:pPr marL="0" indent="0">
              <a:buFont typeface="Arial" panose="020B0604020202020204" pitchFamily="34" charset="0"/>
              <a:buNone/>
            </a:pPr>
            <a:r>
              <a:rPr lang="en-GB" sz="1200" b="0" i="0" kern="1200" dirty="0">
                <a:solidFill>
                  <a:schemeClr val="tx1"/>
                </a:solidFill>
                <a:effectLst/>
                <a:latin typeface="+mn-lt"/>
                <a:ea typeface="+mn-ea"/>
                <a:cs typeface="+mn-cs"/>
              </a:rPr>
              <a:t>It may be appropriate to nominate and vote on the most effective one or two opinion pieces.</a:t>
            </a:r>
          </a:p>
          <a:p>
            <a:pPr marL="171450" indent="-171450">
              <a:buFont typeface="Arial" panose="020B0604020202020204" pitchFamily="34" charset="0"/>
              <a:buChar char="•"/>
            </a:pP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E40B5-FB05-4698-917D-7B585CB38986}" type="slidenum">
              <a:rPr lang="en-GB" smtClean="0"/>
              <a:t>13</a:t>
            </a:fld>
            <a:endParaRPr lang="en-GB"/>
          </a:p>
        </p:txBody>
      </p:sp>
    </p:spTree>
    <p:extLst>
      <p:ext uri="{BB962C8B-B14F-4D97-AF65-F5344CB8AC3E}">
        <p14:creationId xmlns:p14="http://schemas.microsoft.com/office/powerpoint/2010/main" val="1897935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Activity</a:t>
            </a:r>
            <a:r>
              <a:rPr lang="en-GB" b="1" baseline="0" dirty="0"/>
              <a:t> 8, Phase 5</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example of fracking has been used to explore the purposes and effectiveness of political action on influencing public opinion and policy.</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Class discussion:</a:t>
            </a:r>
            <a:r>
              <a:rPr lang="en-GB" sz="1200" b="0" i="0" kern="1200" dirty="0">
                <a:solidFill>
                  <a:schemeClr val="tx1"/>
                </a:solidFill>
                <a:effectLst/>
                <a:latin typeface="+mn-lt"/>
                <a:ea typeface="+mn-ea"/>
                <a:cs typeface="+mn-cs"/>
              </a:rPr>
              <a:t> Discuss answers to the questions on the slide in relation to fracking and in relation to other issues.</a:t>
            </a:r>
          </a:p>
          <a:p>
            <a:r>
              <a:rPr lang="en-GB" sz="1200" b="0" i="0" kern="1200" dirty="0">
                <a:solidFill>
                  <a:schemeClr val="tx1"/>
                </a:solidFill>
                <a:effectLst/>
                <a:latin typeface="+mn-lt"/>
                <a:ea typeface="+mn-ea"/>
                <a:cs typeface="+mn-cs"/>
              </a:rPr>
              <a:t>What issues should/could we get involved with and how worthwhile is it to be politically active?</a:t>
            </a:r>
          </a:p>
          <a:p>
            <a:r>
              <a:rPr lang="en-GB" sz="1200" b="0" i="0" kern="1200" dirty="0">
                <a:solidFill>
                  <a:schemeClr val="tx1"/>
                </a:solidFill>
                <a:effectLst/>
                <a:latin typeface="+mn-lt"/>
                <a:ea typeface="+mn-ea"/>
                <a:cs typeface="+mn-cs"/>
              </a:rPr>
              <a:t>What other questions about political action do students have?</a:t>
            </a:r>
          </a:p>
          <a:p>
            <a:endParaRPr lang="en-GB"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E40B5-FB05-4698-917D-7B585CB38986}" type="slidenum">
              <a:rPr lang="en-GB" smtClean="0"/>
              <a:t>14</a:t>
            </a:fld>
            <a:endParaRPr lang="en-GB"/>
          </a:p>
        </p:txBody>
      </p:sp>
    </p:spTree>
    <p:extLst>
      <p:ext uri="{BB962C8B-B14F-4D97-AF65-F5344CB8AC3E}">
        <p14:creationId xmlns:p14="http://schemas.microsoft.com/office/powerpoint/2010/main" val="3503059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Activity</a:t>
            </a:r>
            <a:r>
              <a:rPr lang="en-GB" b="1" baseline="0" dirty="0"/>
              <a:t> 1 </a:t>
            </a:r>
            <a:r>
              <a:rPr lang="en-GB" b="1" dirty="0"/>
              <a:t>(slide 2/2)</a:t>
            </a:r>
            <a:r>
              <a:rPr lang="en-GB" b="1" baseline="0" dirty="0"/>
              <a:t>, Phase 1</a:t>
            </a:r>
            <a:r>
              <a:rPr lang="en-GB" b="1" dirty="0"/>
              <a:t> </a:t>
            </a:r>
          </a:p>
          <a:p>
            <a:endParaRPr lang="en-GB" b="1" dirty="0"/>
          </a:p>
          <a:p>
            <a:r>
              <a:rPr lang="en-GB" sz="1200" b="0" i="0" kern="1200" dirty="0">
                <a:solidFill>
                  <a:schemeClr val="tx1"/>
                </a:solidFill>
                <a:effectLst/>
                <a:latin typeface="+mn-lt"/>
                <a:ea typeface="+mn-ea"/>
                <a:cs typeface="+mn-cs"/>
              </a:rPr>
              <a:t>Reflecting the specific case on which Youth Verdict are campaigning, students discuss answers to these questions in small groups and then feedback their thoughts into a whole class discussion.</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Each question is revealed on a mouse click.</a:t>
            </a:r>
          </a:p>
        </p:txBody>
      </p:sp>
      <p:sp>
        <p:nvSpPr>
          <p:cNvPr id="4" name="Slide Number Placeholder 3"/>
          <p:cNvSpPr>
            <a:spLocks noGrp="1"/>
          </p:cNvSpPr>
          <p:nvPr>
            <p:ph type="sldNum" sz="quarter" idx="10"/>
          </p:nvPr>
        </p:nvSpPr>
        <p:spPr/>
        <p:txBody>
          <a:bodyPr/>
          <a:lstStyle/>
          <a:p>
            <a:fld id="{A7BE40B5-FB05-4698-917D-7B585CB38986}" type="slidenum">
              <a:rPr lang="en-GB" smtClean="0"/>
              <a:t>2</a:t>
            </a:fld>
            <a:endParaRPr lang="en-GB"/>
          </a:p>
        </p:txBody>
      </p:sp>
    </p:spTree>
    <p:extLst>
      <p:ext uri="{BB962C8B-B14F-4D97-AF65-F5344CB8AC3E}">
        <p14:creationId xmlns:p14="http://schemas.microsoft.com/office/powerpoint/2010/main" val="736927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Activity</a:t>
            </a:r>
            <a:r>
              <a:rPr lang="en-GB" b="1" baseline="0" dirty="0"/>
              <a:t> 2 (slide 1/4), Phase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Introduce the project task, which is split into two sections.</a:t>
            </a:r>
          </a:p>
        </p:txBody>
      </p:sp>
      <p:sp>
        <p:nvSpPr>
          <p:cNvPr id="4" name="Slide Number Placeholder 3"/>
          <p:cNvSpPr>
            <a:spLocks noGrp="1"/>
          </p:cNvSpPr>
          <p:nvPr>
            <p:ph type="sldNum" sz="quarter" idx="10"/>
          </p:nvPr>
        </p:nvSpPr>
        <p:spPr/>
        <p:txBody>
          <a:bodyPr/>
          <a:lstStyle/>
          <a:p>
            <a:fld id="{A7BE40B5-FB05-4698-917D-7B585CB38986}" type="slidenum">
              <a:rPr lang="en-GB" smtClean="0"/>
              <a:t>3</a:t>
            </a:fld>
            <a:endParaRPr lang="en-GB"/>
          </a:p>
        </p:txBody>
      </p:sp>
    </p:spTree>
    <p:extLst>
      <p:ext uri="{BB962C8B-B14F-4D97-AF65-F5344CB8AC3E}">
        <p14:creationId xmlns:p14="http://schemas.microsoft.com/office/powerpoint/2010/main" val="3675905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Activity</a:t>
            </a:r>
            <a:r>
              <a:rPr lang="en-GB" b="1" baseline="0" dirty="0"/>
              <a:t> 2 (slide 2/4), Phase 1</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Briefly describe what fracking is.</a:t>
            </a:r>
          </a:p>
          <a:p>
            <a:endParaRPr lang="en-GB" sz="1200" b="0" i="0" kern="1200" dirty="0">
              <a:solidFill>
                <a:schemeClr val="tx1"/>
              </a:solidFill>
              <a:effectLst/>
              <a:latin typeface="+mn-lt"/>
              <a:ea typeface="+mn-ea"/>
              <a:cs typeface="+mn-cs"/>
            </a:endParaRPr>
          </a:p>
          <a:p>
            <a:r>
              <a:rPr lang="en-GB" sz="1200" b="0" i="1" kern="1200" dirty="0">
                <a:solidFill>
                  <a:schemeClr val="tx1"/>
                </a:solidFill>
                <a:effectLst/>
                <a:latin typeface="+mn-lt"/>
                <a:ea typeface="+mn-ea"/>
                <a:cs typeface="+mn-cs"/>
              </a:rPr>
              <a:t>Image by </a:t>
            </a:r>
            <a:r>
              <a:rPr lang="en-GB" sz="1200" b="0" i="1" u="none" strike="noStrike" kern="1200" dirty="0" err="1">
                <a:solidFill>
                  <a:schemeClr val="tx1"/>
                </a:solidFill>
                <a:effectLst/>
                <a:latin typeface="+mn-lt"/>
                <a:ea typeface="+mn-ea"/>
                <a:cs typeface="+mn-cs"/>
                <a:hlinkClick r:id="rId3" tooltip="User:Mikenorton"/>
              </a:rPr>
              <a:t>Mikenorton</a:t>
            </a:r>
            <a:r>
              <a:rPr lang="en-GB" sz="1200" b="0" i="1" u="none" strike="noStrike" kern="1200" dirty="0">
                <a:solidFill>
                  <a:schemeClr val="tx1"/>
                </a:solidFill>
                <a:effectLst/>
                <a:latin typeface="+mn-lt"/>
                <a:ea typeface="+mn-ea"/>
                <a:cs typeface="+mn-cs"/>
              </a:rPr>
              <a:t> from Wikimedia, </a:t>
            </a:r>
            <a:r>
              <a:rPr lang="en-GB" sz="1200" b="0" i="1" kern="1200" dirty="0">
                <a:solidFill>
                  <a:schemeClr val="tx1"/>
                </a:solidFill>
                <a:effectLst/>
                <a:latin typeface="+mn-lt"/>
                <a:ea typeface="+mn-ea"/>
                <a:cs typeface="+mn-cs"/>
              </a:rPr>
              <a:t>under the </a:t>
            </a:r>
            <a:r>
              <a:rPr lang="en-GB" sz="1200" b="0" i="1" u="none" strike="noStrike" kern="1200" dirty="0">
                <a:solidFill>
                  <a:schemeClr val="tx1"/>
                </a:solidFill>
                <a:effectLst/>
                <a:latin typeface="+mn-lt"/>
                <a:ea typeface="+mn-ea"/>
                <a:cs typeface="+mn-cs"/>
                <a:hlinkClick r:id="rId4" tooltip="w:en:Creative Commons"/>
              </a:rPr>
              <a:t>Creative Commons</a:t>
            </a:r>
            <a:r>
              <a:rPr lang="en-GB" sz="1200" b="0" i="1" kern="1200" dirty="0">
                <a:solidFill>
                  <a:schemeClr val="tx1"/>
                </a:solidFill>
                <a:effectLst/>
                <a:latin typeface="+mn-lt"/>
                <a:ea typeface="+mn-ea"/>
                <a:cs typeface="+mn-cs"/>
              </a:rPr>
              <a:t> </a:t>
            </a:r>
            <a:r>
              <a:rPr lang="en-GB" sz="1200" b="0" i="1" u="none" strike="noStrike" kern="1200" dirty="0">
                <a:solidFill>
                  <a:schemeClr val="tx1"/>
                </a:solidFill>
                <a:effectLst/>
                <a:latin typeface="+mn-lt"/>
                <a:ea typeface="+mn-ea"/>
                <a:cs typeface="+mn-cs"/>
                <a:hlinkClick r:id="rId5"/>
              </a:rPr>
              <a:t>Attribution-Share Alike 3.0 </a:t>
            </a:r>
            <a:r>
              <a:rPr lang="en-GB" sz="1200" b="0" i="1" u="none" strike="noStrike" kern="1200" dirty="0" err="1">
                <a:solidFill>
                  <a:schemeClr val="tx1"/>
                </a:solidFill>
                <a:effectLst/>
                <a:latin typeface="+mn-lt"/>
                <a:ea typeface="+mn-ea"/>
                <a:cs typeface="+mn-cs"/>
                <a:hlinkClick r:id="rId5"/>
              </a:rPr>
              <a:t>Unported</a:t>
            </a:r>
            <a:r>
              <a:rPr lang="en-GB" sz="1200" b="0" i="1" kern="1200" dirty="0">
                <a:solidFill>
                  <a:schemeClr val="tx1"/>
                </a:solidFill>
                <a:effectLst/>
                <a:latin typeface="+mn-lt"/>
                <a:ea typeface="+mn-ea"/>
                <a:cs typeface="+mn-cs"/>
              </a:rPr>
              <a:t> license.</a:t>
            </a:r>
          </a:p>
        </p:txBody>
      </p:sp>
      <p:sp>
        <p:nvSpPr>
          <p:cNvPr id="4" name="Slide Number Placeholder 3"/>
          <p:cNvSpPr>
            <a:spLocks noGrp="1"/>
          </p:cNvSpPr>
          <p:nvPr>
            <p:ph type="sldNum" sz="quarter" idx="10"/>
          </p:nvPr>
        </p:nvSpPr>
        <p:spPr/>
        <p:txBody>
          <a:bodyPr/>
          <a:lstStyle/>
          <a:p>
            <a:fld id="{A7BE40B5-FB05-4698-917D-7B585CB38986}" type="slidenum">
              <a:rPr lang="en-GB" smtClean="0"/>
              <a:t>4</a:t>
            </a:fld>
            <a:endParaRPr lang="en-GB"/>
          </a:p>
        </p:txBody>
      </p:sp>
    </p:spTree>
    <p:extLst>
      <p:ext uri="{BB962C8B-B14F-4D97-AF65-F5344CB8AC3E}">
        <p14:creationId xmlns:p14="http://schemas.microsoft.com/office/powerpoint/2010/main" val="1624955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Activity</a:t>
            </a:r>
            <a:r>
              <a:rPr lang="en-GB" b="1" baseline="0" dirty="0"/>
              <a:t> 2 (slide 3/4), Phase 1</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initial focus is on running a Government select committee, with students taking part both as expert witnesses and as members of the committee interrogating (questioning for clarity and understanding) other expert witnesses.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Explore with the students what a select committee is, using the link on the image. This connects to a UK Parliament webpage, which includes as (2 min 15 s) video that explains how House of Commons select committees work.</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Select committees normally have between 11 and 15 members.</a:t>
            </a: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E40B5-FB05-4698-917D-7B585CB38986}" type="slidenum">
              <a:rPr lang="en-GB" smtClean="0"/>
              <a:t>5</a:t>
            </a:fld>
            <a:endParaRPr lang="en-GB"/>
          </a:p>
        </p:txBody>
      </p:sp>
    </p:spTree>
    <p:extLst>
      <p:ext uri="{BB962C8B-B14F-4D97-AF65-F5344CB8AC3E}">
        <p14:creationId xmlns:p14="http://schemas.microsoft.com/office/powerpoint/2010/main" val="2507389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Activity</a:t>
            </a:r>
            <a:r>
              <a:rPr lang="en-GB" b="1" baseline="0" dirty="0"/>
              <a:t> 2 (slide4/4), Phase 1</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Introduce the six areas of expertise that will be heard at the next committee meeting.</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Together:</a:t>
            </a:r>
            <a:r>
              <a:rPr lang="en-GB" sz="1200" b="0" i="0" kern="1200" dirty="0">
                <a:solidFill>
                  <a:schemeClr val="tx1"/>
                </a:solidFill>
                <a:effectLst/>
                <a:latin typeface="+mn-lt"/>
                <a:ea typeface="+mn-ea"/>
                <a:cs typeface="+mn-cs"/>
              </a:rPr>
              <a:t> decide how to split the class into groups that will each research one of these areas in order to become expert witnesses reporting back to the committee. (Friendship groups, focused areas of expertise in each group, range of skill sets in each group, random groups …)</a:t>
            </a:r>
          </a:p>
          <a:p>
            <a:r>
              <a:rPr lang="en-GB" sz="1200" b="1" i="0" kern="1200" dirty="0">
                <a:solidFill>
                  <a:schemeClr val="tx1"/>
                </a:solidFill>
                <a:effectLst/>
                <a:latin typeface="+mn-lt"/>
                <a:ea typeface="+mn-ea"/>
                <a:cs typeface="+mn-cs"/>
              </a:rPr>
              <a:t>Together: </a:t>
            </a:r>
            <a:r>
              <a:rPr lang="en-GB" sz="1200" b="0" i="0" kern="1200" dirty="0">
                <a:solidFill>
                  <a:schemeClr val="tx1"/>
                </a:solidFill>
                <a:effectLst/>
                <a:latin typeface="+mn-lt"/>
                <a:ea typeface="+mn-ea"/>
                <a:cs typeface="+mn-cs"/>
              </a:rPr>
              <a:t>divide the class into teams that will each research a specified area of expertise.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focus should be on creating a set of teams that would all be expected to produce good evidence for the committee. </a:t>
            </a:r>
          </a:p>
          <a:p>
            <a:r>
              <a:rPr lang="en-GB" sz="1200" b="1" i="0" kern="1200" dirty="0">
                <a:solidFill>
                  <a:schemeClr val="tx1"/>
                </a:solidFill>
                <a:effectLst/>
                <a:latin typeface="+mn-lt"/>
                <a:ea typeface="+mn-ea"/>
                <a:cs typeface="+mn-cs"/>
              </a:rPr>
              <a:t>Each team will collaborate to produce one expert witness statement that will be read to the committee.</a:t>
            </a: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E40B5-FB05-4698-917D-7B585CB38986}" type="slidenum">
              <a:rPr lang="en-GB" smtClean="0"/>
              <a:t>6</a:t>
            </a:fld>
            <a:endParaRPr lang="en-GB"/>
          </a:p>
        </p:txBody>
      </p:sp>
    </p:spTree>
    <p:extLst>
      <p:ext uri="{BB962C8B-B14F-4D97-AF65-F5344CB8AC3E}">
        <p14:creationId xmlns:p14="http://schemas.microsoft.com/office/powerpoint/2010/main" val="81051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Activity</a:t>
            </a:r>
            <a:r>
              <a:rPr lang="en-GB" b="1" baseline="0" dirty="0"/>
              <a:t> 3, Phases 1 and 2</a:t>
            </a:r>
            <a:endParaRPr lang="en-GB" b="1" dirty="0"/>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Students each use a research summary sheet to record their findings, ready for phase 3.</a:t>
            </a: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E40B5-FB05-4698-917D-7B585CB38986}" type="slidenum">
              <a:rPr lang="en-GB" smtClean="0"/>
              <a:t>7</a:t>
            </a:fld>
            <a:endParaRPr lang="en-GB"/>
          </a:p>
        </p:txBody>
      </p:sp>
    </p:spTree>
    <p:extLst>
      <p:ext uri="{BB962C8B-B14F-4D97-AF65-F5344CB8AC3E}">
        <p14:creationId xmlns:p14="http://schemas.microsoft.com/office/powerpoint/2010/main" val="2359973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Activity</a:t>
            </a:r>
            <a:r>
              <a:rPr lang="en-GB" b="1" baseline="0" dirty="0"/>
              <a:t> 4 (slide 1/3), Phase 3</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Introduction to remit of the committee to which expert witnesses are reporting.</a:t>
            </a:r>
          </a:p>
        </p:txBody>
      </p:sp>
      <p:sp>
        <p:nvSpPr>
          <p:cNvPr id="4" name="Slide Number Placeholder 3"/>
          <p:cNvSpPr>
            <a:spLocks noGrp="1"/>
          </p:cNvSpPr>
          <p:nvPr>
            <p:ph type="sldNum" sz="quarter" idx="10"/>
          </p:nvPr>
        </p:nvSpPr>
        <p:spPr/>
        <p:txBody>
          <a:bodyPr/>
          <a:lstStyle/>
          <a:p>
            <a:fld id="{A7BE40B5-FB05-4698-917D-7B585CB38986}" type="slidenum">
              <a:rPr lang="en-GB" smtClean="0"/>
              <a:t>8</a:t>
            </a:fld>
            <a:endParaRPr lang="en-GB"/>
          </a:p>
        </p:txBody>
      </p:sp>
    </p:spTree>
    <p:extLst>
      <p:ext uri="{BB962C8B-B14F-4D97-AF65-F5344CB8AC3E}">
        <p14:creationId xmlns:p14="http://schemas.microsoft.com/office/powerpoint/2010/main" val="2534753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Activity</a:t>
            </a:r>
            <a:r>
              <a:rPr lang="en-GB" b="1" baseline="0" dirty="0"/>
              <a:t> 4 (slide 2/3), Phase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In research groups</a:t>
            </a:r>
            <a:r>
              <a:rPr lang="en-GB" sz="1200" b="0" i="0" kern="1200" dirty="0">
                <a:solidFill>
                  <a:schemeClr val="tx1"/>
                </a:solidFill>
                <a:effectLst/>
                <a:latin typeface="+mn-lt"/>
                <a:ea typeface="+mn-ea"/>
                <a:cs typeface="+mn-cs"/>
              </a:rPr>
              <a:t>, students review their individual findings in order to identify the main points of a three minute formal presentation to the select committee (this time limit is solely to enable all groups to present their evidence during the course of a single one-hour lesson and may be adjusted to fit the time available).</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Each group</a:t>
            </a:r>
            <a:r>
              <a:rPr lang="en-GB" sz="1200" b="0" i="0" kern="1200" dirty="0">
                <a:solidFill>
                  <a:schemeClr val="tx1"/>
                </a:solidFill>
                <a:effectLst/>
                <a:latin typeface="+mn-lt"/>
                <a:ea typeface="+mn-ea"/>
                <a:cs typeface="+mn-cs"/>
              </a:rPr>
              <a:t> prepares a written script of their report. Additional information – pictures, graphs or diagrams – could be prepared as PowerPoint slides.</a:t>
            </a:r>
          </a:p>
          <a:p>
            <a:endParaRPr lang="en-GB" sz="1200" b="0" i="0" kern="1200" dirty="0">
              <a:solidFill>
                <a:schemeClr val="tx1"/>
              </a:solidFill>
              <a:effectLst/>
              <a:latin typeface="+mn-lt"/>
              <a:ea typeface="+mn-ea"/>
              <a:cs typeface="+mn-cs"/>
            </a:endParaRPr>
          </a:p>
          <a:p>
            <a:r>
              <a:rPr lang="en-GB" sz="1200" b="0" i="1" kern="1200" dirty="0">
                <a:solidFill>
                  <a:schemeClr val="tx1"/>
                </a:solidFill>
                <a:effectLst/>
                <a:latin typeface="+mn-lt"/>
                <a:ea typeface="+mn-ea"/>
                <a:cs typeface="+mn-cs"/>
              </a:rPr>
              <a:t>Image: </a:t>
            </a:r>
            <a:r>
              <a:rPr lang="en-GB" sz="1200" b="0" i="0" kern="1200" dirty="0">
                <a:solidFill>
                  <a:schemeClr val="tx1"/>
                </a:solidFill>
                <a:effectLst/>
                <a:latin typeface="+mn-lt"/>
                <a:ea typeface="+mn-ea"/>
                <a:cs typeface="+mn-cs"/>
              </a:rPr>
              <a:t>A select Committee of the House of Commons in session at Portcullis House, circa 2010-12 from https://www.youtube.com/watch?v=ENIW7i48xHA licensed under the </a:t>
            </a:r>
            <a:r>
              <a:rPr lang="en-GB" sz="1200" b="0" i="0" u="none" strike="noStrike" kern="1200" dirty="0">
                <a:solidFill>
                  <a:schemeClr val="tx1"/>
                </a:solidFill>
                <a:effectLst/>
                <a:latin typeface="+mn-lt"/>
                <a:ea typeface="+mn-ea"/>
                <a:cs typeface="+mn-cs"/>
                <a:hlinkClick r:id="rId3" tooltip="w:en:Creative Commons"/>
              </a:rPr>
              <a:t>Creative Commons</a:t>
            </a:r>
            <a:r>
              <a:rPr lang="en-GB" sz="1200" b="0" i="0"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hlinkClick r:id="rId4"/>
              </a:rPr>
              <a:t>Attribution 3.0 </a:t>
            </a:r>
            <a:r>
              <a:rPr lang="en-GB" sz="1200" b="0" i="0" u="none" strike="noStrike" kern="1200" dirty="0" err="1">
                <a:solidFill>
                  <a:schemeClr val="tx1"/>
                </a:solidFill>
                <a:effectLst/>
                <a:latin typeface="+mn-lt"/>
                <a:ea typeface="+mn-ea"/>
                <a:cs typeface="+mn-cs"/>
                <a:hlinkClick r:id="rId4"/>
              </a:rPr>
              <a:t>Unported</a:t>
            </a:r>
            <a:r>
              <a:rPr lang="en-GB" sz="1200" b="0" i="0" kern="1200" dirty="0">
                <a:solidFill>
                  <a:schemeClr val="tx1"/>
                </a:solidFill>
                <a:effectLst/>
                <a:latin typeface="+mn-lt"/>
                <a:ea typeface="+mn-ea"/>
                <a:cs typeface="+mn-cs"/>
              </a:rPr>
              <a:t> license.</a:t>
            </a:r>
            <a:r>
              <a:rPr lang="en-GB" sz="1200" b="0" i="1"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7BE40B5-FB05-4698-917D-7B585CB38986}" type="slidenum">
              <a:rPr lang="en-GB" smtClean="0"/>
              <a:t>9</a:t>
            </a:fld>
            <a:endParaRPr lang="en-GB"/>
          </a:p>
        </p:txBody>
      </p:sp>
    </p:spTree>
    <p:extLst>
      <p:ext uri="{BB962C8B-B14F-4D97-AF65-F5344CB8AC3E}">
        <p14:creationId xmlns:p14="http://schemas.microsoft.com/office/powerpoint/2010/main" val="2601029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B616F9-4F93-475E-958E-31CCCEBA3618}" type="datetimeFigureOut">
              <a:rPr lang="en-GB" smtClean="0"/>
              <a:t>29/06/2022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EE186-468D-4E2C-8E96-ACAC87026A8E}" type="slidenum">
              <a:rPr lang="en-GB" smtClean="0"/>
              <a:t>‹#›</a:t>
            </a:fld>
            <a:endParaRPr lang="en-GB"/>
          </a:p>
        </p:txBody>
      </p:sp>
    </p:spTree>
    <p:extLst>
      <p:ext uri="{BB962C8B-B14F-4D97-AF65-F5344CB8AC3E}">
        <p14:creationId xmlns:p14="http://schemas.microsoft.com/office/powerpoint/2010/main" val="2400642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B616F9-4F93-475E-958E-31CCCEBA3618}" type="datetimeFigureOut">
              <a:rPr lang="en-GB" smtClean="0"/>
              <a:t>29/06/2022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EE186-468D-4E2C-8E96-ACAC87026A8E}" type="slidenum">
              <a:rPr lang="en-GB" smtClean="0"/>
              <a:t>‹#›</a:t>
            </a:fld>
            <a:endParaRPr lang="en-GB"/>
          </a:p>
        </p:txBody>
      </p:sp>
    </p:spTree>
    <p:extLst>
      <p:ext uri="{BB962C8B-B14F-4D97-AF65-F5344CB8AC3E}">
        <p14:creationId xmlns:p14="http://schemas.microsoft.com/office/powerpoint/2010/main" val="510156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B616F9-4F93-475E-958E-31CCCEBA3618}" type="datetimeFigureOut">
              <a:rPr lang="en-GB" smtClean="0"/>
              <a:t>29/06/2022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EE186-468D-4E2C-8E96-ACAC87026A8E}" type="slidenum">
              <a:rPr lang="en-GB" smtClean="0"/>
              <a:t>‹#›</a:t>
            </a:fld>
            <a:endParaRPr lang="en-GB"/>
          </a:p>
        </p:txBody>
      </p:sp>
    </p:spTree>
    <p:extLst>
      <p:ext uri="{BB962C8B-B14F-4D97-AF65-F5344CB8AC3E}">
        <p14:creationId xmlns:p14="http://schemas.microsoft.com/office/powerpoint/2010/main" val="204420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B616F9-4F93-475E-958E-31CCCEBA3618}" type="datetimeFigureOut">
              <a:rPr lang="en-GB" smtClean="0"/>
              <a:t>29/06/2022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EE186-468D-4E2C-8E96-ACAC87026A8E}" type="slidenum">
              <a:rPr lang="en-GB" smtClean="0"/>
              <a:t>‹#›</a:t>
            </a:fld>
            <a:endParaRPr lang="en-GB"/>
          </a:p>
        </p:txBody>
      </p:sp>
    </p:spTree>
    <p:extLst>
      <p:ext uri="{BB962C8B-B14F-4D97-AF65-F5344CB8AC3E}">
        <p14:creationId xmlns:p14="http://schemas.microsoft.com/office/powerpoint/2010/main" val="3384258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B616F9-4F93-475E-958E-31CCCEBA3618}" type="datetimeFigureOut">
              <a:rPr lang="en-GB" smtClean="0"/>
              <a:t>29/06/2022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EE186-468D-4E2C-8E96-ACAC87026A8E}" type="slidenum">
              <a:rPr lang="en-GB" smtClean="0"/>
              <a:t>‹#›</a:t>
            </a:fld>
            <a:endParaRPr lang="en-GB"/>
          </a:p>
        </p:txBody>
      </p:sp>
    </p:spTree>
    <p:extLst>
      <p:ext uri="{BB962C8B-B14F-4D97-AF65-F5344CB8AC3E}">
        <p14:creationId xmlns:p14="http://schemas.microsoft.com/office/powerpoint/2010/main" val="2251556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B616F9-4F93-475E-958E-31CCCEBA3618}" type="datetimeFigureOut">
              <a:rPr lang="en-GB" smtClean="0"/>
              <a:t>29/06/2022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FEE186-468D-4E2C-8E96-ACAC87026A8E}" type="slidenum">
              <a:rPr lang="en-GB" smtClean="0"/>
              <a:t>‹#›</a:t>
            </a:fld>
            <a:endParaRPr lang="en-GB"/>
          </a:p>
        </p:txBody>
      </p:sp>
    </p:spTree>
    <p:extLst>
      <p:ext uri="{BB962C8B-B14F-4D97-AF65-F5344CB8AC3E}">
        <p14:creationId xmlns:p14="http://schemas.microsoft.com/office/powerpoint/2010/main" val="1698989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B616F9-4F93-475E-958E-31CCCEBA3618}" type="datetimeFigureOut">
              <a:rPr lang="en-GB" smtClean="0"/>
              <a:t>29/06/2022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FEE186-468D-4E2C-8E96-ACAC87026A8E}" type="slidenum">
              <a:rPr lang="en-GB" smtClean="0"/>
              <a:t>‹#›</a:t>
            </a:fld>
            <a:endParaRPr lang="en-GB"/>
          </a:p>
        </p:txBody>
      </p:sp>
    </p:spTree>
    <p:extLst>
      <p:ext uri="{BB962C8B-B14F-4D97-AF65-F5344CB8AC3E}">
        <p14:creationId xmlns:p14="http://schemas.microsoft.com/office/powerpoint/2010/main" val="224782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B616F9-4F93-475E-958E-31CCCEBA3618}" type="datetimeFigureOut">
              <a:rPr lang="en-GB" smtClean="0"/>
              <a:t>29/06/2022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FEE186-468D-4E2C-8E96-ACAC87026A8E}" type="slidenum">
              <a:rPr lang="en-GB" smtClean="0"/>
              <a:t>‹#›</a:t>
            </a:fld>
            <a:endParaRPr lang="en-GB"/>
          </a:p>
        </p:txBody>
      </p:sp>
    </p:spTree>
    <p:extLst>
      <p:ext uri="{BB962C8B-B14F-4D97-AF65-F5344CB8AC3E}">
        <p14:creationId xmlns:p14="http://schemas.microsoft.com/office/powerpoint/2010/main" val="1623555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B616F9-4F93-475E-958E-31CCCEBA3618}" type="datetimeFigureOut">
              <a:rPr lang="en-GB" smtClean="0"/>
              <a:t>29/06/2022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FEE186-468D-4E2C-8E96-ACAC87026A8E}" type="slidenum">
              <a:rPr lang="en-GB" smtClean="0"/>
              <a:t>‹#›</a:t>
            </a:fld>
            <a:endParaRPr lang="en-GB"/>
          </a:p>
        </p:txBody>
      </p:sp>
    </p:spTree>
    <p:extLst>
      <p:ext uri="{BB962C8B-B14F-4D97-AF65-F5344CB8AC3E}">
        <p14:creationId xmlns:p14="http://schemas.microsoft.com/office/powerpoint/2010/main" val="2508205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B616F9-4F93-475E-958E-31CCCEBA3618}" type="datetimeFigureOut">
              <a:rPr lang="en-GB" smtClean="0"/>
              <a:t>29/06/2022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FEE186-468D-4E2C-8E96-ACAC87026A8E}" type="slidenum">
              <a:rPr lang="en-GB" smtClean="0"/>
              <a:t>‹#›</a:t>
            </a:fld>
            <a:endParaRPr lang="en-GB"/>
          </a:p>
        </p:txBody>
      </p:sp>
    </p:spTree>
    <p:extLst>
      <p:ext uri="{BB962C8B-B14F-4D97-AF65-F5344CB8AC3E}">
        <p14:creationId xmlns:p14="http://schemas.microsoft.com/office/powerpoint/2010/main" val="196081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B616F9-4F93-475E-958E-31CCCEBA3618}" type="datetimeFigureOut">
              <a:rPr lang="en-GB" smtClean="0"/>
              <a:t>29/06/2022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FEE186-468D-4E2C-8E96-ACAC87026A8E}" type="slidenum">
              <a:rPr lang="en-GB" smtClean="0"/>
              <a:t>‹#›</a:t>
            </a:fld>
            <a:endParaRPr lang="en-GB"/>
          </a:p>
        </p:txBody>
      </p:sp>
    </p:spTree>
    <p:extLst>
      <p:ext uri="{BB962C8B-B14F-4D97-AF65-F5344CB8AC3E}">
        <p14:creationId xmlns:p14="http://schemas.microsoft.com/office/powerpoint/2010/main" val="296526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B616F9-4F93-475E-958E-31CCCEBA3618}" type="datetimeFigureOut">
              <a:rPr lang="en-GB" smtClean="0"/>
              <a:t>29/06/2022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FEE186-468D-4E2C-8E96-ACAC87026A8E}" type="slidenum">
              <a:rPr lang="en-GB" smtClean="0"/>
              <a:t>‹#›</a:t>
            </a:fld>
            <a:endParaRPr lang="en-GB"/>
          </a:p>
        </p:txBody>
      </p:sp>
    </p:spTree>
    <p:extLst>
      <p:ext uri="{BB962C8B-B14F-4D97-AF65-F5344CB8AC3E}">
        <p14:creationId xmlns:p14="http://schemas.microsoft.com/office/powerpoint/2010/main" val="3305591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facebook.com/watch/?v=2641696669441841"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www.parliament.uk/about/how/committees/select/"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50900" y="-1"/>
            <a:ext cx="8293100" cy="707886"/>
          </a:xfrm>
          <a:prstGeom prst="rect">
            <a:avLst/>
          </a:prstGeom>
          <a:noFill/>
        </p:spPr>
        <p:txBody>
          <a:bodyPr wrap="square" rtlCol="0">
            <a:spAutoFit/>
          </a:bodyPr>
          <a:lstStyle/>
          <a:p>
            <a:r>
              <a:rPr lang="en-GB" sz="4000" b="1" dirty="0">
                <a:latin typeface="Verdana" panose="020B0604030504040204" pitchFamily="34" charset="0"/>
                <a:ea typeface="Verdana" panose="020B0604030504040204" pitchFamily="34" charset="0"/>
              </a:rPr>
              <a:t>Introduction</a:t>
            </a:r>
          </a:p>
        </p:txBody>
      </p:sp>
      <p:pic>
        <p:nvPicPr>
          <p:cNvPr id="11" name="Picture 10"/>
          <p:cNvPicPr>
            <a:picLocks noChangeAspect="1"/>
          </p:cNvPicPr>
          <p:nvPr/>
        </p:nvPicPr>
        <p:blipFill rotWithShape="1">
          <a:blip r:embed="rId3"/>
          <a:srcRect l="17387" t="2576" b="2874"/>
          <a:stretch/>
        </p:blipFill>
        <p:spPr>
          <a:xfrm>
            <a:off x="0" y="0"/>
            <a:ext cx="735332" cy="6865257"/>
          </a:xfrm>
          <a:prstGeom prst="rect">
            <a:avLst/>
          </a:prstGeom>
        </p:spPr>
      </p:pic>
      <p:sp>
        <p:nvSpPr>
          <p:cNvPr id="2" name="Rectangle 5">
            <a:extLst>
              <a:ext uri="{FF2B5EF4-FFF2-40B4-BE49-F238E27FC236}">
                <a16:creationId xmlns:a16="http://schemas.microsoft.com/office/drawing/2014/main" id="{F9F32721-94FC-47BB-B78D-EEB39B3C230B}"/>
              </a:ext>
            </a:extLst>
          </p:cNvPr>
          <p:cNvSpPr>
            <a:spLocks noChangeArrowheads="1"/>
          </p:cNvSpPr>
          <p:nvPr/>
        </p:nvSpPr>
        <p:spPr bwMode="auto">
          <a:xfrm>
            <a:off x="0" y="0"/>
            <a:ext cx="90297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700" b="0" i="0" u="none" strike="noStrike" cap="none" normalizeH="0" baseline="0">
                <a:ln>
                  <a:noFill/>
                </a:ln>
                <a:solidFill>
                  <a:srgbClr val="000000"/>
                </a:solidFill>
                <a:effectLst/>
                <a:latin typeface="Arial" panose="020B0604020202020204" pitchFamily="34" charset="0"/>
                <a:cs typeface="Arial" panose="020B0604020202020204" pitchFamily="34" charset="0"/>
              </a:rPr>
            </a:br>
            <a:endParaRPr kumimoji="0" lang="en-US" altLang="en-US" sz="7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8" name="Group 7">
            <a:extLst>
              <a:ext uri="{FF2B5EF4-FFF2-40B4-BE49-F238E27FC236}">
                <a16:creationId xmlns:a16="http://schemas.microsoft.com/office/drawing/2014/main" id="{854E309C-3F64-4956-BB8A-3F60A52C76A0}"/>
              </a:ext>
            </a:extLst>
          </p:cNvPr>
          <p:cNvGrpSpPr/>
          <p:nvPr/>
        </p:nvGrpSpPr>
        <p:grpSpPr>
          <a:xfrm>
            <a:off x="6273833" y="1081262"/>
            <a:ext cx="2266109" cy="4695476"/>
            <a:chOff x="6310333" y="862577"/>
            <a:chExt cx="2266109" cy="4695476"/>
          </a:xfrm>
        </p:grpSpPr>
        <p:pic>
          <p:nvPicPr>
            <p:cNvPr id="1026" name="Picture 2" descr="Youth Verdict_Primary Logo.png">
              <a:extLst>
                <a:ext uri="{FF2B5EF4-FFF2-40B4-BE49-F238E27FC236}">
                  <a16:creationId xmlns:a16="http://schemas.microsoft.com/office/drawing/2014/main" id="{4A42456C-94D6-4823-B296-A00CDF7120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0334" y="862577"/>
              <a:ext cx="2266108" cy="226610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0">
              <a:extLst>
                <a:ext uri="{FF2B5EF4-FFF2-40B4-BE49-F238E27FC236}">
                  <a16:creationId xmlns:a16="http://schemas.microsoft.com/office/drawing/2014/main" id="{A73AACD5-60D3-4F71-B8BA-8377F2CF5D67}"/>
                </a:ext>
              </a:extLst>
            </p:cNvPr>
            <p:cNvSpPr>
              <a:spLocks noChangeArrowheads="1"/>
            </p:cNvSpPr>
            <p:nvPr/>
          </p:nvSpPr>
          <p:spPr bwMode="auto">
            <a:xfrm flipH="1">
              <a:off x="6310333" y="3249729"/>
              <a:ext cx="226610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wfont_b4b563_f4498c8ed7634a229035c5c644a8b7ab"/>
                  <a:cs typeface="Arial" panose="020B0604020202020204" pitchFamily="34" charset="0"/>
                </a:rPr>
                <a:t>We are Youth Verdict, an </a:t>
              </a:r>
              <a:r>
                <a:rPr kumimoji="0" lang="en-US" altLang="en-US" sz="1800" b="0" i="0" u="none" strike="noStrike" cap="none" normalizeH="0" baseline="0" dirty="0" err="1">
                  <a:ln>
                    <a:noFill/>
                  </a:ln>
                  <a:solidFill>
                    <a:srgbClr val="000000"/>
                  </a:solidFill>
                  <a:effectLst/>
                  <a:latin typeface="wfont_b4b563_f4498c8ed7634a229035c5c644a8b7ab"/>
                  <a:cs typeface="Arial" panose="020B0604020202020204" pitchFamily="34" charset="0"/>
                </a:rPr>
                <a:t>organisation</a:t>
              </a:r>
              <a:r>
                <a:rPr kumimoji="0" lang="en-US" altLang="en-US" sz="1800" b="0" i="0" u="none" strike="noStrike" cap="none" normalizeH="0" baseline="0" dirty="0">
                  <a:ln>
                    <a:noFill/>
                  </a:ln>
                  <a:solidFill>
                    <a:srgbClr val="000000"/>
                  </a:solidFill>
                  <a:effectLst/>
                  <a:latin typeface="wfont_b4b563_f4498c8ed7634a229035c5c644a8b7ab"/>
                  <a:cs typeface="Arial" panose="020B0604020202020204" pitchFamily="34" charset="0"/>
                </a:rPr>
                <a:t> of young people from across Queensland, Australia, using legal avenues to fight for our human rights and climate justice.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pic>
        <p:nvPicPr>
          <p:cNvPr id="14" name="Picture 13">
            <a:hlinkClick r:id="rId5"/>
            <a:extLst>
              <a:ext uri="{FF2B5EF4-FFF2-40B4-BE49-F238E27FC236}">
                <a16:creationId xmlns:a16="http://schemas.microsoft.com/office/drawing/2014/main" id="{D5441BC0-9839-49EC-B990-EBC9803EC767}"/>
              </a:ext>
            </a:extLst>
          </p:cNvPr>
          <p:cNvPicPr>
            <a:picLocks noChangeAspect="1"/>
          </p:cNvPicPr>
          <p:nvPr/>
        </p:nvPicPr>
        <p:blipFill>
          <a:blip r:embed="rId6"/>
          <a:stretch>
            <a:fillRect/>
          </a:stretch>
        </p:blipFill>
        <p:spPr>
          <a:xfrm>
            <a:off x="1252536" y="1106009"/>
            <a:ext cx="4724809" cy="4724809"/>
          </a:xfrm>
          <a:prstGeom prst="rect">
            <a:avLst/>
          </a:prstGeom>
        </p:spPr>
      </p:pic>
    </p:spTree>
    <p:extLst>
      <p:ext uri="{BB962C8B-B14F-4D97-AF65-F5344CB8AC3E}">
        <p14:creationId xmlns:p14="http://schemas.microsoft.com/office/powerpoint/2010/main" val="2825539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l="17387" t="2576" b="2874"/>
          <a:stretch/>
        </p:blipFill>
        <p:spPr>
          <a:xfrm>
            <a:off x="0" y="0"/>
            <a:ext cx="735332" cy="6865257"/>
          </a:xfrm>
          <a:prstGeom prst="rect">
            <a:avLst/>
          </a:prstGeom>
        </p:spPr>
      </p:pic>
      <p:sp>
        <p:nvSpPr>
          <p:cNvPr id="5" name="TextBox 4">
            <a:extLst>
              <a:ext uri="{FF2B5EF4-FFF2-40B4-BE49-F238E27FC236}">
                <a16:creationId xmlns:a16="http://schemas.microsoft.com/office/drawing/2014/main" id="{A22DA1F0-6C75-4174-8E55-734A4067F927}"/>
              </a:ext>
            </a:extLst>
          </p:cNvPr>
          <p:cNvSpPr txBox="1"/>
          <p:nvPr/>
        </p:nvSpPr>
        <p:spPr>
          <a:xfrm>
            <a:off x="726895" y="150578"/>
            <a:ext cx="8293100" cy="1026435"/>
          </a:xfrm>
          <a:prstGeom prst="rect">
            <a:avLst/>
          </a:prstGeom>
          <a:noFill/>
        </p:spPr>
        <p:txBody>
          <a:bodyPr wrap="square" rtlCol="0">
            <a:spAutoFit/>
          </a:bodyPr>
          <a:lstStyle/>
          <a:p>
            <a:pPr>
              <a:lnSpc>
                <a:spcPct val="114000"/>
              </a:lnSpc>
            </a:pPr>
            <a:r>
              <a:rPr lang="en-GB" sz="2800" b="1" dirty="0">
                <a:latin typeface="Verdana" panose="020B0604030504040204" pitchFamily="34" charset="0"/>
                <a:ea typeface="Verdana" panose="020B0604030504040204" pitchFamily="34" charset="0"/>
              </a:rPr>
              <a:t>Expert witness preparation for a </a:t>
            </a:r>
          </a:p>
          <a:p>
            <a:pPr>
              <a:lnSpc>
                <a:spcPct val="114000"/>
              </a:lnSpc>
            </a:pPr>
            <a:r>
              <a:rPr lang="en-GB" sz="2800" b="1" dirty="0">
                <a:latin typeface="Verdana" panose="020B0604030504040204" pitchFamily="34" charset="0"/>
                <a:ea typeface="Verdana" panose="020B0604030504040204" pitchFamily="34" charset="0"/>
              </a:rPr>
              <a:t>‘select committee hearing’ </a:t>
            </a:r>
            <a:r>
              <a:rPr lang="en-GB" sz="2800" b="1" baseline="30000" dirty="0">
                <a:latin typeface="Calibri" panose="020F0502020204030204" pitchFamily="34" charset="0"/>
                <a:ea typeface="Verdana" panose="020B0604030504040204" pitchFamily="34" charset="0"/>
                <a:cs typeface="Calibri" panose="020F0502020204030204" pitchFamily="34" charset="0"/>
              </a:rPr>
              <a:t>②</a:t>
            </a:r>
            <a:endParaRPr lang="en-GB" sz="2800" b="1" baseline="30000" dirty="0">
              <a:latin typeface="Verdana" panose="020B0604030504040204" pitchFamily="34" charset="0"/>
              <a:ea typeface="Verdana" panose="020B0604030504040204" pitchFamily="34" charset="0"/>
            </a:endParaRPr>
          </a:p>
        </p:txBody>
      </p:sp>
      <p:sp>
        <p:nvSpPr>
          <p:cNvPr id="24" name="TextBox 23">
            <a:extLst>
              <a:ext uri="{FF2B5EF4-FFF2-40B4-BE49-F238E27FC236}">
                <a16:creationId xmlns:a16="http://schemas.microsoft.com/office/drawing/2014/main" id="{C1F65E9D-2B12-490A-97B2-1DD98648AB9F}"/>
              </a:ext>
            </a:extLst>
          </p:cNvPr>
          <p:cNvSpPr txBox="1"/>
          <p:nvPr/>
        </p:nvSpPr>
        <p:spPr>
          <a:xfrm>
            <a:off x="849600" y="1368000"/>
            <a:ext cx="8029357" cy="1737592"/>
          </a:xfrm>
          <a:prstGeom prst="rect">
            <a:avLst/>
          </a:prstGeom>
          <a:noFill/>
        </p:spPr>
        <p:txBody>
          <a:bodyPr wrap="square" rtlCol="0">
            <a:spAutoFit/>
          </a:bodyPr>
          <a:lstStyle/>
          <a:p>
            <a:pPr>
              <a:lnSpc>
                <a:spcPct val="114000"/>
              </a:lnSpc>
              <a:spcAft>
                <a:spcPts val="900"/>
              </a:spcAft>
            </a:pPr>
            <a:r>
              <a:rPr lang="en-GB" dirty="0">
                <a:latin typeface="Verdana" panose="020B0604030504040204" pitchFamily="34" charset="0"/>
                <a:ea typeface="Verdana" panose="020B0604030504040204" pitchFamily="34" charset="0"/>
              </a:rPr>
              <a:t>Make a list of the possible questions that members of the select committee may ask about your group’s evidence. </a:t>
            </a:r>
          </a:p>
          <a:p>
            <a:pPr>
              <a:lnSpc>
                <a:spcPct val="114000"/>
              </a:lnSpc>
              <a:spcAft>
                <a:spcPts val="900"/>
              </a:spcAft>
            </a:pPr>
            <a:r>
              <a:rPr lang="en-GB" dirty="0">
                <a:latin typeface="Verdana" panose="020B0604030504040204" pitchFamily="34" charset="0"/>
                <a:ea typeface="Verdana" panose="020B0604030504040204" pitchFamily="34" charset="0"/>
              </a:rPr>
              <a:t>For each question agree on and rehearse an answer. </a:t>
            </a:r>
          </a:p>
          <a:p>
            <a:pPr marL="92075" indent="-92075">
              <a:lnSpc>
                <a:spcPct val="114000"/>
              </a:lnSpc>
            </a:pPr>
            <a:r>
              <a:rPr lang="en-GB" sz="1400" i="1" dirty="0">
                <a:latin typeface="Verdana" panose="020B0604030504040204" pitchFamily="34" charset="0"/>
                <a:ea typeface="Verdana" panose="020B0604030504040204" pitchFamily="34" charset="0"/>
              </a:rPr>
              <a:t>(It is likely that some members of the committee are strongly in favour of fracking and others are strongly against it.)</a:t>
            </a:r>
          </a:p>
        </p:txBody>
      </p:sp>
      <p:grpSp>
        <p:nvGrpSpPr>
          <p:cNvPr id="15" name="Group 14">
            <a:extLst>
              <a:ext uri="{FF2B5EF4-FFF2-40B4-BE49-F238E27FC236}">
                <a16:creationId xmlns:a16="http://schemas.microsoft.com/office/drawing/2014/main" id="{CFDFA9EB-15AC-40D7-A45B-B5FFEF8481C8}"/>
              </a:ext>
            </a:extLst>
          </p:cNvPr>
          <p:cNvGrpSpPr/>
          <p:nvPr/>
        </p:nvGrpSpPr>
        <p:grpSpPr>
          <a:xfrm>
            <a:off x="2345635" y="3301912"/>
            <a:ext cx="5115339" cy="3102945"/>
            <a:chOff x="2345635" y="3328416"/>
            <a:chExt cx="5115339" cy="3102945"/>
          </a:xfrm>
        </p:grpSpPr>
        <p:pic>
          <p:nvPicPr>
            <p:cNvPr id="13" name="Picture 2" descr="https://upload.wikimedia.org/wikipedia/commons/1/17/Portcullis_House_Select_Committee.png">
              <a:extLst>
                <a:ext uri="{FF2B5EF4-FFF2-40B4-BE49-F238E27FC236}">
                  <a16:creationId xmlns:a16="http://schemas.microsoft.com/office/drawing/2014/main" id="{F4B506BB-18C9-4773-B13C-23A9C844E0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3686" y="3328416"/>
              <a:ext cx="4479235" cy="252190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6DD7F5A-BF8F-4C90-BEF2-63D3F90161A7}"/>
                </a:ext>
              </a:extLst>
            </p:cNvPr>
            <p:cNvSpPr txBox="1"/>
            <p:nvPr/>
          </p:nvSpPr>
          <p:spPr>
            <a:xfrm>
              <a:off x="2345635" y="5969696"/>
              <a:ext cx="5115339" cy="461665"/>
            </a:xfrm>
            <a:prstGeom prst="rect">
              <a:avLst/>
            </a:prstGeom>
            <a:noFill/>
          </p:spPr>
          <p:txBody>
            <a:bodyPr wrap="square" rtlCol="0">
              <a:spAutoFit/>
            </a:bodyPr>
            <a:lstStyle/>
            <a:p>
              <a:pPr algn="ctr"/>
              <a:r>
                <a:rPr lang="en-GB" sz="1200" i="1" dirty="0">
                  <a:latin typeface="Verdana" panose="020B0604030504040204" pitchFamily="34" charset="0"/>
                  <a:ea typeface="Verdana" panose="020B0604030504040204" pitchFamily="34" charset="0"/>
                </a:rPr>
                <a:t>Three witnesses being questioned about their evidence by a select committee of the House of Commons, circa 2010-2012.</a:t>
              </a:r>
            </a:p>
          </p:txBody>
        </p:sp>
      </p:grpSp>
    </p:spTree>
    <p:extLst>
      <p:ext uri="{BB962C8B-B14F-4D97-AF65-F5344CB8AC3E}">
        <p14:creationId xmlns:p14="http://schemas.microsoft.com/office/powerpoint/2010/main" val="2825754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57154146-7ED4-45DF-879C-5108E83396CE}"/>
              </a:ext>
            </a:extLst>
          </p:cNvPr>
          <p:cNvSpPr txBox="1"/>
          <p:nvPr/>
        </p:nvSpPr>
        <p:spPr>
          <a:xfrm>
            <a:off x="5953900" y="1230359"/>
            <a:ext cx="2660849" cy="1836000"/>
          </a:xfrm>
          <a:prstGeom prst="rect">
            <a:avLst/>
          </a:prstGeom>
          <a:solidFill>
            <a:srgbClr val="D26317"/>
          </a:solidFill>
        </p:spPr>
        <p:txBody>
          <a:bodyPr wrap="square" rtlCol="0" anchor="ctr" anchorCtr="0">
            <a:noAutofit/>
          </a:bodyPr>
          <a:lstStyle/>
          <a:p>
            <a:pPr algn="ctr"/>
            <a:r>
              <a:rPr lang="en-GB" sz="4800" b="1" dirty="0">
                <a:solidFill>
                  <a:schemeClr val="bg1"/>
                </a:solidFill>
              </a:rPr>
              <a:t>Timer</a:t>
            </a:r>
            <a:endParaRPr lang="en-GB" sz="1200" b="1" dirty="0">
              <a:solidFill>
                <a:schemeClr val="bg1"/>
              </a:solidFill>
            </a:endParaRPr>
          </a:p>
        </p:txBody>
      </p:sp>
      <p:sp>
        <p:nvSpPr>
          <p:cNvPr id="72" name="TextBox 71">
            <a:extLst>
              <a:ext uri="{FF2B5EF4-FFF2-40B4-BE49-F238E27FC236}">
                <a16:creationId xmlns:a16="http://schemas.microsoft.com/office/drawing/2014/main" id="{B7F207A7-053E-46D4-A41A-0B16A79F3CF1}"/>
              </a:ext>
            </a:extLst>
          </p:cNvPr>
          <p:cNvSpPr txBox="1"/>
          <p:nvPr/>
        </p:nvSpPr>
        <p:spPr>
          <a:xfrm>
            <a:off x="5986749" y="3322770"/>
            <a:ext cx="2628000" cy="1836000"/>
          </a:xfrm>
          <a:prstGeom prst="rect">
            <a:avLst/>
          </a:prstGeom>
          <a:solidFill>
            <a:srgbClr val="32599E"/>
          </a:solidFill>
        </p:spPr>
        <p:txBody>
          <a:bodyPr wrap="square" rtlCol="0" anchor="ctr" anchorCtr="0">
            <a:noAutofit/>
          </a:bodyPr>
          <a:lstStyle/>
          <a:p>
            <a:pPr algn="ctr"/>
            <a:r>
              <a:rPr lang="en-GB" sz="4800" b="1" dirty="0">
                <a:solidFill>
                  <a:schemeClr val="bg1"/>
                </a:solidFill>
              </a:rPr>
              <a:t>Timer</a:t>
            </a:r>
            <a:endParaRPr lang="en-GB" sz="1200" b="1" dirty="0">
              <a:solidFill>
                <a:schemeClr val="bg1"/>
              </a:solidFill>
            </a:endParaRPr>
          </a:p>
        </p:txBody>
      </p:sp>
      <p:pic>
        <p:nvPicPr>
          <p:cNvPr id="11" name="Picture 10"/>
          <p:cNvPicPr>
            <a:picLocks noChangeAspect="1"/>
          </p:cNvPicPr>
          <p:nvPr/>
        </p:nvPicPr>
        <p:blipFill rotWithShape="1">
          <a:blip r:embed="rId3"/>
          <a:srcRect l="17387" t="2576" b="2874"/>
          <a:stretch/>
        </p:blipFill>
        <p:spPr>
          <a:xfrm>
            <a:off x="0" y="0"/>
            <a:ext cx="735332" cy="6865257"/>
          </a:xfrm>
          <a:prstGeom prst="rect">
            <a:avLst/>
          </a:prstGeom>
        </p:spPr>
      </p:pic>
      <p:sp>
        <p:nvSpPr>
          <p:cNvPr id="116" name="TextBox 115">
            <a:extLst>
              <a:ext uri="{FF2B5EF4-FFF2-40B4-BE49-F238E27FC236}">
                <a16:creationId xmlns:a16="http://schemas.microsoft.com/office/drawing/2014/main" id="{46E69F0B-3294-47DE-B42C-D90064D8E185}"/>
              </a:ext>
            </a:extLst>
          </p:cNvPr>
          <p:cNvSpPr txBox="1"/>
          <p:nvPr/>
        </p:nvSpPr>
        <p:spPr>
          <a:xfrm>
            <a:off x="5986749" y="3640606"/>
            <a:ext cx="2628000" cy="1200329"/>
          </a:xfrm>
          <a:prstGeom prst="rect">
            <a:avLst/>
          </a:prstGeom>
          <a:solidFill>
            <a:srgbClr val="32599E"/>
          </a:solidFill>
        </p:spPr>
        <p:txBody>
          <a:bodyPr wrap="square" rtlCol="0">
            <a:spAutoFit/>
          </a:bodyPr>
          <a:lstStyle/>
          <a:p>
            <a:pPr algn="ctr"/>
            <a:r>
              <a:rPr lang="en-GB" sz="7200" b="1" dirty="0">
                <a:solidFill>
                  <a:schemeClr val="bg1"/>
                </a:solidFill>
              </a:rPr>
              <a:t>05</a:t>
            </a:r>
            <a:r>
              <a:rPr lang="en-GB" sz="2000" b="1" dirty="0">
                <a:solidFill>
                  <a:schemeClr val="bg1"/>
                </a:solidFill>
              </a:rPr>
              <a:t> mins</a:t>
            </a:r>
          </a:p>
        </p:txBody>
      </p:sp>
      <p:sp>
        <p:nvSpPr>
          <p:cNvPr id="117" name="TextBox 116">
            <a:extLst>
              <a:ext uri="{FF2B5EF4-FFF2-40B4-BE49-F238E27FC236}">
                <a16:creationId xmlns:a16="http://schemas.microsoft.com/office/drawing/2014/main" id="{88BD4F6E-184E-4327-A9FA-5433B5C06467}"/>
              </a:ext>
            </a:extLst>
          </p:cNvPr>
          <p:cNvSpPr txBox="1"/>
          <p:nvPr/>
        </p:nvSpPr>
        <p:spPr>
          <a:xfrm>
            <a:off x="5986749" y="3640606"/>
            <a:ext cx="2628000" cy="1200329"/>
          </a:xfrm>
          <a:prstGeom prst="rect">
            <a:avLst/>
          </a:prstGeom>
          <a:solidFill>
            <a:srgbClr val="32599E"/>
          </a:solidFill>
        </p:spPr>
        <p:txBody>
          <a:bodyPr wrap="square" rtlCol="0">
            <a:spAutoFit/>
          </a:bodyPr>
          <a:lstStyle/>
          <a:p>
            <a:pPr algn="ctr"/>
            <a:r>
              <a:rPr lang="en-GB" sz="7200" b="1" dirty="0">
                <a:solidFill>
                  <a:schemeClr val="bg1"/>
                </a:solidFill>
              </a:rPr>
              <a:t>04</a:t>
            </a:r>
            <a:r>
              <a:rPr lang="en-GB" sz="2000" b="1" dirty="0">
                <a:solidFill>
                  <a:schemeClr val="bg1"/>
                </a:solidFill>
              </a:rPr>
              <a:t> mins</a:t>
            </a:r>
          </a:p>
        </p:txBody>
      </p:sp>
      <p:sp>
        <p:nvSpPr>
          <p:cNvPr id="118" name="TextBox 117">
            <a:extLst>
              <a:ext uri="{FF2B5EF4-FFF2-40B4-BE49-F238E27FC236}">
                <a16:creationId xmlns:a16="http://schemas.microsoft.com/office/drawing/2014/main" id="{7E92ADB6-91B8-4457-BA8F-3275E54E4716}"/>
              </a:ext>
            </a:extLst>
          </p:cNvPr>
          <p:cNvSpPr txBox="1"/>
          <p:nvPr/>
        </p:nvSpPr>
        <p:spPr>
          <a:xfrm>
            <a:off x="5986749" y="3640606"/>
            <a:ext cx="2628000" cy="1200329"/>
          </a:xfrm>
          <a:prstGeom prst="rect">
            <a:avLst/>
          </a:prstGeom>
          <a:solidFill>
            <a:srgbClr val="32599E"/>
          </a:solidFill>
        </p:spPr>
        <p:txBody>
          <a:bodyPr wrap="square" rtlCol="0">
            <a:spAutoFit/>
          </a:bodyPr>
          <a:lstStyle/>
          <a:p>
            <a:pPr algn="ctr"/>
            <a:r>
              <a:rPr lang="en-GB" sz="7200" b="1" dirty="0">
                <a:solidFill>
                  <a:schemeClr val="bg1"/>
                </a:solidFill>
              </a:rPr>
              <a:t>03</a:t>
            </a:r>
            <a:r>
              <a:rPr lang="en-GB" sz="2000" b="1" dirty="0">
                <a:solidFill>
                  <a:schemeClr val="bg1"/>
                </a:solidFill>
              </a:rPr>
              <a:t> mins</a:t>
            </a:r>
          </a:p>
        </p:txBody>
      </p:sp>
      <p:sp>
        <p:nvSpPr>
          <p:cNvPr id="119" name="TextBox 118">
            <a:extLst>
              <a:ext uri="{FF2B5EF4-FFF2-40B4-BE49-F238E27FC236}">
                <a16:creationId xmlns:a16="http://schemas.microsoft.com/office/drawing/2014/main" id="{E5925C92-35C9-46C3-87F5-B25603879364}"/>
              </a:ext>
            </a:extLst>
          </p:cNvPr>
          <p:cNvSpPr txBox="1"/>
          <p:nvPr/>
        </p:nvSpPr>
        <p:spPr>
          <a:xfrm>
            <a:off x="5986749" y="3640606"/>
            <a:ext cx="2628000" cy="1200329"/>
          </a:xfrm>
          <a:prstGeom prst="rect">
            <a:avLst/>
          </a:prstGeom>
          <a:solidFill>
            <a:srgbClr val="32599E"/>
          </a:solidFill>
        </p:spPr>
        <p:txBody>
          <a:bodyPr wrap="square" rtlCol="0">
            <a:spAutoFit/>
          </a:bodyPr>
          <a:lstStyle/>
          <a:p>
            <a:pPr algn="ctr"/>
            <a:r>
              <a:rPr lang="en-GB" sz="7200" b="1" dirty="0">
                <a:solidFill>
                  <a:schemeClr val="bg1"/>
                </a:solidFill>
              </a:rPr>
              <a:t>02</a:t>
            </a:r>
            <a:r>
              <a:rPr lang="en-GB" sz="2000" b="1" dirty="0">
                <a:solidFill>
                  <a:schemeClr val="bg1"/>
                </a:solidFill>
              </a:rPr>
              <a:t> mins</a:t>
            </a:r>
          </a:p>
        </p:txBody>
      </p:sp>
      <p:sp>
        <p:nvSpPr>
          <p:cNvPr id="120" name="TextBox 119">
            <a:extLst>
              <a:ext uri="{FF2B5EF4-FFF2-40B4-BE49-F238E27FC236}">
                <a16:creationId xmlns:a16="http://schemas.microsoft.com/office/drawing/2014/main" id="{5A8FDFB7-F001-47A0-8F66-D882A61E8048}"/>
              </a:ext>
            </a:extLst>
          </p:cNvPr>
          <p:cNvSpPr txBox="1"/>
          <p:nvPr/>
        </p:nvSpPr>
        <p:spPr>
          <a:xfrm>
            <a:off x="5986749" y="3640606"/>
            <a:ext cx="2628000" cy="1200329"/>
          </a:xfrm>
          <a:prstGeom prst="rect">
            <a:avLst/>
          </a:prstGeom>
          <a:solidFill>
            <a:srgbClr val="32599E"/>
          </a:solidFill>
        </p:spPr>
        <p:txBody>
          <a:bodyPr wrap="square" rtlCol="0">
            <a:spAutoFit/>
          </a:bodyPr>
          <a:lstStyle/>
          <a:p>
            <a:pPr algn="ctr"/>
            <a:r>
              <a:rPr lang="en-GB" sz="7200" b="1" dirty="0">
                <a:solidFill>
                  <a:schemeClr val="bg1"/>
                </a:solidFill>
              </a:rPr>
              <a:t>01</a:t>
            </a:r>
            <a:r>
              <a:rPr lang="en-GB" sz="2000" b="1" dirty="0">
                <a:solidFill>
                  <a:schemeClr val="bg1"/>
                </a:solidFill>
              </a:rPr>
              <a:t> mins</a:t>
            </a:r>
          </a:p>
        </p:txBody>
      </p:sp>
      <p:sp>
        <p:nvSpPr>
          <p:cNvPr id="121" name="TextBox 120">
            <a:extLst>
              <a:ext uri="{FF2B5EF4-FFF2-40B4-BE49-F238E27FC236}">
                <a16:creationId xmlns:a16="http://schemas.microsoft.com/office/drawing/2014/main" id="{69B4FD22-2750-42AA-AAD0-63C1738E7851}"/>
              </a:ext>
            </a:extLst>
          </p:cNvPr>
          <p:cNvSpPr txBox="1"/>
          <p:nvPr/>
        </p:nvSpPr>
        <p:spPr>
          <a:xfrm>
            <a:off x="5986749" y="3322770"/>
            <a:ext cx="2628000" cy="1836000"/>
          </a:xfrm>
          <a:prstGeom prst="rect">
            <a:avLst/>
          </a:prstGeom>
          <a:solidFill>
            <a:srgbClr val="8E0000"/>
          </a:solidFill>
        </p:spPr>
        <p:txBody>
          <a:bodyPr wrap="square" rtlCol="0" anchor="ctr" anchorCtr="0">
            <a:noAutofit/>
          </a:bodyPr>
          <a:lstStyle/>
          <a:p>
            <a:pPr algn="ctr"/>
            <a:r>
              <a:rPr lang="en-GB" sz="4800" b="1" dirty="0">
                <a:solidFill>
                  <a:schemeClr val="bg1"/>
                </a:solidFill>
              </a:rPr>
              <a:t>Time up</a:t>
            </a:r>
            <a:endParaRPr lang="en-GB" sz="1200" b="1" dirty="0">
              <a:solidFill>
                <a:schemeClr val="bg1"/>
              </a:solidFill>
            </a:endParaRPr>
          </a:p>
        </p:txBody>
      </p:sp>
      <p:sp>
        <p:nvSpPr>
          <p:cNvPr id="99" name="Rectangle: Rounded Corners 98">
            <a:extLst>
              <a:ext uri="{FF2B5EF4-FFF2-40B4-BE49-F238E27FC236}">
                <a16:creationId xmlns:a16="http://schemas.microsoft.com/office/drawing/2014/main" id="{C760A2E1-822B-4394-AFEE-F61FD5624EA3}"/>
              </a:ext>
            </a:extLst>
          </p:cNvPr>
          <p:cNvSpPr/>
          <p:nvPr/>
        </p:nvSpPr>
        <p:spPr>
          <a:xfrm>
            <a:off x="7463952" y="5410637"/>
            <a:ext cx="1260372" cy="1028779"/>
          </a:xfrm>
          <a:prstGeom prst="roundRect">
            <a:avLst/>
          </a:prstGeom>
          <a:solidFill>
            <a:srgbClr val="32599E"/>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Start </a:t>
            </a:r>
          </a:p>
          <a:p>
            <a:pPr algn="ctr"/>
            <a:r>
              <a:rPr lang="en-GB" b="1" dirty="0"/>
              <a:t>5 minute </a:t>
            </a:r>
          </a:p>
          <a:p>
            <a:pPr algn="ctr"/>
            <a:r>
              <a:rPr lang="en-GB" b="1" dirty="0"/>
              <a:t>timer</a:t>
            </a:r>
          </a:p>
        </p:txBody>
      </p:sp>
      <p:sp>
        <p:nvSpPr>
          <p:cNvPr id="47" name="TextBox 46">
            <a:extLst>
              <a:ext uri="{FF2B5EF4-FFF2-40B4-BE49-F238E27FC236}">
                <a16:creationId xmlns:a16="http://schemas.microsoft.com/office/drawing/2014/main" id="{DD71AF36-404A-48D2-B39D-B5FCBDCD493B}"/>
              </a:ext>
            </a:extLst>
          </p:cNvPr>
          <p:cNvSpPr txBox="1"/>
          <p:nvPr/>
        </p:nvSpPr>
        <p:spPr>
          <a:xfrm>
            <a:off x="5970324" y="1548195"/>
            <a:ext cx="2628000" cy="1200329"/>
          </a:xfrm>
          <a:prstGeom prst="rect">
            <a:avLst/>
          </a:prstGeom>
          <a:solidFill>
            <a:srgbClr val="D26317"/>
          </a:solidFill>
        </p:spPr>
        <p:txBody>
          <a:bodyPr wrap="square" rtlCol="0">
            <a:spAutoFit/>
          </a:bodyPr>
          <a:lstStyle/>
          <a:p>
            <a:pPr algn="ctr"/>
            <a:r>
              <a:rPr lang="en-GB" sz="7200" b="1" dirty="0">
                <a:solidFill>
                  <a:schemeClr val="bg1"/>
                </a:solidFill>
              </a:rPr>
              <a:t>03</a:t>
            </a:r>
            <a:r>
              <a:rPr lang="en-GB" sz="2000" b="1" dirty="0">
                <a:solidFill>
                  <a:schemeClr val="bg1"/>
                </a:solidFill>
              </a:rPr>
              <a:t> mins</a:t>
            </a:r>
          </a:p>
        </p:txBody>
      </p:sp>
      <p:sp>
        <p:nvSpPr>
          <p:cNvPr id="48" name="TextBox 47">
            <a:extLst>
              <a:ext uri="{FF2B5EF4-FFF2-40B4-BE49-F238E27FC236}">
                <a16:creationId xmlns:a16="http://schemas.microsoft.com/office/drawing/2014/main" id="{C7D7ACEA-3787-4956-9FB5-CB4E652CB44B}"/>
              </a:ext>
            </a:extLst>
          </p:cNvPr>
          <p:cNvSpPr txBox="1"/>
          <p:nvPr/>
        </p:nvSpPr>
        <p:spPr>
          <a:xfrm>
            <a:off x="5970324" y="1548195"/>
            <a:ext cx="2628000" cy="1200329"/>
          </a:xfrm>
          <a:prstGeom prst="rect">
            <a:avLst/>
          </a:prstGeom>
          <a:solidFill>
            <a:srgbClr val="D26317"/>
          </a:solidFill>
        </p:spPr>
        <p:txBody>
          <a:bodyPr wrap="square" rtlCol="0">
            <a:spAutoFit/>
          </a:bodyPr>
          <a:lstStyle/>
          <a:p>
            <a:pPr algn="ctr"/>
            <a:r>
              <a:rPr lang="en-GB" sz="7200" b="1" dirty="0">
                <a:solidFill>
                  <a:schemeClr val="bg1"/>
                </a:solidFill>
              </a:rPr>
              <a:t>02</a:t>
            </a:r>
            <a:r>
              <a:rPr lang="en-GB" sz="2000" b="1" dirty="0">
                <a:solidFill>
                  <a:schemeClr val="bg1"/>
                </a:solidFill>
              </a:rPr>
              <a:t> mins</a:t>
            </a:r>
          </a:p>
        </p:txBody>
      </p:sp>
      <p:sp>
        <p:nvSpPr>
          <p:cNvPr id="49" name="TextBox 48">
            <a:extLst>
              <a:ext uri="{FF2B5EF4-FFF2-40B4-BE49-F238E27FC236}">
                <a16:creationId xmlns:a16="http://schemas.microsoft.com/office/drawing/2014/main" id="{EFB91127-6058-4317-B62F-41C80F067D99}"/>
              </a:ext>
            </a:extLst>
          </p:cNvPr>
          <p:cNvSpPr txBox="1"/>
          <p:nvPr/>
        </p:nvSpPr>
        <p:spPr>
          <a:xfrm>
            <a:off x="5970324" y="1548195"/>
            <a:ext cx="2628000" cy="1200329"/>
          </a:xfrm>
          <a:prstGeom prst="rect">
            <a:avLst/>
          </a:prstGeom>
          <a:solidFill>
            <a:srgbClr val="D26317"/>
          </a:solidFill>
        </p:spPr>
        <p:txBody>
          <a:bodyPr wrap="square" rtlCol="0">
            <a:spAutoFit/>
          </a:bodyPr>
          <a:lstStyle/>
          <a:p>
            <a:pPr algn="ctr"/>
            <a:r>
              <a:rPr lang="en-GB" sz="7200" b="1" dirty="0">
                <a:solidFill>
                  <a:schemeClr val="bg1"/>
                </a:solidFill>
              </a:rPr>
              <a:t>01</a:t>
            </a:r>
            <a:r>
              <a:rPr lang="en-GB" sz="2000" b="1" dirty="0">
                <a:solidFill>
                  <a:schemeClr val="bg1"/>
                </a:solidFill>
              </a:rPr>
              <a:t> mins</a:t>
            </a:r>
          </a:p>
        </p:txBody>
      </p:sp>
      <p:sp>
        <p:nvSpPr>
          <p:cNvPr id="50" name="TextBox 49">
            <a:extLst>
              <a:ext uri="{FF2B5EF4-FFF2-40B4-BE49-F238E27FC236}">
                <a16:creationId xmlns:a16="http://schemas.microsoft.com/office/drawing/2014/main" id="{C497B249-5D4A-4664-AA5D-AE6414A493A8}"/>
              </a:ext>
            </a:extLst>
          </p:cNvPr>
          <p:cNvSpPr txBox="1"/>
          <p:nvPr/>
        </p:nvSpPr>
        <p:spPr>
          <a:xfrm>
            <a:off x="5970324" y="1230359"/>
            <a:ext cx="2628000" cy="1836000"/>
          </a:xfrm>
          <a:prstGeom prst="rect">
            <a:avLst/>
          </a:prstGeom>
          <a:solidFill>
            <a:srgbClr val="C00000"/>
          </a:solidFill>
        </p:spPr>
        <p:txBody>
          <a:bodyPr wrap="square" rtlCol="0" anchor="ctr" anchorCtr="0">
            <a:noAutofit/>
          </a:bodyPr>
          <a:lstStyle/>
          <a:p>
            <a:pPr algn="ctr"/>
            <a:r>
              <a:rPr lang="en-GB" sz="4800" b="1" dirty="0">
                <a:solidFill>
                  <a:schemeClr val="bg1"/>
                </a:solidFill>
              </a:rPr>
              <a:t>Time up</a:t>
            </a:r>
            <a:endParaRPr lang="en-GB" sz="1200" b="1" dirty="0">
              <a:solidFill>
                <a:schemeClr val="bg1"/>
              </a:solidFill>
            </a:endParaRPr>
          </a:p>
        </p:txBody>
      </p:sp>
      <p:sp>
        <p:nvSpPr>
          <p:cNvPr id="4" name="Oval 3">
            <a:extLst>
              <a:ext uri="{FF2B5EF4-FFF2-40B4-BE49-F238E27FC236}">
                <a16:creationId xmlns:a16="http://schemas.microsoft.com/office/drawing/2014/main" id="{63B62163-D66A-40CB-9FCE-1F56ABB0900D}"/>
              </a:ext>
            </a:extLst>
          </p:cNvPr>
          <p:cNvSpPr/>
          <p:nvPr/>
        </p:nvSpPr>
        <p:spPr>
          <a:xfrm>
            <a:off x="5844324" y="5410636"/>
            <a:ext cx="1305206" cy="1028779"/>
          </a:xfrm>
          <a:prstGeom prst="ellipse">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Start 3 minute timer</a:t>
            </a:r>
          </a:p>
        </p:txBody>
      </p:sp>
      <p:sp>
        <p:nvSpPr>
          <p:cNvPr id="65" name="TextBox 64">
            <a:extLst>
              <a:ext uri="{FF2B5EF4-FFF2-40B4-BE49-F238E27FC236}">
                <a16:creationId xmlns:a16="http://schemas.microsoft.com/office/drawing/2014/main" id="{7F8D3C4D-29DA-4AD5-827D-3814389A8A8C}"/>
              </a:ext>
            </a:extLst>
          </p:cNvPr>
          <p:cNvSpPr txBox="1"/>
          <p:nvPr/>
        </p:nvSpPr>
        <p:spPr>
          <a:xfrm>
            <a:off x="5970324" y="1230359"/>
            <a:ext cx="2628000" cy="1836000"/>
          </a:xfrm>
          <a:prstGeom prst="rect">
            <a:avLst/>
          </a:prstGeom>
          <a:solidFill>
            <a:srgbClr val="D26317"/>
          </a:solidFill>
        </p:spPr>
        <p:txBody>
          <a:bodyPr wrap="square" rtlCol="0" anchor="ctr" anchorCtr="0">
            <a:noAutofit/>
          </a:bodyPr>
          <a:lstStyle/>
          <a:p>
            <a:pPr algn="ctr"/>
            <a:r>
              <a:rPr lang="en-GB" sz="4800" b="1" dirty="0">
                <a:solidFill>
                  <a:schemeClr val="bg1"/>
                </a:solidFill>
              </a:rPr>
              <a:t>Timer</a:t>
            </a:r>
            <a:endParaRPr lang="en-GB" sz="1200" b="1" dirty="0">
              <a:solidFill>
                <a:schemeClr val="bg1"/>
              </a:solidFill>
            </a:endParaRPr>
          </a:p>
        </p:txBody>
      </p:sp>
      <p:sp>
        <p:nvSpPr>
          <p:cNvPr id="69" name="TextBox 68">
            <a:extLst>
              <a:ext uri="{FF2B5EF4-FFF2-40B4-BE49-F238E27FC236}">
                <a16:creationId xmlns:a16="http://schemas.microsoft.com/office/drawing/2014/main" id="{DE5612F0-3466-4D27-95D2-A57AF50C5C4E}"/>
              </a:ext>
            </a:extLst>
          </p:cNvPr>
          <p:cNvSpPr txBox="1"/>
          <p:nvPr/>
        </p:nvSpPr>
        <p:spPr>
          <a:xfrm>
            <a:off x="5986749" y="3322770"/>
            <a:ext cx="2628000" cy="1836000"/>
          </a:xfrm>
          <a:prstGeom prst="rect">
            <a:avLst/>
          </a:prstGeom>
          <a:solidFill>
            <a:srgbClr val="32599E"/>
          </a:solidFill>
        </p:spPr>
        <p:txBody>
          <a:bodyPr wrap="square" rtlCol="0" anchor="ctr" anchorCtr="0">
            <a:noAutofit/>
          </a:bodyPr>
          <a:lstStyle/>
          <a:p>
            <a:pPr algn="ctr"/>
            <a:r>
              <a:rPr lang="en-GB" sz="4800" b="1" dirty="0">
                <a:solidFill>
                  <a:schemeClr val="bg1"/>
                </a:solidFill>
              </a:rPr>
              <a:t>Timer</a:t>
            </a:r>
            <a:endParaRPr lang="en-GB" sz="1200" b="1" dirty="0">
              <a:solidFill>
                <a:schemeClr val="bg1"/>
              </a:solidFill>
            </a:endParaRPr>
          </a:p>
        </p:txBody>
      </p:sp>
      <p:sp>
        <p:nvSpPr>
          <p:cNvPr id="15" name="Frame 14">
            <a:extLst>
              <a:ext uri="{FF2B5EF4-FFF2-40B4-BE49-F238E27FC236}">
                <a16:creationId xmlns:a16="http://schemas.microsoft.com/office/drawing/2014/main" id="{212A7D66-1757-4813-BADC-4B1D8A9A73B2}"/>
              </a:ext>
            </a:extLst>
          </p:cNvPr>
          <p:cNvSpPr/>
          <p:nvPr/>
        </p:nvSpPr>
        <p:spPr>
          <a:xfrm>
            <a:off x="5844324" y="1172392"/>
            <a:ext cx="2880000" cy="1951934"/>
          </a:xfrm>
          <a:prstGeom prst="frame">
            <a:avLst>
              <a:gd name="adj1" fmla="val 8162"/>
            </a:avLst>
          </a:prstGeom>
          <a:solidFill>
            <a:schemeClr val="bg1">
              <a:lumMod val="8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3" name="Frame 72">
            <a:extLst>
              <a:ext uri="{FF2B5EF4-FFF2-40B4-BE49-F238E27FC236}">
                <a16:creationId xmlns:a16="http://schemas.microsoft.com/office/drawing/2014/main" id="{8A4A8130-0076-4A3C-BD1F-A3E19EA7DB49}"/>
              </a:ext>
            </a:extLst>
          </p:cNvPr>
          <p:cNvSpPr/>
          <p:nvPr/>
        </p:nvSpPr>
        <p:spPr>
          <a:xfrm>
            <a:off x="5844324" y="3264803"/>
            <a:ext cx="2880000" cy="1951934"/>
          </a:xfrm>
          <a:prstGeom prst="frame">
            <a:avLst>
              <a:gd name="adj1" fmla="val 8162"/>
            </a:avLst>
          </a:prstGeom>
          <a:solidFill>
            <a:schemeClr val="bg1">
              <a:lumMod val="8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5" name="TextBox 74">
            <a:extLst>
              <a:ext uri="{FF2B5EF4-FFF2-40B4-BE49-F238E27FC236}">
                <a16:creationId xmlns:a16="http://schemas.microsoft.com/office/drawing/2014/main" id="{C654D2F3-E052-4AB2-9B8E-FA127A4BF615}"/>
              </a:ext>
            </a:extLst>
          </p:cNvPr>
          <p:cNvSpPr txBox="1"/>
          <p:nvPr/>
        </p:nvSpPr>
        <p:spPr>
          <a:xfrm>
            <a:off x="850900" y="9158"/>
            <a:ext cx="8293100" cy="1323439"/>
          </a:xfrm>
          <a:prstGeom prst="rect">
            <a:avLst/>
          </a:prstGeom>
          <a:noFill/>
        </p:spPr>
        <p:txBody>
          <a:bodyPr wrap="square" rtlCol="0">
            <a:spAutoFit/>
          </a:bodyPr>
          <a:lstStyle/>
          <a:p>
            <a:r>
              <a:rPr lang="en-GB" sz="4000" b="1" dirty="0">
                <a:latin typeface="Verdana" panose="020B0604030504040204" pitchFamily="34" charset="0"/>
                <a:ea typeface="Verdana" panose="020B0604030504040204" pitchFamily="34" charset="0"/>
              </a:rPr>
              <a:t>Select committee hearing</a:t>
            </a:r>
            <a:endParaRPr lang="en-GB" sz="4000" b="1" baseline="30000" dirty="0">
              <a:latin typeface="Verdana" panose="020B0604030504040204" pitchFamily="34" charset="0"/>
              <a:ea typeface="Verdana" panose="020B0604030504040204" pitchFamily="34" charset="0"/>
            </a:endParaRPr>
          </a:p>
          <a:p>
            <a:endParaRPr lang="en-GB" sz="4000" b="1" dirty="0">
              <a:latin typeface="Verdana" panose="020B0604030504040204" pitchFamily="34" charset="0"/>
              <a:ea typeface="Verdana" panose="020B0604030504040204" pitchFamily="34" charset="0"/>
            </a:endParaRPr>
          </a:p>
        </p:txBody>
      </p:sp>
      <p:sp>
        <p:nvSpPr>
          <p:cNvPr id="76" name="TextBox 75">
            <a:extLst>
              <a:ext uri="{FF2B5EF4-FFF2-40B4-BE49-F238E27FC236}">
                <a16:creationId xmlns:a16="http://schemas.microsoft.com/office/drawing/2014/main" id="{346CAC5F-9DF9-49E6-94DF-471C90241863}"/>
              </a:ext>
            </a:extLst>
          </p:cNvPr>
          <p:cNvSpPr txBox="1"/>
          <p:nvPr/>
        </p:nvSpPr>
        <p:spPr>
          <a:xfrm>
            <a:off x="850900" y="1062883"/>
            <a:ext cx="4877856" cy="1478290"/>
          </a:xfrm>
          <a:prstGeom prst="rect">
            <a:avLst/>
          </a:prstGeom>
          <a:noFill/>
        </p:spPr>
        <p:txBody>
          <a:bodyPr wrap="square" rtlCol="0">
            <a:spAutoFit/>
          </a:bodyPr>
          <a:lstStyle/>
          <a:p>
            <a:pPr>
              <a:lnSpc>
                <a:spcPct val="114000"/>
              </a:lnSpc>
              <a:spcAft>
                <a:spcPts val="600"/>
              </a:spcAft>
            </a:pPr>
            <a:r>
              <a:rPr lang="en-GB" dirty="0">
                <a:latin typeface="Verdana" panose="020B0604030504040204" pitchFamily="34" charset="0"/>
                <a:ea typeface="Verdana" panose="020B0604030504040204" pitchFamily="34" charset="0"/>
              </a:rPr>
              <a:t>In turn, each group of expert witnesses:</a:t>
            </a:r>
          </a:p>
          <a:p>
            <a:pPr marL="715963" indent="-173038">
              <a:lnSpc>
                <a:spcPct val="114000"/>
              </a:lnSpc>
              <a:spcAft>
                <a:spcPts val="600"/>
              </a:spcAft>
              <a:buFont typeface="Arial" panose="020B0604020202020204" pitchFamily="34" charset="0"/>
              <a:buChar char="•"/>
            </a:pPr>
            <a:r>
              <a:rPr lang="en-GB" dirty="0">
                <a:latin typeface="Verdana" panose="020B0604030504040204" pitchFamily="34" charset="0"/>
                <a:ea typeface="Verdana" panose="020B0604030504040204" pitchFamily="34" charset="0"/>
              </a:rPr>
              <a:t>present their evidence (3 min)</a:t>
            </a:r>
          </a:p>
          <a:p>
            <a:pPr marL="715963" indent="-173038">
              <a:lnSpc>
                <a:spcPct val="114000"/>
              </a:lnSpc>
              <a:spcAft>
                <a:spcPts val="1200"/>
              </a:spcAft>
              <a:buFont typeface="Arial" panose="020B0604020202020204" pitchFamily="34" charset="0"/>
              <a:buChar char="•"/>
            </a:pPr>
            <a:r>
              <a:rPr lang="en-GB" dirty="0">
                <a:latin typeface="Verdana" panose="020B0604030504040204" pitchFamily="34" charset="0"/>
                <a:ea typeface="Verdana" panose="020B0604030504040204" pitchFamily="34" charset="0"/>
              </a:rPr>
              <a:t>answer questions from the committee (5 min).</a:t>
            </a:r>
          </a:p>
        </p:txBody>
      </p:sp>
      <p:pic>
        <p:nvPicPr>
          <p:cNvPr id="78" name="Picture 77">
            <a:extLst>
              <a:ext uri="{FF2B5EF4-FFF2-40B4-BE49-F238E27FC236}">
                <a16:creationId xmlns:a16="http://schemas.microsoft.com/office/drawing/2014/main" id="{CB889197-D26B-44D5-A7C2-86C612BF00F7}"/>
              </a:ext>
            </a:extLst>
          </p:cNvPr>
          <p:cNvPicPr>
            <a:picLocks noChangeAspect="1"/>
          </p:cNvPicPr>
          <p:nvPr/>
        </p:nvPicPr>
        <p:blipFill>
          <a:blip r:embed="rId4"/>
          <a:stretch>
            <a:fillRect/>
          </a:stretch>
        </p:blipFill>
        <p:spPr>
          <a:xfrm>
            <a:off x="985754" y="3239619"/>
            <a:ext cx="4608148" cy="2730443"/>
          </a:xfrm>
          <a:prstGeom prst="rect">
            <a:avLst/>
          </a:prstGeom>
        </p:spPr>
      </p:pic>
    </p:spTree>
    <p:extLst>
      <p:ext uri="{BB962C8B-B14F-4D97-AF65-F5344CB8AC3E}">
        <p14:creationId xmlns:p14="http://schemas.microsoft.com/office/powerpoint/2010/main" val="42555990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childTnLst>
                                </p:cTn>
                              </p:par>
                            </p:childTnLst>
                          </p:cTn>
                        </p:par>
                        <p:par>
                          <p:cTn id="8" fill="hold">
                            <p:stCondLst>
                              <p:cond delay="1000"/>
                            </p:stCondLst>
                            <p:childTnLst>
                              <p:par>
                                <p:cTn id="9" presetID="10" presetClass="entr" presetSubtype="0" fill="hold" grpId="0" nodeType="afterEffect">
                                  <p:stCondLst>
                                    <p:cond delay="59000"/>
                                  </p:stCondLst>
                                  <p:childTnLst>
                                    <p:set>
                                      <p:cBhvr>
                                        <p:cTn id="10" dur="1" fill="hold">
                                          <p:stCondLst>
                                            <p:cond delay="0"/>
                                          </p:stCondLst>
                                        </p:cTn>
                                        <p:tgtEl>
                                          <p:spTgt spid="117"/>
                                        </p:tgtEl>
                                        <p:attrNameLst>
                                          <p:attrName>style.visibility</p:attrName>
                                        </p:attrNameLst>
                                      </p:cBhvr>
                                      <p:to>
                                        <p:strVal val="visible"/>
                                      </p:to>
                                    </p:set>
                                    <p:animEffect transition="in" filter="fade">
                                      <p:cBhvr>
                                        <p:cTn id="11" dur="1000"/>
                                        <p:tgtEl>
                                          <p:spTgt spid="117"/>
                                        </p:tgtEl>
                                      </p:cBhvr>
                                    </p:animEffect>
                                  </p:childTnLst>
                                </p:cTn>
                              </p:par>
                            </p:childTnLst>
                          </p:cTn>
                        </p:par>
                        <p:par>
                          <p:cTn id="12" fill="hold">
                            <p:stCondLst>
                              <p:cond delay="61000"/>
                            </p:stCondLst>
                            <p:childTnLst>
                              <p:par>
                                <p:cTn id="13" presetID="10" presetClass="entr" presetSubtype="0" fill="hold" grpId="0" nodeType="afterEffect">
                                  <p:stCondLst>
                                    <p:cond delay="59000"/>
                                  </p:stCondLst>
                                  <p:childTnLst>
                                    <p:set>
                                      <p:cBhvr>
                                        <p:cTn id="14" dur="1" fill="hold">
                                          <p:stCondLst>
                                            <p:cond delay="0"/>
                                          </p:stCondLst>
                                        </p:cTn>
                                        <p:tgtEl>
                                          <p:spTgt spid="118"/>
                                        </p:tgtEl>
                                        <p:attrNameLst>
                                          <p:attrName>style.visibility</p:attrName>
                                        </p:attrNameLst>
                                      </p:cBhvr>
                                      <p:to>
                                        <p:strVal val="visible"/>
                                      </p:to>
                                    </p:set>
                                    <p:animEffect transition="in" filter="fade">
                                      <p:cBhvr>
                                        <p:cTn id="15" dur="1000"/>
                                        <p:tgtEl>
                                          <p:spTgt spid="118"/>
                                        </p:tgtEl>
                                      </p:cBhvr>
                                    </p:animEffect>
                                  </p:childTnLst>
                                </p:cTn>
                              </p:par>
                            </p:childTnLst>
                          </p:cTn>
                        </p:par>
                        <p:par>
                          <p:cTn id="16" fill="hold">
                            <p:stCondLst>
                              <p:cond delay="121000"/>
                            </p:stCondLst>
                            <p:childTnLst>
                              <p:par>
                                <p:cTn id="17" presetID="10" presetClass="entr" presetSubtype="0" fill="hold" grpId="0" nodeType="afterEffect">
                                  <p:stCondLst>
                                    <p:cond delay="59000"/>
                                  </p:stCondLst>
                                  <p:childTnLst>
                                    <p:set>
                                      <p:cBhvr>
                                        <p:cTn id="18" dur="1" fill="hold">
                                          <p:stCondLst>
                                            <p:cond delay="0"/>
                                          </p:stCondLst>
                                        </p:cTn>
                                        <p:tgtEl>
                                          <p:spTgt spid="119"/>
                                        </p:tgtEl>
                                        <p:attrNameLst>
                                          <p:attrName>style.visibility</p:attrName>
                                        </p:attrNameLst>
                                      </p:cBhvr>
                                      <p:to>
                                        <p:strVal val="visible"/>
                                      </p:to>
                                    </p:set>
                                    <p:animEffect transition="in" filter="fade">
                                      <p:cBhvr>
                                        <p:cTn id="19" dur="1000"/>
                                        <p:tgtEl>
                                          <p:spTgt spid="119"/>
                                        </p:tgtEl>
                                      </p:cBhvr>
                                    </p:animEffect>
                                  </p:childTnLst>
                                </p:cTn>
                              </p:par>
                            </p:childTnLst>
                          </p:cTn>
                        </p:par>
                        <p:par>
                          <p:cTn id="20" fill="hold">
                            <p:stCondLst>
                              <p:cond delay="181000"/>
                            </p:stCondLst>
                            <p:childTnLst>
                              <p:par>
                                <p:cTn id="21" presetID="10" presetClass="entr" presetSubtype="0" fill="hold" grpId="0" nodeType="afterEffect">
                                  <p:stCondLst>
                                    <p:cond delay="59000"/>
                                  </p:stCondLst>
                                  <p:childTnLst>
                                    <p:set>
                                      <p:cBhvr>
                                        <p:cTn id="22" dur="1" fill="hold">
                                          <p:stCondLst>
                                            <p:cond delay="0"/>
                                          </p:stCondLst>
                                        </p:cTn>
                                        <p:tgtEl>
                                          <p:spTgt spid="120"/>
                                        </p:tgtEl>
                                        <p:attrNameLst>
                                          <p:attrName>style.visibility</p:attrName>
                                        </p:attrNameLst>
                                      </p:cBhvr>
                                      <p:to>
                                        <p:strVal val="visible"/>
                                      </p:to>
                                    </p:set>
                                    <p:animEffect transition="in" filter="fade">
                                      <p:cBhvr>
                                        <p:cTn id="23" dur="1000"/>
                                        <p:tgtEl>
                                          <p:spTgt spid="120"/>
                                        </p:tgtEl>
                                      </p:cBhvr>
                                    </p:animEffect>
                                  </p:childTnLst>
                                </p:cTn>
                              </p:par>
                            </p:childTnLst>
                          </p:cTn>
                        </p:par>
                        <p:par>
                          <p:cTn id="24" fill="hold">
                            <p:stCondLst>
                              <p:cond delay="241000"/>
                            </p:stCondLst>
                            <p:childTnLst>
                              <p:par>
                                <p:cTn id="25" presetID="10" presetClass="entr" presetSubtype="0" fill="hold" grpId="0" nodeType="afterEffect">
                                  <p:stCondLst>
                                    <p:cond delay="59000"/>
                                  </p:stCondLst>
                                  <p:childTnLst>
                                    <p:set>
                                      <p:cBhvr>
                                        <p:cTn id="26" dur="1" fill="hold">
                                          <p:stCondLst>
                                            <p:cond delay="0"/>
                                          </p:stCondLst>
                                        </p:cTn>
                                        <p:tgtEl>
                                          <p:spTgt spid="121"/>
                                        </p:tgtEl>
                                        <p:attrNameLst>
                                          <p:attrName>style.visibility</p:attrName>
                                        </p:attrNameLst>
                                      </p:cBhvr>
                                      <p:to>
                                        <p:strVal val="visible"/>
                                      </p:to>
                                    </p:set>
                                    <p:animEffect transition="in" filter="fade">
                                      <p:cBhvr>
                                        <p:cTn id="27" dur="1000"/>
                                        <p:tgtEl>
                                          <p:spTgt spid="121"/>
                                        </p:tgtEl>
                                      </p:cBhvr>
                                    </p:animEffect>
                                  </p:childTnLst>
                                </p:cTn>
                              </p:par>
                            </p:childTnLst>
                          </p:cTn>
                        </p:par>
                        <p:par>
                          <p:cTn id="28" fill="hold">
                            <p:stCondLst>
                              <p:cond delay="301000"/>
                            </p:stCondLst>
                            <p:childTnLst>
                              <p:par>
                                <p:cTn id="29" presetID="10" presetClass="entr" presetSubtype="0" fill="hold" grpId="0" nodeType="afterEffect">
                                  <p:stCondLst>
                                    <p:cond delay="1000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1000"/>
                                        <p:tgtEl>
                                          <p:spTgt spid="69"/>
                                        </p:tgtEl>
                                      </p:cBhvr>
                                    </p:animEffect>
                                  </p:childTnLst>
                                </p:cTn>
                              </p:par>
                            </p:childTnLst>
                          </p:cTn>
                        </p:par>
                      </p:childTnLst>
                    </p:cTn>
                  </p:par>
                </p:childTnLst>
              </p:cTn>
              <p:nextCondLst>
                <p:cond evt="onClick" delay="0">
                  <p:tgtEl>
                    <p:spTgt spid="99"/>
                  </p:tgtEl>
                </p:cond>
              </p:nextCondLst>
            </p:seq>
            <p:seq concurrent="1" nextAc="seek">
              <p:cTn id="32" restart="whenNotActive" fill="hold" evtFilter="cancelBubble" nodeType="interactiveSeq">
                <p:stCondLst>
                  <p:cond evt="onClick" delay="0">
                    <p:tgtEl>
                      <p:spTgt spid="4"/>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1000"/>
                                        <p:tgtEl>
                                          <p:spTgt spid="47"/>
                                        </p:tgtEl>
                                      </p:cBhvr>
                                    </p:animEffect>
                                  </p:childTnLst>
                                </p:cTn>
                              </p:par>
                            </p:childTnLst>
                          </p:cTn>
                        </p:par>
                        <p:par>
                          <p:cTn id="38" fill="hold">
                            <p:stCondLst>
                              <p:cond delay="1000"/>
                            </p:stCondLst>
                            <p:childTnLst>
                              <p:par>
                                <p:cTn id="39" presetID="10" presetClass="entr" presetSubtype="0" fill="hold" grpId="0" nodeType="afterEffect">
                                  <p:stCondLst>
                                    <p:cond delay="5900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1000"/>
                                        <p:tgtEl>
                                          <p:spTgt spid="48"/>
                                        </p:tgtEl>
                                      </p:cBhvr>
                                    </p:animEffect>
                                  </p:childTnLst>
                                </p:cTn>
                              </p:par>
                            </p:childTnLst>
                          </p:cTn>
                        </p:par>
                        <p:par>
                          <p:cTn id="42" fill="hold">
                            <p:stCondLst>
                              <p:cond delay="61000"/>
                            </p:stCondLst>
                            <p:childTnLst>
                              <p:par>
                                <p:cTn id="43" presetID="10" presetClass="entr" presetSubtype="0" fill="hold" grpId="0" nodeType="afterEffect">
                                  <p:stCondLst>
                                    <p:cond delay="5900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1000"/>
                                        <p:tgtEl>
                                          <p:spTgt spid="49"/>
                                        </p:tgtEl>
                                      </p:cBhvr>
                                    </p:animEffect>
                                  </p:childTnLst>
                                </p:cTn>
                              </p:par>
                            </p:childTnLst>
                          </p:cTn>
                        </p:par>
                        <p:par>
                          <p:cTn id="46" fill="hold">
                            <p:stCondLst>
                              <p:cond delay="121000"/>
                            </p:stCondLst>
                            <p:childTnLst>
                              <p:par>
                                <p:cTn id="47" presetID="10" presetClass="entr" presetSubtype="0" fill="hold" grpId="0" nodeType="afterEffect">
                                  <p:stCondLst>
                                    <p:cond delay="5900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1000"/>
                                        <p:tgtEl>
                                          <p:spTgt spid="50"/>
                                        </p:tgtEl>
                                      </p:cBhvr>
                                    </p:animEffect>
                                  </p:childTnLst>
                                </p:cTn>
                              </p:par>
                            </p:childTnLst>
                          </p:cTn>
                        </p:par>
                        <p:par>
                          <p:cTn id="50" fill="hold">
                            <p:stCondLst>
                              <p:cond delay="181000"/>
                            </p:stCondLst>
                            <p:childTnLst>
                              <p:par>
                                <p:cTn id="51" presetID="10" presetClass="entr" presetSubtype="0" fill="hold" grpId="0" nodeType="afterEffect">
                                  <p:stCondLst>
                                    <p:cond delay="1000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childTnLst>
                                </p:cTn>
                              </p:par>
                            </p:childTnLst>
                          </p:cTn>
                        </p:par>
                      </p:childTnLst>
                    </p:cTn>
                  </p:par>
                </p:childTnLst>
              </p:cTn>
              <p:nextCondLst>
                <p:cond evt="onClick" delay="0">
                  <p:tgtEl>
                    <p:spTgt spid="4"/>
                  </p:tgtEl>
                </p:cond>
              </p:nextCondLst>
            </p:seq>
          </p:childTnLst>
        </p:cTn>
      </p:par>
    </p:tnLst>
    <p:bldLst>
      <p:bldP spid="116" grpId="0" animBg="1"/>
      <p:bldP spid="117" grpId="0" animBg="1"/>
      <p:bldP spid="118" grpId="0" animBg="1"/>
      <p:bldP spid="119" grpId="0" animBg="1"/>
      <p:bldP spid="120" grpId="0" animBg="1"/>
      <p:bldP spid="121" grpId="0" animBg="1"/>
      <p:bldP spid="47" grpId="0" animBg="1"/>
      <p:bldP spid="48" grpId="0" animBg="1"/>
      <p:bldP spid="49" grpId="0" animBg="1"/>
      <p:bldP spid="50" grpId="0" animBg="1"/>
      <p:bldP spid="65" grpId="0" animBg="1"/>
      <p:bldP spid="6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l="17387" t="2576" b="2874"/>
          <a:stretch/>
        </p:blipFill>
        <p:spPr>
          <a:xfrm>
            <a:off x="0" y="0"/>
            <a:ext cx="735332" cy="6865257"/>
          </a:xfrm>
          <a:prstGeom prst="rect">
            <a:avLst/>
          </a:prstGeom>
        </p:spPr>
      </p:pic>
      <p:sp>
        <p:nvSpPr>
          <p:cNvPr id="5" name="TextBox 4">
            <a:extLst>
              <a:ext uri="{FF2B5EF4-FFF2-40B4-BE49-F238E27FC236}">
                <a16:creationId xmlns:a16="http://schemas.microsoft.com/office/drawing/2014/main" id="{A22DA1F0-6C75-4174-8E55-734A4067F927}"/>
              </a:ext>
            </a:extLst>
          </p:cNvPr>
          <p:cNvSpPr txBox="1"/>
          <p:nvPr/>
        </p:nvSpPr>
        <p:spPr>
          <a:xfrm>
            <a:off x="850900" y="9158"/>
            <a:ext cx="8153400" cy="707886"/>
          </a:xfrm>
          <a:prstGeom prst="rect">
            <a:avLst/>
          </a:prstGeom>
          <a:noFill/>
        </p:spPr>
        <p:txBody>
          <a:bodyPr wrap="square" rtlCol="0">
            <a:spAutoFit/>
          </a:bodyPr>
          <a:lstStyle/>
          <a:p>
            <a:r>
              <a:rPr lang="en-GB" sz="4000" b="1" dirty="0">
                <a:latin typeface="Verdana" panose="020B0604030504040204" pitchFamily="34" charset="0"/>
                <a:ea typeface="Verdana" panose="020B0604030504040204" pitchFamily="34" charset="0"/>
              </a:rPr>
              <a:t>Influencing policy</a:t>
            </a:r>
          </a:p>
        </p:txBody>
      </p:sp>
      <p:sp>
        <p:nvSpPr>
          <p:cNvPr id="42" name="TextBox 41">
            <a:extLst>
              <a:ext uri="{FF2B5EF4-FFF2-40B4-BE49-F238E27FC236}">
                <a16:creationId xmlns:a16="http://schemas.microsoft.com/office/drawing/2014/main" id="{9D1A66D1-92BB-45B1-8742-A143F4D8CB19}"/>
              </a:ext>
            </a:extLst>
          </p:cNvPr>
          <p:cNvSpPr txBox="1"/>
          <p:nvPr/>
        </p:nvSpPr>
        <p:spPr>
          <a:xfrm>
            <a:off x="5877332" y="6504014"/>
            <a:ext cx="3266668" cy="369332"/>
          </a:xfrm>
          <a:prstGeom prst="rect">
            <a:avLst/>
          </a:prstGeom>
          <a:noFill/>
        </p:spPr>
        <p:txBody>
          <a:bodyPr wrap="square" rtlCol="0">
            <a:spAutoFit/>
          </a:bodyPr>
          <a:lstStyle/>
          <a:p>
            <a:r>
              <a:rPr lang="en-GB" dirty="0">
                <a:solidFill>
                  <a:schemeClr val="tx1">
                    <a:lumMod val="65000"/>
                    <a:lumOff val="35000"/>
                  </a:schemeClr>
                </a:solidFill>
              </a:rPr>
              <a:t>… other ideas are also allowed…</a:t>
            </a:r>
          </a:p>
        </p:txBody>
      </p:sp>
      <p:grpSp>
        <p:nvGrpSpPr>
          <p:cNvPr id="43" name="Group 42">
            <a:extLst>
              <a:ext uri="{FF2B5EF4-FFF2-40B4-BE49-F238E27FC236}">
                <a16:creationId xmlns:a16="http://schemas.microsoft.com/office/drawing/2014/main" id="{2CDDC765-52C1-408C-AC36-976B610FBCB5}"/>
              </a:ext>
            </a:extLst>
          </p:cNvPr>
          <p:cNvGrpSpPr/>
          <p:nvPr/>
        </p:nvGrpSpPr>
        <p:grpSpPr>
          <a:xfrm>
            <a:off x="898332" y="1155749"/>
            <a:ext cx="5219700" cy="5717597"/>
            <a:chOff x="1479213" y="1474145"/>
            <a:chExt cx="5219700" cy="5717597"/>
          </a:xfrm>
        </p:grpSpPr>
        <p:sp>
          <p:nvSpPr>
            <p:cNvPr id="44" name="Rectangle 43">
              <a:extLst>
                <a:ext uri="{FF2B5EF4-FFF2-40B4-BE49-F238E27FC236}">
                  <a16:creationId xmlns:a16="http://schemas.microsoft.com/office/drawing/2014/main" id="{AF6FC0F2-553A-4726-8455-0939DEF18B89}"/>
                </a:ext>
              </a:extLst>
            </p:cNvPr>
            <p:cNvSpPr/>
            <p:nvPr/>
          </p:nvSpPr>
          <p:spPr>
            <a:xfrm rot="16200000">
              <a:off x="1360716" y="4287977"/>
              <a:ext cx="5562600" cy="244929"/>
            </a:xfrm>
            <a:prstGeom prst="rect">
              <a:avLst/>
            </a:prstGeom>
            <a:pattFill prst="wdDnDiag">
              <a:fgClr>
                <a:schemeClr val="accent6">
                  <a:lumMod val="50000"/>
                </a:schemeClr>
              </a:fgClr>
              <a:bgClr>
                <a:schemeClr val="bg1"/>
              </a:bgClr>
            </a:pattFill>
            <a:ln>
              <a:noFill/>
            </a:ln>
            <a:scene3d>
              <a:camera prst="orthographicFront">
                <a:rot lat="600000" lon="0" rev="60000"/>
              </a:camera>
              <a:lightRig rig="threePt" dir="t"/>
            </a:scene3d>
            <a:sp3d extrusionH="2286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38740CD4-ABE6-4212-B6B0-1825CEEBF6EC}"/>
                </a:ext>
              </a:extLst>
            </p:cNvPr>
            <p:cNvSpPr txBox="1"/>
            <p:nvPr/>
          </p:nvSpPr>
          <p:spPr>
            <a:xfrm>
              <a:off x="1479213" y="1474145"/>
              <a:ext cx="5219700" cy="1701801"/>
            </a:xfrm>
            <a:prstGeom prst="rect">
              <a:avLst/>
            </a:prstGeom>
            <a:solidFill>
              <a:schemeClr val="bg1"/>
            </a:solidFill>
            <a:ln w="127000">
              <a:solidFill>
                <a:schemeClr val="accent6">
                  <a:lumMod val="50000"/>
                </a:schemeClr>
              </a:solidFill>
            </a:ln>
            <a:scene3d>
              <a:camera prst="orthographicFront">
                <a:rot lat="600000" lon="20400000" rev="60000"/>
              </a:camera>
              <a:lightRig rig="threePt" dir="t"/>
            </a:scene3d>
            <a:sp3d extrusionH="101600">
              <a:bevelT w="50800" h="25400" prst="softRound"/>
            </a:sp3d>
          </p:spPr>
          <p:txBody>
            <a:bodyPr wrap="square" rtlCol="0" anchor="ctr" anchorCtr="0">
              <a:noAutofit/>
              <a:sp3d extrusionH="57150">
                <a:bevelT h="25400" prst="softRound"/>
              </a:sp3d>
            </a:bodyPr>
            <a:lstStyle/>
            <a:p>
              <a:pPr algn="ctr">
                <a:lnSpc>
                  <a:spcPct val="125000"/>
                </a:lnSpc>
                <a:spcAft>
                  <a:spcPts val="600"/>
                </a:spcAft>
              </a:pPr>
              <a:r>
                <a:rPr lang="en-GB" sz="2400" dirty="0">
                  <a:latin typeface="Stencil" panose="040409050D0802020404" pitchFamily="82" charset="0"/>
                  <a:ea typeface="Verdana" panose="020B0604030504040204" pitchFamily="34" charset="0"/>
                </a:rPr>
                <a:t>What do you want to say?</a:t>
              </a:r>
            </a:p>
            <a:p>
              <a:pPr algn="ctr">
                <a:lnSpc>
                  <a:spcPct val="125000"/>
                </a:lnSpc>
              </a:pPr>
              <a:r>
                <a:rPr lang="en-GB" sz="2000" dirty="0">
                  <a:solidFill>
                    <a:srgbClr val="8E0000"/>
                  </a:solidFill>
                  <a:latin typeface="Gill Sans Ultra Bold" panose="020B0A02020104020203" pitchFamily="34" charset="0"/>
                  <a:ea typeface="Verdana" panose="020B0604030504040204" pitchFamily="34" charset="0"/>
                </a:rPr>
                <a:t>Prepare your piece for </a:t>
              </a:r>
            </a:p>
            <a:p>
              <a:pPr algn="ctr">
                <a:lnSpc>
                  <a:spcPct val="125000"/>
                </a:lnSpc>
                <a:spcAft>
                  <a:spcPts val="1200"/>
                </a:spcAft>
              </a:pPr>
              <a:r>
                <a:rPr lang="en-GB" sz="2000" dirty="0">
                  <a:solidFill>
                    <a:srgbClr val="8E0000"/>
                  </a:solidFill>
                  <a:latin typeface="Gill Sans Ultra Bold" panose="020B0A02020104020203" pitchFamily="34" charset="0"/>
                  <a:ea typeface="Verdana" panose="020B0604030504040204" pitchFamily="34" charset="0"/>
                </a:rPr>
                <a:t>next time!</a:t>
              </a:r>
            </a:p>
          </p:txBody>
        </p:sp>
      </p:grpSp>
      <p:pic>
        <p:nvPicPr>
          <p:cNvPr id="51" name="Picture 50">
            <a:extLst>
              <a:ext uri="{FF2B5EF4-FFF2-40B4-BE49-F238E27FC236}">
                <a16:creationId xmlns:a16="http://schemas.microsoft.com/office/drawing/2014/main" id="{E0558B38-3B41-448F-8A0A-F888D4985E3D}"/>
              </a:ext>
            </a:extLst>
          </p:cNvPr>
          <p:cNvPicPr>
            <a:picLocks noChangeAspect="1"/>
          </p:cNvPicPr>
          <p:nvPr/>
        </p:nvPicPr>
        <p:blipFill>
          <a:blip r:embed="rId4"/>
          <a:stretch>
            <a:fillRect/>
          </a:stretch>
        </p:blipFill>
        <p:spPr>
          <a:xfrm>
            <a:off x="4776796" y="3097095"/>
            <a:ext cx="2682472" cy="1316850"/>
          </a:xfrm>
          <a:prstGeom prst="rect">
            <a:avLst/>
          </a:prstGeom>
        </p:spPr>
      </p:pic>
      <p:pic>
        <p:nvPicPr>
          <p:cNvPr id="62" name="Picture 61">
            <a:extLst>
              <a:ext uri="{FF2B5EF4-FFF2-40B4-BE49-F238E27FC236}">
                <a16:creationId xmlns:a16="http://schemas.microsoft.com/office/drawing/2014/main" id="{24A3C8F7-3F31-4007-B7B3-A3F7B6FB897E}"/>
              </a:ext>
            </a:extLst>
          </p:cNvPr>
          <p:cNvPicPr>
            <a:picLocks noChangeAspect="1"/>
          </p:cNvPicPr>
          <p:nvPr/>
        </p:nvPicPr>
        <p:blipFill>
          <a:blip r:embed="rId5"/>
          <a:stretch>
            <a:fillRect/>
          </a:stretch>
        </p:blipFill>
        <p:spPr>
          <a:xfrm>
            <a:off x="6386938" y="1097557"/>
            <a:ext cx="2281932" cy="1619025"/>
          </a:xfrm>
          <a:prstGeom prst="rect">
            <a:avLst/>
          </a:prstGeom>
        </p:spPr>
      </p:pic>
      <p:pic>
        <p:nvPicPr>
          <p:cNvPr id="65" name="Picture 64">
            <a:extLst>
              <a:ext uri="{FF2B5EF4-FFF2-40B4-BE49-F238E27FC236}">
                <a16:creationId xmlns:a16="http://schemas.microsoft.com/office/drawing/2014/main" id="{9C734BB5-FA39-4D87-8F36-FAD621FD922E}"/>
              </a:ext>
            </a:extLst>
          </p:cNvPr>
          <p:cNvPicPr>
            <a:picLocks noChangeAspect="1"/>
          </p:cNvPicPr>
          <p:nvPr/>
        </p:nvPicPr>
        <p:blipFill>
          <a:blip r:embed="rId6"/>
          <a:stretch>
            <a:fillRect/>
          </a:stretch>
        </p:blipFill>
        <p:spPr>
          <a:xfrm>
            <a:off x="1248618" y="3645395"/>
            <a:ext cx="1753490" cy="2361977"/>
          </a:xfrm>
          <a:prstGeom prst="rect">
            <a:avLst/>
          </a:prstGeom>
        </p:spPr>
      </p:pic>
      <p:pic>
        <p:nvPicPr>
          <p:cNvPr id="84" name="Picture 83">
            <a:extLst>
              <a:ext uri="{FF2B5EF4-FFF2-40B4-BE49-F238E27FC236}">
                <a16:creationId xmlns:a16="http://schemas.microsoft.com/office/drawing/2014/main" id="{C3B64082-8956-4868-82F7-14DCED4F7088}"/>
              </a:ext>
            </a:extLst>
          </p:cNvPr>
          <p:cNvPicPr>
            <a:picLocks noChangeAspect="1"/>
          </p:cNvPicPr>
          <p:nvPr/>
        </p:nvPicPr>
        <p:blipFill>
          <a:blip r:embed="rId7"/>
          <a:stretch>
            <a:fillRect/>
          </a:stretch>
        </p:blipFill>
        <p:spPr>
          <a:xfrm>
            <a:off x="5192625" y="4794458"/>
            <a:ext cx="3266669" cy="1321161"/>
          </a:xfrm>
          <a:prstGeom prst="rect">
            <a:avLst/>
          </a:prstGeom>
        </p:spPr>
      </p:pic>
    </p:spTree>
    <p:extLst>
      <p:ext uri="{BB962C8B-B14F-4D97-AF65-F5344CB8AC3E}">
        <p14:creationId xmlns:p14="http://schemas.microsoft.com/office/powerpoint/2010/main" val="406067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2000" fill="hold"/>
                                        <p:tgtEl>
                                          <p:spTgt spid="43"/>
                                        </p:tgtEl>
                                        <p:attrNameLst>
                                          <p:attrName>ppt_x</p:attrName>
                                        </p:attrNameLst>
                                      </p:cBhvr>
                                      <p:tavLst>
                                        <p:tav tm="0">
                                          <p:val>
                                            <p:strVal val="#ppt_x"/>
                                          </p:val>
                                        </p:tav>
                                        <p:tav tm="100000">
                                          <p:val>
                                            <p:strVal val="#ppt_x"/>
                                          </p:val>
                                        </p:tav>
                                      </p:tavLst>
                                    </p:anim>
                                    <p:anim calcmode="lin" valueType="num">
                                      <p:cBhvr additive="base">
                                        <p:cTn id="8" dur="20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10" presetClass="entr" presetSubtype="0" fill="hold" nodeType="after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childTnLst>
                          </p:cTn>
                        </p:par>
                        <p:par>
                          <p:cTn id="13" fill="hold">
                            <p:stCondLst>
                              <p:cond delay="3500"/>
                            </p:stCondLst>
                            <p:childTnLst>
                              <p:par>
                                <p:cTn id="14" presetID="10" presetClass="entr" presetSubtype="0" fill="hold" nodeType="after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childTnLst>
                          </p:cTn>
                        </p:par>
                        <p:par>
                          <p:cTn id="17" fill="hold">
                            <p:stCondLst>
                              <p:cond delay="4000"/>
                            </p:stCondLst>
                            <p:childTnLst>
                              <p:par>
                                <p:cTn id="18" presetID="10" presetClass="entr" presetSubtype="0" fill="hold"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500"/>
                                        <p:tgtEl>
                                          <p:spTgt spid="62"/>
                                        </p:tgtEl>
                                      </p:cBhvr>
                                    </p:animEffect>
                                  </p:childTnLst>
                                </p:cTn>
                              </p:par>
                            </p:childTnLst>
                          </p:cTn>
                        </p:par>
                        <p:par>
                          <p:cTn id="21" fill="hold">
                            <p:stCondLst>
                              <p:cond delay="4500"/>
                            </p:stCondLst>
                            <p:childTnLst>
                              <p:par>
                                <p:cTn id="22" presetID="10" presetClass="entr" presetSubtype="0" fill="hold" nodeType="afterEffect">
                                  <p:stCondLst>
                                    <p:cond delay="0"/>
                                  </p:stCondLst>
                                  <p:childTnLst>
                                    <p:set>
                                      <p:cBhvr>
                                        <p:cTn id="23" dur="1" fill="hold">
                                          <p:stCondLst>
                                            <p:cond delay="0"/>
                                          </p:stCondLst>
                                        </p:cTn>
                                        <p:tgtEl>
                                          <p:spTgt spid="84"/>
                                        </p:tgtEl>
                                        <p:attrNameLst>
                                          <p:attrName>style.visibility</p:attrName>
                                        </p:attrNameLst>
                                      </p:cBhvr>
                                      <p:to>
                                        <p:strVal val="visible"/>
                                      </p:to>
                                    </p:set>
                                    <p:animEffect transition="in" filter="fade">
                                      <p:cBhvr>
                                        <p:cTn id="24" dur="500"/>
                                        <p:tgtEl>
                                          <p:spTgt spid="84"/>
                                        </p:tgtEl>
                                      </p:cBhvr>
                                    </p:animEffect>
                                  </p:childTnLst>
                                </p:cTn>
                              </p:par>
                            </p:childTnLst>
                          </p:cTn>
                        </p:par>
                        <p:par>
                          <p:cTn id="25" fill="hold">
                            <p:stCondLst>
                              <p:cond delay="5000"/>
                            </p:stCondLst>
                            <p:childTnLst>
                              <p:par>
                                <p:cTn id="26" presetID="10" presetClass="entr" presetSubtype="0"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B863D7D-B7B6-410D-973D-1780941E4209}"/>
              </a:ext>
            </a:extLst>
          </p:cNvPr>
          <p:cNvSpPr txBox="1"/>
          <p:nvPr/>
        </p:nvSpPr>
        <p:spPr>
          <a:xfrm>
            <a:off x="850900" y="9158"/>
            <a:ext cx="8153400" cy="707886"/>
          </a:xfrm>
          <a:prstGeom prst="rect">
            <a:avLst/>
          </a:prstGeom>
          <a:noFill/>
        </p:spPr>
        <p:txBody>
          <a:bodyPr wrap="square" rtlCol="0">
            <a:spAutoFit/>
          </a:bodyPr>
          <a:lstStyle/>
          <a:p>
            <a:r>
              <a:rPr lang="en-GB" sz="4000" b="1" dirty="0">
                <a:latin typeface="Verdana" panose="020B0604030504040204" pitchFamily="34" charset="0"/>
                <a:ea typeface="Verdana" panose="020B0604030504040204" pitchFamily="34" charset="0"/>
              </a:rPr>
              <a:t>Changing the world</a:t>
            </a:r>
          </a:p>
        </p:txBody>
      </p:sp>
      <p:pic>
        <p:nvPicPr>
          <p:cNvPr id="11" name="Picture 10"/>
          <p:cNvPicPr>
            <a:picLocks noChangeAspect="1"/>
          </p:cNvPicPr>
          <p:nvPr/>
        </p:nvPicPr>
        <p:blipFill rotWithShape="1">
          <a:blip r:embed="rId3"/>
          <a:srcRect l="17387" t="2576" b="2874"/>
          <a:stretch/>
        </p:blipFill>
        <p:spPr>
          <a:xfrm>
            <a:off x="0" y="0"/>
            <a:ext cx="735332" cy="6865257"/>
          </a:xfrm>
          <a:prstGeom prst="rect">
            <a:avLst/>
          </a:prstGeom>
        </p:spPr>
      </p:pic>
      <p:sp>
        <p:nvSpPr>
          <p:cNvPr id="35" name="TextBox 34">
            <a:extLst>
              <a:ext uri="{FF2B5EF4-FFF2-40B4-BE49-F238E27FC236}">
                <a16:creationId xmlns:a16="http://schemas.microsoft.com/office/drawing/2014/main" id="{B74A35C8-CC7E-44EF-8D19-0711E9E62E18}"/>
              </a:ext>
            </a:extLst>
          </p:cNvPr>
          <p:cNvSpPr txBox="1"/>
          <p:nvPr/>
        </p:nvSpPr>
        <p:spPr>
          <a:xfrm>
            <a:off x="977900" y="961283"/>
            <a:ext cx="7899400" cy="377026"/>
          </a:xfrm>
          <a:prstGeom prst="rect">
            <a:avLst/>
          </a:prstGeom>
          <a:noFill/>
        </p:spPr>
        <p:txBody>
          <a:bodyPr wrap="square" rtlCol="0">
            <a:spAutoFit/>
          </a:bodyPr>
          <a:lstStyle/>
          <a:p>
            <a:pPr algn="ctr">
              <a:lnSpc>
                <a:spcPct val="114000"/>
              </a:lnSpc>
              <a:spcAft>
                <a:spcPts val="1200"/>
              </a:spcAft>
            </a:pPr>
            <a:r>
              <a:rPr lang="en-GB" dirty="0">
                <a:latin typeface="Verdana" panose="020B0604030504040204" pitchFamily="34" charset="0"/>
                <a:ea typeface="Verdana" panose="020B0604030504040204" pitchFamily="34" charset="0"/>
              </a:rPr>
              <a:t>What determines the effectiveness of an opinion piece?</a:t>
            </a:r>
          </a:p>
        </p:txBody>
      </p:sp>
      <p:sp>
        <p:nvSpPr>
          <p:cNvPr id="39" name="TextBox 38">
            <a:extLst>
              <a:ext uri="{FF2B5EF4-FFF2-40B4-BE49-F238E27FC236}">
                <a16:creationId xmlns:a16="http://schemas.microsoft.com/office/drawing/2014/main" id="{0A009C85-42AD-4123-8EB7-FCC58F0DFBF6}"/>
              </a:ext>
            </a:extLst>
          </p:cNvPr>
          <p:cNvSpPr txBox="1"/>
          <p:nvPr/>
        </p:nvSpPr>
        <p:spPr>
          <a:xfrm>
            <a:off x="1581150" y="1793350"/>
            <a:ext cx="6692900" cy="692818"/>
          </a:xfrm>
          <a:prstGeom prst="rect">
            <a:avLst/>
          </a:prstGeom>
          <a:noFill/>
        </p:spPr>
        <p:txBody>
          <a:bodyPr wrap="square" rtlCol="0">
            <a:spAutoFit/>
          </a:bodyPr>
          <a:lstStyle/>
          <a:p>
            <a:pPr algn="ctr">
              <a:lnSpc>
                <a:spcPct val="114000"/>
              </a:lnSpc>
              <a:spcAft>
                <a:spcPts val="1200"/>
              </a:spcAft>
            </a:pPr>
            <a:r>
              <a:rPr lang="en-GB" dirty="0">
                <a:latin typeface="Verdana" panose="020B0604030504040204" pitchFamily="34" charset="0"/>
                <a:ea typeface="Verdana" panose="020B0604030504040204" pitchFamily="34" charset="0"/>
              </a:rPr>
              <a:t>Collect a set of ‘effectiveness cards’ and add any additional factors that are relevant.</a:t>
            </a:r>
          </a:p>
        </p:txBody>
      </p:sp>
      <p:sp>
        <p:nvSpPr>
          <p:cNvPr id="40" name="TextBox 39">
            <a:extLst>
              <a:ext uri="{FF2B5EF4-FFF2-40B4-BE49-F238E27FC236}">
                <a16:creationId xmlns:a16="http://schemas.microsoft.com/office/drawing/2014/main" id="{55B4984A-5DB3-4DFC-AE17-9C456E32FAE9}"/>
              </a:ext>
            </a:extLst>
          </p:cNvPr>
          <p:cNvSpPr txBox="1"/>
          <p:nvPr/>
        </p:nvSpPr>
        <p:spPr>
          <a:xfrm>
            <a:off x="2743200" y="2941209"/>
            <a:ext cx="4368800" cy="692818"/>
          </a:xfrm>
          <a:prstGeom prst="rect">
            <a:avLst/>
          </a:prstGeom>
          <a:noFill/>
        </p:spPr>
        <p:txBody>
          <a:bodyPr wrap="square" rtlCol="0">
            <a:spAutoFit/>
          </a:bodyPr>
          <a:lstStyle/>
          <a:p>
            <a:pPr algn="ctr">
              <a:lnSpc>
                <a:spcPct val="114000"/>
              </a:lnSpc>
              <a:spcAft>
                <a:spcPts val="1200"/>
              </a:spcAft>
            </a:pPr>
            <a:r>
              <a:rPr lang="en-GB" dirty="0">
                <a:latin typeface="Verdana" panose="020B0604030504040204" pitchFamily="34" charset="0"/>
                <a:ea typeface="Verdana" panose="020B0604030504040204" pitchFamily="34" charset="0"/>
              </a:rPr>
              <a:t>Organise the cards into rank order (in any way that works).</a:t>
            </a:r>
          </a:p>
        </p:txBody>
      </p:sp>
      <p:grpSp>
        <p:nvGrpSpPr>
          <p:cNvPr id="12" name="Group 11">
            <a:extLst>
              <a:ext uri="{FF2B5EF4-FFF2-40B4-BE49-F238E27FC236}">
                <a16:creationId xmlns:a16="http://schemas.microsoft.com/office/drawing/2014/main" id="{2CC3F8A1-DE2B-41BC-8C58-EA432A3EEA5E}"/>
              </a:ext>
            </a:extLst>
          </p:cNvPr>
          <p:cNvGrpSpPr/>
          <p:nvPr/>
        </p:nvGrpSpPr>
        <p:grpSpPr>
          <a:xfrm>
            <a:off x="939800" y="3962400"/>
            <a:ext cx="7899400" cy="2624667"/>
            <a:chOff x="939800" y="3962400"/>
            <a:chExt cx="7899400" cy="2624667"/>
          </a:xfrm>
        </p:grpSpPr>
        <p:sp>
          <p:nvSpPr>
            <p:cNvPr id="10" name="Rectangle 9">
              <a:extLst>
                <a:ext uri="{FF2B5EF4-FFF2-40B4-BE49-F238E27FC236}">
                  <a16:creationId xmlns:a16="http://schemas.microsoft.com/office/drawing/2014/main" id="{36C5ECA4-1627-48CD-B855-D0164BC16AF8}"/>
                </a:ext>
              </a:extLst>
            </p:cNvPr>
            <p:cNvSpPr/>
            <p:nvPr/>
          </p:nvSpPr>
          <p:spPr>
            <a:xfrm>
              <a:off x="939800" y="3962400"/>
              <a:ext cx="7899400" cy="2624667"/>
            </a:xfrm>
            <a:prstGeom prst="rect">
              <a:avLst/>
            </a:prstGeom>
            <a:solidFill>
              <a:schemeClr val="bg1">
                <a:lumMod val="95000"/>
              </a:schemeClr>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95CBD6EA-00B9-4844-9F53-925739DEE4F7}"/>
                </a:ext>
              </a:extLst>
            </p:cNvPr>
            <p:cNvGrpSpPr/>
            <p:nvPr/>
          </p:nvGrpSpPr>
          <p:grpSpPr>
            <a:xfrm>
              <a:off x="939800" y="4089068"/>
              <a:ext cx="7899400" cy="2341133"/>
              <a:chOff x="939800" y="4089068"/>
              <a:chExt cx="7899400" cy="2341133"/>
            </a:xfrm>
          </p:grpSpPr>
          <p:sp>
            <p:nvSpPr>
              <p:cNvPr id="41" name="TextBox 40">
                <a:extLst>
                  <a:ext uri="{FF2B5EF4-FFF2-40B4-BE49-F238E27FC236}">
                    <a16:creationId xmlns:a16="http://schemas.microsoft.com/office/drawing/2014/main" id="{833A661F-5DC2-409C-B885-8984F71B0A89}"/>
                  </a:ext>
                </a:extLst>
              </p:cNvPr>
              <p:cNvSpPr txBox="1"/>
              <p:nvPr/>
            </p:nvSpPr>
            <p:spPr>
              <a:xfrm>
                <a:off x="939800" y="4089068"/>
                <a:ext cx="7899400" cy="692818"/>
              </a:xfrm>
              <a:prstGeom prst="rect">
                <a:avLst/>
              </a:prstGeom>
              <a:noFill/>
            </p:spPr>
            <p:txBody>
              <a:bodyPr wrap="square" rtlCol="0">
                <a:spAutoFit/>
              </a:bodyPr>
              <a:lstStyle/>
              <a:p>
                <a:pPr algn="ctr">
                  <a:lnSpc>
                    <a:spcPct val="114000"/>
                  </a:lnSpc>
                  <a:spcAft>
                    <a:spcPts val="1200"/>
                  </a:spcAft>
                </a:pPr>
                <a:r>
                  <a:rPr lang="en-GB" dirty="0">
                    <a:latin typeface="Verdana" panose="020B0604030504040204" pitchFamily="34" charset="0"/>
                    <a:ea typeface="Verdana" panose="020B0604030504040204" pitchFamily="34" charset="0"/>
                  </a:rPr>
                  <a:t>Review the opinion pieces produced by the group and award each one two stars and a wish based on its likely effectiveness.</a:t>
                </a:r>
              </a:p>
            </p:txBody>
          </p:sp>
          <p:grpSp>
            <p:nvGrpSpPr>
              <p:cNvPr id="8" name="Group 7">
                <a:extLst>
                  <a:ext uri="{FF2B5EF4-FFF2-40B4-BE49-F238E27FC236}">
                    <a16:creationId xmlns:a16="http://schemas.microsoft.com/office/drawing/2014/main" id="{0FF5BC29-3F6B-4CAF-BA24-7FC64E7F6BEE}"/>
                  </a:ext>
                </a:extLst>
              </p:cNvPr>
              <p:cNvGrpSpPr/>
              <p:nvPr/>
            </p:nvGrpSpPr>
            <p:grpSpPr>
              <a:xfrm>
                <a:off x="2005462" y="4685332"/>
                <a:ext cx="5768077" cy="1744869"/>
                <a:chOff x="2185298" y="4685332"/>
                <a:chExt cx="5768077" cy="1744869"/>
              </a:xfrm>
            </p:grpSpPr>
            <p:grpSp>
              <p:nvGrpSpPr>
                <p:cNvPr id="6" name="Group 5">
                  <a:extLst>
                    <a:ext uri="{FF2B5EF4-FFF2-40B4-BE49-F238E27FC236}">
                      <a16:creationId xmlns:a16="http://schemas.microsoft.com/office/drawing/2014/main" id="{900D7E44-2C26-4174-AA43-E18A217CB151}"/>
                    </a:ext>
                  </a:extLst>
                </p:cNvPr>
                <p:cNvGrpSpPr/>
                <p:nvPr/>
              </p:nvGrpSpPr>
              <p:grpSpPr>
                <a:xfrm>
                  <a:off x="5817184" y="4685332"/>
                  <a:ext cx="2136191" cy="1744869"/>
                  <a:chOff x="5817184" y="4618072"/>
                  <a:chExt cx="2136191" cy="1744869"/>
                </a:xfrm>
              </p:grpSpPr>
              <p:pic>
                <p:nvPicPr>
                  <p:cNvPr id="58" name="Picture 57">
                    <a:extLst>
                      <a:ext uri="{FF2B5EF4-FFF2-40B4-BE49-F238E27FC236}">
                        <a16:creationId xmlns:a16="http://schemas.microsoft.com/office/drawing/2014/main" id="{5F0942D6-364D-4D5E-AB16-5A26A8601DED}"/>
                      </a:ext>
                    </a:extLst>
                  </p:cNvPr>
                  <p:cNvPicPr>
                    <a:picLocks noChangeAspect="1"/>
                  </p:cNvPicPr>
                  <p:nvPr/>
                </p:nvPicPr>
                <p:blipFill>
                  <a:blip r:embed="rId4"/>
                  <a:stretch>
                    <a:fillRect/>
                  </a:stretch>
                </p:blipFill>
                <p:spPr>
                  <a:xfrm>
                    <a:off x="5817184" y="4618072"/>
                    <a:ext cx="1966675" cy="1744869"/>
                  </a:xfrm>
                  <a:prstGeom prst="rect">
                    <a:avLst/>
                  </a:prstGeom>
                </p:spPr>
              </p:pic>
              <p:sp>
                <p:nvSpPr>
                  <p:cNvPr id="3" name="TextBox 2">
                    <a:extLst>
                      <a:ext uri="{FF2B5EF4-FFF2-40B4-BE49-F238E27FC236}">
                        <a16:creationId xmlns:a16="http://schemas.microsoft.com/office/drawing/2014/main" id="{13A12FBE-CC07-4CFE-A370-FC5E122C751D}"/>
                      </a:ext>
                    </a:extLst>
                  </p:cNvPr>
                  <p:cNvSpPr txBox="1"/>
                  <p:nvPr/>
                </p:nvSpPr>
                <p:spPr>
                  <a:xfrm>
                    <a:off x="6203767" y="5791200"/>
                    <a:ext cx="1749608" cy="209550"/>
                  </a:xfrm>
                  <a:prstGeom prst="rect">
                    <a:avLst/>
                  </a:prstGeom>
                  <a:solidFill>
                    <a:schemeClr val="bg1">
                      <a:lumMod val="95000"/>
                    </a:schemeClr>
                  </a:solidFill>
                </p:spPr>
                <p:txBody>
                  <a:bodyPr wrap="square" lIns="36000" tIns="0" rIns="0" bIns="0" rtlCol="0">
                    <a:noAutofit/>
                  </a:bodyPr>
                  <a:lstStyle/>
                  <a:p>
                    <a:r>
                      <a:rPr lang="en-GB" sz="1050" dirty="0">
                        <a:latin typeface="Verdana" panose="020B0604030504040204" pitchFamily="34" charset="0"/>
                        <a:ea typeface="Verdana" panose="020B0604030504040204" pitchFamily="34" charset="0"/>
                      </a:rPr>
                      <a:t>Next time you could …</a:t>
                    </a:r>
                  </a:p>
                </p:txBody>
              </p:sp>
            </p:grpSp>
            <p:grpSp>
              <p:nvGrpSpPr>
                <p:cNvPr id="7" name="Group 6">
                  <a:extLst>
                    <a:ext uri="{FF2B5EF4-FFF2-40B4-BE49-F238E27FC236}">
                      <a16:creationId xmlns:a16="http://schemas.microsoft.com/office/drawing/2014/main" id="{DC947D8B-A941-49FC-885E-917DE8F15A09}"/>
                    </a:ext>
                  </a:extLst>
                </p:cNvPr>
                <p:cNvGrpSpPr/>
                <p:nvPr/>
              </p:nvGrpSpPr>
              <p:grpSpPr>
                <a:xfrm>
                  <a:off x="2185298" y="4699979"/>
                  <a:ext cx="1966674" cy="1715575"/>
                  <a:chOff x="1937648" y="4781886"/>
                  <a:chExt cx="1966674" cy="1715575"/>
                </a:xfrm>
              </p:grpSpPr>
              <p:grpSp>
                <p:nvGrpSpPr>
                  <p:cNvPr id="63" name="Group 62">
                    <a:extLst>
                      <a:ext uri="{FF2B5EF4-FFF2-40B4-BE49-F238E27FC236}">
                        <a16:creationId xmlns:a16="http://schemas.microsoft.com/office/drawing/2014/main" id="{930461C0-1F9D-403E-9F6F-F320EFBEE01B}"/>
                      </a:ext>
                    </a:extLst>
                  </p:cNvPr>
                  <p:cNvGrpSpPr/>
                  <p:nvPr/>
                </p:nvGrpSpPr>
                <p:grpSpPr>
                  <a:xfrm>
                    <a:off x="1971613" y="4781886"/>
                    <a:ext cx="1898744" cy="1417693"/>
                    <a:chOff x="1817764" y="5517611"/>
                    <a:chExt cx="1898744" cy="1417693"/>
                  </a:xfrm>
                </p:grpSpPr>
                <p:pic>
                  <p:nvPicPr>
                    <p:cNvPr id="61" name="Picture 60">
                      <a:extLst>
                        <a:ext uri="{FF2B5EF4-FFF2-40B4-BE49-F238E27FC236}">
                          <a16:creationId xmlns:a16="http://schemas.microsoft.com/office/drawing/2014/main" id="{20F48991-0209-4AD7-8D40-32FC27BFB64B}"/>
                        </a:ext>
                      </a:extLst>
                    </p:cNvPr>
                    <p:cNvPicPr>
                      <a:picLocks noChangeAspect="1"/>
                    </p:cNvPicPr>
                    <p:nvPr/>
                  </p:nvPicPr>
                  <p:blipFill>
                    <a:blip r:embed="rId5"/>
                    <a:stretch>
                      <a:fillRect/>
                    </a:stretch>
                  </p:blipFill>
                  <p:spPr>
                    <a:xfrm>
                      <a:off x="1817764" y="5517611"/>
                      <a:ext cx="1188784" cy="1253177"/>
                    </a:xfrm>
                    <a:prstGeom prst="rect">
                      <a:avLst/>
                    </a:prstGeom>
                  </p:spPr>
                </p:pic>
                <p:pic>
                  <p:nvPicPr>
                    <p:cNvPr id="62" name="Picture 61">
                      <a:extLst>
                        <a:ext uri="{FF2B5EF4-FFF2-40B4-BE49-F238E27FC236}">
                          <a16:creationId xmlns:a16="http://schemas.microsoft.com/office/drawing/2014/main" id="{75A7DA8D-5C08-4039-8091-D57A236FE402}"/>
                        </a:ext>
                      </a:extLst>
                    </p:cNvPr>
                    <p:cNvPicPr>
                      <a:picLocks noChangeAspect="1"/>
                    </p:cNvPicPr>
                    <p:nvPr/>
                  </p:nvPicPr>
                  <p:blipFill>
                    <a:blip r:embed="rId5"/>
                    <a:stretch>
                      <a:fillRect/>
                    </a:stretch>
                  </p:blipFill>
                  <p:spPr>
                    <a:xfrm>
                      <a:off x="2527724" y="5682127"/>
                      <a:ext cx="1188784" cy="1253177"/>
                    </a:xfrm>
                    <a:prstGeom prst="rect">
                      <a:avLst/>
                    </a:prstGeom>
                  </p:spPr>
                </p:pic>
              </p:grpSp>
              <p:sp>
                <p:nvSpPr>
                  <p:cNvPr id="17" name="TextBox 16">
                    <a:extLst>
                      <a:ext uri="{FF2B5EF4-FFF2-40B4-BE49-F238E27FC236}">
                        <a16:creationId xmlns:a16="http://schemas.microsoft.com/office/drawing/2014/main" id="{C4214B10-B564-4EAD-9AB7-6DDC014A009B}"/>
                      </a:ext>
                    </a:extLst>
                  </p:cNvPr>
                  <p:cNvSpPr txBox="1"/>
                  <p:nvPr/>
                </p:nvSpPr>
                <p:spPr>
                  <a:xfrm>
                    <a:off x="1937648" y="6228872"/>
                    <a:ext cx="1966674" cy="268589"/>
                  </a:xfrm>
                  <a:prstGeom prst="rect">
                    <a:avLst/>
                  </a:prstGeom>
                  <a:solidFill>
                    <a:schemeClr val="bg1">
                      <a:lumMod val="95000"/>
                    </a:schemeClr>
                  </a:solidFill>
                </p:spPr>
                <p:txBody>
                  <a:bodyPr wrap="square" lIns="0" tIns="0" rIns="0" bIns="0" rtlCol="0">
                    <a:noAutofit/>
                  </a:bodyPr>
                  <a:lstStyle/>
                  <a:p>
                    <a:pPr algn="ctr"/>
                    <a:r>
                      <a:rPr lang="en-GB" sz="1050" dirty="0">
                        <a:latin typeface="Verdana" panose="020B0604030504040204" pitchFamily="34" charset="0"/>
                        <a:ea typeface="Verdana" panose="020B0604030504040204" pitchFamily="34" charset="0"/>
                      </a:rPr>
                      <a:t>… worked well, because …</a:t>
                    </a:r>
                  </a:p>
                </p:txBody>
              </p:sp>
            </p:grpSp>
          </p:grpSp>
        </p:grpSp>
      </p:grpSp>
    </p:spTree>
    <p:extLst>
      <p:ext uri="{BB962C8B-B14F-4D97-AF65-F5344CB8AC3E}">
        <p14:creationId xmlns:p14="http://schemas.microsoft.com/office/powerpoint/2010/main" val="59778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B863D7D-B7B6-410D-973D-1780941E4209}"/>
              </a:ext>
            </a:extLst>
          </p:cNvPr>
          <p:cNvSpPr txBox="1"/>
          <p:nvPr/>
        </p:nvSpPr>
        <p:spPr>
          <a:xfrm>
            <a:off x="850900" y="9158"/>
            <a:ext cx="8153400" cy="707886"/>
          </a:xfrm>
          <a:prstGeom prst="rect">
            <a:avLst/>
          </a:prstGeom>
          <a:noFill/>
        </p:spPr>
        <p:txBody>
          <a:bodyPr wrap="square" rtlCol="0">
            <a:spAutoFit/>
          </a:bodyPr>
          <a:lstStyle/>
          <a:p>
            <a:r>
              <a:rPr lang="en-GB" sz="4000" b="1" dirty="0">
                <a:latin typeface="Verdana" panose="020B0604030504040204" pitchFamily="34" charset="0"/>
                <a:ea typeface="Verdana" panose="020B0604030504040204" pitchFamily="34" charset="0"/>
              </a:rPr>
              <a:t>Political activism</a:t>
            </a:r>
          </a:p>
        </p:txBody>
      </p:sp>
      <p:pic>
        <p:nvPicPr>
          <p:cNvPr id="11" name="Picture 10"/>
          <p:cNvPicPr>
            <a:picLocks noChangeAspect="1"/>
          </p:cNvPicPr>
          <p:nvPr/>
        </p:nvPicPr>
        <p:blipFill rotWithShape="1">
          <a:blip r:embed="rId3"/>
          <a:srcRect l="17387" t="2576" b="2874"/>
          <a:stretch/>
        </p:blipFill>
        <p:spPr>
          <a:xfrm>
            <a:off x="0" y="0"/>
            <a:ext cx="735332" cy="6865257"/>
          </a:xfrm>
          <a:prstGeom prst="rect">
            <a:avLst/>
          </a:prstGeom>
        </p:spPr>
      </p:pic>
      <p:sp>
        <p:nvSpPr>
          <p:cNvPr id="35" name="TextBox 34">
            <a:extLst>
              <a:ext uri="{FF2B5EF4-FFF2-40B4-BE49-F238E27FC236}">
                <a16:creationId xmlns:a16="http://schemas.microsoft.com/office/drawing/2014/main" id="{B74A35C8-CC7E-44EF-8D19-0711E9E62E18}"/>
              </a:ext>
            </a:extLst>
          </p:cNvPr>
          <p:cNvSpPr txBox="1"/>
          <p:nvPr/>
        </p:nvSpPr>
        <p:spPr>
          <a:xfrm>
            <a:off x="850900" y="1094287"/>
            <a:ext cx="7899400" cy="3041217"/>
          </a:xfrm>
          <a:prstGeom prst="rect">
            <a:avLst/>
          </a:prstGeom>
          <a:noFill/>
        </p:spPr>
        <p:txBody>
          <a:bodyPr wrap="square" rtlCol="0">
            <a:spAutoFit/>
          </a:bodyPr>
          <a:lstStyle/>
          <a:p>
            <a:pPr>
              <a:lnSpc>
                <a:spcPct val="114000"/>
              </a:lnSpc>
              <a:spcAft>
                <a:spcPts val="1200"/>
              </a:spcAft>
            </a:pPr>
            <a:r>
              <a:rPr lang="en-GB" dirty="0">
                <a:latin typeface="Verdana" panose="020B0604030504040204" pitchFamily="34" charset="0"/>
                <a:ea typeface="Verdana" panose="020B0604030504040204" pitchFamily="34" charset="0"/>
              </a:rPr>
              <a:t>What works?</a:t>
            </a:r>
          </a:p>
          <a:p>
            <a:pPr>
              <a:lnSpc>
                <a:spcPct val="114000"/>
              </a:lnSpc>
              <a:spcAft>
                <a:spcPts val="1200"/>
              </a:spcAft>
            </a:pPr>
            <a:r>
              <a:rPr lang="en-GB" dirty="0">
                <a:latin typeface="Verdana" panose="020B0604030504040204" pitchFamily="34" charset="0"/>
                <a:ea typeface="Verdana" panose="020B0604030504040204" pitchFamily="34" charset="0"/>
              </a:rPr>
              <a:t>How effective is it?</a:t>
            </a:r>
          </a:p>
          <a:p>
            <a:pPr>
              <a:lnSpc>
                <a:spcPct val="114000"/>
              </a:lnSpc>
              <a:spcAft>
                <a:spcPts val="1200"/>
              </a:spcAft>
            </a:pPr>
            <a:r>
              <a:rPr lang="en-GB" dirty="0">
                <a:latin typeface="Verdana" panose="020B0604030504040204" pitchFamily="34" charset="0"/>
                <a:ea typeface="Verdana" panose="020B0604030504040204" pitchFamily="34" charset="0"/>
              </a:rPr>
              <a:t>Is it worth it?</a:t>
            </a:r>
          </a:p>
          <a:p>
            <a:pPr>
              <a:lnSpc>
                <a:spcPct val="114000"/>
              </a:lnSpc>
              <a:spcAft>
                <a:spcPts val="1200"/>
              </a:spcAft>
            </a:pPr>
            <a:r>
              <a:rPr lang="en-GB" dirty="0">
                <a:latin typeface="Verdana" panose="020B0604030504040204" pitchFamily="34" charset="0"/>
                <a:ea typeface="Verdana" panose="020B0604030504040204" pitchFamily="34" charset="0"/>
              </a:rPr>
              <a:t>What is my place in politics?</a:t>
            </a:r>
          </a:p>
          <a:p>
            <a:pPr>
              <a:lnSpc>
                <a:spcPct val="114000"/>
              </a:lnSpc>
              <a:spcAft>
                <a:spcPts val="1200"/>
              </a:spcAft>
            </a:pPr>
            <a:r>
              <a:rPr lang="en-GB" dirty="0">
                <a:latin typeface="Verdana" panose="020B0604030504040204" pitchFamily="34" charset="0"/>
                <a:ea typeface="Verdana" panose="020B0604030504040204" pitchFamily="34" charset="0"/>
              </a:rPr>
              <a:t>What would happen if no one involved themselves in political activism?</a:t>
            </a:r>
          </a:p>
          <a:p>
            <a:pPr>
              <a:lnSpc>
                <a:spcPct val="114000"/>
              </a:lnSpc>
              <a:spcAft>
                <a:spcPts val="1200"/>
              </a:spcAft>
            </a:pPr>
            <a:endParaRPr lang="en-GB"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50808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l="17387" t="2576" b="2874"/>
          <a:stretch/>
        </p:blipFill>
        <p:spPr>
          <a:xfrm>
            <a:off x="0" y="0"/>
            <a:ext cx="735332" cy="6865257"/>
          </a:xfrm>
          <a:prstGeom prst="rect">
            <a:avLst/>
          </a:prstGeom>
        </p:spPr>
      </p:pic>
      <p:grpSp>
        <p:nvGrpSpPr>
          <p:cNvPr id="10" name="Group 9">
            <a:extLst>
              <a:ext uri="{FF2B5EF4-FFF2-40B4-BE49-F238E27FC236}">
                <a16:creationId xmlns:a16="http://schemas.microsoft.com/office/drawing/2014/main" id="{90A70F91-EF79-4D20-ADD5-BFE78064BDBA}"/>
              </a:ext>
            </a:extLst>
          </p:cNvPr>
          <p:cNvGrpSpPr/>
          <p:nvPr/>
        </p:nvGrpSpPr>
        <p:grpSpPr>
          <a:xfrm>
            <a:off x="982133" y="356190"/>
            <a:ext cx="7941734" cy="1761066"/>
            <a:chOff x="982133" y="135467"/>
            <a:chExt cx="7941734" cy="1761066"/>
          </a:xfrm>
        </p:grpSpPr>
        <p:sp>
          <p:nvSpPr>
            <p:cNvPr id="9" name="Rectangle 8">
              <a:extLst>
                <a:ext uri="{FF2B5EF4-FFF2-40B4-BE49-F238E27FC236}">
                  <a16:creationId xmlns:a16="http://schemas.microsoft.com/office/drawing/2014/main" id="{1EAFCECA-5175-4DBF-8C59-64FAAF3BA421}"/>
                </a:ext>
              </a:extLst>
            </p:cNvPr>
            <p:cNvSpPr/>
            <p:nvPr/>
          </p:nvSpPr>
          <p:spPr>
            <a:xfrm>
              <a:off x="982133" y="135467"/>
              <a:ext cx="7941734" cy="1761066"/>
            </a:xfrm>
            <a:prstGeom prst="rect">
              <a:avLst/>
            </a:prstGeom>
            <a:solidFill>
              <a:srgbClr val="FFFC63"/>
            </a:solidFill>
            <a:ln>
              <a:solidFill>
                <a:srgbClr val="384D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770AF99C-A7AF-478B-B8D4-2E491290C36B}"/>
                </a:ext>
              </a:extLst>
            </p:cNvPr>
            <p:cNvGrpSpPr/>
            <p:nvPr/>
          </p:nvGrpSpPr>
          <p:grpSpPr>
            <a:xfrm>
              <a:off x="1274010" y="295168"/>
              <a:ext cx="7357980" cy="1441664"/>
              <a:chOff x="1026063" y="537254"/>
              <a:chExt cx="7357980" cy="1441664"/>
            </a:xfrm>
          </p:grpSpPr>
          <p:pic>
            <p:nvPicPr>
              <p:cNvPr id="5" name="Picture 2" descr="Youth Verdict_Primary Logo.png">
                <a:extLst>
                  <a:ext uri="{FF2B5EF4-FFF2-40B4-BE49-F238E27FC236}">
                    <a16:creationId xmlns:a16="http://schemas.microsoft.com/office/drawing/2014/main" id="{E8004BEC-0BA7-4B88-987F-5DC81D06F4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063" y="537254"/>
                <a:ext cx="1441664" cy="14416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0">
                <a:extLst>
                  <a:ext uri="{FF2B5EF4-FFF2-40B4-BE49-F238E27FC236}">
                    <a16:creationId xmlns:a16="http://schemas.microsoft.com/office/drawing/2014/main" id="{E3EE023C-91A6-4465-9A0F-19155DC090B7}"/>
                  </a:ext>
                </a:extLst>
              </p:cNvPr>
              <p:cNvSpPr>
                <a:spLocks noChangeArrowheads="1"/>
              </p:cNvSpPr>
              <p:nvPr/>
            </p:nvSpPr>
            <p:spPr bwMode="auto">
              <a:xfrm flipH="1">
                <a:off x="2661161" y="796421"/>
                <a:ext cx="572288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lumMod val="75000"/>
                        <a:lumOff val="25000"/>
                      </a:schemeClr>
                    </a:solidFill>
                    <a:effectLst/>
                    <a:latin typeface="wfont_b4b563_f4498c8ed7634a229035c5c644a8b7ab"/>
                    <a:cs typeface="Arial" panose="020B0604020202020204" pitchFamily="34" charset="0"/>
                  </a:rPr>
                  <a:t>We are Youth Verdict, an </a:t>
                </a:r>
                <a:r>
                  <a:rPr kumimoji="0" lang="en-US" altLang="en-US" sz="1800" b="0" i="0" u="none" strike="noStrike" cap="none" normalizeH="0" baseline="0" dirty="0" err="1">
                    <a:ln>
                      <a:noFill/>
                    </a:ln>
                    <a:solidFill>
                      <a:schemeClr val="tx1">
                        <a:lumMod val="75000"/>
                        <a:lumOff val="25000"/>
                      </a:schemeClr>
                    </a:solidFill>
                    <a:effectLst/>
                    <a:latin typeface="wfont_b4b563_f4498c8ed7634a229035c5c644a8b7ab"/>
                    <a:cs typeface="Arial" panose="020B0604020202020204" pitchFamily="34" charset="0"/>
                  </a:rPr>
                  <a:t>organisation</a:t>
                </a:r>
                <a:r>
                  <a:rPr kumimoji="0" lang="en-US" altLang="en-US" sz="1800" b="0" i="0" u="none" strike="noStrike" cap="none" normalizeH="0" baseline="0" dirty="0">
                    <a:ln>
                      <a:noFill/>
                    </a:ln>
                    <a:solidFill>
                      <a:schemeClr val="tx1">
                        <a:lumMod val="75000"/>
                        <a:lumOff val="25000"/>
                      </a:schemeClr>
                    </a:solidFill>
                    <a:effectLst/>
                    <a:latin typeface="wfont_b4b563_f4498c8ed7634a229035c5c644a8b7ab"/>
                    <a:cs typeface="Arial" panose="020B0604020202020204" pitchFamily="34" charset="0"/>
                  </a:rPr>
                  <a:t> of young people from across Queensland, Australia, using legal avenues to fight for our human rights and climate justice. </a:t>
                </a:r>
                <a:endParaRPr kumimoji="0" lang="en-US" altLang="en-US" sz="1800" b="0" i="0" u="none" strike="noStrike" cap="none" normalizeH="0" baseline="0" dirty="0">
                  <a:ln>
                    <a:noFill/>
                  </a:ln>
                  <a:solidFill>
                    <a:schemeClr val="tx1">
                      <a:lumMod val="75000"/>
                      <a:lumOff val="25000"/>
                    </a:schemeClr>
                  </a:solidFill>
                  <a:effectLst/>
                  <a:latin typeface="Arial" panose="020B0604020202020204" pitchFamily="34" charset="0"/>
                </a:endParaRPr>
              </a:p>
            </p:txBody>
          </p:sp>
        </p:grpSp>
      </p:grpSp>
      <p:sp>
        <p:nvSpPr>
          <p:cNvPr id="3" name="TextBox 2">
            <a:extLst>
              <a:ext uri="{FF2B5EF4-FFF2-40B4-BE49-F238E27FC236}">
                <a16:creationId xmlns:a16="http://schemas.microsoft.com/office/drawing/2014/main" id="{0CAA9A11-CE4F-4643-843F-C112F674D633}"/>
              </a:ext>
            </a:extLst>
          </p:cNvPr>
          <p:cNvSpPr txBox="1"/>
          <p:nvPr/>
        </p:nvSpPr>
        <p:spPr>
          <a:xfrm>
            <a:off x="1118215" y="646386"/>
            <a:ext cx="5035691" cy="5565228"/>
          </a:xfrm>
          <a:prstGeom prst="rect">
            <a:avLst/>
          </a:prstGeom>
          <a:noFill/>
        </p:spPr>
        <p:txBody>
          <a:bodyPr wrap="square" rtlCol="0">
            <a:noAutofit/>
          </a:bodyPr>
          <a:lstStyle/>
          <a:p>
            <a:endParaRPr lang="en-GB" dirty="0">
              <a:latin typeface="Verdana" panose="020B0604030504040204" pitchFamily="34" charset="0"/>
              <a:ea typeface="Verdana" panose="020B0604030504040204" pitchFamily="34" charset="0"/>
            </a:endParaRPr>
          </a:p>
        </p:txBody>
      </p:sp>
      <p:sp>
        <p:nvSpPr>
          <p:cNvPr id="8" name="Rectangle 7">
            <a:extLst>
              <a:ext uri="{FF2B5EF4-FFF2-40B4-BE49-F238E27FC236}">
                <a16:creationId xmlns:a16="http://schemas.microsoft.com/office/drawing/2014/main" id="{83F321F8-EBAE-4C6A-AE4F-87641A390CC1}"/>
              </a:ext>
            </a:extLst>
          </p:cNvPr>
          <p:cNvSpPr/>
          <p:nvPr/>
        </p:nvSpPr>
        <p:spPr>
          <a:xfrm>
            <a:off x="982133" y="2407452"/>
            <a:ext cx="7941734" cy="3518912"/>
          </a:xfrm>
          <a:prstGeom prst="rect">
            <a:avLst/>
          </a:prstGeom>
        </p:spPr>
        <p:txBody>
          <a:bodyPr wrap="square">
            <a:spAutoFit/>
          </a:bodyPr>
          <a:lstStyle/>
          <a:p>
            <a:pPr marL="342900" indent="-342900">
              <a:lnSpc>
                <a:spcPct val="114000"/>
              </a:lnSpc>
              <a:spcBef>
                <a:spcPts val="0"/>
              </a:spcBef>
              <a:spcAft>
                <a:spcPts val="1200"/>
              </a:spcAft>
              <a:buFont typeface="Wingdings" panose="05000000000000000000" pitchFamily="2" charset="2"/>
              <a:buChar char="v"/>
            </a:pPr>
            <a:r>
              <a:rPr lang="en-GB" dirty="0">
                <a:latin typeface="Verdana" panose="020B0604030504040204" pitchFamily="34" charset="0"/>
                <a:ea typeface="Verdana" panose="020B0604030504040204" pitchFamily="34" charset="0"/>
              </a:rPr>
              <a:t>What other methods of political participation could the young people have used?</a:t>
            </a:r>
          </a:p>
          <a:p>
            <a:pPr marL="342900" indent="-342900">
              <a:lnSpc>
                <a:spcPct val="114000"/>
              </a:lnSpc>
              <a:spcBef>
                <a:spcPts val="0"/>
              </a:spcBef>
              <a:spcAft>
                <a:spcPts val="1200"/>
              </a:spcAft>
              <a:buFont typeface="Wingdings" panose="05000000000000000000" pitchFamily="2" charset="2"/>
              <a:buChar char="v"/>
            </a:pPr>
            <a:r>
              <a:rPr lang="en-GB" dirty="0">
                <a:latin typeface="Verdana" panose="020B0604030504040204" pitchFamily="34" charset="0"/>
                <a:ea typeface="Verdana" panose="020B0604030504040204" pitchFamily="34" charset="0"/>
              </a:rPr>
              <a:t>Who benefits from fossil fuel extraction?</a:t>
            </a:r>
          </a:p>
          <a:p>
            <a:pPr marL="342900" indent="-342900">
              <a:lnSpc>
                <a:spcPct val="114000"/>
              </a:lnSpc>
              <a:spcBef>
                <a:spcPts val="0"/>
              </a:spcBef>
              <a:spcAft>
                <a:spcPts val="1200"/>
              </a:spcAft>
              <a:buFont typeface="Wingdings" panose="05000000000000000000" pitchFamily="2" charset="2"/>
              <a:buChar char="v"/>
            </a:pPr>
            <a:r>
              <a:rPr lang="en-GB" dirty="0">
                <a:latin typeface="Verdana" panose="020B0604030504040204" pitchFamily="34" charset="0"/>
                <a:ea typeface="Verdana" panose="020B0604030504040204" pitchFamily="34" charset="0"/>
              </a:rPr>
              <a:t>Who experiences the risks and harms of fossil fuel extraction?</a:t>
            </a:r>
          </a:p>
          <a:p>
            <a:pPr marL="342900" indent="-342900">
              <a:lnSpc>
                <a:spcPct val="114000"/>
              </a:lnSpc>
              <a:spcBef>
                <a:spcPts val="0"/>
              </a:spcBef>
              <a:spcAft>
                <a:spcPts val="1200"/>
              </a:spcAft>
              <a:buFont typeface="Wingdings" panose="05000000000000000000" pitchFamily="2" charset="2"/>
              <a:buChar char="v"/>
            </a:pPr>
            <a:r>
              <a:rPr lang="en-GB" dirty="0">
                <a:latin typeface="Verdana" panose="020B0604030504040204" pitchFamily="34" charset="0"/>
                <a:ea typeface="Verdana" panose="020B0604030504040204" pitchFamily="34" charset="0"/>
              </a:rPr>
              <a:t>The young people in this video used human rights law to fight against fossil fuel extraction - which rights are affected, and who do they belong to?</a:t>
            </a:r>
          </a:p>
          <a:p>
            <a:pPr marL="342900" indent="-342900">
              <a:lnSpc>
                <a:spcPct val="114000"/>
              </a:lnSpc>
              <a:spcBef>
                <a:spcPts val="0"/>
              </a:spcBef>
              <a:spcAft>
                <a:spcPts val="0"/>
              </a:spcAft>
              <a:buFont typeface="Wingdings" panose="05000000000000000000" pitchFamily="2" charset="2"/>
              <a:buChar char="v"/>
            </a:pPr>
            <a:r>
              <a:rPr lang="en-GB" dirty="0">
                <a:latin typeface="Verdana" panose="020B0604030504040204" pitchFamily="34" charset="0"/>
                <a:ea typeface="Verdana" panose="020B0604030504040204" pitchFamily="34" charset="0"/>
              </a:rPr>
              <a:t>Is it fair to make ‘trade-offs’? </a:t>
            </a:r>
          </a:p>
          <a:p>
            <a:pPr marL="361950" indent="0">
              <a:lnSpc>
                <a:spcPct val="114000"/>
              </a:lnSpc>
              <a:spcBef>
                <a:spcPts val="0"/>
              </a:spcBef>
              <a:spcAft>
                <a:spcPts val="1200"/>
              </a:spcAft>
              <a:buFont typeface="Wingdings" panose="05000000000000000000" pitchFamily="2" charset="2"/>
              <a:buNone/>
            </a:pPr>
            <a:r>
              <a:rPr lang="en-GB" dirty="0">
                <a:latin typeface="Verdana" panose="020B0604030504040204" pitchFamily="34" charset="0"/>
                <a:ea typeface="Verdana" panose="020B0604030504040204" pitchFamily="34" charset="0"/>
              </a:rPr>
              <a:t>(e.g. between environmental quality and money)</a:t>
            </a:r>
            <a:endParaRPr lang="en-GB" dirty="0">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9307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animEffect transition="in" filter="fade">
                                      <p:cBhvr>
                                        <p:cTn id="30"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l="17387" t="2576" b="2874"/>
          <a:stretch/>
        </p:blipFill>
        <p:spPr>
          <a:xfrm>
            <a:off x="0" y="0"/>
            <a:ext cx="735332" cy="6865257"/>
          </a:xfrm>
          <a:prstGeom prst="rect">
            <a:avLst/>
          </a:prstGeom>
        </p:spPr>
      </p:pic>
      <p:sp>
        <p:nvSpPr>
          <p:cNvPr id="5" name="TextBox 4">
            <a:extLst>
              <a:ext uri="{FF2B5EF4-FFF2-40B4-BE49-F238E27FC236}">
                <a16:creationId xmlns:a16="http://schemas.microsoft.com/office/drawing/2014/main" id="{A22DA1F0-6C75-4174-8E55-734A4067F927}"/>
              </a:ext>
            </a:extLst>
          </p:cNvPr>
          <p:cNvSpPr txBox="1"/>
          <p:nvPr/>
        </p:nvSpPr>
        <p:spPr>
          <a:xfrm>
            <a:off x="850900" y="-1"/>
            <a:ext cx="8293100" cy="707886"/>
          </a:xfrm>
          <a:prstGeom prst="rect">
            <a:avLst/>
          </a:prstGeom>
          <a:noFill/>
        </p:spPr>
        <p:txBody>
          <a:bodyPr wrap="square" rtlCol="0">
            <a:spAutoFit/>
          </a:bodyPr>
          <a:lstStyle/>
          <a:p>
            <a:r>
              <a:rPr lang="en-GB" sz="4000" b="1" dirty="0">
                <a:latin typeface="Verdana" panose="020B0604030504040204" pitchFamily="34" charset="0"/>
                <a:ea typeface="Verdana" panose="020B0604030504040204" pitchFamily="34" charset="0"/>
              </a:rPr>
              <a:t>Project task</a:t>
            </a:r>
          </a:p>
        </p:txBody>
      </p:sp>
      <p:sp>
        <p:nvSpPr>
          <p:cNvPr id="9" name="TextBox 8">
            <a:extLst>
              <a:ext uri="{FF2B5EF4-FFF2-40B4-BE49-F238E27FC236}">
                <a16:creationId xmlns:a16="http://schemas.microsoft.com/office/drawing/2014/main" id="{EF7A48FD-394E-49DF-B073-1A43150C710A}"/>
              </a:ext>
            </a:extLst>
          </p:cNvPr>
          <p:cNvSpPr txBox="1"/>
          <p:nvPr/>
        </p:nvSpPr>
        <p:spPr>
          <a:xfrm>
            <a:off x="936628" y="1213009"/>
            <a:ext cx="5054600" cy="2062103"/>
          </a:xfrm>
          <a:prstGeom prst="rect">
            <a:avLst/>
          </a:prstGeom>
          <a:noFill/>
        </p:spPr>
        <p:txBody>
          <a:bodyPr wrap="square" rtlCol="0">
            <a:spAutoFit/>
          </a:bodyPr>
          <a:lstStyle/>
          <a:p>
            <a:pPr marL="266700" indent="-266700">
              <a:spcAft>
                <a:spcPts val="1200"/>
              </a:spcAft>
            </a:pPr>
            <a:r>
              <a:rPr lang="en-GB" dirty="0">
                <a:latin typeface="Verdana" panose="020B0604030504040204" pitchFamily="34" charset="0"/>
                <a:ea typeface="Verdana" panose="020B0604030504040204" pitchFamily="34" charset="0"/>
              </a:rPr>
              <a:t>As a class:</a:t>
            </a:r>
          </a:p>
          <a:p>
            <a:pPr marL="266700" indent="-266700">
              <a:spcAft>
                <a:spcPts val="2400"/>
              </a:spcAft>
              <a:buFont typeface="Arial" panose="020B0604020202020204" pitchFamily="34" charset="0"/>
              <a:buChar char="•"/>
            </a:pPr>
            <a:r>
              <a:rPr lang="en-GB" sz="2000" dirty="0">
                <a:latin typeface="Verdana" panose="020B0604030504040204" pitchFamily="34" charset="0"/>
                <a:ea typeface="Verdana" panose="020B0604030504040204" pitchFamily="34" charset="0"/>
              </a:rPr>
              <a:t>Run a ‘Government Select Committee’, which has been set up to investigate the viability of hydraulic fracturing (fracking) in the UK. </a:t>
            </a:r>
            <a:endParaRPr lang="en-GB" dirty="0">
              <a:latin typeface="Verdana" panose="020B0604030504040204" pitchFamily="34" charset="0"/>
              <a:ea typeface="Verdana" panose="020B0604030504040204" pitchFamily="34" charset="0"/>
            </a:endParaRPr>
          </a:p>
        </p:txBody>
      </p:sp>
      <p:pic>
        <p:nvPicPr>
          <p:cNvPr id="8" name="Google Shape;254;p33">
            <a:extLst>
              <a:ext uri="{FF2B5EF4-FFF2-40B4-BE49-F238E27FC236}">
                <a16:creationId xmlns:a16="http://schemas.microsoft.com/office/drawing/2014/main" id="{D1560F67-60B5-402B-9082-A32FA84B911C}"/>
              </a:ext>
            </a:extLst>
          </p:cNvPr>
          <p:cNvPicPr preferRelativeResize="0">
            <a:picLocks noChangeAspect="1"/>
          </p:cNvPicPr>
          <p:nvPr/>
        </p:nvPicPr>
        <p:blipFill>
          <a:blip r:embed="rId4">
            <a:alphaModFix/>
          </a:blip>
          <a:stretch>
            <a:fillRect/>
          </a:stretch>
        </p:blipFill>
        <p:spPr>
          <a:xfrm>
            <a:off x="6403296" y="6240"/>
            <a:ext cx="2740704" cy="6851760"/>
          </a:xfrm>
          <a:prstGeom prst="rect">
            <a:avLst/>
          </a:prstGeom>
          <a:noFill/>
          <a:ln>
            <a:noFill/>
          </a:ln>
        </p:spPr>
      </p:pic>
      <p:grpSp>
        <p:nvGrpSpPr>
          <p:cNvPr id="4" name="Group 3">
            <a:extLst>
              <a:ext uri="{FF2B5EF4-FFF2-40B4-BE49-F238E27FC236}">
                <a16:creationId xmlns:a16="http://schemas.microsoft.com/office/drawing/2014/main" id="{CF2B66DC-E8CF-4D20-82AC-6CA69DCD28E3}"/>
              </a:ext>
            </a:extLst>
          </p:cNvPr>
          <p:cNvGrpSpPr/>
          <p:nvPr/>
        </p:nvGrpSpPr>
        <p:grpSpPr>
          <a:xfrm>
            <a:off x="936628" y="3718901"/>
            <a:ext cx="5054600" cy="2287759"/>
            <a:chOff x="850900" y="3009462"/>
            <a:chExt cx="5054600" cy="1600430"/>
          </a:xfrm>
        </p:grpSpPr>
        <p:sp>
          <p:nvSpPr>
            <p:cNvPr id="7" name="Rectangle: Rounded Corners 6">
              <a:extLst>
                <a:ext uri="{FF2B5EF4-FFF2-40B4-BE49-F238E27FC236}">
                  <a16:creationId xmlns:a16="http://schemas.microsoft.com/office/drawing/2014/main" id="{C0216A6E-FE43-4513-ABD4-6F32230D7FDD}"/>
                </a:ext>
              </a:extLst>
            </p:cNvPr>
            <p:cNvSpPr/>
            <p:nvPr/>
          </p:nvSpPr>
          <p:spPr>
            <a:xfrm>
              <a:off x="850900" y="3009462"/>
              <a:ext cx="5054600" cy="1600430"/>
            </a:xfrm>
            <a:prstGeom prst="roundRect">
              <a:avLst>
                <a:gd name="adj" fmla="val 6271"/>
              </a:avLst>
            </a:prstGeom>
            <a:solidFill>
              <a:schemeClr val="bg1">
                <a:lumMod val="85000"/>
              </a:schemeClr>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6D9CED3-02BB-4F22-92B3-46BEECAE139F}"/>
                </a:ext>
              </a:extLst>
            </p:cNvPr>
            <p:cNvSpPr txBox="1"/>
            <p:nvPr/>
          </p:nvSpPr>
          <p:spPr>
            <a:xfrm>
              <a:off x="850900" y="3154625"/>
              <a:ext cx="5054600" cy="1227260"/>
            </a:xfrm>
            <a:prstGeom prst="rect">
              <a:avLst/>
            </a:prstGeom>
            <a:noFill/>
          </p:spPr>
          <p:txBody>
            <a:bodyPr wrap="square" rtlCol="0">
              <a:spAutoFit/>
            </a:bodyPr>
            <a:lstStyle/>
            <a:p>
              <a:pPr marL="266700" indent="-266700">
                <a:spcAft>
                  <a:spcPts val="1200"/>
                </a:spcAft>
              </a:pPr>
              <a:r>
                <a:rPr lang="en-GB" dirty="0">
                  <a:latin typeface="Verdana" panose="020B0604030504040204" pitchFamily="34" charset="0"/>
                  <a:ea typeface="Verdana" panose="020B0604030504040204" pitchFamily="34" charset="0"/>
                </a:rPr>
                <a:t>As an individual:</a:t>
              </a:r>
            </a:p>
            <a:p>
              <a:pPr marL="266700" indent="-266700">
                <a:spcAft>
                  <a:spcPts val="2400"/>
                </a:spcAft>
                <a:buFont typeface="Arial" panose="020B0604020202020204" pitchFamily="34" charset="0"/>
                <a:buChar char="•"/>
              </a:pPr>
              <a:r>
                <a:rPr lang="en-GB" sz="2000" dirty="0">
                  <a:latin typeface="Verdana" panose="020B0604030504040204" pitchFamily="34" charset="0"/>
                  <a:ea typeface="Verdana" panose="020B0604030504040204" pitchFamily="34" charset="0"/>
                </a:rPr>
                <a:t>Create a summary position statement of the select committee findings, which could be communicated to the media. </a:t>
              </a:r>
            </a:p>
          </p:txBody>
        </p:sp>
      </p:grpSp>
    </p:spTree>
    <p:extLst>
      <p:ext uri="{BB962C8B-B14F-4D97-AF65-F5344CB8AC3E}">
        <p14:creationId xmlns:p14="http://schemas.microsoft.com/office/powerpoint/2010/main" val="238250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254;p33">
            <a:extLst>
              <a:ext uri="{FF2B5EF4-FFF2-40B4-BE49-F238E27FC236}">
                <a16:creationId xmlns:a16="http://schemas.microsoft.com/office/drawing/2014/main" id="{31F36A8F-F811-4149-BB4E-5D19EC182917}"/>
              </a:ext>
            </a:extLst>
          </p:cNvPr>
          <p:cNvPicPr preferRelativeResize="0">
            <a:picLocks noChangeAspect="1"/>
          </p:cNvPicPr>
          <p:nvPr/>
        </p:nvPicPr>
        <p:blipFill>
          <a:blip r:embed="rId3">
            <a:alphaModFix/>
            <a:duotone>
              <a:schemeClr val="bg2">
                <a:shade val="45000"/>
                <a:satMod val="135000"/>
              </a:schemeClr>
              <a:prstClr val="white"/>
            </a:duotone>
          </a:blip>
          <a:stretch>
            <a:fillRect/>
          </a:stretch>
        </p:blipFill>
        <p:spPr>
          <a:xfrm>
            <a:off x="6403296" y="6240"/>
            <a:ext cx="2740704" cy="6851760"/>
          </a:xfrm>
          <a:prstGeom prst="rect">
            <a:avLst/>
          </a:prstGeom>
          <a:noFill/>
          <a:ln>
            <a:noFill/>
          </a:ln>
        </p:spPr>
      </p:pic>
      <p:pic>
        <p:nvPicPr>
          <p:cNvPr id="11" name="Picture 10"/>
          <p:cNvPicPr>
            <a:picLocks noChangeAspect="1"/>
          </p:cNvPicPr>
          <p:nvPr/>
        </p:nvPicPr>
        <p:blipFill rotWithShape="1">
          <a:blip r:embed="rId4"/>
          <a:srcRect l="17387" t="2576" b="2874"/>
          <a:stretch/>
        </p:blipFill>
        <p:spPr>
          <a:xfrm>
            <a:off x="0" y="0"/>
            <a:ext cx="735332" cy="6865257"/>
          </a:xfrm>
          <a:prstGeom prst="rect">
            <a:avLst/>
          </a:prstGeom>
        </p:spPr>
      </p:pic>
      <p:sp>
        <p:nvSpPr>
          <p:cNvPr id="5" name="TextBox 4">
            <a:extLst>
              <a:ext uri="{FF2B5EF4-FFF2-40B4-BE49-F238E27FC236}">
                <a16:creationId xmlns:a16="http://schemas.microsoft.com/office/drawing/2014/main" id="{A22DA1F0-6C75-4174-8E55-734A4067F927}"/>
              </a:ext>
            </a:extLst>
          </p:cNvPr>
          <p:cNvSpPr txBox="1"/>
          <p:nvPr/>
        </p:nvSpPr>
        <p:spPr>
          <a:xfrm>
            <a:off x="850900" y="-1"/>
            <a:ext cx="8293100" cy="707886"/>
          </a:xfrm>
          <a:prstGeom prst="rect">
            <a:avLst/>
          </a:prstGeom>
          <a:noFill/>
        </p:spPr>
        <p:txBody>
          <a:bodyPr wrap="square" rtlCol="0">
            <a:spAutoFit/>
          </a:bodyPr>
          <a:lstStyle/>
          <a:p>
            <a:r>
              <a:rPr lang="en-GB" sz="4000" b="1" dirty="0">
                <a:latin typeface="Verdana" panose="020B0604030504040204" pitchFamily="34" charset="0"/>
                <a:ea typeface="Verdana" panose="020B0604030504040204" pitchFamily="34" charset="0"/>
              </a:rPr>
              <a:t>What is fracking?</a:t>
            </a:r>
          </a:p>
        </p:txBody>
      </p:sp>
      <p:pic>
        <p:nvPicPr>
          <p:cNvPr id="1026" name="Picture 2" descr="HydroFrac2.svg">
            <a:extLst>
              <a:ext uri="{FF2B5EF4-FFF2-40B4-BE49-F238E27FC236}">
                <a16:creationId xmlns:a16="http://schemas.microsoft.com/office/drawing/2014/main" id="{A8C5B606-D6F6-4709-85F2-0A64AC02B2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6001" y="2204368"/>
            <a:ext cx="7309998" cy="427558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F176187-224B-4F0D-A5DC-8FC429E48D09}"/>
              </a:ext>
            </a:extLst>
          </p:cNvPr>
          <p:cNvSpPr txBox="1"/>
          <p:nvPr/>
        </p:nvSpPr>
        <p:spPr>
          <a:xfrm>
            <a:off x="850900" y="1132945"/>
            <a:ext cx="6836322" cy="954107"/>
          </a:xfrm>
          <a:prstGeom prst="rect">
            <a:avLst/>
          </a:prstGeom>
          <a:noFill/>
        </p:spPr>
        <p:txBody>
          <a:bodyPr wrap="square" rtlCol="0">
            <a:spAutoFit/>
          </a:bodyPr>
          <a:lstStyle/>
          <a:p>
            <a:pPr marL="1436688" indent="-1436688">
              <a:spcAft>
                <a:spcPts val="1200"/>
              </a:spcAft>
            </a:pPr>
            <a:r>
              <a:rPr lang="en-GB" sz="2000" b="1" dirty="0">
                <a:latin typeface="Verdana" panose="020B0604030504040204" pitchFamily="34" charset="0"/>
                <a:ea typeface="Verdana" panose="020B0604030504040204" pitchFamily="34" charset="0"/>
              </a:rPr>
              <a:t>Fracking: 	</a:t>
            </a:r>
            <a:r>
              <a:rPr lang="en-GB" dirty="0">
                <a:latin typeface="Verdana" panose="020B0604030504040204" pitchFamily="34" charset="0"/>
                <a:ea typeface="Verdana" panose="020B0604030504040204" pitchFamily="34" charset="0"/>
              </a:rPr>
              <a:t>the process in which pressurised liquid is used to fracture underground rock in order to release natural gas (methane).</a:t>
            </a:r>
          </a:p>
        </p:txBody>
      </p:sp>
    </p:spTree>
    <p:extLst>
      <p:ext uri="{BB962C8B-B14F-4D97-AF65-F5344CB8AC3E}">
        <p14:creationId xmlns:p14="http://schemas.microsoft.com/office/powerpoint/2010/main" val="2936377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254;p33">
            <a:extLst>
              <a:ext uri="{FF2B5EF4-FFF2-40B4-BE49-F238E27FC236}">
                <a16:creationId xmlns:a16="http://schemas.microsoft.com/office/drawing/2014/main" id="{F023DC6D-1BAA-484E-89D9-35B3B4BC1A85}"/>
              </a:ext>
            </a:extLst>
          </p:cNvPr>
          <p:cNvPicPr preferRelativeResize="0">
            <a:picLocks noChangeAspect="1"/>
          </p:cNvPicPr>
          <p:nvPr/>
        </p:nvPicPr>
        <p:blipFill>
          <a:blip r:embed="rId3">
            <a:alphaModFix/>
            <a:duotone>
              <a:schemeClr val="bg2">
                <a:shade val="45000"/>
                <a:satMod val="135000"/>
              </a:schemeClr>
              <a:prstClr val="white"/>
            </a:duotone>
          </a:blip>
          <a:stretch>
            <a:fillRect/>
          </a:stretch>
        </p:blipFill>
        <p:spPr>
          <a:xfrm>
            <a:off x="6403296" y="6240"/>
            <a:ext cx="2740704" cy="6851760"/>
          </a:xfrm>
          <a:prstGeom prst="rect">
            <a:avLst/>
          </a:prstGeom>
          <a:noFill/>
          <a:ln>
            <a:noFill/>
          </a:ln>
        </p:spPr>
      </p:pic>
      <p:pic>
        <p:nvPicPr>
          <p:cNvPr id="11" name="Picture 10"/>
          <p:cNvPicPr>
            <a:picLocks noChangeAspect="1"/>
          </p:cNvPicPr>
          <p:nvPr/>
        </p:nvPicPr>
        <p:blipFill rotWithShape="1">
          <a:blip r:embed="rId4"/>
          <a:srcRect l="17387" t="2576" b="2874"/>
          <a:stretch/>
        </p:blipFill>
        <p:spPr>
          <a:xfrm>
            <a:off x="0" y="0"/>
            <a:ext cx="735332" cy="6865257"/>
          </a:xfrm>
          <a:prstGeom prst="rect">
            <a:avLst/>
          </a:prstGeom>
        </p:spPr>
      </p:pic>
      <p:sp>
        <p:nvSpPr>
          <p:cNvPr id="5" name="TextBox 4">
            <a:extLst>
              <a:ext uri="{FF2B5EF4-FFF2-40B4-BE49-F238E27FC236}">
                <a16:creationId xmlns:a16="http://schemas.microsoft.com/office/drawing/2014/main" id="{A22DA1F0-6C75-4174-8E55-734A4067F927}"/>
              </a:ext>
            </a:extLst>
          </p:cNvPr>
          <p:cNvSpPr txBox="1"/>
          <p:nvPr/>
        </p:nvSpPr>
        <p:spPr>
          <a:xfrm>
            <a:off x="850900" y="-1"/>
            <a:ext cx="8293100" cy="707886"/>
          </a:xfrm>
          <a:prstGeom prst="rect">
            <a:avLst/>
          </a:prstGeom>
          <a:noFill/>
        </p:spPr>
        <p:txBody>
          <a:bodyPr wrap="square" rtlCol="0">
            <a:spAutoFit/>
          </a:bodyPr>
          <a:lstStyle/>
          <a:p>
            <a:r>
              <a:rPr lang="en-GB" sz="4000" b="1" dirty="0">
                <a:latin typeface="Verdana" panose="020B0604030504040204" pitchFamily="34" charset="0"/>
                <a:ea typeface="Verdana" panose="020B0604030504040204" pitchFamily="34" charset="0"/>
              </a:rPr>
              <a:t>Project task</a:t>
            </a:r>
          </a:p>
        </p:txBody>
      </p:sp>
      <p:sp>
        <p:nvSpPr>
          <p:cNvPr id="9" name="TextBox 8">
            <a:extLst>
              <a:ext uri="{FF2B5EF4-FFF2-40B4-BE49-F238E27FC236}">
                <a16:creationId xmlns:a16="http://schemas.microsoft.com/office/drawing/2014/main" id="{EF7A48FD-394E-49DF-B073-1A43150C710A}"/>
              </a:ext>
            </a:extLst>
          </p:cNvPr>
          <p:cNvSpPr txBox="1"/>
          <p:nvPr/>
        </p:nvSpPr>
        <p:spPr>
          <a:xfrm>
            <a:off x="936627" y="1213009"/>
            <a:ext cx="7743139" cy="1354217"/>
          </a:xfrm>
          <a:prstGeom prst="rect">
            <a:avLst/>
          </a:prstGeom>
          <a:noFill/>
        </p:spPr>
        <p:txBody>
          <a:bodyPr wrap="square" rtlCol="0">
            <a:spAutoFit/>
          </a:bodyPr>
          <a:lstStyle/>
          <a:p>
            <a:pPr marL="266700" indent="-266700">
              <a:spcAft>
                <a:spcPts val="1200"/>
              </a:spcAft>
            </a:pPr>
            <a:r>
              <a:rPr lang="en-GB" dirty="0">
                <a:latin typeface="Verdana" panose="020B0604030504040204" pitchFamily="34" charset="0"/>
                <a:ea typeface="Verdana" panose="020B0604030504040204" pitchFamily="34" charset="0"/>
              </a:rPr>
              <a:t>As a class:</a:t>
            </a:r>
          </a:p>
          <a:p>
            <a:pPr marL="266700" indent="-266700">
              <a:spcAft>
                <a:spcPts val="2400"/>
              </a:spcAft>
              <a:buFont typeface="Arial" panose="020B0604020202020204" pitchFamily="34" charset="0"/>
              <a:buChar char="•"/>
            </a:pPr>
            <a:r>
              <a:rPr lang="en-GB" dirty="0">
                <a:latin typeface="Verdana" panose="020B0604030504040204" pitchFamily="34" charset="0"/>
                <a:ea typeface="Verdana" panose="020B0604030504040204" pitchFamily="34" charset="0"/>
              </a:rPr>
              <a:t>Run a ‘Government select committee’, which has been set up to investigate the viability of hydraulic fracturing (fracking) in the UK. </a:t>
            </a:r>
            <a:endParaRPr lang="en-GB" sz="1600" dirty="0">
              <a:latin typeface="Verdana" panose="020B0604030504040204" pitchFamily="34" charset="0"/>
              <a:ea typeface="Verdana" panose="020B0604030504040204" pitchFamily="34" charset="0"/>
            </a:endParaRPr>
          </a:p>
        </p:txBody>
      </p:sp>
      <p:pic>
        <p:nvPicPr>
          <p:cNvPr id="6" name="Picture 5">
            <a:hlinkClick r:id="rId5"/>
            <a:extLst>
              <a:ext uri="{FF2B5EF4-FFF2-40B4-BE49-F238E27FC236}">
                <a16:creationId xmlns:a16="http://schemas.microsoft.com/office/drawing/2014/main" id="{B84559EC-052E-42AA-968F-88AD02E15863}"/>
              </a:ext>
            </a:extLst>
          </p:cNvPr>
          <p:cNvPicPr>
            <a:picLocks noChangeAspect="1"/>
          </p:cNvPicPr>
          <p:nvPr/>
        </p:nvPicPr>
        <p:blipFill>
          <a:blip r:embed="rId6"/>
          <a:stretch>
            <a:fillRect/>
          </a:stretch>
        </p:blipFill>
        <p:spPr>
          <a:xfrm>
            <a:off x="1956589" y="2935870"/>
            <a:ext cx="5230821" cy="2993395"/>
          </a:xfrm>
          <a:prstGeom prst="rect">
            <a:avLst/>
          </a:prstGeom>
        </p:spPr>
      </p:pic>
    </p:spTree>
    <p:extLst>
      <p:ext uri="{BB962C8B-B14F-4D97-AF65-F5344CB8AC3E}">
        <p14:creationId xmlns:p14="http://schemas.microsoft.com/office/powerpoint/2010/main" val="2168963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254;p33">
            <a:extLst>
              <a:ext uri="{FF2B5EF4-FFF2-40B4-BE49-F238E27FC236}">
                <a16:creationId xmlns:a16="http://schemas.microsoft.com/office/drawing/2014/main" id="{31F36A8F-F811-4149-BB4E-5D19EC182917}"/>
              </a:ext>
            </a:extLst>
          </p:cNvPr>
          <p:cNvPicPr preferRelativeResize="0">
            <a:picLocks noChangeAspect="1"/>
          </p:cNvPicPr>
          <p:nvPr/>
        </p:nvPicPr>
        <p:blipFill>
          <a:blip r:embed="rId3">
            <a:alphaModFix/>
            <a:duotone>
              <a:schemeClr val="bg2">
                <a:shade val="45000"/>
                <a:satMod val="135000"/>
              </a:schemeClr>
              <a:prstClr val="white"/>
            </a:duotone>
          </a:blip>
          <a:stretch>
            <a:fillRect/>
          </a:stretch>
        </p:blipFill>
        <p:spPr>
          <a:xfrm>
            <a:off x="6403296" y="6240"/>
            <a:ext cx="2740704" cy="6851760"/>
          </a:xfrm>
          <a:prstGeom prst="rect">
            <a:avLst/>
          </a:prstGeom>
          <a:noFill/>
          <a:ln>
            <a:noFill/>
          </a:ln>
        </p:spPr>
      </p:pic>
      <p:pic>
        <p:nvPicPr>
          <p:cNvPr id="11" name="Picture 10"/>
          <p:cNvPicPr>
            <a:picLocks noChangeAspect="1"/>
          </p:cNvPicPr>
          <p:nvPr/>
        </p:nvPicPr>
        <p:blipFill rotWithShape="1">
          <a:blip r:embed="rId4"/>
          <a:srcRect l="17387" t="2576" b="2874"/>
          <a:stretch/>
        </p:blipFill>
        <p:spPr>
          <a:xfrm>
            <a:off x="0" y="0"/>
            <a:ext cx="735332" cy="6865257"/>
          </a:xfrm>
          <a:prstGeom prst="rect">
            <a:avLst/>
          </a:prstGeom>
        </p:spPr>
      </p:pic>
      <p:sp>
        <p:nvSpPr>
          <p:cNvPr id="5" name="TextBox 4">
            <a:extLst>
              <a:ext uri="{FF2B5EF4-FFF2-40B4-BE49-F238E27FC236}">
                <a16:creationId xmlns:a16="http://schemas.microsoft.com/office/drawing/2014/main" id="{A22DA1F0-6C75-4174-8E55-734A4067F927}"/>
              </a:ext>
            </a:extLst>
          </p:cNvPr>
          <p:cNvSpPr txBox="1"/>
          <p:nvPr/>
        </p:nvSpPr>
        <p:spPr>
          <a:xfrm>
            <a:off x="850900" y="-1"/>
            <a:ext cx="8293100" cy="707886"/>
          </a:xfrm>
          <a:prstGeom prst="rect">
            <a:avLst/>
          </a:prstGeom>
          <a:noFill/>
        </p:spPr>
        <p:txBody>
          <a:bodyPr wrap="square" rtlCol="0">
            <a:spAutoFit/>
          </a:bodyPr>
          <a:lstStyle/>
          <a:p>
            <a:r>
              <a:rPr lang="en-GB" sz="4000" b="1" dirty="0">
                <a:latin typeface="Verdana" panose="020B0604030504040204" pitchFamily="34" charset="0"/>
                <a:ea typeface="Verdana" panose="020B0604030504040204" pitchFamily="34" charset="0"/>
              </a:rPr>
              <a:t>Project task</a:t>
            </a:r>
          </a:p>
        </p:txBody>
      </p:sp>
      <p:sp>
        <p:nvSpPr>
          <p:cNvPr id="12" name="TextBox 11">
            <a:extLst>
              <a:ext uri="{FF2B5EF4-FFF2-40B4-BE49-F238E27FC236}">
                <a16:creationId xmlns:a16="http://schemas.microsoft.com/office/drawing/2014/main" id="{0F4F16BA-B9B6-4C30-954A-62698B147062}"/>
              </a:ext>
            </a:extLst>
          </p:cNvPr>
          <p:cNvSpPr txBox="1"/>
          <p:nvPr/>
        </p:nvSpPr>
        <p:spPr>
          <a:xfrm>
            <a:off x="936627" y="1213009"/>
            <a:ext cx="7672801" cy="1354217"/>
          </a:xfrm>
          <a:prstGeom prst="rect">
            <a:avLst/>
          </a:prstGeom>
          <a:noFill/>
        </p:spPr>
        <p:txBody>
          <a:bodyPr wrap="square" rtlCol="0">
            <a:spAutoFit/>
          </a:bodyPr>
          <a:lstStyle/>
          <a:p>
            <a:pPr marL="266700" indent="-266700">
              <a:spcAft>
                <a:spcPts val="1200"/>
              </a:spcAft>
            </a:pPr>
            <a:r>
              <a:rPr lang="en-GB" dirty="0">
                <a:latin typeface="Verdana" panose="020B0604030504040204" pitchFamily="34" charset="0"/>
                <a:ea typeface="Verdana" panose="020B0604030504040204" pitchFamily="34" charset="0"/>
              </a:rPr>
              <a:t>As a class:</a:t>
            </a:r>
          </a:p>
          <a:p>
            <a:pPr marL="266700" indent="-266700">
              <a:spcAft>
                <a:spcPts val="2400"/>
              </a:spcAft>
              <a:buFont typeface="Arial" panose="020B0604020202020204" pitchFamily="34" charset="0"/>
              <a:buChar char="•"/>
            </a:pPr>
            <a:r>
              <a:rPr lang="en-GB" dirty="0">
                <a:latin typeface="Verdana" panose="020B0604030504040204" pitchFamily="34" charset="0"/>
                <a:ea typeface="Verdana" panose="020B0604030504040204" pitchFamily="34" charset="0"/>
              </a:rPr>
              <a:t>Run a ‘Government select committee’, which has been set up to investigate the viability of hydraulic fracturing (fracking) in the UK. </a:t>
            </a:r>
            <a:endParaRPr lang="en-GB" sz="1600" dirty="0">
              <a:latin typeface="Verdana" panose="020B0604030504040204" pitchFamily="34" charset="0"/>
              <a:ea typeface="Verdana" panose="020B0604030504040204" pitchFamily="34" charset="0"/>
            </a:endParaRPr>
          </a:p>
        </p:txBody>
      </p:sp>
      <p:grpSp>
        <p:nvGrpSpPr>
          <p:cNvPr id="2" name="Group 1">
            <a:extLst>
              <a:ext uri="{FF2B5EF4-FFF2-40B4-BE49-F238E27FC236}">
                <a16:creationId xmlns:a16="http://schemas.microsoft.com/office/drawing/2014/main" id="{D54B46BB-6ECC-4652-ACF5-294A61B869C0}"/>
              </a:ext>
            </a:extLst>
          </p:cNvPr>
          <p:cNvGrpSpPr/>
          <p:nvPr/>
        </p:nvGrpSpPr>
        <p:grpSpPr>
          <a:xfrm>
            <a:off x="936627" y="2772174"/>
            <a:ext cx="7883816" cy="3825574"/>
            <a:chOff x="866288" y="2772174"/>
            <a:chExt cx="7883816" cy="3825574"/>
          </a:xfrm>
        </p:grpSpPr>
        <p:sp>
          <p:nvSpPr>
            <p:cNvPr id="14" name="Rectangle: Rounded Corners 13">
              <a:extLst>
                <a:ext uri="{FF2B5EF4-FFF2-40B4-BE49-F238E27FC236}">
                  <a16:creationId xmlns:a16="http://schemas.microsoft.com/office/drawing/2014/main" id="{8A558853-CB98-478A-A8E0-504836958242}"/>
                </a:ext>
              </a:extLst>
            </p:cNvPr>
            <p:cNvSpPr/>
            <p:nvPr/>
          </p:nvSpPr>
          <p:spPr>
            <a:xfrm>
              <a:off x="866288" y="2772174"/>
              <a:ext cx="7813476" cy="3825574"/>
            </a:xfrm>
            <a:prstGeom prst="roundRect">
              <a:avLst>
                <a:gd name="adj" fmla="val 2594"/>
              </a:avLst>
            </a:prstGeom>
            <a:solidFill>
              <a:schemeClr val="bg1">
                <a:lumMod val="95000"/>
              </a:schemeClr>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87CD17B5-50E1-4050-BA16-76619F50B1A2}"/>
                </a:ext>
              </a:extLst>
            </p:cNvPr>
            <p:cNvSpPr txBox="1"/>
            <p:nvPr/>
          </p:nvSpPr>
          <p:spPr>
            <a:xfrm>
              <a:off x="936627" y="2828446"/>
              <a:ext cx="7813477" cy="3662541"/>
            </a:xfrm>
            <a:prstGeom prst="rect">
              <a:avLst/>
            </a:prstGeom>
            <a:noFill/>
          </p:spPr>
          <p:txBody>
            <a:bodyPr wrap="square" rtlCol="0">
              <a:spAutoFit/>
            </a:bodyPr>
            <a:lstStyle/>
            <a:p>
              <a:pPr marL="266700" indent="-266700">
                <a:spcAft>
                  <a:spcPts val="1200"/>
                </a:spcAft>
              </a:pPr>
              <a:r>
                <a:rPr lang="en-GB" sz="1600" i="1" dirty="0">
                  <a:latin typeface="Verdana" panose="020B0604030504040204" pitchFamily="34" charset="0"/>
                  <a:ea typeface="Verdana" panose="020B0604030504040204" pitchFamily="34" charset="0"/>
                </a:rPr>
                <a:t>Agenda items for the next meeting of the ‘Fracking Select Committee’.</a:t>
              </a:r>
            </a:p>
            <a:p>
              <a:pPr marL="285750" indent="-285750">
                <a:spcAft>
                  <a:spcPts val="1200"/>
                </a:spcAft>
                <a:buFont typeface="Arial" panose="020B0604020202020204" pitchFamily="34" charset="0"/>
                <a:buChar char="•"/>
              </a:pPr>
              <a:r>
                <a:rPr lang="en-GB" dirty="0">
                  <a:latin typeface="Verdana" panose="020B0604030504040204" pitchFamily="34" charset="0"/>
                  <a:ea typeface="Verdana" panose="020B0604030504040204" pitchFamily="34" charset="0"/>
                </a:rPr>
                <a:t>Hearing from a range of experts, with time for questions, on:</a:t>
              </a:r>
            </a:p>
            <a:p>
              <a:pPr marL="1200150" lvl="2" indent="-285750">
                <a:spcAft>
                  <a:spcPts val="1200"/>
                </a:spcAft>
                <a:buFont typeface="Courier New" panose="02070309020205020404" pitchFamily="49" charset="0"/>
                <a:buChar char="o"/>
              </a:pPr>
              <a:r>
                <a:rPr lang="en-GB" dirty="0">
                  <a:latin typeface="Verdana" panose="020B0604030504040204" pitchFamily="34" charset="0"/>
                  <a:ea typeface="Verdana" panose="020B0604030504040204" pitchFamily="34" charset="0"/>
                </a:rPr>
                <a:t>Impact of fracking on air and water quality</a:t>
              </a:r>
            </a:p>
            <a:p>
              <a:pPr marL="1200150" lvl="2" indent="-285750">
                <a:spcAft>
                  <a:spcPts val="1200"/>
                </a:spcAft>
                <a:buFont typeface="Courier New" panose="02070309020205020404" pitchFamily="49" charset="0"/>
                <a:buChar char="o"/>
              </a:pPr>
              <a:r>
                <a:rPr lang="en-GB" dirty="0">
                  <a:latin typeface="Verdana" panose="020B0604030504040204" pitchFamily="34" charset="0"/>
                  <a:ea typeface="Verdana" panose="020B0604030504040204" pitchFamily="34" charset="0"/>
                </a:rPr>
                <a:t>Implications of fracking on climate change</a:t>
              </a:r>
            </a:p>
            <a:p>
              <a:pPr marL="1200150" lvl="2" indent="-285750">
                <a:spcAft>
                  <a:spcPts val="1200"/>
                </a:spcAft>
                <a:buFont typeface="Courier New" panose="02070309020205020404" pitchFamily="49" charset="0"/>
                <a:buChar char="o"/>
              </a:pPr>
              <a:r>
                <a:rPr lang="en-GB" dirty="0">
                  <a:latin typeface="Verdana" panose="020B0604030504040204" pitchFamily="34" charset="0"/>
                  <a:ea typeface="Verdana" panose="020B0604030504040204" pitchFamily="34" charset="0"/>
                </a:rPr>
                <a:t>Impact of fracking on energy supplies</a:t>
              </a:r>
            </a:p>
            <a:p>
              <a:pPr marL="1200150" lvl="2" indent="-285750">
                <a:spcAft>
                  <a:spcPts val="1200"/>
                </a:spcAft>
                <a:buFont typeface="Courier New" panose="02070309020205020404" pitchFamily="49" charset="0"/>
                <a:buChar char="o"/>
              </a:pPr>
              <a:r>
                <a:rPr lang="en-GB" dirty="0">
                  <a:latin typeface="Verdana" panose="020B0604030504040204" pitchFamily="34" charset="0"/>
                  <a:ea typeface="Verdana" panose="020B0604030504040204" pitchFamily="34" charset="0"/>
                </a:rPr>
                <a:t>Economic impacts of fracking</a:t>
              </a:r>
            </a:p>
            <a:p>
              <a:pPr marL="1200150" lvl="2" indent="-285750">
                <a:spcAft>
                  <a:spcPts val="1200"/>
                </a:spcAft>
                <a:buFont typeface="Courier New" panose="02070309020205020404" pitchFamily="49" charset="0"/>
                <a:buChar char="o"/>
              </a:pPr>
              <a:r>
                <a:rPr lang="en-GB" dirty="0">
                  <a:latin typeface="Verdana" panose="020B0604030504040204" pitchFamily="34" charset="0"/>
                  <a:ea typeface="Verdana" panose="020B0604030504040204" pitchFamily="34" charset="0"/>
                </a:rPr>
                <a:t>Seismicity (Earth tremors)</a:t>
              </a:r>
            </a:p>
            <a:p>
              <a:pPr marL="1200150" lvl="2" indent="-285750">
                <a:spcAft>
                  <a:spcPts val="1200"/>
                </a:spcAft>
                <a:buFont typeface="Courier New" panose="02070309020205020404" pitchFamily="49" charset="0"/>
                <a:buChar char="o"/>
              </a:pPr>
              <a:r>
                <a:rPr lang="en-GB" dirty="0">
                  <a:latin typeface="Verdana" panose="020B0604030504040204" pitchFamily="34" charset="0"/>
                  <a:ea typeface="Verdana" panose="020B0604030504040204" pitchFamily="34" charset="0"/>
                </a:rPr>
                <a:t>Social and community impacts and the legal rights of local people</a:t>
              </a:r>
            </a:p>
          </p:txBody>
        </p:sp>
      </p:grpSp>
    </p:spTree>
    <p:extLst>
      <p:ext uri="{BB962C8B-B14F-4D97-AF65-F5344CB8AC3E}">
        <p14:creationId xmlns:p14="http://schemas.microsoft.com/office/powerpoint/2010/main" val="1470821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l="17387" t="2576" b="2874"/>
          <a:stretch/>
        </p:blipFill>
        <p:spPr>
          <a:xfrm>
            <a:off x="0" y="0"/>
            <a:ext cx="735332" cy="6865257"/>
          </a:xfrm>
          <a:prstGeom prst="rect">
            <a:avLst/>
          </a:prstGeom>
        </p:spPr>
      </p:pic>
      <p:sp>
        <p:nvSpPr>
          <p:cNvPr id="5" name="TextBox 4">
            <a:extLst>
              <a:ext uri="{FF2B5EF4-FFF2-40B4-BE49-F238E27FC236}">
                <a16:creationId xmlns:a16="http://schemas.microsoft.com/office/drawing/2014/main" id="{A22DA1F0-6C75-4174-8E55-734A4067F927}"/>
              </a:ext>
            </a:extLst>
          </p:cNvPr>
          <p:cNvSpPr txBox="1"/>
          <p:nvPr/>
        </p:nvSpPr>
        <p:spPr>
          <a:xfrm>
            <a:off x="850900" y="-1"/>
            <a:ext cx="8293100" cy="707886"/>
          </a:xfrm>
          <a:prstGeom prst="rect">
            <a:avLst/>
          </a:prstGeom>
          <a:noFill/>
        </p:spPr>
        <p:txBody>
          <a:bodyPr wrap="square" rtlCol="0">
            <a:spAutoFit/>
          </a:bodyPr>
          <a:lstStyle/>
          <a:p>
            <a:r>
              <a:rPr lang="en-GB" sz="4000" b="1" dirty="0">
                <a:latin typeface="Verdana" panose="020B0604030504040204" pitchFamily="34" charset="0"/>
                <a:ea typeface="Verdana" panose="020B0604030504040204" pitchFamily="34" charset="0"/>
              </a:rPr>
              <a:t>Research task</a:t>
            </a:r>
          </a:p>
        </p:txBody>
      </p:sp>
      <p:sp>
        <p:nvSpPr>
          <p:cNvPr id="9" name="TextBox 8">
            <a:extLst>
              <a:ext uri="{FF2B5EF4-FFF2-40B4-BE49-F238E27FC236}">
                <a16:creationId xmlns:a16="http://schemas.microsoft.com/office/drawing/2014/main" id="{EF7A48FD-394E-49DF-B073-1A43150C710A}"/>
              </a:ext>
            </a:extLst>
          </p:cNvPr>
          <p:cNvSpPr txBox="1"/>
          <p:nvPr/>
        </p:nvSpPr>
        <p:spPr>
          <a:xfrm>
            <a:off x="850900" y="1089897"/>
            <a:ext cx="5054600" cy="3524042"/>
          </a:xfrm>
          <a:prstGeom prst="rect">
            <a:avLst/>
          </a:prstGeom>
          <a:noFill/>
        </p:spPr>
        <p:txBody>
          <a:bodyPr wrap="square" rtlCol="0">
            <a:spAutoFit/>
          </a:bodyPr>
          <a:lstStyle/>
          <a:p>
            <a:pPr marL="266700" indent="-266700">
              <a:spcAft>
                <a:spcPts val="1200"/>
              </a:spcAft>
            </a:pPr>
            <a:r>
              <a:rPr lang="en-GB" dirty="0">
                <a:latin typeface="Verdana" panose="020B0604030504040204" pitchFamily="34" charset="0"/>
                <a:ea typeface="Verdana" panose="020B0604030504040204" pitchFamily="34" charset="0"/>
              </a:rPr>
              <a:t>Individually:</a:t>
            </a:r>
          </a:p>
          <a:p>
            <a:pPr marL="285750" indent="-285750">
              <a:spcAft>
                <a:spcPts val="1200"/>
              </a:spcAft>
              <a:buFont typeface="Arial" panose="020B0604020202020204" pitchFamily="34" charset="0"/>
              <a:buChar char="•"/>
            </a:pPr>
            <a:r>
              <a:rPr lang="en-GB" dirty="0">
                <a:latin typeface="Verdana" panose="020B0604030504040204" pitchFamily="34" charset="0"/>
                <a:ea typeface="Verdana" panose="020B0604030504040204" pitchFamily="34" charset="0"/>
              </a:rPr>
              <a:t>Search for information and evidence for the impact of fracking within your ‘area of expertise’.</a:t>
            </a:r>
          </a:p>
          <a:p>
            <a:pPr marL="285750" indent="-285750">
              <a:spcAft>
                <a:spcPts val="600"/>
              </a:spcAft>
              <a:buFont typeface="Arial" panose="020B0604020202020204" pitchFamily="34" charset="0"/>
              <a:buChar char="•"/>
            </a:pPr>
            <a:r>
              <a:rPr lang="en-GB" dirty="0">
                <a:latin typeface="Verdana" panose="020B0604030504040204" pitchFamily="34" charset="0"/>
                <a:ea typeface="Verdana" panose="020B0604030504040204" pitchFamily="34" charset="0"/>
              </a:rPr>
              <a:t>Complete a research document to summarise your findings and your thoughts about them. </a:t>
            </a:r>
          </a:p>
          <a:p>
            <a:pPr marL="266700" indent="-266700">
              <a:spcAft>
                <a:spcPts val="1200"/>
              </a:spcAft>
            </a:pPr>
            <a:r>
              <a:rPr lang="en-GB" dirty="0">
                <a:latin typeface="Verdana" panose="020B0604030504040204" pitchFamily="34" charset="0"/>
                <a:ea typeface="Verdana" panose="020B0604030504040204" pitchFamily="34" charset="0"/>
              </a:rPr>
              <a:t>	Importantly, identify likely questions that others are likely to ask about your findings, and plan answers to those questions.</a:t>
            </a:r>
          </a:p>
        </p:txBody>
      </p:sp>
      <p:pic>
        <p:nvPicPr>
          <p:cNvPr id="13" name="Google Shape;254;p33">
            <a:extLst>
              <a:ext uri="{FF2B5EF4-FFF2-40B4-BE49-F238E27FC236}">
                <a16:creationId xmlns:a16="http://schemas.microsoft.com/office/drawing/2014/main" id="{8C954F6B-AECB-4209-9EE7-CB9570F5E8BE}"/>
              </a:ext>
            </a:extLst>
          </p:cNvPr>
          <p:cNvPicPr preferRelativeResize="0">
            <a:picLocks noChangeAspect="1"/>
          </p:cNvPicPr>
          <p:nvPr/>
        </p:nvPicPr>
        <p:blipFill>
          <a:blip r:embed="rId4">
            <a:alphaModFix/>
          </a:blip>
          <a:stretch>
            <a:fillRect/>
          </a:stretch>
        </p:blipFill>
        <p:spPr>
          <a:xfrm>
            <a:off x="6403296" y="6240"/>
            <a:ext cx="2740704" cy="6851760"/>
          </a:xfrm>
          <a:prstGeom prst="rect">
            <a:avLst/>
          </a:prstGeom>
          <a:noFill/>
          <a:ln>
            <a:noFill/>
          </a:ln>
        </p:spPr>
      </p:pic>
      <p:grpSp>
        <p:nvGrpSpPr>
          <p:cNvPr id="2" name="Group 1">
            <a:extLst>
              <a:ext uri="{FF2B5EF4-FFF2-40B4-BE49-F238E27FC236}">
                <a16:creationId xmlns:a16="http://schemas.microsoft.com/office/drawing/2014/main" id="{833FDFED-E91F-4FD0-94EF-603F83D0248C}"/>
              </a:ext>
            </a:extLst>
          </p:cNvPr>
          <p:cNvGrpSpPr/>
          <p:nvPr/>
        </p:nvGrpSpPr>
        <p:grpSpPr>
          <a:xfrm>
            <a:off x="1055542" y="4745938"/>
            <a:ext cx="7883816" cy="1813365"/>
            <a:chOff x="1055542" y="4745938"/>
            <a:chExt cx="7883816" cy="1813365"/>
          </a:xfrm>
        </p:grpSpPr>
        <p:grpSp>
          <p:nvGrpSpPr>
            <p:cNvPr id="14" name="Group 13">
              <a:extLst>
                <a:ext uri="{FF2B5EF4-FFF2-40B4-BE49-F238E27FC236}">
                  <a16:creationId xmlns:a16="http://schemas.microsoft.com/office/drawing/2014/main" id="{CD4EB48A-9656-4CA4-A23A-6C4448153632}"/>
                </a:ext>
              </a:extLst>
            </p:cNvPr>
            <p:cNvGrpSpPr/>
            <p:nvPr/>
          </p:nvGrpSpPr>
          <p:grpSpPr>
            <a:xfrm>
              <a:off x="1055542" y="4745938"/>
              <a:ext cx="7883816" cy="1813365"/>
              <a:chOff x="866288" y="4613938"/>
              <a:chExt cx="7883816" cy="1813365"/>
            </a:xfrm>
          </p:grpSpPr>
          <p:sp>
            <p:nvSpPr>
              <p:cNvPr id="15" name="Rectangle: Rounded Corners 14">
                <a:extLst>
                  <a:ext uri="{FF2B5EF4-FFF2-40B4-BE49-F238E27FC236}">
                    <a16:creationId xmlns:a16="http://schemas.microsoft.com/office/drawing/2014/main" id="{C003D910-2B39-4202-8490-6564E4D17B60}"/>
                  </a:ext>
                </a:extLst>
              </p:cNvPr>
              <p:cNvSpPr/>
              <p:nvPr/>
            </p:nvSpPr>
            <p:spPr>
              <a:xfrm>
                <a:off x="866288" y="4613938"/>
                <a:ext cx="7883816" cy="1813365"/>
              </a:xfrm>
              <a:prstGeom prst="roundRect">
                <a:avLst>
                  <a:gd name="adj" fmla="val 2594"/>
                </a:avLst>
              </a:prstGeom>
              <a:solidFill>
                <a:schemeClr val="bg1">
                  <a:lumMod val="95000"/>
                </a:schemeClr>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562D569F-ECD0-4050-8D1E-A67C62C1F5F9}"/>
                  </a:ext>
                </a:extLst>
              </p:cNvPr>
              <p:cNvSpPr txBox="1">
                <a:spLocks/>
              </p:cNvSpPr>
              <p:nvPr/>
            </p:nvSpPr>
            <p:spPr>
              <a:xfrm>
                <a:off x="1297918" y="4740559"/>
                <a:ext cx="1891028" cy="369333"/>
              </a:xfrm>
              <a:prstGeom prst="rect">
                <a:avLst/>
              </a:prstGeom>
              <a:noFill/>
            </p:spPr>
            <p:txBody>
              <a:bodyPr wrap="square" rtlCol="0">
                <a:noAutofit/>
              </a:bodyPr>
              <a:lstStyle/>
              <a:p>
                <a:pPr marL="266700" indent="-266700">
                  <a:spcAft>
                    <a:spcPts val="1200"/>
                  </a:spcAft>
                </a:pPr>
                <a:r>
                  <a:rPr lang="en-GB" dirty="0">
                    <a:latin typeface="Verdana" panose="020B0604030504040204" pitchFamily="34" charset="0"/>
                    <a:ea typeface="Verdana" panose="020B0604030504040204" pitchFamily="34" charset="0"/>
                  </a:rPr>
                  <a:t>Who benefits? </a:t>
                </a:r>
              </a:p>
            </p:txBody>
          </p:sp>
        </p:grpSp>
        <p:sp>
          <p:nvSpPr>
            <p:cNvPr id="17" name="TextBox 16">
              <a:extLst>
                <a:ext uri="{FF2B5EF4-FFF2-40B4-BE49-F238E27FC236}">
                  <a16:creationId xmlns:a16="http://schemas.microsoft.com/office/drawing/2014/main" id="{C6B942F7-286D-44D8-B490-0BBA65CAD90C}"/>
                </a:ext>
              </a:extLst>
            </p:cNvPr>
            <p:cNvSpPr txBox="1">
              <a:spLocks/>
            </p:cNvSpPr>
            <p:nvPr/>
          </p:nvSpPr>
          <p:spPr>
            <a:xfrm>
              <a:off x="5710290" y="6018792"/>
              <a:ext cx="2364956" cy="369332"/>
            </a:xfrm>
            <a:prstGeom prst="rect">
              <a:avLst/>
            </a:prstGeom>
            <a:noFill/>
          </p:spPr>
          <p:txBody>
            <a:bodyPr wrap="square" rtlCol="0">
              <a:noAutofit/>
            </a:bodyPr>
            <a:lstStyle/>
            <a:p>
              <a:pPr marL="266700" indent="-266700">
                <a:spcAft>
                  <a:spcPts val="1200"/>
                </a:spcAft>
              </a:pPr>
              <a:r>
                <a:rPr lang="en-GB" dirty="0">
                  <a:latin typeface="Verdana" panose="020B0604030504040204" pitchFamily="34" charset="0"/>
                  <a:ea typeface="Verdana" panose="020B0604030504040204" pitchFamily="34" charset="0"/>
                </a:rPr>
                <a:t>Who loses out?</a:t>
              </a:r>
            </a:p>
          </p:txBody>
        </p:sp>
        <p:sp>
          <p:nvSpPr>
            <p:cNvPr id="18" name="TextBox 17">
              <a:extLst>
                <a:ext uri="{FF2B5EF4-FFF2-40B4-BE49-F238E27FC236}">
                  <a16:creationId xmlns:a16="http://schemas.microsoft.com/office/drawing/2014/main" id="{895F3428-19EB-44CC-A36A-F854B5F5EA4C}"/>
                </a:ext>
              </a:extLst>
            </p:cNvPr>
            <p:cNvSpPr txBox="1">
              <a:spLocks/>
            </p:cNvSpPr>
            <p:nvPr/>
          </p:nvSpPr>
          <p:spPr>
            <a:xfrm>
              <a:off x="1967166" y="6055774"/>
              <a:ext cx="3286805" cy="369332"/>
            </a:xfrm>
            <a:prstGeom prst="rect">
              <a:avLst/>
            </a:prstGeom>
            <a:noFill/>
          </p:spPr>
          <p:txBody>
            <a:bodyPr wrap="square" rtlCol="0">
              <a:noAutofit/>
            </a:bodyPr>
            <a:lstStyle/>
            <a:p>
              <a:pPr marL="266700" indent="-266700">
                <a:spcAft>
                  <a:spcPts val="1200"/>
                </a:spcAft>
              </a:pPr>
              <a:r>
                <a:rPr lang="en-GB" dirty="0">
                  <a:latin typeface="Verdana" panose="020B0604030504040204" pitchFamily="34" charset="0"/>
                  <a:ea typeface="Verdana" panose="020B0604030504040204" pitchFamily="34" charset="0"/>
                </a:rPr>
                <a:t>How is impact measured?</a:t>
              </a:r>
            </a:p>
          </p:txBody>
        </p:sp>
        <p:sp>
          <p:nvSpPr>
            <p:cNvPr id="19" name="TextBox 18">
              <a:extLst>
                <a:ext uri="{FF2B5EF4-FFF2-40B4-BE49-F238E27FC236}">
                  <a16:creationId xmlns:a16="http://schemas.microsoft.com/office/drawing/2014/main" id="{A76291D2-6B20-4502-A2B5-A5CFFF11C478}"/>
                </a:ext>
              </a:extLst>
            </p:cNvPr>
            <p:cNvSpPr txBox="1">
              <a:spLocks/>
            </p:cNvSpPr>
            <p:nvPr/>
          </p:nvSpPr>
          <p:spPr>
            <a:xfrm>
              <a:off x="1361997" y="5342021"/>
              <a:ext cx="2823234" cy="710879"/>
            </a:xfrm>
            <a:prstGeom prst="rect">
              <a:avLst/>
            </a:prstGeom>
            <a:noFill/>
          </p:spPr>
          <p:txBody>
            <a:bodyPr wrap="square" rtlCol="0">
              <a:noAutofit/>
            </a:bodyPr>
            <a:lstStyle/>
            <a:p>
              <a:pPr algn="ctr">
                <a:spcAft>
                  <a:spcPts val="1200"/>
                </a:spcAft>
              </a:pPr>
              <a:r>
                <a:rPr lang="en-GB" dirty="0">
                  <a:latin typeface="Verdana" panose="020B0604030504040204" pitchFamily="34" charset="0"/>
                  <a:ea typeface="Verdana" panose="020B0604030504040204" pitchFamily="34" charset="0"/>
                </a:rPr>
                <a:t>How can negative impact be minimised?</a:t>
              </a:r>
            </a:p>
          </p:txBody>
        </p:sp>
        <p:sp>
          <p:nvSpPr>
            <p:cNvPr id="21" name="TextBox 20">
              <a:extLst>
                <a:ext uri="{FF2B5EF4-FFF2-40B4-BE49-F238E27FC236}">
                  <a16:creationId xmlns:a16="http://schemas.microsoft.com/office/drawing/2014/main" id="{3DBB51EC-EF61-42E1-977B-5861EC9F60FF}"/>
                </a:ext>
              </a:extLst>
            </p:cNvPr>
            <p:cNvSpPr txBox="1">
              <a:spLocks/>
            </p:cNvSpPr>
            <p:nvPr/>
          </p:nvSpPr>
          <p:spPr>
            <a:xfrm>
              <a:off x="4759893" y="5498736"/>
              <a:ext cx="3286805" cy="369332"/>
            </a:xfrm>
            <a:prstGeom prst="rect">
              <a:avLst/>
            </a:prstGeom>
            <a:noFill/>
          </p:spPr>
          <p:txBody>
            <a:bodyPr wrap="square" rtlCol="0">
              <a:noAutofit/>
            </a:bodyPr>
            <a:lstStyle/>
            <a:p>
              <a:pPr marL="266700" indent="-266700">
                <a:spcAft>
                  <a:spcPts val="1200"/>
                </a:spcAft>
              </a:pPr>
              <a:r>
                <a:rPr lang="en-GB" dirty="0">
                  <a:latin typeface="Verdana" panose="020B0604030504040204" pitchFamily="34" charset="0"/>
                  <a:ea typeface="Verdana" panose="020B0604030504040204" pitchFamily="34" charset="0"/>
                </a:rPr>
                <a:t>How can risks be reduced?</a:t>
              </a:r>
            </a:p>
          </p:txBody>
        </p:sp>
        <p:sp>
          <p:nvSpPr>
            <p:cNvPr id="22" name="TextBox 21">
              <a:extLst>
                <a:ext uri="{FF2B5EF4-FFF2-40B4-BE49-F238E27FC236}">
                  <a16:creationId xmlns:a16="http://schemas.microsoft.com/office/drawing/2014/main" id="{06FBA2B9-4F74-457B-B4C0-10CC11B9E132}"/>
                </a:ext>
              </a:extLst>
            </p:cNvPr>
            <p:cNvSpPr txBox="1">
              <a:spLocks/>
            </p:cNvSpPr>
            <p:nvPr/>
          </p:nvSpPr>
          <p:spPr>
            <a:xfrm>
              <a:off x="6656441" y="4801831"/>
              <a:ext cx="2039775" cy="710879"/>
            </a:xfrm>
            <a:prstGeom prst="rect">
              <a:avLst/>
            </a:prstGeom>
            <a:noFill/>
          </p:spPr>
          <p:txBody>
            <a:bodyPr wrap="square" rtlCol="0">
              <a:noAutofit/>
            </a:bodyPr>
            <a:lstStyle/>
            <a:p>
              <a:pPr algn="ctr">
                <a:spcAft>
                  <a:spcPts val="1200"/>
                </a:spcAft>
              </a:pPr>
              <a:r>
                <a:rPr lang="en-GB" dirty="0">
                  <a:latin typeface="Verdana" panose="020B0604030504040204" pitchFamily="34" charset="0"/>
                  <a:ea typeface="Verdana" panose="020B0604030504040204" pitchFamily="34" charset="0"/>
                </a:rPr>
                <a:t>What is certain to happen?</a:t>
              </a:r>
            </a:p>
          </p:txBody>
        </p:sp>
        <p:sp>
          <p:nvSpPr>
            <p:cNvPr id="23" name="TextBox 22">
              <a:extLst>
                <a:ext uri="{FF2B5EF4-FFF2-40B4-BE49-F238E27FC236}">
                  <a16:creationId xmlns:a16="http://schemas.microsoft.com/office/drawing/2014/main" id="{535DFC28-F031-4E0E-8BF9-17DC20B37FE6}"/>
                </a:ext>
              </a:extLst>
            </p:cNvPr>
            <p:cNvSpPr txBox="1">
              <a:spLocks/>
            </p:cNvSpPr>
            <p:nvPr/>
          </p:nvSpPr>
          <p:spPr>
            <a:xfrm>
              <a:off x="3809830" y="4914042"/>
              <a:ext cx="2527300" cy="369332"/>
            </a:xfrm>
            <a:prstGeom prst="rect">
              <a:avLst/>
            </a:prstGeom>
            <a:noFill/>
          </p:spPr>
          <p:txBody>
            <a:bodyPr wrap="square" rtlCol="0">
              <a:noAutofit/>
            </a:bodyPr>
            <a:lstStyle/>
            <a:p>
              <a:pPr marL="266700" indent="-266700">
                <a:spcAft>
                  <a:spcPts val="1200"/>
                </a:spcAft>
              </a:pPr>
              <a:r>
                <a:rPr lang="en-GB" dirty="0">
                  <a:latin typeface="Verdana" panose="020B0604030504040204" pitchFamily="34" charset="0"/>
                  <a:ea typeface="Verdana" panose="020B0604030504040204" pitchFamily="34" charset="0"/>
                </a:rPr>
                <a:t>What are the risks?</a:t>
              </a:r>
            </a:p>
          </p:txBody>
        </p:sp>
      </p:grpSp>
    </p:spTree>
    <p:extLst>
      <p:ext uri="{BB962C8B-B14F-4D97-AF65-F5344CB8AC3E}">
        <p14:creationId xmlns:p14="http://schemas.microsoft.com/office/powerpoint/2010/main" val="135900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l="17387" t="2576" b="2874"/>
          <a:stretch/>
        </p:blipFill>
        <p:spPr>
          <a:xfrm>
            <a:off x="0" y="0"/>
            <a:ext cx="735332" cy="6865257"/>
          </a:xfrm>
          <a:prstGeom prst="rect">
            <a:avLst/>
          </a:prstGeom>
        </p:spPr>
      </p:pic>
      <p:sp>
        <p:nvSpPr>
          <p:cNvPr id="24" name="TextBox 23">
            <a:extLst>
              <a:ext uri="{FF2B5EF4-FFF2-40B4-BE49-F238E27FC236}">
                <a16:creationId xmlns:a16="http://schemas.microsoft.com/office/drawing/2014/main" id="{26BBB1DD-9DBC-45C4-96A7-CC0246B1018E}"/>
              </a:ext>
            </a:extLst>
          </p:cNvPr>
          <p:cNvSpPr txBox="1"/>
          <p:nvPr/>
        </p:nvSpPr>
        <p:spPr>
          <a:xfrm>
            <a:off x="850900" y="9158"/>
            <a:ext cx="8293100" cy="1026435"/>
          </a:xfrm>
          <a:prstGeom prst="rect">
            <a:avLst/>
          </a:prstGeom>
          <a:noFill/>
        </p:spPr>
        <p:txBody>
          <a:bodyPr wrap="square" rtlCol="0">
            <a:spAutoFit/>
          </a:bodyPr>
          <a:lstStyle/>
          <a:p>
            <a:pPr lvl="0">
              <a:lnSpc>
                <a:spcPct val="114000"/>
              </a:lnSpc>
            </a:pPr>
            <a:r>
              <a:rPr lang="en-GB" sz="2800" b="1" dirty="0">
                <a:solidFill>
                  <a:prstClr val="black"/>
                </a:solidFill>
                <a:latin typeface="Verdana" panose="020B0604030504040204" pitchFamily="34" charset="0"/>
                <a:ea typeface="Verdana" panose="020B0604030504040204" pitchFamily="34" charset="0"/>
              </a:rPr>
              <a:t>Expert witness preparation for a </a:t>
            </a:r>
          </a:p>
          <a:p>
            <a:pPr lvl="0">
              <a:lnSpc>
                <a:spcPct val="114000"/>
              </a:lnSpc>
            </a:pPr>
            <a:r>
              <a:rPr lang="en-GB" sz="2800" b="1" dirty="0">
                <a:solidFill>
                  <a:prstClr val="black"/>
                </a:solidFill>
                <a:latin typeface="Verdana" panose="020B0604030504040204" pitchFamily="34" charset="0"/>
                <a:ea typeface="Verdana" panose="020B0604030504040204" pitchFamily="34" charset="0"/>
              </a:rPr>
              <a:t>‘select committee hearing’</a:t>
            </a:r>
            <a:endParaRPr lang="en-GB" sz="4000" b="1" dirty="0">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A4F71901-B693-439C-9872-5BE80AF5E2EF}"/>
              </a:ext>
            </a:extLst>
          </p:cNvPr>
          <p:cNvSpPr/>
          <p:nvPr/>
        </p:nvSpPr>
        <p:spPr>
          <a:xfrm>
            <a:off x="850900" y="1322100"/>
            <a:ext cx="8180558" cy="4342041"/>
          </a:xfrm>
          <a:prstGeom prst="rect">
            <a:avLst/>
          </a:prstGeom>
          <a:solidFill>
            <a:schemeClr val="bg1">
              <a:lumMod val="95000"/>
            </a:schemeClr>
          </a:solidFill>
          <a:ln w="25400">
            <a:solidFill>
              <a:schemeClr val="tx1">
                <a:lumMod val="75000"/>
                <a:lumOff val="25000"/>
              </a:schemeClr>
            </a:solidFill>
          </a:ln>
        </p:spPr>
        <p:txBody>
          <a:bodyPr wrap="square" lIns="144000" tIns="144000" rIns="144000" bIns="216000">
            <a:spAutoFit/>
          </a:bodyPr>
          <a:lstStyle/>
          <a:p>
            <a:pPr marL="365125" indent="-365125">
              <a:lnSpc>
                <a:spcPct val="114000"/>
              </a:lnSpc>
              <a:spcAft>
                <a:spcPts val="1800"/>
              </a:spcAft>
            </a:pPr>
            <a:r>
              <a:rPr lang="en-GB" sz="2400" b="1" dirty="0">
                <a:latin typeface="Verdana" panose="020B0604030504040204" pitchFamily="34" charset="0"/>
                <a:ea typeface="Verdana" panose="020B0604030504040204" pitchFamily="34" charset="0"/>
                <a:cs typeface="Times New Roman" panose="02020603050405020304" pitchFamily="18" charset="0"/>
              </a:rPr>
              <a:t>Environmental Audit Select Committee: hearing on Hydraulic Fracturing (fracking)</a:t>
            </a:r>
            <a:endParaRPr lang="en-GB" sz="2400" dirty="0">
              <a:latin typeface="Verdana" panose="020B0604030504040204" pitchFamily="34" charset="0"/>
              <a:ea typeface="Verdana" panose="020B0604030504040204" pitchFamily="34" charset="0"/>
              <a:cs typeface="Times New Roman" panose="02020603050405020304" pitchFamily="18" charset="0"/>
            </a:endParaRPr>
          </a:p>
          <a:p>
            <a:pPr marL="365125" indent="-365125">
              <a:lnSpc>
                <a:spcPct val="114000"/>
              </a:lnSpc>
              <a:spcAft>
                <a:spcPts val="800"/>
              </a:spcAft>
            </a:pPr>
            <a:r>
              <a:rPr lang="en-GB" sz="2400" i="1" dirty="0">
                <a:latin typeface="Verdana" panose="020B0604030504040204" pitchFamily="34" charset="0"/>
                <a:ea typeface="Verdana" panose="020B0604030504040204" pitchFamily="34" charset="0"/>
                <a:cs typeface="Times New Roman" panose="02020603050405020304" pitchFamily="18" charset="0"/>
              </a:rPr>
              <a:t>Committee remit: </a:t>
            </a:r>
            <a:r>
              <a:rPr lang="en-GB" sz="2400" dirty="0">
                <a:latin typeface="Verdana" panose="020B0604030504040204" pitchFamily="34" charset="0"/>
                <a:ea typeface="Verdana" panose="020B0604030504040204" pitchFamily="34" charset="0"/>
                <a:cs typeface="Times New Roman" panose="02020603050405020304" pitchFamily="18" charset="0"/>
              </a:rPr>
              <a:t>to consider the extent to which the policies and programmes of government departments and non-departmental public bodies contribute to environmental protection and sustainable development, and to audit their performance against sustainable development and environmental protection targets.</a:t>
            </a:r>
          </a:p>
        </p:txBody>
      </p:sp>
    </p:spTree>
    <p:extLst>
      <p:ext uri="{BB962C8B-B14F-4D97-AF65-F5344CB8AC3E}">
        <p14:creationId xmlns:p14="http://schemas.microsoft.com/office/powerpoint/2010/main" val="2437331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l="17387" t="2576" b="2874"/>
          <a:stretch/>
        </p:blipFill>
        <p:spPr>
          <a:xfrm>
            <a:off x="0" y="0"/>
            <a:ext cx="735332" cy="6865257"/>
          </a:xfrm>
          <a:prstGeom prst="rect">
            <a:avLst/>
          </a:prstGeom>
        </p:spPr>
      </p:pic>
      <p:sp>
        <p:nvSpPr>
          <p:cNvPr id="5" name="TextBox 4">
            <a:extLst>
              <a:ext uri="{FF2B5EF4-FFF2-40B4-BE49-F238E27FC236}">
                <a16:creationId xmlns:a16="http://schemas.microsoft.com/office/drawing/2014/main" id="{A22DA1F0-6C75-4174-8E55-734A4067F927}"/>
              </a:ext>
            </a:extLst>
          </p:cNvPr>
          <p:cNvSpPr txBox="1"/>
          <p:nvPr/>
        </p:nvSpPr>
        <p:spPr>
          <a:xfrm>
            <a:off x="726895" y="150578"/>
            <a:ext cx="8293100" cy="1026435"/>
          </a:xfrm>
          <a:prstGeom prst="rect">
            <a:avLst/>
          </a:prstGeom>
          <a:noFill/>
        </p:spPr>
        <p:txBody>
          <a:bodyPr wrap="square" rtlCol="0">
            <a:spAutoFit/>
          </a:bodyPr>
          <a:lstStyle/>
          <a:p>
            <a:pPr>
              <a:lnSpc>
                <a:spcPct val="114000"/>
              </a:lnSpc>
            </a:pPr>
            <a:r>
              <a:rPr lang="en-GB" sz="2800" b="1" dirty="0">
                <a:latin typeface="Verdana" panose="020B0604030504040204" pitchFamily="34" charset="0"/>
                <a:ea typeface="Verdana" panose="020B0604030504040204" pitchFamily="34" charset="0"/>
              </a:rPr>
              <a:t>Expert witness preparation for a </a:t>
            </a:r>
          </a:p>
          <a:p>
            <a:pPr>
              <a:lnSpc>
                <a:spcPct val="114000"/>
              </a:lnSpc>
            </a:pPr>
            <a:r>
              <a:rPr lang="en-GB" sz="2800" b="1" dirty="0">
                <a:latin typeface="Verdana" panose="020B0604030504040204" pitchFamily="34" charset="0"/>
                <a:ea typeface="Verdana" panose="020B0604030504040204" pitchFamily="34" charset="0"/>
              </a:rPr>
              <a:t>‘select committee hearing’ </a:t>
            </a:r>
            <a:r>
              <a:rPr lang="en-GB" sz="2800" b="1" baseline="30000" dirty="0">
                <a:latin typeface="Calibri" panose="020F0502020204030204" pitchFamily="34" charset="0"/>
                <a:ea typeface="Verdana" panose="020B0604030504040204" pitchFamily="34" charset="0"/>
                <a:cs typeface="Calibri" panose="020F0502020204030204" pitchFamily="34" charset="0"/>
              </a:rPr>
              <a:t>①</a:t>
            </a:r>
            <a:endParaRPr lang="en-GB" sz="2800" b="1" baseline="30000" dirty="0">
              <a:latin typeface="Verdana" panose="020B0604030504040204" pitchFamily="34" charset="0"/>
              <a:ea typeface="Verdana" panose="020B0604030504040204" pitchFamily="34" charset="0"/>
            </a:endParaRPr>
          </a:p>
        </p:txBody>
      </p:sp>
      <p:sp>
        <p:nvSpPr>
          <p:cNvPr id="24" name="TextBox 23">
            <a:extLst>
              <a:ext uri="{FF2B5EF4-FFF2-40B4-BE49-F238E27FC236}">
                <a16:creationId xmlns:a16="http://schemas.microsoft.com/office/drawing/2014/main" id="{C1F65E9D-2B12-490A-97B2-1DD98648AB9F}"/>
              </a:ext>
            </a:extLst>
          </p:cNvPr>
          <p:cNvSpPr txBox="1"/>
          <p:nvPr/>
        </p:nvSpPr>
        <p:spPr>
          <a:xfrm>
            <a:off x="849600" y="1368000"/>
            <a:ext cx="8029357" cy="1478290"/>
          </a:xfrm>
          <a:prstGeom prst="rect">
            <a:avLst/>
          </a:prstGeom>
          <a:noFill/>
        </p:spPr>
        <p:txBody>
          <a:bodyPr wrap="square" rtlCol="0">
            <a:spAutoFit/>
          </a:bodyPr>
          <a:lstStyle/>
          <a:p>
            <a:pPr>
              <a:lnSpc>
                <a:spcPct val="114000"/>
              </a:lnSpc>
              <a:spcAft>
                <a:spcPts val="1200"/>
              </a:spcAft>
            </a:pPr>
            <a:r>
              <a:rPr lang="en-GB" dirty="0">
                <a:latin typeface="Verdana" panose="020B0604030504040204" pitchFamily="34" charset="0"/>
                <a:ea typeface="Verdana" panose="020B0604030504040204" pitchFamily="34" charset="0"/>
              </a:rPr>
              <a:t>Identify three or four main points, from your research, to include in your formal presentation to the select committee in order to give a balanced summary of your research. </a:t>
            </a:r>
          </a:p>
          <a:p>
            <a:pPr>
              <a:lnSpc>
                <a:spcPct val="114000"/>
              </a:lnSpc>
              <a:spcAft>
                <a:spcPts val="1200"/>
              </a:spcAft>
            </a:pPr>
            <a:r>
              <a:rPr lang="en-GB" dirty="0">
                <a:latin typeface="Verdana" panose="020B0604030504040204" pitchFamily="34" charset="0"/>
                <a:ea typeface="Verdana" panose="020B0604030504040204" pitchFamily="34" charset="0"/>
              </a:rPr>
              <a:t>Script a three minute (~360 word) presentation.</a:t>
            </a:r>
          </a:p>
        </p:txBody>
      </p:sp>
      <p:grpSp>
        <p:nvGrpSpPr>
          <p:cNvPr id="15" name="Group 14">
            <a:extLst>
              <a:ext uri="{FF2B5EF4-FFF2-40B4-BE49-F238E27FC236}">
                <a16:creationId xmlns:a16="http://schemas.microsoft.com/office/drawing/2014/main" id="{CFDFA9EB-15AC-40D7-A45B-B5FFEF8481C8}"/>
              </a:ext>
            </a:extLst>
          </p:cNvPr>
          <p:cNvGrpSpPr/>
          <p:nvPr/>
        </p:nvGrpSpPr>
        <p:grpSpPr>
          <a:xfrm>
            <a:off x="2345635" y="3063149"/>
            <a:ext cx="5115339" cy="3341708"/>
            <a:chOff x="2345635" y="3089653"/>
            <a:chExt cx="5115339" cy="3341708"/>
          </a:xfrm>
        </p:grpSpPr>
        <p:pic>
          <p:nvPicPr>
            <p:cNvPr id="13" name="Picture 2" descr="https://upload.wikimedia.org/wikipedia/commons/1/17/Portcullis_House_Select_Committee.png">
              <a:extLst>
                <a:ext uri="{FF2B5EF4-FFF2-40B4-BE49-F238E27FC236}">
                  <a16:creationId xmlns:a16="http://schemas.microsoft.com/office/drawing/2014/main" id="{F4B506BB-18C9-4773-B13C-23A9C844E0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5635" y="3089653"/>
              <a:ext cx="5115339" cy="288004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6DD7F5A-BF8F-4C90-BEF2-63D3F90161A7}"/>
                </a:ext>
              </a:extLst>
            </p:cNvPr>
            <p:cNvSpPr txBox="1"/>
            <p:nvPr/>
          </p:nvSpPr>
          <p:spPr>
            <a:xfrm>
              <a:off x="2345635" y="5969696"/>
              <a:ext cx="5115339" cy="461665"/>
            </a:xfrm>
            <a:prstGeom prst="rect">
              <a:avLst/>
            </a:prstGeom>
            <a:noFill/>
          </p:spPr>
          <p:txBody>
            <a:bodyPr wrap="square" rtlCol="0">
              <a:spAutoFit/>
            </a:bodyPr>
            <a:lstStyle/>
            <a:p>
              <a:pPr algn="ctr"/>
              <a:r>
                <a:rPr lang="en-GB" sz="1200" i="1" dirty="0">
                  <a:latin typeface="Verdana" panose="020B0604030504040204" pitchFamily="34" charset="0"/>
                  <a:ea typeface="Verdana" panose="020B0604030504040204" pitchFamily="34" charset="0"/>
                </a:rPr>
                <a:t>A select committee of the House of Commons hearing evidence from three witnesses, circa 2010-2012.</a:t>
              </a:r>
            </a:p>
          </p:txBody>
        </p:sp>
      </p:grpSp>
    </p:spTree>
    <p:extLst>
      <p:ext uri="{BB962C8B-B14F-4D97-AF65-F5344CB8AC3E}">
        <p14:creationId xmlns:p14="http://schemas.microsoft.com/office/powerpoint/2010/main" val="7261674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2416</TotalTime>
  <Words>2248</Words>
  <Application>Microsoft Office PowerPoint</Application>
  <PresentationFormat>On-screen Show (4:3)</PresentationFormat>
  <Paragraphs>223</Paragraphs>
  <Slides>14</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Calibri</vt:lpstr>
      <vt:lpstr>Calibri Light</vt:lpstr>
      <vt:lpstr>Courier New</vt:lpstr>
      <vt:lpstr>Gill Sans Ultra Bold</vt:lpstr>
      <vt:lpstr>Stencil</vt:lpstr>
      <vt:lpstr>Times New Roman</vt:lpstr>
      <vt:lpstr>Verdana</vt:lpstr>
      <vt:lpstr>wfont_b4b563_f4498c8ed7634a229035c5c644a8b7ab</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Fairhurst</dc:creator>
  <cp:lastModifiedBy>Peter Fairhurst</cp:lastModifiedBy>
  <cp:revision>186</cp:revision>
  <dcterms:created xsi:type="dcterms:W3CDTF">2021-02-19T08:24:54Z</dcterms:created>
  <dcterms:modified xsi:type="dcterms:W3CDTF">2022-06-29T14:45:27Z</dcterms:modified>
</cp:coreProperties>
</file>