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4" r:id="rId2"/>
    <p:sldId id="258" r:id="rId3"/>
    <p:sldId id="267" r:id="rId4"/>
    <p:sldId id="257" r:id="rId5"/>
    <p:sldId id="259" r:id="rId6"/>
    <p:sldId id="269" r:id="rId7"/>
    <p:sldId id="268" r:id="rId8"/>
    <p:sldId id="271" r:id="rId9"/>
    <p:sldId id="272" r:id="rId10"/>
    <p:sldId id="27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2966" autoAdjust="0"/>
  </p:normalViewPr>
  <p:slideViewPr>
    <p:cSldViewPr snapToGrid="0">
      <p:cViewPr varScale="1">
        <p:scale>
          <a:sx n="74" d="100"/>
          <a:sy n="74" d="100"/>
        </p:scale>
        <p:origin x="438" y="102"/>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FE4FA-B536-4309-BE43-115D7018F2BB}" type="datetimeFigureOut">
              <a:rPr lang="en-GB" smtClean="0"/>
              <a:t>26/05/2021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E40B5-FB05-4698-917D-7B585CB38986}" type="slidenum">
              <a:rPr lang="en-GB" smtClean="0"/>
              <a:t>‹#›</a:t>
            </a:fld>
            <a:endParaRPr lang="en-GB"/>
          </a:p>
        </p:txBody>
      </p:sp>
    </p:spTree>
    <p:extLst>
      <p:ext uri="{BB962C8B-B14F-4D97-AF65-F5344CB8AC3E}">
        <p14:creationId xmlns:p14="http://schemas.microsoft.com/office/powerpoint/2010/main" val="97401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1, </a:t>
            </a:r>
            <a:r>
              <a:rPr lang="en-GB" b="1" baseline="0" dirty="0"/>
              <a:t>phase 1 (15 minutes) (slide 1 of 3)</a:t>
            </a:r>
          </a:p>
          <a:p>
            <a:endParaRPr lang="en-GB" b="1" baseline="0" dirty="0"/>
          </a:p>
          <a:p>
            <a:r>
              <a:rPr lang="en-GB" baseline="0" dirty="0"/>
              <a:t>This unit is about </a:t>
            </a:r>
            <a:r>
              <a:rPr lang="en-GB" sz="1200" kern="1200" dirty="0">
                <a:solidFill>
                  <a:schemeClr val="tx1"/>
                </a:solidFill>
                <a:effectLst/>
                <a:latin typeface="+mn-lt"/>
                <a:ea typeface="+mn-ea"/>
                <a:cs typeface="+mn-cs"/>
              </a:rPr>
              <a:t>the risks, costs and potential benefits for different parties involved in a commercial exploration of space; and why decisions about scientific and engineering solutions need to take account of expert opinions from a range of other disciplines.</a:t>
            </a:r>
            <a:r>
              <a:rPr lang="en-GB" sz="1200" b="1" i="1" kern="1200" dirty="0">
                <a:solidFill>
                  <a:schemeClr val="tx1"/>
                </a:solidFill>
                <a:effectLst/>
                <a:latin typeface="+mn-lt"/>
                <a:ea typeface="+mn-ea"/>
                <a:cs typeface="+mn-cs"/>
              </a:rPr>
              <a:t>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slide illustrates</a:t>
            </a:r>
            <a:r>
              <a:rPr lang="en-GB" sz="1200" b="0" i="1" kern="1200" baseline="0" dirty="0">
                <a:solidFill>
                  <a:schemeClr val="tx1"/>
                </a:solidFill>
                <a:effectLst/>
                <a:latin typeface="+mn-lt"/>
                <a:ea typeface="+mn-ea"/>
                <a:cs typeface="+mn-cs"/>
              </a:rPr>
              <a:t> a few </a:t>
            </a:r>
            <a:r>
              <a:rPr lang="en-GB" sz="1200" b="0" i="0" kern="1200" baseline="0" dirty="0">
                <a:solidFill>
                  <a:schemeClr val="tx1"/>
                </a:solidFill>
                <a:effectLst/>
                <a:latin typeface="+mn-lt"/>
                <a:ea typeface="+mn-ea"/>
                <a:cs typeface="+mn-cs"/>
              </a:rPr>
              <a:t>of the benefits and risks involved. </a:t>
            </a:r>
          </a:p>
          <a:p>
            <a:r>
              <a:rPr lang="en-GB" sz="1200" b="0" i="0" kern="1200" baseline="0" dirty="0">
                <a:solidFill>
                  <a:schemeClr val="tx1"/>
                </a:solidFill>
                <a:effectLst/>
                <a:latin typeface="+mn-lt"/>
                <a:ea typeface="+mn-ea"/>
                <a:cs typeface="+mn-cs"/>
              </a:rPr>
              <a:t>Students might be encouraged to suggest further benefits and risks and to consider who might gain or lose.</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One current funding model is for a government to post innovation challenges online in open competitions and to enter into a fixed price contract with the winning entry. The commercial business winning the contract can increase their profit by minimising the costs in delivering on the specification. </a:t>
            </a:r>
          </a:p>
          <a:p>
            <a:r>
              <a:rPr lang="en-GB" sz="1200" b="0" i="0" kern="1200" baseline="0" dirty="0">
                <a:solidFill>
                  <a:schemeClr val="tx1"/>
                </a:solidFill>
                <a:effectLst/>
                <a:latin typeface="+mn-lt"/>
                <a:ea typeface="+mn-ea"/>
                <a:cs typeface="+mn-cs"/>
              </a:rPr>
              <a:t>The design competition is based on this model.</a:t>
            </a:r>
            <a:endParaRPr lang="en-GB" b="0" i="0" baseline="0" dirty="0"/>
          </a:p>
          <a:p>
            <a:pPr marL="0" lv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Image: NASA</a:t>
            </a:r>
            <a:endParaRPr lang="en-GB" b="0" i="1" u="sng" dirty="0">
              <a:solidFill>
                <a:schemeClr val="tx1"/>
              </a:solidFill>
            </a:endParaRPr>
          </a:p>
          <a:p>
            <a:pPr marL="0" lvl="0" indent="0">
              <a:buFont typeface="Arial" panose="020B0604020202020204" pitchFamily="34" charset="0"/>
              <a:buNone/>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1</a:t>
            </a:fld>
            <a:endParaRPr lang="en-GB"/>
          </a:p>
        </p:txBody>
      </p:sp>
    </p:spTree>
    <p:extLst>
      <p:ext uri="{BB962C8B-B14F-4D97-AF65-F5344CB8AC3E}">
        <p14:creationId xmlns:p14="http://schemas.microsoft.com/office/powerpoint/2010/main" val="244401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7, </a:t>
            </a:r>
            <a:r>
              <a:rPr lang="en-GB" b="1" baseline="0" dirty="0"/>
              <a:t>phase 5 (slide 2 of 2)</a:t>
            </a:r>
          </a:p>
          <a:p>
            <a:endParaRPr lang="en-GB" b="1" baseline="0" dirty="0"/>
          </a:p>
          <a:p>
            <a:r>
              <a:rPr lang="en-GB" sz="1200" b="0" i="0" kern="1200" dirty="0">
                <a:solidFill>
                  <a:schemeClr val="tx1"/>
                </a:solidFill>
                <a:effectLst/>
                <a:latin typeface="+mn-lt"/>
                <a:ea typeface="+mn-ea"/>
                <a:cs typeface="+mn-cs"/>
              </a:rPr>
              <a:t>One group describes the better of the two proposals that they were shown and explains why it is the best proposal. </a:t>
            </a:r>
          </a:p>
          <a:p>
            <a:r>
              <a:rPr lang="en-GB" sz="1200" b="0" i="0" kern="1200" dirty="0">
                <a:solidFill>
                  <a:schemeClr val="tx1"/>
                </a:solidFill>
                <a:effectLst/>
                <a:latin typeface="+mn-lt"/>
                <a:ea typeface="+mn-ea"/>
                <a:cs typeface="+mn-cs"/>
              </a:rPr>
              <a:t>Other groups are challenged to describe a better proposal that they were shown, again with reasons that justify their choice, and so 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this way the best design is selected by the class.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 group is allowed to defend their own proposal.</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Images: sign by Gerd Altmann from Pixabay; other images by NASA.</a:t>
            </a:r>
          </a:p>
        </p:txBody>
      </p:sp>
      <p:sp>
        <p:nvSpPr>
          <p:cNvPr id="4" name="Slide Number Placeholder 3"/>
          <p:cNvSpPr>
            <a:spLocks noGrp="1"/>
          </p:cNvSpPr>
          <p:nvPr>
            <p:ph type="sldNum" sz="quarter" idx="10"/>
          </p:nvPr>
        </p:nvSpPr>
        <p:spPr/>
        <p:txBody>
          <a:bodyPr/>
          <a:lstStyle/>
          <a:p>
            <a:fld id="{A7BE40B5-FB05-4698-917D-7B585CB38986}" type="slidenum">
              <a:rPr lang="en-GB" smtClean="0"/>
              <a:t>10</a:t>
            </a:fld>
            <a:endParaRPr lang="en-GB"/>
          </a:p>
        </p:txBody>
      </p:sp>
    </p:spTree>
    <p:extLst>
      <p:ext uri="{BB962C8B-B14F-4D97-AF65-F5344CB8AC3E}">
        <p14:creationId xmlns:p14="http://schemas.microsoft.com/office/powerpoint/2010/main" val="348632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Activity 1 continued (slide 2 of 3) </a:t>
            </a:r>
            <a:r>
              <a:rPr lang="en-GB" b="1" i="1" baseline="0" dirty="0"/>
              <a:t>There is a student sheet for this activity (it includes information about Mars given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introduces students to a design competition, for which they will create their own individual designs for a land-base on Mars. Their design will need to address the competition criteria, the conditions on Mars listed on the next slide, and the needs identified in activity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Individual designs may be completed in lesson time or for homework. These will be peer reviewed in phase 3 and used to inform work in later parts of the unit. </a:t>
            </a:r>
          </a:p>
          <a:p>
            <a:r>
              <a:rPr lang="en-GB" baseline="0" dirty="0"/>
              <a:t>Designs might be submitted as: </a:t>
            </a:r>
            <a:r>
              <a:rPr lang="en-GB" sz="1200" kern="1200" dirty="0">
                <a:solidFill>
                  <a:schemeClr val="tx1"/>
                </a:solidFill>
                <a:effectLst/>
                <a:latin typeface="+mn-lt"/>
                <a:ea typeface="+mn-ea"/>
                <a:cs typeface="+mn-cs"/>
              </a:rPr>
              <a:t>a written description; </a:t>
            </a:r>
            <a:r>
              <a:rPr lang="en-GB" sz="1200" kern="1200" baseline="0" dirty="0">
                <a:solidFill>
                  <a:schemeClr val="tx1"/>
                </a:solidFill>
                <a:effectLst/>
                <a:latin typeface="+mn-lt"/>
                <a:ea typeface="+mn-ea"/>
                <a:cs typeface="+mn-cs"/>
              </a:rPr>
              <a:t>a labelled picture or diagram; a computer-generated model; or any other appropriate format.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Designs need to include </a:t>
            </a:r>
            <a:r>
              <a:rPr lang="en-GB" sz="1200" kern="1200" dirty="0">
                <a:solidFill>
                  <a:schemeClr val="tx1"/>
                </a:solidFill>
                <a:effectLst/>
                <a:latin typeface="+mn-lt"/>
                <a:ea typeface="+mn-ea"/>
                <a:cs typeface="+mn-cs"/>
              </a:rPr>
              <a:t>both the physical infrastructure and organisational systems of the base.</a:t>
            </a: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2</a:t>
            </a:fld>
            <a:endParaRPr lang="en-GB"/>
          </a:p>
        </p:txBody>
      </p:sp>
    </p:spTree>
    <p:extLst>
      <p:ext uri="{BB962C8B-B14F-4D97-AF65-F5344CB8AC3E}">
        <p14:creationId xmlns:p14="http://schemas.microsoft.com/office/powerpoint/2010/main" val="246331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Activity 1 continued (slide 3 of 3) </a:t>
            </a:r>
            <a:r>
              <a:rPr lang="en-GB" b="1" i="1" baseline="0" dirty="0"/>
              <a:t>There is a student sheet for this activity (it includes the information about Mars given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dirty="0"/>
              <a:t>This information about Mars describes the conditions that need to be taken into account in the design of a land base on Mars.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The minimum temperature -140</a:t>
            </a:r>
            <a:r>
              <a:rPr lang="en-GB" baseline="30000" dirty="0"/>
              <a:t>o</a:t>
            </a:r>
            <a:r>
              <a:rPr lang="en-GB" dirty="0"/>
              <a:t>C is the temperature at the poles in winter; the maximum temperature is the summer temperature closer to the equator.</a:t>
            </a:r>
          </a:p>
          <a:p>
            <a:pPr marL="171450" indent="-171450">
              <a:buFont typeface="Arial" panose="020B0604020202020204" pitchFamily="34" charset="0"/>
              <a:buChar char="•"/>
            </a:pPr>
            <a:r>
              <a:rPr lang="en-GB" dirty="0"/>
              <a:t>The solar intensity is the average energy (most obviously heat and light) falling on each square metre of the surface.</a:t>
            </a:r>
          </a:p>
          <a:p>
            <a:pPr marL="171450" indent="-171450">
              <a:buFont typeface="Arial" panose="020B0604020202020204" pitchFamily="34" charset="0"/>
              <a:buChar char="•"/>
            </a:pPr>
            <a:r>
              <a:rPr lang="en-GB" dirty="0"/>
              <a:t>The distance between Mars and Earth is greatest when their orbits move them to opposite sides of the Sun. </a:t>
            </a:r>
          </a:p>
          <a:p>
            <a:pPr marL="171450" indent="-171450">
              <a:buFont typeface="Arial" panose="020B0604020202020204" pitchFamily="34" charset="0"/>
              <a:buChar char="•"/>
            </a:pPr>
            <a:r>
              <a:rPr lang="en-GB" dirty="0"/>
              <a:t>The time for the time it takes for a one-way message to vary between the two extremes is about one year.</a:t>
            </a:r>
          </a:p>
          <a:p>
            <a:pPr marL="171450" indent="-171450">
              <a:buFont typeface="Arial" panose="020B0604020202020204" pitchFamily="34" charset="0"/>
              <a:buChar char="•"/>
            </a:pPr>
            <a:r>
              <a:rPr lang="en-GB" dirty="0"/>
              <a:t>On Earth, the magnetic field and thick atmosphere minimise the amount of the most harmful solar radiation that reaches the surface. </a:t>
            </a:r>
          </a:p>
          <a:p>
            <a:pPr marL="0" indent="0">
              <a:buFont typeface="Arial" panose="020B0604020202020204" pitchFamily="34" charset="0"/>
              <a:buNone/>
            </a:pPr>
            <a:endParaRPr lang="en-GB" b="1" i="1" baseline="0" dirty="0"/>
          </a:p>
          <a:p>
            <a:pPr marL="0" indent="0">
              <a:buFont typeface="Arial" panose="020B0604020202020204" pitchFamily="34" charset="0"/>
              <a:buNone/>
            </a:pPr>
            <a:r>
              <a:rPr lang="en-GB" i="1" dirty="0"/>
              <a:t>Images: NASA</a:t>
            </a:r>
            <a:endParaRPr lang="en-GB" b="0" i="1" u="sng" dirty="0">
              <a:solidFill>
                <a:schemeClr val="tx1"/>
              </a:solidFill>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3</a:t>
            </a:fld>
            <a:endParaRPr lang="en-GB"/>
          </a:p>
        </p:txBody>
      </p:sp>
    </p:spTree>
    <p:extLst>
      <p:ext uri="{BB962C8B-B14F-4D97-AF65-F5344CB8AC3E}">
        <p14:creationId xmlns:p14="http://schemas.microsoft.com/office/powerpoint/2010/main" val="49091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a:t>
            </a:r>
            <a:r>
              <a:rPr lang="en-GB" b="1" baseline="0"/>
              <a:t> 2, Phase 1 (</a:t>
            </a:r>
            <a:r>
              <a:rPr lang="en-GB" b="1" baseline="0" dirty="0"/>
              <a:t>20 minutes)</a:t>
            </a:r>
          </a:p>
          <a:p>
            <a:endParaRPr lang="en-GB" b="1" dirty="0"/>
          </a:p>
          <a:p>
            <a:r>
              <a:rPr lang="en-GB" dirty="0"/>
              <a:t>Students watch each video and write down a list of requirements in developing a base on Mars.</a:t>
            </a:r>
            <a:endParaRPr lang="en-GB" baseline="0" dirty="0"/>
          </a:p>
          <a:p>
            <a:endParaRPr lang="en-GB" baseline="0" dirty="0"/>
          </a:p>
          <a:p>
            <a:r>
              <a:rPr lang="en-GB" dirty="0"/>
              <a:t>The lists can be used as reference in activity 3.</a:t>
            </a:r>
          </a:p>
          <a:p>
            <a:endParaRPr lang="en-GB" dirty="0"/>
          </a:p>
          <a:p>
            <a:r>
              <a:rPr lang="en-GB" dirty="0"/>
              <a:t>(You may consider showing just one of the videos to provide more time for the activity 3).</a:t>
            </a:r>
          </a:p>
        </p:txBody>
      </p:sp>
      <p:sp>
        <p:nvSpPr>
          <p:cNvPr id="4" name="Slide Number Placeholder 3"/>
          <p:cNvSpPr>
            <a:spLocks noGrp="1"/>
          </p:cNvSpPr>
          <p:nvPr>
            <p:ph type="sldNum" sz="quarter" idx="10"/>
          </p:nvPr>
        </p:nvSpPr>
        <p:spPr/>
        <p:txBody>
          <a:bodyPr/>
          <a:lstStyle/>
          <a:p>
            <a:fld id="{A7BE40B5-FB05-4698-917D-7B585CB38986}" type="slidenum">
              <a:rPr lang="en-GB" smtClean="0"/>
              <a:t>4</a:t>
            </a:fld>
            <a:endParaRPr lang="en-GB"/>
          </a:p>
        </p:txBody>
      </p:sp>
    </p:spTree>
    <p:extLst>
      <p:ext uri="{BB962C8B-B14F-4D97-AF65-F5344CB8AC3E}">
        <p14:creationId xmlns:p14="http://schemas.microsoft.com/office/powerpoint/2010/main" val="194750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3, </a:t>
            </a:r>
            <a:r>
              <a:rPr lang="en-GB" b="1" baseline="0" dirty="0"/>
              <a:t>phase 1 (20 minutes)</a:t>
            </a:r>
            <a:r>
              <a:rPr lang="en-GB" b="1" i="1" baseline="0" dirty="0"/>
              <a:t> There is a student sheet</a:t>
            </a:r>
            <a:r>
              <a:rPr lang="en-GB" baseline="0" dirty="0"/>
              <a:t> </a:t>
            </a:r>
            <a:r>
              <a:rPr lang="en-GB" b="1" baseline="0" dirty="0"/>
              <a:t>for this activity </a:t>
            </a:r>
          </a:p>
          <a:p>
            <a:endParaRPr lang="en-GB" b="1" baseline="0" dirty="0"/>
          </a:p>
          <a:p>
            <a:r>
              <a:rPr lang="en-GB" b="0" baseline="0" dirty="0"/>
              <a:t>This is a ranking exercise designed to encourage students to think about the requirements of a land base on Mars, that is isolated from Earth.</a:t>
            </a:r>
          </a:p>
          <a:p>
            <a:endParaRPr lang="en-GB" b="0" baseline="0" dirty="0"/>
          </a:p>
          <a:p>
            <a:r>
              <a:rPr lang="en-GB" b="0" baseline="0" dirty="0"/>
              <a:t>The activity should be carried out in pairs or in small groups. </a:t>
            </a:r>
          </a:p>
          <a:p>
            <a:r>
              <a:rPr lang="en-GB" b="0" baseline="0" dirty="0"/>
              <a:t>It is not expected that students rank all twenty needs in order from 1 to 20. Instead, they are free to group needs and to rank groups, or to organise the cards in the way they think is best.</a:t>
            </a:r>
          </a:p>
          <a:p>
            <a:endParaRPr lang="en-GB" b="0" baseline="0" dirty="0"/>
          </a:p>
          <a:p>
            <a:r>
              <a:rPr lang="en-GB" b="0" baseline="0" dirty="0"/>
              <a:t>The questions are designed to prompt discussion.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NASA</a:t>
            </a:r>
            <a:endParaRPr lang="en-GB" b="0" i="1" u="sng" dirty="0">
              <a:solidFill>
                <a:schemeClr val="tx1"/>
              </a:solidFill>
            </a:endParaRPr>
          </a:p>
          <a:p>
            <a:endParaRPr lang="en-GB" b="1" dirty="0"/>
          </a:p>
        </p:txBody>
      </p:sp>
      <p:sp>
        <p:nvSpPr>
          <p:cNvPr id="4" name="Slide Number Placeholder 3"/>
          <p:cNvSpPr>
            <a:spLocks noGrp="1"/>
          </p:cNvSpPr>
          <p:nvPr>
            <p:ph type="sldNum" sz="quarter" idx="10"/>
          </p:nvPr>
        </p:nvSpPr>
        <p:spPr/>
        <p:txBody>
          <a:bodyPr/>
          <a:lstStyle/>
          <a:p>
            <a:fld id="{A7BE40B5-FB05-4698-917D-7B585CB38986}" type="slidenum">
              <a:rPr lang="en-GB" smtClean="0"/>
              <a:t>5</a:t>
            </a:fld>
            <a:endParaRPr lang="en-GB"/>
          </a:p>
        </p:txBody>
      </p:sp>
    </p:spTree>
    <p:extLst>
      <p:ext uri="{BB962C8B-B14F-4D97-AF65-F5344CB8AC3E}">
        <p14:creationId xmlns:p14="http://schemas.microsoft.com/office/powerpoint/2010/main" val="42838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4, </a:t>
            </a:r>
            <a:r>
              <a:rPr lang="en-GB" b="1" baseline="0" dirty="0"/>
              <a:t>phase 3 (40 minutes)</a:t>
            </a:r>
          </a:p>
          <a:p>
            <a:endParaRPr lang="en-GB" b="1" baseline="0" dirty="0"/>
          </a:p>
          <a:p>
            <a:r>
              <a:rPr lang="en-GB" b="0" baseline="0" dirty="0"/>
              <a:t>Students present their completed competition entries to a small group and the best one from each group is presented to the class. </a:t>
            </a:r>
          </a:p>
          <a:p>
            <a:r>
              <a:rPr lang="en-GB" b="0" baseline="0" dirty="0"/>
              <a:t>A winner is voted on.</a:t>
            </a:r>
          </a:p>
          <a:p>
            <a:endParaRPr lang="en-GB" b="0" baseline="0" dirty="0"/>
          </a:p>
          <a:p>
            <a:r>
              <a:rPr lang="en-GB" b="0" baseline="0" dirty="0"/>
              <a:t>Students should be encouraged throughout, to judge entries in terms of both physical infrastructure and organisational systems.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NASA</a:t>
            </a:r>
            <a:endParaRPr lang="en-GB" b="0" i="1" u="sng" dirty="0">
              <a:solidFill>
                <a:schemeClr val="tx1"/>
              </a:solidFill>
            </a:endParaRPr>
          </a:p>
          <a:p>
            <a:endParaRPr lang="en-GB" b="1" dirty="0"/>
          </a:p>
        </p:txBody>
      </p:sp>
      <p:sp>
        <p:nvSpPr>
          <p:cNvPr id="4" name="Slide Number Placeholder 3"/>
          <p:cNvSpPr>
            <a:spLocks noGrp="1"/>
          </p:cNvSpPr>
          <p:nvPr>
            <p:ph type="sldNum" sz="quarter" idx="10"/>
          </p:nvPr>
        </p:nvSpPr>
        <p:spPr/>
        <p:txBody>
          <a:bodyPr/>
          <a:lstStyle/>
          <a:p>
            <a:fld id="{A7BE40B5-FB05-4698-917D-7B585CB38986}" type="slidenum">
              <a:rPr lang="en-GB" smtClean="0"/>
              <a:t>6</a:t>
            </a:fld>
            <a:endParaRPr lang="en-GB"/>
          </a:p>
        </p:txBody>
      </p:sp>
    </p:spTree>
    <p:extLst>
      <p:ext uri="{BB962C8B-B14F-4D97-AF65-F5344CB8AC3E}">
        <p14:creationId xmlns:p14="http://schemas.microsoft.com/office/powerpoint/2010/main" val="182199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5, </a:t>
            </a:r>
            <a:r>
              <a:rPr lang="en-GB" b="1" baseline="0" dirty="0"/>
              <a:t>phase 3 (15 minutes to introduce the activity that is completed in phase 4) </a:t>
            </a:r>
            <a:r>
              <a:rPr lang="en-GB" b="1" i="1" baseline="0" dirty="0"/>
              <a:t>(</a:t>
            </a:r>
            <a:r>
              <a:rPr lang="en-GB" b="1" i="1" dirty="0"/>
              <a:t>There is a student sheet for each expert group) </a:t>
            </a:r>
          </a:p>
          <a:p>
            <a:pPr>
              <a:lnSpc>
                <a:spcPct val="107000"/>
              </a:lnSpc>
            </a:pPr>
            <a:endParaRPr lang="en-GB" b="0" baseline="0" dirty="0"/>
          </a:p>
          <a:p>
            <a:pPr>
              <a:lnSpc>
                <a:spcPct val="107000"/>
              </a:lnSpc>
            </a:pPr>
            <a:r>
              <a:rPr lang="en-GB" b="0" baseline="0" dirty="0"/>
              <a:t>Organise students into five expert groups, depending on the subjects they are studying. </a:t>
            </a:r>
          </a:p>
          <a:p>
            <a:pPr>
              <a:lnSpc>
                <a:spcPct val="107000"/>
              </a:lnSpc>
            </a:pPr>
            <a:endParaRPr lang="en-GB" b="0" baseline="0" dirty="0"/>
          </a:p>
          <a:p>
            <a:pPr>
              <a:lnSpc>
                <a:spcPct val="107000"/>
              </a:lnSpc>
            </a:pPr>
            <a:r>
              <a:rPr lang="en-GB" sz="1200" dirty="0">
                <a:ea typeface="Verdana" panose="020B0604030504040204" pitchFamily="34" charset="0"/>
                <a:cs typeface="Times New Roman" panose="02020603050405020304" pitchFamily="18" charset="0"/>
              </a:rPr>
              <a:t>This list identifies which subjects could be used to identify members for each expert group: </a:t>
            </a:r>
            <a:r>
              <a:rPr lang="en-GB" sz="1200" b="1" dirty="0">
                <a:ea typeface="Verdana" panose="020B0604030504040204" pitchFamily="34" charset="0"/>
                <a:cs typeface="Times New Roman" panose="02020603050405020304" pitchFamily="18" charset="0"/>
              </a:rPr>
              <a:t>food production </a:t>
            </a:r>
            <a:r>
              <a:rPr lang="en-GB" sz="1200" dirty="0">
                <a:ea typeface="Verdana" panose="020B0604030504040204" pitchFamily="34" charset="0"/>
                <a:cs typeface="Times New Roman" panose="02020603050405020304" pitchFamily="18" charset="0"/>
              </a:rPr>
              <a:t>(biology); </a:t>
            </a:r>
            <a:r>
              <a:rPr lang="en-GB" sz="1200" b="1" dirty="0">
                <a:ea typeface="Verdana" panose="020B0604030504040204" pitchFamily="34" charset="0"/>
                <a:cs typeface="Times New Roman" panose="02020603050405020304" pitchFamily="18" charset="0"/>
              </a:rPr>
              <a:t>power generation </a:t>
            </a:r>
            <a:r>
              <a:rPr lang="en-GB" sz="1200" dirty="0">
                <a:ea typeface="Verdana" panose="020B0604030504040204" pitchFamily="34" charset="0"/>
                <a:cs typeface="Times New Roman" panose="02020603050405020304" pitchFamily="18" charset="0"/>
              </a:rPr>
              <a:t>(physics); </a:t>
            </a:r>
            <a:r>
              <a:rPr lang="en-GB" sz="1200" b="1" dirty="0">
                <a:ea typeface="Verdana" panose="020B0604030504040204" pitchFamily="34" charset="0"/>
                <a:cs typeface="Times New Roman" panose="02020603050405020304" pitchFamily="18" charset="0"/>
              </a:rPr>
              <a:t>oxygen generation </a:t>
            </a:r>
            <a:r>
              <a:rPr lang="en-GB" sz="1200" dirty="0">
                <a:ea typeface="Verdana" panose="020B0604030504040204" pitchFamily="34" charset="0"/>
                <a:cs typeface="Times New Roman" panose="02020603050405020304" pitchFamily="18" charset="0"/>
              </a:rPr>
              <a:t>(chemistry); </a:t>
            </a:r>
            <a:r>
              <a:rPr lang="en-GB" sz="1200" b="1" dirty="0">
                <a:ea typeface="Verdana" panose="020B0604030504040204" pitchFamily="34" charset="0"/>
                <a:cs typeface="Times New Roman" panose="02020603050405020304" pitchFamily="18" charset="0"/>
              </a:rPr>
              <a:t>lay out of the base and social organisation</a:t>
            </a:r>
            <a:r>
              <a:rPr lang="en-GB" sz="1200" dirty="0">
                <a:ea typeface="Verdana" panose="020B0604030504040204" pitchFamily="34" charset="0"/>
                <a:cs typeface="Times New Roman" panose="02020603050405020304" pitchFamily="18" charset="0"/>
              </a:rPr>
              <a:t> (sociology, psychology); </a:t>
            </a:r>
            <a:r>
              <a:rPr lang="en-GB" sz="1200" b="1" dirty="0">
                <a:ea typeface="Verdana" panose="020B0604030504040204" pitchFamily="34" charset="0"/>
                <a:cs typeface="Times New Roman" panose="02020603050405020304" pitchFamily="18" charset="0"/>
              </a:rPr>
              <a:t>governance and jurisdiction</a:t>
            </a:r>
            <a:r>
              <a:rPr lang="en-GB" sz="1200" dirty="0">
                <a:ea typeface="Verdana" panose="020B0604030504040204" pitchFamily="34" charset="0"/>
                <a:cs typeface="Times New Roman" panose="02020603050405020304" pitchFamily="18" charset="0"/>
              </a:rPr>
              <a:t> (politics, history, sociology).</a:t>
            </a:r>
          </a:p>
          <a:p>
            <a:r>
              <a:rPr lang="en-GB" b="0" baseline="0" dirty="0"/>
              <a:t> </a:t>
            </a:r>
          </a:p>
          <a:p>
            <a:r>
              <a:rPr lang="en-GB" b="0" baseline="0" dirty="0"/>
              <a:t>A best fit is required to achieve groups of roughly equal size (the number in each group is otherwise not important). </a:t>
            </a:r>
          </a:p>
          <a:p>
            <a:r>
              <a:rPr lang="en-GB" b="0" baseline="0" dirty="0"/>
              <a:t>This may be most easily organised in advance.</a:t>
            </a:r>
          </a:p>
          <a:p>
            <a:endParaRPr lang="en-GB" b="0" dirty="0"/>
          </a:p>
          <a:p>
            <a:r>
              <a:rPr lang="en-GB" b="0" dirty="0"/>
              <a:t>This work should be completed during phase 4 using the relevant student sheet as a guide.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NASA</a:t>
            </a:r>
            <a:endParaRPr lang="en-GB" b="0" i="1" u="sng" dirty="0">
              <a:solidFill>
                <a:schemeClr val="tx1"/>
              </a:solidFill>
            </a:endParaRPr>
          </a:p>
          <a:p>
            <a:endParaRPr lang="en-GB" b="0" dirty="0"/>
          </a:p>
        </p:txBody>
      </p:sp>
      <p:sp>
        <p:nvSpPr>
          <p:cNvPr id="4" name="Slide Number Placeholder 3"/>
          <p:cNvSpPr>
            <a:spLocks noGrp="1"/>
          </p:cNvSpPr>
          <p:nvPr>
            <p:ph type="sldNum" sz="quarter" idx="10"/>
          </p:nvPr>
        </p:nvSpPr>
        <p:spPr/>
        <p:txBody>
          <a:bodyPr/>
          <a:lstStyle/>
          <a:p>
            <a:fld id="{A7BE40B5-FB05-4698-917D-7B585CB38986}" type="slidenum">
              <a:rPr lang="en-GB" smtClean="0"/>
              <a:t>7</a:t>
            </a:fld>
            <a:endParaRPr lang="en-GB"/>
          </a:p>
        </p:txBody>
      </p:sp>
    </p:spTree>
    <p:extLst>
      <p:ext uri="{BB962C8B-B14F-4D97-AF65-F5344CB8AC3E}">
        <p14:creationId xmlns:p14="http://schemas.microsoft.com/office/powerpoint/2010/main" val="303905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6, </a:t>
            </a:r>
            <a:r>
              <a:rPr lang="en-GB" b="1" baseline="0" dirty="0"/>
              <a:t>phase 5 (25 minutes)</a:t>
            </a:r>
          </a:p>
          <a:p>
            <a:endParaRPr lang="en-GB" b="1" baseline="0" dirty="0"/>
          </a:p>
          <a:p>
            <a:r>
              <a:rPr lang="en-GB" b="0" dirty="0"/>
              <a:t>Put students into groups of five that include one person from each of the five expert groups. Any ‘spare’ experts may be distributed around the class to form some groups of six.</a:t>
            </a:r>
          </a:p>
          <a:p>
            <a:endParaRPr lang="en-GB" b="0" dirty="0"/>
          </a:p>
          <a:p>
            <a:r>
              <a:rPr lang="en-GB" b="0" dirty="0"/>
              <a:t>In these cross-expert groups, students work up the winning design from phase 3 to incorporate the additional research and thinking that was completed during phase 4, activity 5. Each group has 20 minutes to prepare a five minute presentation that two students will show to another group.</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Clicking the ‘Start 20 minute timer’ will start a timer that displays the time remaining in the centre of the screen.</a:t>
            </a:r>
          </a:p>
          <a:p>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Images: NASA</a:t>
            </a:r>
            <a:endParaRPr lang="en-GB" b="0" i="1" u="sng" dirty="0">
              <a:solidFill>
                <a:schemeClr val="tx1"/>
              </a:solidFill>
            </a:endParaRPr>
          </a:p>
          <a:p>
            <a:endParaRPr 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8</a:t>
            </a:fld>
            <a:endParaRPr lang="en-GB"/>
          </a:p>
        </p:txBody>
      </p:sp>
    </p:spTree>
    <p:extLst>
      <p:ext uri="{BB962C8B-B14F-4D97-AF65-F5344CB8AC3E}">
        <p14:creationId xmlns:p14="http://schemas.microsoft.com/office/powerpoint/2010/main" val="253475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7, </a:t>
            </a:r>
            <a:r>
              <a:rPr lang="en-GB" b="1" baseline="0" dirty="0"/>
              <a:t>phase 5 (30 minutes) (slide 1 of 2)</a:t>
            </a:r>
          </a:p>
          <a:p>
            <a:endParaRPr lang="en-GB" b="1" baseline="0" dirty="0"/>
          </a:p>
          <a:p>
            <a:r>
              <a:rPr lang="en-GB" b="0" dirty="0"/>
              <a:t>Two students from each group are given five minutes to present their group’s final proposal to another group. </a:t>
            </a:r>
          </a:p>
          <a:p>
            <a:r>
              <a:rPr lang="en-GB" b="0" dirty="0"/>
              <a:t>That group agree on feedback – two positives and a suggested improvement.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Clicking the ‘Start 5minute timer’ will start a timer that displays the time remaining in the centre of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r>
              <a:rPr lang="en-GB" b="0" dirty="0"/>
              <a:t>This process is repeated with each presentation being given to a different group (perhaps with a second pair from each group presenting).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time permits, further presentations can be made.</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BE40B5-FB05-4698-917D-7B585CB38986}" type="slidenum">
              <a:rPr lang="en-GB" smtClean="0"/>
              <a:t>9</a:t>
            </a:fld>
            <a:endParaRPr lang="en-GB"/>
          </a:p>
        </p:txBody>
      </p:sp>
    </p:spTree>
    <p:extLst>
      <p:ext uri="{BB962C8B-B14F-4D97-AF65-F5344CB8AC3E}">
        <p14:creationId xmlns:p14="http://schemas.microsoft.com/office/powerpoint/2010/main" val="8787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01038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257076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28537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EF786-3722-43BB-B696-3AE6A11E6B9D}"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2343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CEF786-3722-43BB-B696-3AE6A11E6B9D}"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7982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EF786-3722-43BB-B696-3AE6A11E6B9D}"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4631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EF786-3722-43BB-B696-3AE6A11E6B9D}" type="datetimeFigureOut">
              <a:rPr lang="en-GB" smtClean="0"/>
              <a:t>26/05/2021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82732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EF786-3722-43BB-B696-3AE6A11E6B9D}" type="datetimeFigureOut">
              <a:rPr lang="en-GB" smtClean="0"/>
              <a:t>26/05/2021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9241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EF786-3722-43BB-B696-3AE6A11E6B9D}" type="datetimeFigureOut">
              <a:rPr lang="en-GB" smtClean="0"/>
              <a:t>26/05/2021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40531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CEF786-3722-43BB-B696-3AE6A11E6B9D}"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137657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CEF786-3722-43BB-B696-3AE6A11E6B9D}"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E6ACE-7D12-4585-96C1-61E739ADFFD0}" type="slidenum">
              <a:rPr lang="en-GB" smtClean="0"/>
              <a:t>‹#›</a:t>
            </a:fld>
            <a:endParaRPr lang="en-GB"/>
          </a:p>
        </p:txBody>
      </p:sp>
    </p:spTree>
    <p:extLst>
      <p:ext uri="{BB962C8B-B14F-4D97-AF65-F5344CB8AC3E}">
        <p14:creationId xmlns:p14="http://schemas.microsoft.com/office/powerpoint/2010/main" val="337146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EF786-3722-43BB-B696-3AE6A11E6B9D}" type="datetimeFigureOut">
              <a:rPr lang="en-GB" smtClean="0"/>
              <a:t>26/05/2021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E6ACE-7D12-4585-96C1-61E739ADFFD0}" type="slidenum">
              <a:rPr lang="en-GB" smtClean="0"/>
              <a:t>‹#›</a:t>
            </a:fld>
            <a:endParaRPr lang="en-GB"/>
          </a:p>
        </p:txBody>
      </p:sp>
    </p:spTree>
    <p:extLst>
      <p:ext uri="{BB962C8B-B14F-4D97-AF65-F5344CB8AC3E}">
        <p14:creationId xmlns:p14="http://schemas.microsoft.com/office/powerpoint/2010/main" val="894591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youtube.com/watch?v=mqyREFE_bWs" TargetMode="External"/><Relationship Id="rId5" Type="http://schemas.openxmlformats.org/officeDocument/2006/relationships/image" Target="../media/image4.png"/><Relationship Id="rId4" Type="http://schemas.openxmlformats.org/officeDocument/2006/relationships/hyperlink" Target="https://www.youtube.com/watch?v=94bIW7e1Ot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0900" y="-1"/>
            <a:ext cx="7899400" cy="1323439"/>
          </a:xfrm>
          <a:prstGeom prst="rect">
            <a:avLst/>
          </a:prstGeom>
          <a:solidFill>
            <a:schemeClr val="accent1">
              <a:lumMod val="20000"/>
              <a:lumOff val="80000"/>
            </a:schemeClr>
          </a:solidFill>
        </p:spPr>
        <p:txBody>
          <a:bodyPr wrap="square" rtlCol="0">
            <a:spAutoFit/>
          </a:bodyPr>
          <a:lstStyle/>
          <a:p>
            <a:r>
              <a:rPr lang="en-GB" sz="4000" b="1" dirty="0">
                <a:solidFill>
                  <a:schemeClr val="bg2">
                    <a:lumMod val="25000"/>
                  </a:schemeClr>
                </a:solidFill>
                <a:latin typeface="Verdana" panose="020B0604030504040204" pitchFamily="34" charset="0"/>
                <a:ea typeface="Verdana" panose="020B0604030504040204" pitchFamily="34" charset="0"/>
              </a:rPr>
              <a:t>Introduction: commercial exploration of space</a:t>
            </a:r>
          </a:p>
        </p:txBody>
      </p:sp>
      <p:pic>
        <p:nvPicPr>
          <p:cNvPr id="19" name="Picture 18"/>
          <p:cNvPicPr>
            <a:picLocks noChangeAspect="1"/>
          </p:cNvPicPr>
          <p:nvPr/>
        </p:nvPicPr>
        <p:blipFill rotWithShape="1">
          <a:blip r:embed="rId3"/>
          <a:srcRect l="17387" t="2576" b="2874"/>
          <a:stretch/>
        </p:blipFill>
        <p:spPr>
          <a:xfrm>
            <a:off x="0" y="0"/>
            <a:ext cx="735332" cy="6865257"/>
          </a:xfrm>
          <a:prstGeom prst="rect">
            <a:avLst/>
          </a:prstGeom>
        </p:spPr>
      </p:pic>
      <p:grpSp>
        <p:nvGrpSpPr>
          <p:cNvPr id="3" name="Group 2">
            <a:extLst>
              <a:ext uri="{FF2B5EF4-FFF2-40B4-BE49-F238E27FC236}">
                <a16:creationId xmlns:a16="http://schemas.microsoft.com/office/drawing/2014/main" id="{A120F486-B460-4AB9-B242-786483BB32E5}"/>
              </a:ext>
            </a:extLst>
          </p:cNvPr>
          <p:cNvGrpSpPr/>
          <p:nvPr/>
        </p:nvGrpSpPr>
        <p:grpSpPr>
          <a:xfrm>
            <a:off x="1227110" y="1863105"/>
            <a:ext cx="7269190" cy="3131789"/>
            <a:chOff x="1176310" y="1715984"/>
            <a:chExt cx="7269190" cy="3131789"/>
          </a:xfrm>
        </p:grpSpPr>
        <p:sp>
          <p:nvSpPr>
            <p:cNvPr id="6" name="TextBox 5">
              <a:extLst>
                <a:ext uri="{FF2B5EF4-FFF2-40B4-BE49-F238E27FC236}">
                  <a16:creationId xmlns:a16="http://schemas.microsoft.com/office/drawing/2014/main" id="{D79F0125-8601-45CD-8679-24DE0DC56D8E}"/>
                </a:ext>
              </a:extLst>
            </p:cNvPr>
            <p:cNvSpPr txBox="1"/>
            <p:nvPr/>
          </p:nvSpPr>
          <p:spPr>
            <a:xfrm>
              <a:off x="1176310" y="1717838"/>
              <a:ext cx="2447232" cy="3108543"/>
            </a:xfrm>
            <a:prstGeom prst="rect">
              <a:avLst/>
            </a:prstGeom>
            <a:solidFill>
              <a:schemeClr val="accent1">
                <a:lumMod val="20000"/>
                <a:lumOff val="80000"/>
              </a:schemeClr>
            </a:solidFill>
          </p:spPr>
          <p:txBody>
            <a:bodyPr wrap="square" rtlCol="0">
              <a:spAutoFit/>
            </a:bodyPr>
            <a:lstStyle/>
            <a:p>
              <a:pPr algn="ctr">
                <a:spcAft>
                  <a:spcPts val="600"/>
                </a:spcAft>
              </a:pPr>
              <a:r>
                <a:rPr lang="en-GB" sz="3200" b="1" dirty="0">
                  <a:solidFill>
                    <a:srgbClr val="C00000"/>
                  </a:solidFill>
                  <a:latin typeface="Verdana" panose="020B0604030504040204" pitchFamily="34" charset="0"/>
                  <a:ea typeface="Verdana" panose="020B0604030504040204" pitchFamily="34" charset="0"/>
                </a:rPr>
                <a:t>Benefits</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Mining and minerals</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Scientific advances</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Technological  advances</a:t>
              </a:r>
            </a:p>
            <a:p>
              <a:pPr marL="285750" indent="-285750">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Economic opportunities</a:t>
              </a:r>
            </a:p>
          </p:txBody>
        </p:sp>
        <p:sp>
          <p:nvSpPr>
            <p:cNvPr id="7" name="TextBox 6">
              <a:extLst>
                <a:ext uri="{FF2B5EF4-FFF2-40B4-BE49-F238E27FC236}">
                  <a16:creationId xmlns:a16="http://schemas.microsoft.com/office/drawing/2014/main" id="{C6305335-BB65-44BA-8A8B-139D0795E7A8}"/>
                </a:ext>
              </a:extLst>
            </p:cNvPr>
            <p:cNvSpPr txBox="1"/>
            <p:nvPr/>
          </p:nvSpPr>
          <p:spPr>
            <a:xfrm>
              <a:off x="6333605" y="1715984"/>
              <a:ext cx="2111895" cy="3108543"/>
            </a:xfrm>
            <a:prstGeom prst="rect">
              <a:avLst/>
            </a:prstGeom>
            <a:solidFill>
              <a:schemeClr val="accent1">
                <a:lumMod val="20000"/>
                <a:lumOff val="80000"/>
              </a:schemeClr>
            </a:solidFill>
          </p:spPr>
          <p:txBody>
            <a:bodyPr wrap="square" rtlCol="0">
              <a:spAutoFit/>
            </a:bodyPr>
            <a:lstStyle/>
            <a:p>
              <a:pPr algn="ctr">
                <a:spcAft>
                  <a:spcPts val="600"/>
                </a:spcAft>
              </a:pPr>
              <a:r>
                <a:rPr lang="en-GB" sz="3200" b="1" dirty="0">
                  <a:solidFill>
                    <a:srgbClr val="C00000"/>
                  </a:solidFill>
                  <a:latin typeface="Verdana" panose="020B0604030504040204" pitchFamily="34" charset="0"/>
                  <a:ea typeface="Verdana" panose="020B0604030504040204" pitchFamily="34" charset="0"/>
                </a:rPr>
                <a:t>Risks</a:t>
              </a:r>
            </a:p>
            <a:p>
              <a:pPr marL="285750" indent="-285750" algn="r">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Space piracy or conflict</a:t>
              </a:r>
            </a:p>
            <a:p>
              <a:pPr marL="285750" indent="-285750" algn="r">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Extreme conditions and isolation</a:t>
              </a:r>
            </a:p>
            <a:p>
              <a:pPr marL="285750" indent="-285750" algn="r">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rPr>
                <a:t>Loss of life</a:t>
              </a:r>
            </a:p>
            <a:p>
              <a:pPr marL="285750" indent="-285750" algn="r">
                <a:buFont typeface="Arial" panose="020B0604020202020204" pitchFamily="34" charset="0"/>
                <a:buChar char="•"/>
              </a:pPr>
              <a:r>
                <a:rPr lang="en-GB" dirty="0">
                  <a:latin typeface="Verdana" panose="020B0604030504040204" pitchFamily="34" charset="0"/>
                  <a:ea typeface="Verdana" panose="020B0604030504040204" pitchFamily="34" charset="0"/>
                </a:rPr>
                <a:t>Financial loss</a:t>
              </a:r>
            </a:p>
            <a:p>
              <a:pPr marL="285750" indent="-285750" algn="r">
                <a:buFont typeface="Arial" panose="020B0604020202020204" pitchFamily="34" charset="0"/>
                <a:buChar char="•"/>
              </a:pPr>
              <a:endParaRPr lang="en-GB" dirty="0">
                <a:latin typeface="Verdana" panose="020B0604030504040204" pitchFamily="34" charset="0"/>
                <a:ea typeface="Verdana" panose="020B0604030504040204" pitchFamily="34" charset="0"/>
              </a:endParaRPr>
            </a:p>
          </p:txBody>
        </p:sp>
        <p:pic>
          <p:nvPicPr>
            <p:cNvPr id="5" name="Picture 4" descr="Images | Multimedia Section – NASA's Mars Exploration Program">
              <a:extLst>
                <a:ext uri="{FF2B5EF4-FFF2-40B4-BE49-F238E27FC236}">
                  <a16:creationId xmlns:a16="http://schemas.microsoft.com/office/drawing/2014/main" id="{E2B9B5F5-F25C-4678-A6E0-3BAD5D5461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3496195" y="2010227"/>
              <a:ext cx="2837410" cy="2837546"/>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116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5"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BEFC55D2-0EAF-4911-9A3E-6D3B4ED832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 t="-2767" b="-3184"/>
          <a:stretch/>
        </p:blipFill>
        <p:spPr bwMode="auto">
          <a:xfrm>
            <a:off x="631064" y="5652021"/>
            <a:ext cx="8512936" cy="12541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s | Multimedia Section – NASA's Mars Exploration Program">
            <a:extLst>
              <a:ext uri="{FF2B5EF4-FFF2-40B4-BE49-F238E27FC236}">
                <a16:creationId xmlns:a16="http://schemas.microsoft.com/office/drawing/2014/main" id="{284FFB3D-FE18-435F-A07C-A4D1972D48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4155854" y="933678"/>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13" descr="Images | Multimedia Section – NASA's Mars Exploration Program">
            <a:extLst>
              <a:ext uri="{FF2B5EF4-FFF2-40B4-BE49-F238E27FC236}">
                <a16:creationId xmlns:a16="http://schemas.microsoft.com/office/drawing/2014/main" id="{2E6529D2-30AC-4247-BD1C-22600386EC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3018395" y="1041995"/>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Images | Multimedia Section – NASA's Mars Exploration Program">
            <a:extLst>
              <a:ext uri="{FF2B5EF4-FFF2-40B4-BE49-F238E27FC236}">
                <a16:creationId xmlns:a16="http://schemas.microsoft.com/office/drawing/2014/main" id="{3443B3ED-C56A-4F85-9DC9-62A7E77E3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5259530" y="1150312"/>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Reviewing final proposals</a:t>
            </a:r>
          </a:p>
        </p:txBody>
      </p:sp>
      <p:pic>
        <p:nvPicPr>
          <p:cNvPr id="1026" name="Picture 2" descr="Opportunity, Directory, Option, Many, Selection, Chance">
            <a:extLst>
              <a:ext uri="{FF2B5EF4-FFF2-40B4-BE49-F238E27FC236}">
                <a16:creationId xmlns:a16="http://schemas.microsoft.com/office/drawing/2014/main" id="{6F99BDBF-3E79-4932-9DEE-C3AB91925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971" y="1767693"/>
            <a:ext cx="5087257" cy="3322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s | Multimedia Section – NASA's Mars Exploration Program">
            <a:extLst>
              <a:ext uri="{FF2B5EF4-FFF2-40B4-BE49-F238E27FC236}">
                <a16:creationId xmlns:a16="http://schemas.microsoft.com/office/drawing/2014/main" id="{5AC1C4DE-C84A-4811-A8FE-77A72F10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935944" y="1615573"/>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Images | Multimedia Section – NASA's Mars Exploration Program">
            <a:extLst>
              <a:ext uri="{FF2B5EF4-FFF2-40B4-BE49-F238E27FC236}">
                <a16:creationId xmlns:a16="http://schemas.microsoft.com/office/drawing/2014/main" id="{EA213FB2-2782-4CE3-B8FE-65920B4FC2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1185695" y="3173266"/>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Images | Multimedia Section – NASA's Mars Exploration Program">
            <a:extLst>
              <a:ext uri="{FF2B5EF4-FFF2-40B4-BE49-F238E27FC236}">
                <a16:creationId xmlns:a16="http://schemas.microsoft.com/office/drawing/2014/main" id="{9D29C6AD-3DD9-4E8A-94D1-DBD030268A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1145851" y="4786253"/>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Images | Multimedia Section – NASA's Mars Exploration Program">
            <a:extLst>
              <a:ext uri="{FF2B5EF4-FFF2-40B4-BE49-F238E27FC236}">
                <a16:creationId xmlns:a16="http://schemas.microsoft.com/office/drawing/2014/main" id="{6AADC32C-5898-41F7-90F0-3EAE858BE2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7471228" y="3508226"/>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Images | Multimedia Section – NASA's Mars Exploration Program">
            <a:extLst>
              <a:ext uri="{FF2B5EF4-FFF2-40B4-BE49-F238E27FC236}">
                <a16:creationId xmlns:a16="http://schemas.microsoft.com/office/drawing/2014/main" id="{9734E20C-4E09-4ECD-8A37-90F4A7153B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r="2"/>
          <a:stretch>
            <a:fillRect/>
          </a:stretch>
        </p:blipFill>
        <p:spPr bwMode="auto">
          <a:xfrm>
            <a:off x="7560023" y="1926145"/>
            <a:ext cx="1277965" cy="1278027"/>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5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850900" y="-1"/>
            <a:ext cx="8293100" cy="954107"/>
          </a:xfrm>
          <a:prstGeom prst="rect">
            <a:avLst/>
          </a:prstGeom>
          <a:solidFill>
            <a:schemeClr val="accent1">
              <a:lumMod val="20000"/>
              <a:lumOff val="80000"/>
            </a:schemeClr>
          </a:solidFill>
        </p:spPr>
        <p:txBody>
          <a:bodyPr wrap="square" rtlCol="0">
            <a:spAutoFit/>
          </a:bodyPr>
          <a:lstStyle/>
          <a:p>
            <a:r>
              <a:rPr lang="en-GB" sz="1600" b="1" dirty="0">
                <a:solidFill>
                  <a:schemeClr val="bg2">
                    <a:lumMod val="25000"/>
                  </a:schemeClr>
                </a:solidFill>
                <a:latin typeface="Verdana" panose="020B0604030504040204" pitchFamily="34" charset="0"/>
                <a:ea typeface="Verdana" panose="020B0604030504040204" pitchFamily="34" charset="0"/>
              </a:rPr>
              <a:t>Commercial exploration of space</a:t>
            </a:r>
          </a:p>
          <a:p>
            <a:r>
              <a:rPr lang="en-GB" sz="4000" b="1" dirty="0">
                <a:solidFill>
                  <a:schemeClr val="bg2">
                    <a:lumMod val="25000"/>
                  </a:schemeClr>
                </a:solidFill>
                <a:latin typeface="Verdana" panose="020B0604030504040204" pitchFamily="34" charset="0"/>
                <a:ea typeface="Verdana" panose="020B0604030504040204" pitchFamily="34" charset="0"/>
              </a:rPr>
              <a:t>Design competition</a:t>
            </a:r>
          </a:p>
        </p:txBody>
      </p:sp>
      <p:pic>
        <p:nvPicPr>
          <p:cNvPr id="19" name="Picture 18"/>
          <p:cNvPicPr>
            <a:picLocks noChangeAspect="1"/>
          </p:cNvPicPr>
          <p:nvPr/>
        </p:nvPicPr>
        <p:blipFill rotWithShape="1">
          <a:blip r:embed="rId3"/>
          <a:srcRect l="17387" t="2576" b="2874"/>
          <a:stretch/>
        </p:blipFill>
        <p:spPr>
          <a:xfrm>
            <a:off x="0" y="0"/>
            <a:ext cx="735332" cy="6865257"/>
          </a:xfrm>
          <a:prstGeom prst="rect">
            <a:avLst/>
          </a:prstGeom>
        </p:spPr>
      </p:pic>
      <p:sp>
        <p:nvSpPr>
          <p:cNvPr id="22" name="Freeform: Shape 21">
            <a:extLst>
              <a:ext uri="{FF2B5EF4-FFF2-40B4-BE49-F238E27FC236}">
                <a16:creationId xmlns:a16="http://schemas.microsoft.com/office/drawing/2014/main" id="{F3930C1C-4954-4160-88F6-22E8A1B0F959}"/>
              </a:ext>
            </a:extLst>
          </p:cNvPr>
          <p:cNvSpPr/>
          <p:nvPr/>
        </p:nvSpPr>
        <p:spPr>
          <a:xfrm>
            <a:off x="1387475" y="1300092"/>
            <a:ext cx="6940550" cy="4842015"/>
          </a:xfrm>
          <a:custGeom>
            <a:avLst/>
            <a:gdLst>
              <a:gd name="connsiteX0" fmla="*/ 0 w 5727700"/>
              <a:gd name="connsiteY0" fmla="*/ 0 h 5528284"/>
              <a:gd name="connsiteX1" fmla="*/ 5727700 w 5727700"/>
              <a:gd name="connsiteY1" fmla="*/ 0 h 5528284"/>
              <a:gd name="connsiteX2" fmla="*/ 5727700 w 5727700"/>
              <a:gd name="connsiteY2" fmla="*/ 5433573 h 5528284"/>
              <a:gd name="connsiteX3" fmla="*/ 5702657 w 5727700"/>
              <a:gd name="connsiteY3" fmla="*/ 5429423 h 5528284"/>
              <a:gd name="connsiteX4" fmla="*/ 5683250 w 5727700"/>
              <a:gd name="connsiteY4" fmla="*/ 5426215 h 5528284"/>
              <a:gd name="connsiteX5" fmla="*/ 5467350 w 5727700"/>
              <a:gd name="connsiteY5" fmla="*/ 5413515 h 5528284"/>
              <a:gd name="connsiteX6" fmla="*/ 5403850 w 5727700"/>
              <a:gd name="connsiteY6" fmla="*/ 5400815 h 5528284"/>
              <a:gd name="connsiteX7" fmla="*/ 5264150 w 5727700"/>
              <a:gd name="connsiteY7" fmla="*/ 5388115 h 5528284"/>
              <a:gd name="connsiteX8" fmla="*/ 5149850 w 5727700"/>
              <a:gd name="connsiteY8" fmla="*/ 5413515 h 5528284"/>
              <a:gd name="connsiteX9" fmla="*/ 5086350 w 5727700"/>
              <a:gd name="connsiteY9" fmla="*/ 5426215 h 5528284"/>
              <a:gd name="connsiteX10" fmla="*/ 4565650 w 5727700"/>
              <a:gd name="connsiteY10" fmla="*/ 5426215 h 5528284"/>
              <a:gd name="connsiteX11" fmla="*/ 4451350 w 5727700"/>
              <a:gd name="connsiteY11" fmla="*/ 5451615 h 5528284"/>
              <a:gd name="connsiteX12" fmla="*/ 3994150 w 5727700"/>
              <a:gd name="connsiteY12" fmla="*/ 5464315 h 5528284"/>
              <a:gd name="connsiteX13" fmla="*/ 3968750 w 5727700"/>
              <a:gd name="connsiteY13" fmla="*/ 5426215 h 5528284"/>
              <a:gd name="connsiteX14" fmla="*/ 3930650 w 5727700"/>
              <a:gd name="connsiteY14" fmla="*/ 5375415 h 5528284"/>
              <a:gd name="connsiteX15" fmla="*/ 3905250 w 5727700"/>
              <a:gd name="connsiteY15" fmla="*/ 5324615 h 5528284"/>
              <a:gd name="connsiteX16" fmla="*/ 3778250 w 5727700"/>
              <a:gd name="connsiteY16" fmla="*/ 5388115 h 5528284"/>
              <a:gd name="connsiteX17" fmla="*/ 3740150 w 5727700"/>
              <a:gd name="connsiteY17" fmla="*/ 5400815 h 5528284"/>
              <a:gd name="connsiteX18" fmla="*/ 3702050 w 5727700"/>
              <a:gd name="connsiteY18" fmla="*/ 5426215 h 5528284"/>
              <a:gd name="connsiteX19" fmla="*/ 3638550 w 5727700"/>
              <a:gd name="connsiteY19" fmla="*/ 5438915 h 5528284"/>
              <a:gd name="connsiteX20" fmla="*/ 3435350 w 5727700"/>
              <a:gd name="connsiteY20" fmla="*/ 5464315 h 5528284"/>
              <a:gd name="connsiteX21" fmla="*/ 3359150 w 5727700"/>
              <a:gd name="connsiteY21" fmla="*/ 5426215 h 5528284"/>
              <a:gd name="connsiteX22" fmla="*/ 3321050 w 5727700"/>
              <a:gd name="connsiteY22" fmla="*/ 5413515 h 5528284"/>
              <a:gd name="connsiteX23" fmla="*/ 2876550 w 5727700"/>
              <a:gd name="connsiteY23" fmla="*/ 5388115 h 5528284"/>
              <a:gd name="connsiteX24" fmla="*/ 2838450 w 5727700"/>
              <a:gd name="connsiteY24" fmla="*/ 5400815 h 5528284"/>
              <a:gd name="connsiteX25" fmla="*/ 2800350 w 5727700"/>
              <a:gd name="connsiteY25" fmla="*/ 5426215 h 5528284"/>
              <a:gd name="connsiteX26" fmla="*/ 2673350 w 5727700"/>
              <a:gd name="connsiteY26" fmla="*/ 5438915 h 5528284"/>
              <a:gd name="connsiteX27" fmla="*/ 2635250 w 5727700"/>
              <a:gd name="connsiteY27" fmla="*/ 5426215 h 5528284"/>
              <a:gd name="connsiteX28" fmla="*/ 2520950 w 5727700"/>
              <a:gd name="connsiteY28" fmla="*/ 5413515 h 5528284"/>
              <a:gd name="connsiteX29" fmla="*/ 2368550 w 5727700"/>
              <a:gd name="connsiteY29" fmla="*/ 5426215 h 5528284"/>
              <a:gd name="connsiteX30" fmla="*/ 2330450 w 5727700"/>
              <a:gd name="connsiteY30" fmla="*/ 5451615 h 5528284"/>
              <a:gd name="connsiteX31" fmla="*/ 2266950 w 5727700"/>
              <a:gd name="connsiteY31" fmla="*/ 5477015 h 5528284"/>
              <a:gd name="connsiteX32" fmla="*/ 2139950 w 5727700"/>
              <a:gd name="connsiteY32" fmla="*/ 5438915 h 5528284"/>
              <a:gd name="connsiteX33" fmla="*/ 2089150 w 5727700"/>
              <a:gd name="connsiteY33" fmla="*/ 5426215 h 5528284"/>
              <a:gd name="connsiteX34" fmla="*/ 1771650 w 5727700"/>
              <a:gd name="connsiteY34" fmla="*/ 5426215 h 5528284"/>
              <a:gd name="connsiteX35" fmla="*/ 1606550 w 5727700"/>
              <a:gd name="connsiteY35" fmla="*/ 5438915 h 5528284"/>
              <a:gd name="connsiteX36" fmla="*/ 1568450 w 5727700"/>
              <a:gd name="connsiteY36" fmla="*/ 5451615 h 5528284"/>
              <a:gd name="connsiteX37" fmla="*/ 1504950 w 5727700"/>
              <a:gd name="connsiteY37" fmla="*/ 5464315 h 5528284"/>
              <a:gd name="connsiteX38" fmla="*/ 1454150 w 5727700"/>
              <a:gd name="connsiteY38" fmla="*/ 5477015 h 5528284"/>
              <a:gd name="connsiteX39" fmla="*/ 1377950 w 5727700"/>
              <a:gd name="connsiteY39" fmla="*/ 5502415 h 5528284"/>
              <a:gd name="connsiteX40" fmla="*/ 1339850 w 5727700"/>
              <a:gd name="connsiteY40" fmla="*/ 5527815 h 5528284"/>
              <a:gd name="connsiteX41" fmla="*/ 1263650 w 5727700"/>
              <a:gd name="connsiteY41" fmla="*/ 5477015 h 5528284"/>
              <a:gd name="connsiteX42" fmla="*/ 1225550 w 5727700"/>
              <a:gd name="connsiteY42" fmla="*/ 5464315 h 5528284"/>
              <a:gd name="connsiteX43" fmla="*/ 1187450 w 5727700"/>
              <a:gd name="connsiteY43" fmla="*/ 5438915 h 5528284"/>
              <a:gd name="connsiteX44" fmla="*/ 1060450 w 5727700"/>
              <a:gd name="connsiteY44" fmla="*/ 5426215 h 5528284"/>
              <a:gd name="connsiteX45" fmla="*/ 971550 w 5727700"/>
              <a:gd name="connsiteY45" fmla="*/ 5438915 h 5528284"/>
              <a:gd name="connsiteX46" fmla="*/ 920750 w 5727700"/>
              <a:gd name="connsiteY46" fmla="*/ 5451615 h 5528284"/>
              <a:gd name="connsiteX47" fmla="*/ 819150 w 5727700"/>
              <a:gd name="connsiteY47" fmla="*/ 5477015 h 5528284"/>
              <a:gd name="connsiteX48" fmla="*/ 577850 w 5727700"/>
              <a:gd name="connsiteY48" fmla="*/ 5502415 h 5528284"/>
              <a:gd name="connsiteX49" fmla="*/ 463550 w 5727700"/>
              <a:gd name="connsiteY49" fmla="*/ 5477015 h 5528284"/>
              <a:gd name="connsiteX50" fmla="*/ 69850 w 5727700"/>
              <a:gd name="connsiteY50" fmla="*/ 5464315 h 5528284"/>
              <a:gd name="connsiteX51" fmla="*/ 31750 w 5727700"/>
              <a:gd name="connsiteY51" fmla="*/ 5489715 h 5528284"/>
              <a:gd name="connsiteX52" fmla="*/ 0 w 5727700"/>
              <a:gd name="connsiteY52" fmla="*/ 5491664 h 552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27700" h="5528284">
                <a:moveTo>
                  <a:pt x="0" y="0"/>
                </a:moveTo>
                <a:lnTo>
                  <a:pt x="5727700" y="0"/>
                </a:lnTo>
                <a:lnTo>
                  <a:pt x="5727700" y="5433573"/>
                </a:lnTo>
                <a:lnTo>
                  <a:pt x="5702657" y="5429423"/>
                </a:lnTo>
                <a:cubicBezTo>
                  <a:pt x="5694876" y="5428140"/>
                  <a:pt x="5688260" y="5427050"/>
                  <a:pt x="5683250" y="5426215"/>
                </a:cubicBezTo>
                <a:cubicBezTo>
                  <a:pt x="5611283" y="5421982"/>
                  <a:pt x="5539145" y="5420042"/>
                  <a:pt x="5467350" y="5413515"/>
                </a:cubicBezTo>
                <a:cubicBezTo>
                  <a:pt x="5445853" y="5411561"/>
                  <a:pt x="5425269" y="5403492"/>
                  <a:pt x="5403850" y="5400815"/>
                </a:cubicBezTo>
                <a:cubicBezTo>
                  <a:pt x="5357452" y="5395015"/>
                  <a:pt x="5310717" y="5392348"/>
                  <a:pt x="5264150" y="5388115"/>
                </a:cubicBezTo>
                <a:cubicBezTo>
                  <a:pt x="5196973" y="5410507"/>
                  <a:pt x="5248195" y="5395634"/>
                  <a:pt x="5149850" y="5413515"/>
                </a:cubicBezTo>
                <a:cubicBezTo>
                  <a:pt x="5128612" y="5417376"/>
                  <a:pt x="5107913" y="5425212"/>
                  <a:pt x="5086350" y="5426215"/>
                </a:cubicBezTo>
                <a:cubicBezTo>
                  <a:pt x="4616738" y="5448057"/>
                  <a:pt x="4754221" y="5489072"/>
                  <a:pt x="4565650" y="5426215"/>
                </a:cubicBezTo>
                <a:cubicBezTo>
                  <a:pt x="4542897" y="5431903"/>
                  <a:pt x="4471382" y="5450638"/>
                  <a:pt x="4451350" y="5451615"/>
                </a:cubicBezTo>
                <a:cubicBezTo>
                  <a:pt x="4299072" y="5459043"/>
                  <a:pt x="4146550" y="5460082"/>
                  <a:pt x="3994150" y="5464315"/>
                </a:cubicBezTo>
                <a:cubicBezTo>
                  <a:pt x="3985683" y="5451615"/>
                  <a:pt x="3977622" y="5438635"/>
                  <a:pt x="3968750" y="5426215"/>
                </a:cubicBezTo>
                <a:cubicBezTo>
                  <a:pt x="3956447" y="5408991"/>
                  <a:pt x="3941868" y="5393364"/>
                  <a:pt x="3930650" y="5375415"/>
                </a:cubicBezTo>
                <a:cubicBezTo>
                  <a:pt x="3920616" y="5359361"/>
                  <a:pt x="3913717" y="5341548"/>
                  <a:pt x="3905250" y="5324615"/>
                </a:cubicBezTo>
                <a:cubicBezTo>
                  <a:pt x="3805972" y="5349435"/>
                  <a:pt x="3901963" y="5319385"/>
                  <a:pt x="3778250" y="5388115"/>
                </a:cubicBezTo>
                <a:cubicBezTo>
                  <a:pt x="3766548" y="5394616"/>
                  <a:pt x="3752124" y="5394828"/>
                  <a:pt x="3740150" y="5400815"/>
                </a:cubicBezTo>
                <a:cubicBezTo>
                  <a:pt x="3726498" y="5407641"/>
                  <a:pt x="3716342" y="5420856"/>
                  <a:pt x="3702050" y="5426215"/>
                </a:cubicBezTo>
                <a:cubicBezTo>
                  <a:pt x="3681839" y="5433794"/>
                  <a:pt x="3659919" y="5435862"/>
                  <a:pt x="3638550" y="5438915"/>
                </a:cubicBezTo>
                <a:lnTo>
                  <a:pt x="3435350" y="5464315"/>
                </a:lnTo>
                <a:cubicBezTo>
                  <a:pt x="3339585" y="5432393"/>
                  <a:pt x="3457627" y="5475454"/>
                  <a:pt x="3359150" y="5426215"/>
                </a:cubicBezTo>
                <a:cubicBezTo>
                  <a:pt x="3347176" y="5420228"/>
                  <a:pt x="3333750" y="5417748"/>
                  <a:pt x="3321050" y="5413515"/>
                </a:cubicBezTo>
                <a:cubicBezTo>
                  <a:pt x="3172883" y="5405048"/>
                  <a:pt x="3024907" y="5392019"/>
                  <a:pt x="2876550" y="5388115"/>
                </a:cubicBezTo>
                <a:cubicBezTo>
                  <a:pt x="2863168" y="5387763"/>
                  <a:pt x="2850424" y="5394828"/>
                  <a:pt x="2838450" y="5400815"/>
                </a:cubicBezTo>
                <a:cubicBezTo>
                  <a:pt x="2824798" y="5407641"/>
                  <a:pt x="2813050" y="5417748"/>
                  <a:pt x="2800350" y="5426215"/>
                </a:cubicBezTo>
                <a:cubicBezTo>
                  <a:pt x="2758017" y="5430448"/>
                  <a:pt x="2715894" y="5438915"/>
                  <a:pt x="2673350" y="5438915"/>
                </a:cubicBezTo>
                <a:cubicBezTo>
                  <a:pt x="2659963" y="5438915"/>
                  <a:pt x="2648455" y="5428416"/>
                  <a:pt x="2635250" y="5426215"/>
                </a:cubicBezTo>
                <a:cubicBezTo>
                  <a:pt x="2597437" y="5419913"/>
                  <a:pt x="2559050" y="5417748"/>
                  <a:pt x="2520950" y="5413515"/>
                </a:cubicBezTo>
                <a:cubicBezTo>
                  <a:pt x="2470150" y="5417748"/>
                  <a:pt x="2418536" y="5416218"/>
                  <a:pt x="2368550" y="5426215"/>
                </a:cubicBezTo>
                <a:cubicBezTo>
                  <a:pt x="2353583" y="5429208"/>
                  <a:pt x="2344102" y="5444789"/>
                  <a:pt x="2330450" y="5451615"/>
                </a:cubicBezTo>
                <a:cubicBezTo>
                  <a:pt x="2310060" y="5461810"/>
                  <a:pt x="2288117" y="5468548"/>
                  <a:pt x="2266950" y="5477015"/>
                </a:cubicBezTo>
                <a:cubicBezTo>
                  <a:pt x="2149861" y="5447743"/>
                  <a:pt x="2294548" y="5485294"/>
                  <a:pt x="2139950" y="5438915"/>
                </a:cubicBezTo>
                <a:cubicBezTo>
                  <a:pt x="2123232" y="5433899"/>
                  <a:pt x="2106544" y="5427665"/>
                  <a:pt x="2089150" y="5426215"/>
                </a:cubicBezTo>
                <a:cubicBezTo>
                  <a:pt x="1846010" y="5405953"/>
                  <a:pt x="1910021" y="5398541"/>
                  <a:pt x="1771650" y="5426215"/>
                </a:cubicBezTo>
                <a:cubicBezTo>
                  <a:pt x="1716617" y="5430448"/>
                  <a:pt x="1661320" y="5432069"/>
                  <a:pt x="1606550" y="5438915"/>
                </a:cubicBezTo>
                <a:cubicBezTo>
                  <a:pt x="1593266" y="5440575"/>
                  <a:pt x="1581437" y="5448368"/>
                  <a:pt x="1568450" y="5451615"/>
                </a:cubicBezTo>
                <a:cubicBezTo>
                  <a:pt x="1547509" y="5456850"/>
                  <a:pt x="1526022" y="5459632"/>
                  <a:pt x="1504950" y="5464315"/>
                </a:cubicBezTo>
                <a:cubicBezTo>
                  <a:pt x="1487911" y="5468101"/>
                  <a:pt x="1471083" y="5472782"/>
                  <a:pt x="1454150" y="5477015"/>
                </a:cubicBezTo>
                <a:cubicBezTo>
                  <a:pt x="1428175" y="5483509"/>
                  <a:pt x="1402416" y="5491541"/>
                  <a:pt x="1377950" y="5502415"/>
                </a:cubicBezTo>
                <a:cubicBezTo>
                  <a:pt x="1364002" y="5508614"/>
                  <a:pt x="1354906" y="5525306"/>
                  <a:pt x="1339850" y="5527815"/>
                </a:cubicBezTo>
                <a:cubicBezTo>
                  <a:pt x="1308342" y="5533066"/>
                  <a:pt x="1279512" y="5492877"/>
                  <a:pt x="1263650" y="5477015"/>
                </a:cubicBezTo>
                <a:cubicBezTo>
                  <a:pt x="1250950" y="5472782"/>
                  <a:pt x="1237524" y="5470302"/>
                  <a:pt x="1225550" y="5464315"/>
                </a:cubicBezTo>
                <a:cubicBezTo>
                  <a:pt x="1211898" y="5457489"/>
                  <a:pt x="1202323" y="5442347"/>
                  <a:pt x="1187450" y="5438915"/>
                </a:cubicBezTo>
                <a:cubicBezTo>
                  <a:pt x="1145995" y="5429348"/>
                  <a:pt x="1102783" y="5430448"/>
                  <a:pt x="1060450" y="5426215"/>
                </a:cubicBezTo>
                <a:lnTo>
                  <a:pt x="971550" y="5438915"/>
                </a:lnTo>
                <a:cubicBezTo>
                  <a:pt x="954271" y="5441383"/>
                  <a:pt x="937683" y="5447382"/>
                  <a:pt x="920750" y="5451615"/>
                </a:cubicBezTo>
                <a:cubicBezTo>
                  <a:pt x="886883" y="5460082"/>
                  <a:pt x="853165" y="5469165"/>
                  <a:pt x="819150" y="5477015"/>
                </a:cubicBezTo>
                <a:cubicBezTo>
                  <a:pt x="741389" y="5494960"/>
                  <a:pt x="656059" y="5505815"/>
                  <a:pt x="577850" y="5502415"/>
                </a:cubicBezTo>
                <a:cubicBezTo>
                  <a:pt x="538857" y="5500720"/>
                  <a:pt x="501650" y="5485482"/>
                  <a:pt x="463550" y="5477015"/>
                </a:cubicBezTo>
                <a:lnTo>
                  <a:pt x="69850" y="5464315"/>
                </a:lnTo>
                <a:cubicBezTo>
                  <a:pt x="54593" y="5464764"/>
                  <a:pt x="46913" y="5487965"/>
                  <a:pt x="31750" y="5489715"/>
                </a:cubicBezTo>
                <a:lnTo>
                  <a:pt x="0" y="5491664"/>
                </a:lnTo>
                <a:close/>
              </a:path>
            </a:pathLst>
          </a:custGeom>
          <a:solidFill>
            <a:srgbClr val="FF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324000" rIns="144000" rtlCol="0" anchor="t" anchorCtr="0"/>
          <a:lstStyle/>
          <a:p>
            <a:pPr algn="ctr">
              <a:spcBef>
                <a:spcPts val="600"/>
              </a:spcBef>
              <a:spcAft>
                <a:spcPts val="1200"/>
              </a:spcAft>
            </a:pPr>
            <a:r>
              <a:rPr lang="en-GB" sz="3200" b="1" dirty="0">
                <a:solidFill>
                  <a:schemeClr val="bg2">
                    <a:lumMod val="25000"/>
                  </a:schemeClr>
                </a:solidFill>
                <a:latin typeface="Adobe Fan Heiti Std B" panose="020B0700000000000000" pitchFamily="34" charset="-128"/>
                <a:ea typeface="Adobe Fan Heiti Std B" panose="020B0700000000000000" pitchFamily="34" charset="-128"/>
              </a:rPr>
              <a:t>Land base on Mars</a:t>
            </a:r>
          </a:p>
          <a:p>
            <a:pPr algn="ctr">
              <a:spcBef>
                <a:spcPts val="600"/>
              </a:spcBef>
              <a:spcAft>
                <a:spcPts val="600"/>
              </a:spcAft>
            </a:pPr>
            <a:r>
              <a:rPr lang="en-GB" b="1" dirty="0">
                <a:solidFill>
                  <a:schemeClr val="bg2">
                    <a:lumMod val="25000"/>
                  </a:schemeClr>
                </a:solidFill>
                <a:latin typeface="Adobe Fan Heiti Std B" panose="020B0700000000000000" pitchFamily="34" charset="-128"/>
                <a:ea typeface="Adobe Fan Heiti Std B" panose="020B0700000000000000" pitchFamily="34" charset="-128"/>
              </a:rPr>
              <a:t>Design competition</a:t>
            </a:r>
          </a:p>
          <a:p>
            <a:pPr algn="ctr"/>
            <a:endParaRPr lang="en-GB" sz="1200" b="1" dirty="0">
              <a:solidFill>
                <a:schemeClr val="bg2">
                  <a:lumMod val="25000"/>
                </a:schemeClr>
              </a:solidFill>
              <a:latin typeface="Adobe Fan Heiti Std B" panose="020B0700000000000000" pitchFamily="34" charset="-128"/>
              <a:ea typeface="Adobe Fan Heiti Std B" panose="020B0700000000000000" pitchFamily="34" charset="-128"/>
            </a:endParaRPr>
          </a:p>
          <a:p>
            <a:pPr marL="1257300" indent="-1257300">
              <a:spcAft>
                <a:spcPts val="600"/>
              </a:spcAft>
            </a:pPr>
            <a:r>
              <a:rPr lang="en-GB" sz="1400" dirty="0">
                <a:solidFill>
                  <a:schemeClr val="bg2">
                    <a:lumMod val="25000"/>
                  </a:schemeClr>
                </a:solidFill>
                <a:latin typeface="Adobe Fan Heiti Std B" panose="020B0700000000000000" pitchFamily="34" charset="-128"/>
                <a:ea typeface="Adobe Fan Heiti Std B" panose="020B0700000000000000" pitchFamily="34" charset="-128"/>
              </a:rPr>
              <a:t>Purpose: </a:t>
            </a:r>
            <a:r>
              <a:rPr lang="en-GB" b="1" dirty="0">
                <a:solidFill>
                  <a:schemeClr val="bg2">
                    <a:lumMod val="25000"/>
                  </a:schemeClr>
                </a:solidFill>
                <a:latin typeface="Adobe Fan Heiti Std B" panose="020B0700000000000000" pitchFamily="34" charset="-128"/>
                <a:ea typeface="Adobe Fan Heiti Std B" panose="020B0700000000000000" pitchFamily="34" charset="-128"/>
              </a:rPr>
              <a:t>	</a:t>
            </a: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habitable base on the surface of Mars to support human exploration of the planet.</a:t>
            </a:r>
            <a:endParaRPr lang="en-GB" dirty="0">
              <a:solidFill>
                <a:schemeClr val="bg2">
                  <a:lumMod val="25000"/>
                </a:schemeClr>
              </a:solidFill>
              <a:latin typeface="Adobe Fan Heiti Std B" panose="020B0700000000000000" pitchFamily="34" charset="-128"/>
              <a:ea typeface="Adobe Fan Heiti Std B" panose="020B0700000000000000" pitchFamily="34" charset="-128"/>
            </a:endParaRPr>
          </a:p>
          <a:p>
            <a:pPr marL="1257300" indent="-1257300">
              <a:spcAft>
                <a:spcPts val="600"/>
              </a:spcAft>
            </a:pPr>
            <a:r>
              <a:rPr lang="en-GB" sz="1400" dirty="0">
                <a:solidFill>
                  <a:schemeClr val="bg2">
                    <a:lumMod val="25000"/>
                  </a:schemeClr>
                </a:solidFill>
                <a:latin typeface="Adobe Fan Heiti Std B" panose="020B0700000000000000" pitchFamily="34" charset="-128"/>
                <a:ea typeface="Adobe Fan Heiti Std B" panose="020B0700000000000000" pitchFamily="34" charset="-128"/>
              </a:rPr>
              <a:t>Time scale:</a:t>
            </a:r>
            <a:r>
              <a:rPr lang="en-GB" dirty="0">
                <a:solidFill>
                  <a:schemeClr val="bg2">
                    <a:lumMod val="25000"/>
                  </a:schemeClr>
                </a:solidFill>
                <a:latin typeface="Adobe Fan Heiti Std B" panose="020B0700000000000000" pitchFamily="34" charset="-128"/>
                <a:ea typeface="Adobe Fan Heiti Std B" panose="020B0700000000000000" pitchFamily="34" charset="-128"/>
              </a:rPr>
              <a:t>	</a:t>
            </a: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a fully functioning research base operating with sixteen full time scientists within fifteen years.</a:t>
            </a:r>
          </a:p>
          <a:p>
            <a:pPr marL="1257300" indent="-1257300">
              <a:spcAft>
                <a:spcPts val="600"/>
              </a:spcAft>
            </a:pPr>
            <a:r>
              <a:rPr lang="en-GB" sz="1400" dirty="0">
                <a:solidFill>
                  <a:schemeClr val="bg2">
                    <a:lumMod val="25000"/>
                  </a:schemeClr>
                </a:solidFill>
                <a:latin typeface="Adobe Fan Heiti Std B" panose="020B0700000000000000" pitchFamily="34" charset="-128"/>
                <a:ea typeface="Adobe Fan Heiti Std B" panose="020B0700000000000000" pitchFamily="34" charset="-128"/>
              </a:rPr>
              <a:t>Specifications:</a:t>
            </a: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	self-sufficient in oxygen, water, food and power,</a:t>
            </a:r>
          </a:p>
          <a:p>
            <a:pPr marL="1257300" indent="-1257300">
              <a:spcAft>
                <a:spcPts val="600"/>
              </a:spcAft>
            </a:pP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	fail-safe back-up provision for all of the essential support systems,</a:t>
            </a:r>
          </a:p>
          <a:p>
            <a:pPr marL="1257300" indent="-1257300">
              <a:spcAft>
                <a:spcPts val="600"/>
              </a:spcAft>
            </a:pP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	all support systems can be fully maintained and repaired in situ,</a:t>
            </a:r>
          </a:p>
          <a:p>
            <a:pPr marL="1257300" indent="-1257300">
              <a:spcAft>
                <a:spcPts val="600"/>
              </a:spcAft>
            </a:pPr>
            <a:r>
              <a:rPr lang="en-GB" sz="1600" dirty="0">
                <a:solidFill>
                  <a:schemeClr val="bg2">
                    <a:lumMod val="25000"/>
                  </a:schemeClr>
                </a:solidFill>
                <a:latin typeface="Adobe Fan Heiti Std B" panose="020B0700000000000000" pitchFamily="34" charset="-128"/>
                <a:ea typeface="Adobe Fan Heiti Std B" panose="020B0700000000000000" pitchFamily="34" charset="-128"/>
              </a:rPr>
              <a:t>	comfortable environment for work and relaxation appropriate for  twelve month postings on Mars,</a:t>
            </a:r>
          </a:p>
        </p:txBody>
      </p:sp>
    </p:spTree>
    <p:extLst>
      <p:ext uri="{BB962C8B-B14F-4D97-AF65-F5344CB8AC3E}">
        <p14:creationId xmlns:p14="http://schemas.microsoft.com/office/powerpoint/2010/main" val="92080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3CA25A05-ECBE-4E2B-BF1E-3DE1016192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391"/>
          <a:stretch/>
        </p:blipFill>
        <p:spPr bwMode="auto">
          <a:xfrm>
            <a:off x="435847" y="6150114"/>
            <a:ext cx="8708153" cy="7078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900" y="-1"/>
            <a:ext cx="8293100" cy="707886"/>
          </a:xfrm>
          <a:prstGeom prst="rect">
            <a:avLst/>
          </a:prstGeom>
          <a:noFill/>
        </p:spPr>
        <p:txBody>
          <a:bodyPr wrap="square" rtlCol="0">
            <a:spAutoFit/>
          </a:bodyPr>
          <a:lstStyle/>
          <a:p>
            <a:r>
              <a:rPr lang="en-GB" sz="4000" b="1" dirty="0">
                <a:solidFill>
                  <a:schemeClr val="bg2">
                    <a:lumMod val="25000"/>
                  </a:schemeClr>
                </a:solidFill>
                <a:latin typeface="Verdana" panose="020B0604030504040204" pitchFamily="34" charset="0"/>
                <a:ea typeface="Verdana" panose="020B0604030504040204" pitchFamily="34" charset="0"/>
              </a:rPr>
              <a:t>Conditions on Mars</a:t>
            </a:r>
          </a:p>
        </p:txBody>
      </p:sp>
      <p:pic>
        <p:nvPicPr>
          <p:cNvPr id="11" name="Picture 10"/>
          <p:cNvPicPr>
            <a:picLocks noChangeAspect="1"/>
          </p:cNvPicPr>
          <p:nvPr/>
        </p:nvPicPr>
        <p:blipFill rotWithShape="1">
          <a:blip r:embed="rId4"/>
          <a:srcRect l="17387" t="2576" b="2874"/>
          <a:stretch/>
        </p:blipFill>
        <p:spPr>
          <a:xfrm>
            <a:off x="0" y="0"/>
            <a:ext cx="735332" cy="6865257"/>
          </a:xfrm>
          <a:prstGeom prst="rect">
            <a:avLst/>
          </a:prstGeom>
        </p:spPr>
      </p:pic>
      <p:sp>
        <p:nvSpPr>
          <p:cNvPr id="17" name="TextBox 16">
            <a:extLst>
              <a:ext uri="{FF2B5EF4-FFF2-40B4-BE49-F238E27FC236}">
                <a16:creationId xmlns:a16="http://schemas.microsoft.com/office/drawing/2014/main" id="{44E768BB-8DEB-4F1A-BC35-7CC67C729D43}"/>
              </a:ext>
            </a:extLst>
          </p:cNvPr>
          <p:cNvSpPr txBox="1"/>
          <p:nvPr/>
        </p:nvSpPr>
        <p:spPr>
          <a:xfrm>
            <a:off x="850900" y="904782"/>
            <a:ext cx="7912100" cy="5055230"/>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Mars spins on an axis in a similar way to the Earth.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A day is 24 hours 37 minutes and a year is 687 Earth days.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Gravity is 2.7 times less strong than it is on Earth.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Very thin atmosphere: mostly CO</a:t>
            </a:r>
            <a:r>
              <a:rPr lang="en-GB" sz="1600" baseline="-25000" dirty="0">
                <a:latin typeface="Verdana" panose="020B0604030504040204" pitchFamily="34" charset="0"/>
                <a:ea typeface="Verdana" panose="020B0604030504040204" pitchFamily="34" charset="0"/>
              </a:rPr>
              <a:t>2</a:t>
            </a:r>
            <a:r>
              <a:rPr lang="en-GB" sz="1600" dirty="0">
                <a:latin typeface="Verdana" panose="020B0604030504040204" pitchFamily="34" charset="0"/>
                <a:ea typeface="Verdana" panose="020B0604030504040204" pitchFamily="34" charset="0"/>
              </a:rPr>
              <a:t>; a tiny proportion of water vapour.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Average temperature is –63</a:t>
            </a:r>
            <a:r>
              <a:rPr lang="en-GB" sz="1600" baseline="30000" dirty="0">
                <a:latin typeface="Verdana" panose="020B0604030504040204" pitchFamily="34" charset="0"/>
                <a:ea typeface="Verdana" panose="020B0604030504040204" pitchFamily="34" charset="0"/>
              </a:rPr>
              <a:t>o</a:t>
            </a:r>
            <a:r>
              <a:rPr lang="en-GB" sz="1600" dirty="0">
                <a:latin typeface="Verdana" panose="020B0604030504040204" pitchFamily="34" charset="0"/>
                <a:ea typeface="Verdana" panose="020B0604030504040204" pitchFamily="34" charset="0"/>
              </a:rPr>
              <a:t>C. (–140</a:t>
            </a:r>
            <a:r>
              <a:rPr lang="en-GB" sz="1600" baseline="30000" dirty="0">
                <a:latin typeface="Verdana" panose="020B0604030504040204" pitchFamily="34" charset="0"/>
                <a:ea typeface="Verdana" panose="020B0604030504040204" pitchFamily="34" charset="0"/>
              </a:rPr>
              <a:t>o</a:t>
            </a:r>
            <a:r>
              <a:rPr lang="en-GB" sz="1600" dirty="0">
                <a:latin typeface="Verdana" panose="020B0604030504040204" pitchFamily="34" charset="0"/>
                <a:ea typeface="Verdana" panose="020B0604030504040204" pitchFamily="34" charset="0"/>
              </a:rPr>
              <a:t>C to +30</a:t>
            </a:r>
            <a:r>
              <a:rPr lang="en-GB" sz="1600" baseline="30000" dirty="0">
                <a:latin typeface="Verdana" panose="020B0604030504040204" pitchFamily="34" charset="0"/>
                <a:ea typeface="Verdana" panose="020B0604030504040204" pitchFamily="34" charset="0"/>
              </a:rPr>
              <a:t>o</a:t>
            </a:r>
            <a:r>
              <a:rPr lang="en-GB" sz="1600" dirty="0">
                <a:latin typeface="Verdana" panose="020B0604030504040204" pitchFamily="34" charset="0"/>
                <a:ea typeface="Verdana" panose="020B0604030504040204" pitchFamily="34" charset="0"/>
              </a:rPr>
              <a:t>C).</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Intensity of solar radiation is 2.25 times weaker than it is on Earth.</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Surface is mostly volcanic rock covered in a fine powder.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Soil holds nutrients such as sodium, potassium, chloride and magnesium. It contains no organic matter.</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Perchlorates in the soil are poisonous. They can be washed out with water. Other processes can separate them from the water.</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Distance from Earth varies between 55 Gm and 400 Gm.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A one-way message takes between 3 and 22 minutes. </a:t>
            </a:r>
          </a:p>
          <a:p>
            <a:pPr marL="285750" indent="-285750">
              <a:spcAft>
                <a:spcPts val="9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Mars does not have a magnetic field to protect its surface from forms of solar radiation harmful to humans.</a:t>
            </a:r>
          </a:p>
        </p:txBody>
      </p:sp>
      <p:sp>
        <p:nvSpPr>
          <p:cNvPr id="3" name="TextBox 2">
            <a:extLst>
              <a:ext uri="{FF2B5EF4-FFF2-40B4-BE49-F238E27FC236}">
                <a16:creationId xmlns:a16="http://schemas.microsoft.com/office/drawing/2014/main" id="{D2B41134-F53F-4C04-BFBF-585FFC7D4D27}"/>
              </a:ext>
            </a:extLst>
          </p:cNvPr>
          <p:cNvSpPr txBox="1"/>
          <p:nvPr/>
        </p:nvSpPr>
        <p:spPr>
          <a:xfrm>
            <a:off x="5219700" y="5783941"/>
            <a:ext cx="3543300" cy="338554"/>
          </a:xfrm>
          <a:prstGeom prst="rect">
            <a:avLst/>
          </a:prstGeom>
          <a:noFill/>
        </p:spPr>
        <p:txBody>
          <a:bodyPr wrap="square" rtlCol="0">
            <a:spAutoFit/>
          </a:bodyPr>
          <a:lstStyle/>
          <a:p>
            <a:pPr algn="ctr"/>
            <a:r>
              <a:rPr lang="en-GB" sz="1600" i="1" dirty="0"/>
              <a:t>1 Gigametre (1 Gm) = 1 million km</a:t>
            </a:r>
          </a:p>
        </p:txBody>
      </p:sp>
      <p:pic>
        <p:nvPicPr>
          <p:cNvPr id="9" name="Picture 8" descr="Images | Multimedia Section – NASA's Mars Exploration Program">
            <a:extLst>
              <a:ext uri="{FF2B5EF4-FFF2-40B4-BE49-F238E27FC236}">
                <a16:creationId xmlns:a16="http://schemas.microsoft.com/office/drawing/2014/main" id="{00800AAB-D9BC-4330-8478-F780544CE7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 r="2"/>
          <a:stretch>
            <a:fillRect/>
          </a:stretch>
        </p:blipFill>
        <p:spPr bwMode="auto">
          <a:xfrm>
            <a:off x="7340359" y="101868"/>
            <a:ext cx="1605751" cy="1605828"/>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9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850900" y="-1"/>
            <a:ext cx="8293100" cy="984885"/>
          </a:xfrm>
          <a:prstGeom prst="rect">
            <a:avLst/>
          </a:prstGeom>
          <a:noFill/>
        </p:spPr>
        <p:txBody>
          <a:bodyPr wrap="square" rtlCol="0">
            <a:spAutoFit/>
          </a:bodyPr>
          <a:lstStyle/>
          <a:p>
            <a:r>
              <a:rPr lang="en-GB" b="1" dirty="0">
                <a:solidFill>
                  <a:schemeClr val="bg2">
                    <a:lumMod val="25000"/>
                  </a:schemeClr>
                </a:solidFill>
                <a:latin typeface="Verdana" panose="020B0604030504040204" pitchFamily="34" charset="0"/>
                <a:ea typeface="Verdana" panose="020B0604030504040204" pitchFamily="34" charset="0"/>
              </a:rPr>
              <a:t>Commercial exploration of space</a:t>
            </a:r>
          </a:p>
          <a:p>
            <a:r>
              <a:rPr lang="en-GB" sz="4000" b="1" dirty="0">
                <a:solidFill>
                  <a:schemeClr val="bg2">
                    <a:lumMod val="25000"/>
                  </a:schemeClr>
                </a:solidFill>
                <a:latin typeface="Verdana" panose="020B0604030504040204" pitchFamily="34" charset="0"/>
                <a:ea typeface="Verdana" panose="020B0604030504040204" pitchFamily="34" charset="0"/>
              </a:rPr>
              <a:t>Land base on Mars</a:t>
            </a:r>
            <a:endParaRPr lang="en-GB" sz="4000" b="1" dirty="0">
              <a:latin typeface="Verdana" panose="020B0604030504040204" pitchFamily="34" charset="0"/>
              <a:ea typeface="Verdana" panose="020B0604030504040204" pitchFamily="34" charset="0"/>
            </a:endParaRPr>
          </a:p>
        </p:txBody>
      </p:sp>
      <p:pic>
        <p:nvPicPr>
          <p:cNvPr id="11" name="Picture 10"/>
          <p:cNvPicPr>
            <a:picLocks noChangeAspect="1"/>
          </p:cNvPicPr>
          <p:nvPr/>
        </p:nvPicPr>
        <p:blipFill rotWithShape="1">
          <a:blip r:embed="rId3"/>
          <a:srcRect l="17387" t="2576" b="2874"/>
          <a:stretch/>
        </p:blipFill>
        <p:spPr>
          <a:xfrm>
            <a:off x="0" y="0"/>
            <a:ext cx="735332" cy="6865257"/>
          </a:xfrm>
          <a:prstGeom prst="rect">
            <a:avLst/>
          </a:prstGeom>
        </p:spPr>
      </p:pic>
      <p:grpSp>
        <p:nvGrpSpPr>
          <p:cNvPr id="16" name="Group 15">
            <a:extLst>
              <a:ext uri="{FF2B5EF4-FFF2-40B4-BE49-F238E27FC236}">
                <a16:creationId xmlns:a16="http://schemas.microsoft.com/office/drawing/2014/main" id="{41D6DB14-4B4B-437B-8230-6DFD694ACA35}"/>
              </a:ext>
            </a:extLst>
          </p:cNvPr>
          <p:cNvGrpSpPr/>
          <p:nvPr/>
        </p:nvGrpSpPr>
        <p:grpSpPr>
          <a:xfrm>
            <a:off x="1408340" y="1717126"/>
            <a:ext cx="6987720" cy="3423748"/>
            <a:chOff x="1208315" y="2121806"/>
            <a:chExt cx="6987720" cy="3423748"/>
          </a:xfrm>
        </p:grpSpPr>
        <p:grpSp>
          <p:nvGrpSpPr>
            <p:cNvPr id="15" name="Group 14">
              <a:extLst>
                <a:ext uri="{FF2B5EF4-FFF2-40B4-BE49-F238E27FC236}">
                  <a16:creationId xmlns:a16="http://schemas.microsoft.com/office/drawing/2014/main" id="{1F703CE2-8B29-4088-BBB3-4D497B86F2B9}"/>
                </a:ext>
              </a:extLst>
            </p:cNvPr>
            <p:cNvGrpSpPr/>
            <p:nvPr/>
          </p:nvGrpSpPr>
          <p:grpSpPr>
            <a:xfrm>
              <a:off x="1208315" y="2121807"/>
              <a:ext cx="3198585" cy="3423747"/>
              <a:chOff x="1208315" y="2121807"/>
              <a:chExt cx="3198585" cy="3423747"/>
            </a:xfrm>
          </p:grpSpPr>
          <p:sp>
            <p:nvSpPr>
              <p:cNvPr id="2" name="TextBox 1">
                <a:extLst>
                  <a:ext uri="{FF2B5EF4-FFF2-40B4-BE49-F238E27FC236}">
                    <a16:creationId xmlns:a16="http://schemas.microsoft.com/office/drawing/2014/main" id="{2EE98E6E-9F39-4862-88D5-B636C3AE39F0}"/>
                  </a:ext>
                </a:extLst>
              </p:cNvPr>
              <p:cNvSpPr txBox="1"/>
              <p:nvPr/>
            </p:nvSpPr>
            <p:spPr>
              <a:xfrm>
                <a:off x="2229757" y="5207000"/>
                <a:ext cx="1155700" cy="338554"/>
              </a:xfrm>
              <a:prstGeom prst="rect">
                <a:avLst/>
              </a:prstGeom>
              <a:noFill/>
            </p:spPr>
            <p:txBody>
              <a:bodyPr wrap="square" rtlCol="0">
                <a:spAutoFit/>
              </a:bodyPr>
              <a:lstStyle/>
              <a:p>
                <a:pPr algn="ctr"/>
                <a:r>
                  <a:rPr lang="en-GB" sz="1600" i="1" dirty="0"/>
                  <a:t>7 Minutes</a:t>
                </a:r>
              </a:p>
            </p:txBody>
          </p:sp>
          <p:grpSp>
            <p:nvGrpSpPr>
              <p:cNvPr id="13" name="Group 12">
                <a:extLst>
                  <a:ext uri="{FF2B5EF4-FFF2-40B4-BE49-F238E27FC236}">
                    <a16:creationId xmlns:a16="http://schemas.microsoft.com/office/drawing/2014/main" id="{41D5B267-5C90-4F67-A0C0-F2A535A83BED}"/>
                  </a:ext>
                </a:extLst>
              </p:cNvPr>
              <p:cNvGrpSpPr/>
              <p:nvPr/>
            </p:nvGrpSpPr>
            <p:grpSpPr>
              <a:xfrm>
                <a:off x="1208315" y="2121807"/>
                <a:ext cx="3198585" cy="2970893"/>
                <a:chOff x="1208315" y="2121807"/>
                <a:chExt cx="3198585" cy="2970893"/>
              </a:xfrm>
            </p:grpSpPr>
            <p:sp>
              <p:nvSpPr>
                <p:cNvPr id="4" name="Rounded Rectangle 3">
                  <a:hlinkClick r:id="rId4"/>
                </p:cNvPr>
                <p:cNvSpPr/>
                <p:nvPr/>
              </p:nvSpPr>
              <p:spPr>
                <a:xfrm>
                  <a:off x="1208315" y="2121807"/>
                  <a:ext cx="3198585" cy="2970893"/>
                </a:xfrm>
                <a:prstGeom prst="roundRect">
                  <a:avLst>
                    <a:gd name="adj" fmla="val 5620"/>
                  </a:avLst>
                </a:prstGeom>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bIns="46800" rtlCol="0" anchor="b" anchorCtr="0"/>
                <a:lstStyle/>
                <a:p>
                  <a:pPr algn="ctr"/>
                  <a:r>
                    <a:rPr lang="en-GB" dirty="0"/>
                    <a:t>A NASA video describing the necessary requirements for a land base on Mars.</a:t>
                  </a:r>
                </a:p>
              </p:txBody>
            </p:sp>
            <p:pic>
              <p:nvPicPr>
                <p:cNvPr id="6" name="Picture 5">
                  <a:hlinkClick r:id="rId4"/>
                  <a:extLst>
                    <a:ext uri="{FF2B5EF4-FFF2-40B4-BE49-F238E27FC236}">
                      <a16:creationId xmlns:a16="http://schemas.microsoft.com/office/drawing/2014/main" id="{C56350CC-041F-48C4-A97B-7A08B53E0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705" y="2458084"/>
                  <a:ext cx="2730959" cy="1586232"/>
                </a:xfrm>
                <a:prstGeom prst="rect">
                  <a:avLst/>
                </a:prstGeom>
                <a:scene3d>
                  <a:camera prst="orthographicFront"/>
                  <a:lightRig rig="threePt" dir="t"/>
                </a:scene3d>
                <a:sp3d>
                  <a:bevelT w="152400" h="50800" prst="softRound"/>
                </a:sp3d>
              </p:spPr>
            </p:pic>
          </p:grpSp>
        </p:grpSp>
        <p:grpSp>
          <p:nvGrpSpPr>
            <p:cNvPr id="14" name="Group 13">
              <a:extLst>
                <a:ext uri="{FF2B5EF4-FFF2-40B4-BE49-F238E27FC236}">
                  <a16:creationId xmlns:a16="http://schemas.microsoft.com/office/drawing/2014/main" id="{5848E270-5C32-42E8-BDAA-6EE47EFDD857}"/>
                </a:ext>
              </a:extLst>
            </p:cNvPr>
            <p:cNvGrpSpPr/>
            <p:nvPr/>
          </p:nvGrpSpPr>
          <p:grpSpPr>
            <a:xfrm>
              <a:off x="4997450" y="2121806"/>
              <a:ext cx="3198585" cy="3423748"/>
              <a:chOff x="4997450" y="2121806"/>
              <a:chExt cx="3198585" cy="3423748"/>
            </a:xfrm>
          </p:grpSpPr>
          <p:sp>
            <p:nvSpPr>
              <p:cNvPr id="7" name="TextBox 6">
                <a:extLst>
                  <a:ext uri="{FF2B5EF4-FFF2-40B4-BE49-F238E27FC236}">
                    <a16:creationId xmlns:a16="http://schemas.microsoft.com/office/drawing/2014/main" id="{45813105-F478-4CFD-83CE-2FA419FE7B85}"/>
                  </a:ext>
                </a:extLst>
              </p:cNvPr>
              <p:cNvSpPr txBox="1"/>
              <p:nvPr/>
            </p:nvSpPr>
            <p:spPr>
              <a:xfrm>
                <a:off x="5885088" y="5207000"/>
                <a:ext cx="1423308" cy="338554"/>
              </a:xfrm>
              <a:prstGeom prst="rect">
                <a:avLst/>
              </a:prstGeom>
              <a:noFill/>
            </p:spPr>
            <p:txBody>
              <a:bodyPr wrap="square" rtlCol="0">
                <a:spAutoFit/>
              </a:bodyPr>
              <a:lstStyle/>
              <a:p>
                <a:pPr algn="ctr"/>
                <a:r>
                  <a:rPr lang="en-GB" sz="1600" i="1" dirty="0"/>
                  <a:t>10 Minutes</a:t>
                </a:r>
              </a:p>
            </p:txBody>
          </p:sp>
          <p:grpSp>
            <p:nvGrpSpPr>
              <p:cNvPr id="12" name="Group 11">
                <a:extLst>
                  <a:ext uri="{FF2B5EF4-FFF2-40B4-BE49-F238E27FC236}">
                    <a16:creationId xmlns:a16="http://schemas.microsoft.com/office/drawing/2014/main" id="{2653FF6F-62BE-4A79-8506-561EA154AC95}"/>
                  </a:ext>
                </a:extLst>
              </p:cNvPr>
              <p:cNvGrpSpPr/>
              <p:nvPr/>
            </p:nvGrpSpPr>
            <p:grpSpPr>
              <a:xfrm>
                <a:off x="4997450" y="2121806"/>
                <a:ext cx="3198585" cy="2970893"/>
                <a:chOff x="4997450" y="2121806"/>
                <a:chExt cx="3198585" cy="2970893"/>
              </a:xfrm>
            </p:grpSpPr>
            <p:sp>
              <p:nvSpPr>
                <p:cNvPr id="5" name="Rounded Rectangle 3">
                  <a:hlinkClick r:id="rId6"/>
                  <a:extLst>
                    <a:ext uri="{FF2B5EF4-FFF2-40B4-BE49-F238E27FC236}">
                      <a16:creationId xmlns:a16="http://schemas.microsoft.com/office/drawing/2014/main" id="{32544D54-6F8B-4493-A958-3403CA66008E}"/>
                    </a:ext>
                  </a:extLst>
                </p:cNvPr>
                <p:cNvSpPr/>
                <p:nvPr/>
              </p:nvSpPr>
              <p:spPr>
                <a:xfrm>
                  <a:off x="4997450" y="2121806"/>
                  <a:ext cx="3198585" cy="2970893"/>
                </a:xfrm>
                <a:prstGeom prst="roundRect">
                  <a:avLst>
                    <a:gd name="adj" fmla="val 5620"/>
                  </a:avLst>
                </a:prstGeom>
                <a:scene3d>
                  <a:camera prst="orthographicFront"/>
                  <a:lightRig rig="threePt" dir="t"/>
                </a:scene3d>
                <a:sp3d>
                  <a:bevelT h="101600"/>
                </a:sp3d>
              </p:spPr>
              <p:style>
                <a:lnRef idx="2">
                  <a:schemeClr val="accent1">
                    <a:shade val="50000"/>
                  </a:schemeClr>
                </a:lnRef>
                <a:fillRef idx="1">
                  <a:schemeClr val="accent1"/>
                </a:fillRef>
                <a:effectRef idx="0">
                  <a:schemeClr val="accent1"/>
                </a:effectRef>
                <a:fontRef idx="minor">
                  <a:schemeClr val="lt1"/>
                </a:fontRef>
              </p:style>
              <p:txBody>
                <a:bodyPr bIns="46800" rtlCol="0" anchor="b" anchorCtr="0"/>
                <a:lstStyle/>
                <a:p>
                  <a:pPr algn="ctr"/>
                  <a:r>
                    <a:rPr lang="en-GB" dirty="0"/>
                    <a:t>A B1M video describing one possible solution to building a land base on Mars.</a:t>
                  </a:r>
                </a:p>
              </p:txBody>
            </p:sp>
            <p:pic>
              <p:nvPicPr>
                <p:cNvPr id="9" name="Picture 8">
                  <a:hlinkClick r:id="rId6"/>
                  <a:extLst>
                    <a:ext uri="{FF2B5EF4-FFF2-40B4-BE49-F238E27FC236}">
                      <a16:creationId xmlns:a16="http://schemas.microsoft.com/office/drawing/2014/main" id="{2EA3C790-98F2-4F25-A8AC-37689CBEFA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8568" y="2458084"/>
                  <a:ext cx="2731078" cy="1586232"/>
                </a:xfrm>
                <a:prstGeom prst="rect">
                  <a:avLst/>
                </a:prstGeom>
                <a:scene3d>
                  <a:camera prst="orthographicFront"/>
                  <a:lightRig rig="threePt" dir="t"/>
                </a:scene3d>
                <a:sp3d>
                  <a:bevelT w="152400" h="50800" prst="softRound"/>
                </a:sp3d>
              </p:spPr>
            </p:pic>
          </p:grpSp>
        </p:grpSp>
      </p:grpSp>
    </p:spTree>
    <p:extLst>
      <p:ext uri="{BB962C8B-B14F-4D97-AF65-F5344CB8AC3E}">
        <p14:creationId xmlns:p14="http://schemas.microsoft.com/office/powerpoint/2010/main" val="103612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4972731B-E0E7-4649-9296-BF4993E65F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391"/>
          <a:stretch/>
        </p:blipFill>
        <p:spPr bwMode="auto">
          <a:xfrm>
            <a:off x="435847" y="5527691"/>
            <a:ext cx="8708153" cy="13303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FA028A6D-1F4D-4310-B79F-29EF1673C101}"/>
              </a:ext>
            </a:extLst>
          </p:cNvPr>
          <p:cNvSpPr txBox="1"/>
          <p:nvPr/>
        </p:nvSpPr>
        <p:spPr>
          <a:xfrm>
            <a:off x="850900" y="-2"/>
            <a:ext cx="8293100" cy="720000"/>
          </a:xfrm>
          <a:prstGeom prst="rect">
            <a:avLst/>
          </a:prstGeom>
          <a:noFill/>
        </p:spPr>
        <p:txBody>
          <a:bodyPr wrap="square" rtlCol="0" anchor="ctr" anchorCtr="0">
            <a:noAutofit/>
          </a:bodyPr>
          <a:lstStyle/>
          <a:p>
            <a:r>
              <a:rPr lang="en-GB" sz="3200" b="1" dirty="0">
                <a:solidFill>
                  <a:schemeClr val="bg2">
                    <a:lumMod val="25000"/>
                  </a:schemeClr>
                </a:solidFill>
                <a:latin typeface="Verdana" panose="020B0604030504040204" pitchFamily="34" charset="0"/>
                <a:ea typeface="Verdana" panose="020B0604030504040204" pitchFamily="34" charset="0"/>
              </a:rPr>
              <a:t>Priorities for a land base on Mars</a:t>
            </a:r>
          </a:p>
        </p:txBody>
      </p:sp>
      <p:sp>
        <p:nvSpPr>
          <p:cNvPr id="2" name="Rectangle 1">
            <a:extLst>
              <a:ext uri="{FF2B5EF4-FFF2-40B4-BE49-F238E27FC236}">
                <a16:creationId xmlns:a16="http://schemas.microsoft.com/office/drawing/2014/main" id="{C20CA791-0207-4D80-BA52-6FF7E61F172F}"/>
              </a:ext>
            </a:extLst>
          </p:cNvPr>
          <p:cNvSpPr/>
          <p:nvPr/>
        </p:nvSpPr>
        <p:spPr>
          <a:xfrm>
            <a:off x="850900" y="922827"/>
            <a:ext cx="7988300" cy="1037976"/>
          </a:xfrm>
          <a:prstGeom prst="rect">
            <a:avLst/>
          </a:prstGeom>
        </p:spPr>
        <p:txBody>
          <a:bodyPr wrap="square">
            <a:spAutoFit/>
          </a:bodyPr>
          <a:lstStyle/>
          <a:p>
            <a:pPr>
              <a:lnSpc>
                <a:spcPct val="107000"/>
              </a:lnSpc>
              <a:spcAft>
                <a:spcPts val="900"/>
              </a:spcAft>
            </a:pPr>
            <a:r>
              <a:rPr lang="en-GB" b="1" dirty="0">
                <a:latin typeface="Verdana" panose="020B0604030504040204" pitchFamily="34" charset="0"/>
                <a:ea typeface="Verdana" panose="020B0604030504040204" pitchFamily="34" charset="0"/>
                <a:cs typeface="Times New Roman" panose="02020603050405020304" pitchFamily="18" charset="0"/>
              </a:rPr>
              <a:t>To do:</a:t>
            </a:r>
            <a:endParaRPr lang="en-GB" dirty="0">
              <a:latin typeface="Verdana" panose="020B0604030504040204" pitchFamily="34" charset="0"/>
              <a:ea typeface="Verdana" panose="020B0604030504040204" pitchFamily="34" charset="0"/>
              <a:cs typeface="Times New Roman" panose="02020603050405020304" pitchFamily="18" charset="0"/>
            </a:endParaRPr>
          </a:p>
          <a:p>
            <a:pPr>
              <a:lnSpc>
                <a:spcPct val="114000"/>
              </a:lnSpc>
              <a:spcAft>
                <a:spcPts val="0"/>
              </a:spcAft>
            </a:pPr>
            <a:r>
              <a:rPr lang="en-GB" sz="1600" dirty="0">
                <a:latin typeface="Verdana" panose="020B0604030504040204" pitchFamily="34" charset="0"/>
                <a:ea typeface="Verdana" panose="020B0604030504040204" pitchFamily="34" charset="0"/>
                <a:cs typeface="Times New Roman" panose="02020603050405020304" pitchFamily="18" charset="0"/>
              </a:rPr>
              <a:t>Sort the ‘needs cards’ into an order of priority.</a:t>
            </a:r>
          </a:p>
          <a:p>
            <a:pPr>
              <a:lnSpc>
                <a:spcPct val="114000"/>
              </a:lnSpc>
              <a:spcAft>
                <a:spcPts val="1800"/>
              </a:spcAft>
            </a:pPr>
            <a:r>
              <a:rPr lang="en-GB" sz="1600" dirty="0">
                <a:latin typeface="Verdana" panose="020B0604030504040204" pitchFamily="34" charset="0"/>
                <a:ea typeface="Verdana" panose="020B0604030504040204" pitchFamily="34" charset="0"/>
                <a:cs typeface="Times New Roman" panose="02020603050405020304" pitchFamily="18" charset="0"/>
              </a:rPr>
              <a:t>Use an ordering system that makes the most sense to your group. </a:t>
            </a:r>
          </a:p>
        </p:txBody>
      </p:sp>
      <p:sp>
        <p:nvSpPr>
          <p:cNvPr id="8" name="Rectangle 7">
            <a:extLst>
              <a:ext uri="{FF2B5EF4-FFF2-40B4-BE49-F238E27FC236}">
                <a16:creationId xmlns:a16="http://schemas.microsoft.com/office/drawing/2014/main" id="{B1F24046-BED3-488D-9A38-2DAADE283374}"/>
              </a:ext>
            </a:extLst>
          </p:cNvPr>
          <p:cNvSpPr/>
          <p:nvPr/>
        </p:nvSpPr>
        <p:spPr>
          <a:xfrm>
            <a:off x="850900" y="2273300"/>
            <a:ext cx="7759700" cy="2577629"/>
          </a:xfrm>
          <a:prstGeom prst="rect">
            <a:avLst/>
          </a:prstGeom>
        </p:spPr>
        <p:txBody>
          <a:bodyPr wrap="square">
            <a:spAutoFit/>
          </a:bodyPr>
          <a:lstStyle/>
          <a:p>
            <a:pPr>
              <a:spcAft>
                <a:spcPts val="900"/>
              </a:spcAft>
            </a:pPr>
            <a:r>
              <a:rPr lang="en-GB" b="1" dirty="0">
                <a:latin typeface="Verdana" panose="020B0604030504040204" pitchFamily="34" charset="0"/>
                <a:ea typeface="Verdana" panose="020B0604030504040204" pitchFamily="34" charset="0"/>
              </a:rPr>
              <a:t>To answer:</a:t>
            </a:r>
            <a:endParaRPr lang="en-GB" dirty="0">
              <a:latin typeface="Verdana" panose="020B0604030504040204" pitchFamily="34" charset="0"/>
              <a:ea typeface="Verdana" panose="020B0604030504040204" pitchFamily="34" charset="0"/>
            </a:endParaRPr>
          </a:p>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Are there any essential needs that are missing from this list? (What are they?)</a:t>
            </a:r>
          </a:p>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What challenges will face those living in a land base on Mars?</a:t>
            </a:r>
          </a:p>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How can these challenges be mitigated (reduced) by careful design? </a:t>
            </a:r>
          </a:p>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What factors could make compromises to the best design necessary? </a:t>
            </a:r>
          </a:p>
          <a:p>
            <a:pPr marL="285750" indent="-285750">
              <a:spcAft>
                <a:spcPts val="1200"/>
              </a:spcAft>
              <a:buFont typeface="Arial" panose="020B0604020202020204" pitchFamily="34" charset="0"/>
              <a:buChar char="•"/>
            </a:pPr>
            <a:r>
              <a:rPr lang="en-GB" sz="1600" dirty="0">
                <a:latin typeface="Verdana" panose="020B0604030504040204" pitchFamily="34" charset="0"/>
                <a:ea typeface="Verdana" panose="020B0604030504040204" pitchFamily="34" charset="0"/>
              </a:rPr>
              <a:t>Who should decide what compromises are acceptable?</a:t>
            </a:r>
          </a:p>
        </p:txBody>
      </p:sp>
    </p:spTree>
    <p:extLst>
      <p:ext uri="{BB962C8B-B14F-4D97-AF65-F5344CB8AC3E}">
        <p14:creationId xmlns:p14="http://schemas.microsoft.com/office/powerpoint/2010/main" val="32398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48AFEA56-AAE4-4AA3-ACA3-307138A1E0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391"/>
          <a:stretch/>
        </p:blipFill>
        <p:spPr bwMode="auto">
          <a:xfrm>
            <a:off x="435847" y="5527691"/>
            <a:ext cx="8708153" cy="13303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FA028A6D-1F4D-4310-B79F-29EF1673C101}"/>
              </a:ext>
            </a:extLst>
          </p:cNvPr>
          <p:cNvSpPr txBox="1"/>
          <p:nvPr/>
        </p:nvSpPr>
        <p:spPr>
          <a:xfrm>
            <a:off x="850900" y="-2"/>
            <a:ext cx="8293100" cy="720000"/>
          </a:xfrm>
          <a:prstGeom prst="rect">
            <a:avLst/>
          </a:prstGeom>
          <a:noFill/>
        </p:spPr>
        <p:txBody>
          <a:bodyPr wrap="square" rtlCol="0" anchor="ctr" anchorCtr="0">
            <a:noAutofit/>
          </a:bodyPr>
          <a:lstStyle/>
          <a:p>
            <a:r>
              <a:rPr lang="en-GB" sz="3200" b="1" dirty="0">
                <a:latin typeface="Verdana" panose="020B0604030504040204" pitchFamily="34" charset="0"/>
                <a:ea typeface="Verdana" panose="020B0604030504040204" pitchFamily="34" charset="0"/>
              </a:rPr>
              <a:t>Land base on Mars: judging</a:t>
            </a:r>
          </a:p>
        </p:txBody>
      </p:sp>
      <p:sp>
        <p:nvSpPr>
          <p:cNvPr id="2" name="Rectangle 1">
            <a:extLst>
              <a:ext uri="{FF2B5EF4-FFF2-40B4-BE49-F238E27FC236}">
                <a16:creationId xmlns:a16="http://schemas.microsoft.com/office/drawing/2014/main" id="{C20CA791-0207-4D80-BA52-6FF7E61F172F}"/>
              </a:ext>
            </a:extLst>
          </p:cNvPr>
          <p:cNvSpPr/>
          <p:nvPr/>
        </p:nvSpPr>
        <p:spPr>
          <a:xfrm>
            <a:off x="850900" y="922827"/>
            <a:ext cx="8087038" cy="4253408"/>
          </a:xfrm>
          <a:prstGeom prst="rect">
            <a:avLst/>
          </a:prstGeom>
        </p:spPr>
        <p:txBody>
          <a:bodyPr wrap="square">
            <a:spAutoFit/>
          </a:bodyPr>
          <a:lstStyle/>
          <a:p>
            <a:pPr>
              <a:lnSpc>
                <a:spcPct val="107000"/>
              </a:lnSpc>
              <a:spcAft>
                <a:spcPts val="1200"/>
              </a:spcAft>
            </a:pPr>
            <a:r>
              <a:rPr lang="en-GB" b="1" dirty="0">
                <a:latin typeface="Verdana" panose="020B0604030504040204" pitchFamily="34" charset="0"/>
                <a:ea typeface="Verdana" panose="020B0604030504040204" pitchFamily="34" charset="0"/>
                <a:cs typeface="Times New Roman" panose="02020603050405020304" pitchFamily="18" charset="0"/>
              </a:rPr>
              <a:t>To do:</a:t>
            </a:r>
            <a:endParaRPr lang="en-GB" dirty="0">
              <a:latin typeface="Verdana" panose="020B0604030504040204" pitchFamily="34" charset="0"/>
              <a:ea typeface="Verdana" panose="020B0604030504040204" pitchFamily="34" charset="0"/>
              <a:cs typeface="Times New Roman" panose="02020603050405020304" pitchFamily="18" charset="0"/>
            </a:endParaRP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Organise into groups of about five.</a:t>
            </a:r>
          </a:p>
          <a:p>
            <a:pPr marL="285750" indent="-285750">
              <a:lnSpc>
                <a:spcPct val="114000"/>
              </a:lnSpc>
              <a:spcAft>
                <a:spcPts val="3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Each person has five minutes to present their proposal to the rest of their group.</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Each group agrees on the best proposal to put forward to the final round of judging.</a:t>
            </a:r>
          </a:p>
          <a:p>
            <a:pPr marL="285750" indent="-285750">
              <a:lnSpc>
                <a:spcPct val="114000"/>
              </a:lnSpc>
              <a:spcAft>
                <a:spcPts val="3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Each group prepares a presentation for their best design.</a:t>
            </a:r>
          </a:p>
          <a:p>
            <a:pPr marL="285750" indent="-285750">
              <a:lnSpc>
                <a:spcPct val="114000"/>
              </a:lnSpc>
              <a:spcAft>
                <a:spcPts val="12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Each group has five minutes to present their best design to the class.</a:t>
            </a:r>
          </a:p>
          <a:p>
            <a:pPr marL="285750" indent="-285750">
              <a:lnSpc>
                <a:spcPct val="114000"/>
              </a:lnSpc>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A class vote decides the winning design.</a:t>
            </a:r>
          </a:p>
          <a:p>
            <a:pPr marL="285750" indent="-285750">
              <a:lnSpc>
                <a:spcPct val="114000"/>
              </a:lnSpc>
              <a:spcAft>
                <a:spcPts val="0"/>
              </a:spcAft>
              <a:buFont typeface="Arial" panose="020B0604020202020204" pitchFamily="34" charset="0"/>
              <a:buChar char="•"/>
            </a:pPr>
            <a:endParaRPr lang="en-GB" sz="16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805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D7445480-6856-4CC4-9D91-E57FE893F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391"/>
          <a:stretch/>
        </p:blipFill>
        <p:spPr bwMode="auto">
          <a:xfrm>
            <a:off x="435847" y="5527691"/>
            <a:ext cx="8708153" cy="13303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4"/>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FA028A6D-1F4D-4310-B79F-29EF1673C101}"/>
              </a:ext>
            </a:extLst>
          </p:cNvPr>
          <p:cNvSpPr txBox="1"/>
          <p:nvPr/>
        </p:nvSpPr>
        <p:spPr>
          <a:xfrm>
            <a:off x="850900" y="-2"/>
            <a:ext cx="8293100" cy="720000"/>
          </a:xfrm>
          <a:prstGeom prst="rect">
            <a:avLst/>
          </a:prstGeom>
          <a:noFill/>
        </p:spPr>
        <p:txBody>
          <a:bodyPr wrap="square" rtlCol="0" anchor="ctr" anchorCtr="0">
            <a:noAutofit/>
          </a:bodyPr>
          <a:lstStyle/>
          <a:p>
            <a:r>
              <a:rPr lang="en-GB" sz="3200" b="1" dirty="0">
                <a:latin typeface="Verdana" panose="020B0604030504040204" pitchFamily="34" charset="0"/>
                <a:ea typeface="Verdana" panose="020B0604030504040204" pitchFamily="34" charset="0"/>
              </a:rPr>
              <a:t>Expert development groups</a:t>
            </a:r>
          </a:p>
        </p:txBody>
      </p:sp>
      <p:sp>
        <p:nvSpPr>
          <p:cNvPr id="2" name="Rectangle 1">
            <a:extLst>
              <a:ext uri="{FF2B5EF4-FFF2-40B4-BE49-F238E27FC236}">
                <a16:creationId xmlns:a16="http://schemas.microsoft.com/office/drawing/2014/main" id="{C20CA791-0207-4D80-BA52-6FF7E61F172F}"/>
              </a:ext>
            </a:extLst>
          </p:cNvPr>
          <p:cNvSpPr/>
          <p:nvPr/>
        </p:nvSpPr>
        <p:spPr>
          <a:xfrm>
            <a:off x="850900" y="922827"/>
            <a:ext cx="7759700" cy="3401444"/>
          </a:xfrm>
          <a:prstGeom prst="rect">
            <a:avLst/>
          </a:prstGeom>
        </p:spPr>
        <p:txBody>
          <a:bodyPr wrap="square">
            <a:spAutoFit/>
          </a:bodyPr>
          <a:lstStyle/>
          <a:p>
            <a:pPr>
              <a:lnSpc>
                <a:spcPct val="107000"/>
              </a:lnSpc>
              <a:spcAft>
                <a:spcPts val="900"/>
              </a:spcAft>
            </a:pPr>
            <a:r>
              <a:rPr lang="en-GB" dirty="0">
                <a:latin typeface="Verdana" panose="020B0604030504040204" pitchFamily="34" charset="0"/>
                <a:ea typeface="Verdana" panose="020B0604030504040204" pitchFamily="34" charset="0"/>
                <a:cs typeface="Times New Roman" panose="02020603050405020304" pitchFamily="18" charset="0"/>
              </a:rPr>
              <a:t>Several aspects of the winning design now need to be developed further.</a:t>
            </a:r>
          </a:p>
          <a:p>
            <a:pPr>
              <a:lnSpc>
                <a:spcPct val="107000"/>
              </a:lnSpc>
              <a:spcAft>
                <a:spcPts val="900"/>
              </a:spcAft>
            </a:pPr>
            <a:r>
              <a:rPr lang="en-GB" dirty="0">
                <a:latin typeface="Verdana" panose="020B0604030504040204" pitchFamily="34" charset="0"/>
                <a:ea typeface="Verdana" panose="020B0604030504040204" pitchFamily="34" charset="0"/>
                <a:cs typeface="Times New Roman" panose="02020603050405020304" pitchFamily="18" charset="0"/>
              </a:rPr>
              <a:t>You will now work in an </a:t>
            </a:r>
            <a:r>
              <a:rPr lang="en-GB" i="1" dirty="0">
                <a:latin typeface="Verdana" panose="020B0604030504040204" pitchFamily="34" charset="0"/>
                <a:ea typeface="Verdana" panose="020B0604030504040204" pitchFamily="34" charset="0"/>
                <a:cs typeface="Times New Roman" panose="02020603050405020304" pitchFamily="18" charset="0"/>
              </a:rPr>
              <a:t>expert group </a:t>
            </a:r>
            <a:r>
              <a:rPr lang="en-GB" dirty="0">
                <a:latin typeface="Verdana" panose="020B0604030504040204" pitchFamily="34" charset="0"/>
                <a:ea typeface="Verdana" panose="020B0604030504040204" pitchFamily="34" charset="0"/>
                <a:cs typeface="Times New Roman" panose="02020603050405020304" pitchFamily="18" charset="0"/>
              </a:rPr>
              <a:t>to develop a more detailed proposal for one of these essential parts of the design:</a:t>
            </a:r>
          </a:p>
          <a:p>
            <a:pPr marL="533400" lvl="0" indent="-355600">
              <a:buFont typeface="Arial" panose="020B0604020202020204" pitchFamily="34" charset="0"/>
              <a:buChar char="•"/>
            </a:pPr>
            <a:r>
              <a:rPr lang="en-GB" b="1" dirty="0">
                <a:latin typeface="Verdana" panose="020B0604030504040204" pitchFamily="34" charset="0"/>
                <a:ea typeface="Verdana" panose="020B0604030504040204" pitchFamily="34" charset="0"/>
              </a:rPr>
              <a:t>Food production</a:t>
            </a:r>
          </a:p>
          <a:p>
            <a:pPr marL="533400" lvl="0" indent="-355600">
              <a:buFont typeface="Arial" panose="020B0604020202020204" pitchFamily="34" charset="0"/>
              <a:buChar char="•"/>
            </a:pPr>
            <a:r>
              <a:rPr lang="en-GB" b="1" dirty="0">
                <a:latin typeface="Verdana" panose="020B0604030504040204" pitchFamily="34" charset="0"/>
                <a:ea typeface="Verdana" panose="020B0604030504040204" pitchFamily="34" charset="0"/>
              </a:rPr>
              <a:t>Power generation</a:t>
            </a:r>
          </a:p>
          <a:p>
            <a:pPr marL="533400" lvl="0" indent="-355600">
              <a:buFont typeface="Arial" panose="020B0604020202020204" pitchFamily="34" charset="0"/>
              <a:buChar char="•"/>
            </a:pPr>
            <a:r>
              <a:rPr lang="en-GB" b="1" dirty="0">
                <a:latin typeface="Verdana" panose="020B0604030504040204" pitchFamily="34" charset="0"/>
                <a:ea typeface="Verdana" panose="020B0604030504040204" pitchFamily="34" charset="0"/>
              </a:rPr>
              <a:t>Oxygen generation</a:t>
            </a:r>
          </a:p>
          <a:p>
            <a:pPr marL="533400" lvl="0" indent="-355600">
              <a:buFont typeface="Arial" panose="020B0604020202020204" pitchFamily="34" charset="0"/>
              <a:buChar char="•"/>
            </a:pPr>
            <a:r>
              <a:rPr lang="en-GB" b="1" dirty="0">
                <a:latin typeface="Verdana" panose="020B0604030504040204" pitchFamily="34" charset="0"/>
                <a:ea typeface="Verdana" panose="020B0604030504040204" pitchFamily="34" charset="0"/>
              </a:rPr>
              <a:t>Lay out of the base and social organisation</a:t>
            </a:r>
          </a:p>
          <a:p>
            <a:pPr marL="533400" lvl="0" indent="-355600">
              <a:spcAft>
                <a:spcPts val="1800"/>
              </a:spcAft>
              <a:buFont typeface="Arial" panose="020B0604020202020204" pitchFamily="34" charset="0"/>
              <a:buChar char="•"/>
            </a:pPr>
            <a:r>
              <a:rPr lang="en-GB" b="1" dirty="0">
                <a:latin typeface="Verdana" panose="020B0604030504040204" pitchFamily="34" charset="0"/>
                <a:ea typeface="Verdana" panose="020B0604030504040204" pitchFamily="34" charset="0"/>
              </a:rPr>
              <a:t>Governance and jurisdiction</a:t>
            </a:r>
          </a:p>
          <a:p>
            <a:pPr lvl="0">
              <a:spcAft>
                <a:spcPts val="900"/>
              </a:spcAft>
            </a:pPr>
            <a:r>
              <a:rPr lang="en-GB" dirty="0">
                <a:latin typeface="Verdana" panose="020B0604030504040204" pitchFamily="34" charset="0"/>
                <a:ea typeface="Verdana" panose="020B0604030504040204" pitchFamily="34" charset="0"/>
                <a:cs typeface="Times New Roman" panose="02020603050405020304" pitchFamily="18" charset="0"/>
              </a:rPr>
              <a:t>Your design should build on the winning design.</a:t>
            </a:r>
          </a:p>
        </p:txBody>
      </p:sp>
    </p:spTree>
    <p:extLst>
      <p:ext uri="{BB962C8B-B14F-4D97-AF65-F5344CB8AC3E}">
        <p14:creationId xmlns:p14="http://schemas.microsoft.com/office/powerpoint/2010/main" val="302589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9"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F208FC8D-E6DA-4F6F-AC47-047E7024B9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 t="-2767" b="-3184"/>
          <a:stretch/>
        </p:blipFill>
        <p:spPr bwMode="auto">
          <a:xfrm>
            <a:off x="631064" y="5652021"/>
            <a:ext cx="8512936" cy="125412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6FC7DA5-715F-4A29-A8BB-FBEDA492A9E0}"/>
              </a:ext>
            </a:extLst>
          </p:cNvPr>
          <p:cNvSpPr/>
          <p:nvPr/>
        </p:nvSpPr>
        <p:spPr>
          <a:xfrm>
            <a:off x="850900" y="922827"/>
            <a:ext cx="8153400" cy="1794081"/>
          </a:xfrm>
          <a:prstGeom prst="rect">
            <a:avLst/>
          </a:prstGeom>
        </p:spPr>
        <p:txBody>
          <a:bodyPr wrap="square">
            <a:spAutoFit/>
          </a:bodyPr>
          <a:lstStyle/>
          <a:p>
            <a:pPr>
              <a:lnSpc>
                <a:spcPct val="114000"/>
              </a:lnSpc>
              <a:spcAft>
                <a:spcPts val="600"/>
              </a:spcAft>
            </a:pPr>
            <a:r>
              <a:rPr lang="en-GB" dirty="0">
                <a:latin typeface="Verdana" panose="020B0604030504040204" pitchFamily="34" charset="0"/>
                <a:ea typeface="Verdana" panose="020B0604030504040204" pitchFamily="34" charset="0"/>
                <a:cs typeface="Times New Roman" panose="02020603050405020304" pitchFamily="18" charset="0"/>
              </a:rPr>
              <a:t>Work in development teams that include one person from each expert group.</a:t>
            </a:r>
          </a:p>
          <a:p>
            <a:pPr marL="285750" indent="-285750">
              <a:lnSpc>
                <a:spcPct val="114000"/>
              </a:lnSpc>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Incorporate additional research and ideas gained from working in expert groups.</a:t>
            </a:r>
          </a:p>
          <a:p>
            <a:pPr marL="285750" indent="-285750">
              <a:lnSpc>
                <a:spcPct val="114000"/>
              </a:lnSpc>
              <a:spcAft>
                <a:spcPts val="600"/>
              </a:spcAft>
              <a:buFont typeface="Arial" panose="020B0604020202020204" pitchFamily="34" charset="0"/>
              <a:buChar char="•"/>
            </a:pPr>
            <a:r>
              <a:rPr lang="en-GB" dirty="0">
                <a:latin typeface="Verdana" panose="020B0604030504040204" pitchFamily="34" charset="0"/>
                <a:ea typeface="Verdana" panose="020B0604030504040204" pitchFamily="34" charset="0"/>
                <a:cs typeface="Times New Roman" panose="02020603050405020304" pitchFamily="18" charset="0"/>
              </a:rPr>
              <a:t>Identify potential issues and determine solutions.</a:t>
            </a:r>
          </a:p>
        </p:txBody>
      </p:sp>
      <p:pic>
        <p:nvPicPr>
          <p:cNvPr id="68" name="Picture 67">
            <a:extLst>
              <a:ext uri="{FF2B5EF4-FFF2-40B4-BE49-F238E27FC236}">
                <a16:creationId xmlns:a16="http://schemas.microsoft.com/office/drawing/2014/main" id="{0DF65D13-B47F-4234-AC8D-A35926EA1A57}"/>
              </a:ext>
            </a:extLst>
          </p:cNvPr>
          <p:cNvPicPr>
            <a:picLocks noChangeAspect="1"/>
          </p:cNvPicPr>
          <p:nvPr/>
        </p:nvPicPr>
        <p:blipFill>
          <a:blip r:embed="rId4"/>
          <a:stretch>
            <a:fillRect/>
          </a:stretch>
        </p:blipFill>
        <p:spPr>
          <a:xfrm>
            <a:off x="4039977" y="2845747"/>
            <a:ext cx="3693808" cy="2600490"/>
          </a:xfrm>
          <a:prstGeom prst="rect">
            <a:avLst/>
          </a:prstGeom>
        </p:spPr>
      </p:pic>
      <p:pic>
        <p:nvPicPr>
          <p:cNvPr id="11" name="Picture 10"/>
          <p:cNvPicPr>
            <a:picLocks noChangeAspect="1"/>
          </p:cNvPicPr>
          <p:nvPr/>
        </p:nvPicPr>
        <p:blipFill rotWithShape="1">
          <a:blip r:embed="rId5"/>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Developing final proposals</a:t>
            </a:r>
          </a:p>
        </p:txBody>
      </p:sp>
      <p:sp>
        <p:nvSpPr>
          <p:cNvPr id="98" name="TextBox 97">
            <a:extLst>
              <a:ext uri="{FF2B5EF4-FFF2-40B4-BE49-F238E27FC236}">
                <a16:creationId xmlns:a16="http://schemas.microsoft.com/office/drawing/2014/main" id="{67931366-4B94-487E-90F4-381BC441E25E}"/>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20</a:t>
            </a:r>
            <a:r>
              <a:rPr lang="en-GB" sz="3600" b="1" dirty="0">
                <a:solidFill>
                  <a:schemeClr val="bg1"/>
                </a:solidFill>
              </a:rPr>
              <a:t> mins</a:t>
            </a:r>
          </a:p>
        </p:txBody>
      </p:sp>
      <p:sp>
        <p:nvSpPr>
          <p:cNvPr id="100" name="TextBox 99">
            <a:extLst>
              <a:ext uri="{FF2B5EF4-FFF2-40B4-BE49-F238E27FC236}">
                <a16:creationId xmlns:a16="http://schemas.microsoft.com/office/drawing/2014/main" id="{9F5B0847-00FE-41D5-96C9-F07A445BA46F}"/>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19</a:t>
            </a:r>
            <a:r>
              <a:rPr lang="en-GB" sz="3600" b="1" dirty="0">
                <a:solidFill>
                  <a:schemeClr val="bg1"/>
                </a:solidFill>
              </a:rPr>
              <a:t> mins</a:t>
            </a:r>
          </a:p>
        </p:txBody>
      </p:sp>
      <p:sp>
        <p:nvSpPr>
          <p:cNvPr id="103" name="TextBox 102">
            <a:extLst>
              <a:ext uri="{FF2B5EF4-FFF2-40B4-BE49-F238E27FC236}">
                <a16:creationId xmlns:a16="http://schemas.microsoft.com/office/drawing/2014/main" id="{06CEDC18-D668-4C69-95A2-D15FCF06B224}"/>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18</a:t>
            </a:r>
            <a:r>
              <a:rPr lang="en-GB" sz="3600" b="1" dirty="0">
                <a:solidFill>
                  <a:schemeClr val="bg1"/>
                </a:solidFill>
              </a:rPr>
              <a:t> mins</a:t>
            </a:r>
          </a:p>
        </p:txBody>
      </p:sp>
      <p:sp>
        <p:nvSpPr>
          <p:cNvPr id="104" name="TextBox 103">
            <a:extLst>
              <a:ext uri="{FF2B5EF4-FFF2-40B4-BE49-F238E27FC236}">
                <a16:creationId xmlns:a16="http://schemas.microsoft.com/office/drawing/2014/main" id="{3C8F387B-A38F-48CF-9853-76B8ED3A620A}"/>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17</a:t>
            </a:r>
            <a:r>
              <a:rPr lang="en-GB" sz="3600" b="1" dirty="0">
                <a:solidFill>
                  <a:schemeClr val="bg1"/>
                </a:solidFill>
              </a:rPr>
              <a:t> mins</a:t>
            </a:r>
          </a:p>
        </p:txBody>
      </p:sp>
      <p:sp>
        <p:nvSpPr>
          <p:cNvPr id="105" name="TextBox 104">
            <a:extLst>
              <a:ext uri="{FF2B5EF4-FFF2-40B4-BE49-F238E27FC236}">
                <a16:creationId xmlns:a16="http://schemas.microsoft.com/office/drawing/2014/main" id="{82C065F4-4A64-4BF6-9963-57B98E0C9D28}"/>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16</a:t>
            </a:r>
            <a:r>
              <a:rPr lang="en-GB" sz="3600" b="1" dirty="0">
                <a:solidFill>
                  <a:schemeClr val="bg1"/>
                </a:solidFill>
              </a:rPr>
              <a:t> mins</a:t>
            </a:r>
          </a:p>
        </p:txBody>
      </p:sp>
      <p:sp>
        <p:nvSpPr>
          <p:cNvPr id="106" name="TextBox 105">
            <a:extLst>
              <a:ext uri="{FF2B5EF4-FFF2-40B4-BE49-F238E27FC236}">
                <a16:creationId xmlns:a16="http://schemas.microsoft.com/office/drawing/2014/main" id="{C1DD1351-643D-4950-A500-63661D970CA8}"/>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15</a:t>
            </a:r>
            <a:r>
              <a:rPr lang="en-GB" sz="3600" b="1" dirty="0">
                <a:solidFill>
                  <a:schemeClr val="bg1"/>
                </a:solidFill>
              </a:rPr>
              <a:t> mins</a:t>
            </a:r>
          </a:p>
        </p:txBody>
      </p:sp>
      <p:sp>
        <p:nvSpPr>
          <p:cNvPr id="107" name="TextBox 106">
            <a:extLst>
              <a:ext uri="{FF2B5EF4-FFF2-40B4-BE49-F238E27FC236}">
                <a16:creationId xmlns:a16="http://schemas.microsoft.com/office/drawing/2014/main" id="{29335FB1-1F7E-46A5-8A14-F40CE4FF9885}"/>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14</a:t>
            </a:r>
            <a:r>
              <a:rPr lang="en-GB" sz="3600" b="1" dirty="0">
                <a:solidFill>
                  <a:schemeClr val="bg1"/>
                </a:solidFill>
              </a:rPr>
              <a:t> mins</a:t>
            </a:r>
          </a:p>
        </p:txBody>
      </p:sp>
      <p:sp>
        <p:nvSpPr>
          <p:cNvPr id="108" name="TextBox 107">
            <a:extLst>
              <a:ext uri="{FF2B5EF4-FFF2-40B4-BE49-F238E27FC236}">
                <a16:creationId xmlns:a16="http://schemas.microsoft.com/office/drawing/2014/main" id="{908C8BB4-B2B5-483C-996A-73574C09EF3F}"/>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13</a:t>
            </a:r>
            <a:r>
              <a:rPr lang="en-GB" sz="3600" b="1" dirty="0">
                <a:solidFill>
                  <a:schemeClr val="bg1"/>
                </a:solidFill>
              </a:rPr>
              <a:t> mins</a:t>
            </a:r>
          </a:p>
        </p:txBody>
      </p:sp>
      <p:sp>
        <p:nvSpPr>
          <p:cNvPr id="109" name="TextBox 108">
            <a:extLst>
              <a:ext uri="{FF2B5EF4-FFF2-40B4-BE49-F238E27FC236}">
                <a16:creationId xmlns:a16="http://schemas.microsoft.com/office/drawing/2014/main" id="{1066FF56-B4FD-4B74-969A-E1F1F81040CD}"/>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12</a:t>
            </a:r>
            <a:r>
              <a:rPr lang="en-GB" sz="3600" b="1" dirty="0">
                <a:solidFill>
                  <a:schemeClr val="bg1"/>
                </a:solidFill>
              </a:rPr>
              <a:t> mins</a:t>
            </a:r>
          </a:p>
        </p:txBody>
      </p:sp>
      <p:sp>
        <p:nvSpPr>
          <p:cNvPr id="110" name="TextBox 109">
            <a:extLst>
              <a:ext uri="{FF2B5EF4-FFF2-40B4-BE49-F238E27FC236}">
                <a16:creationId xmlns:a16="http://schemas.microsoft.com/office/drawing/2014/main" id="{12C23641-E3BB-4D83-8E66-520E656D5B4C}"/>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11</a:t>
            </a:r>
            <a:r>
              <a:rPr lang="en-GB" sz="3600" b="1" dirty="0">
                <a:solidFill>
                  <a:schemeClr val="bg1"/>
                </a:solidFill>
              </a:rPr>
              <a:t> mins</a:t>
            </a:r>
          </a:p>
        </p:txBody>
      </p:sp>
      <p:sp>
        <p:nvSpPr>
          <p:cNvPr id="111" name="TextBox 110">
            <a:extLst>
              <a:ext uri="{FF2B5EF4-FFF2-40B4-BE49-F238E27FC236}">
                <a16:creationId xmlns:a16="http://schemas.microsoft.com/office/drawing/2014/main" id="{93302F8E-3433-44DC-BB4E-DE070F373BE2}"/>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10</a:t>
            </a:r>
            <a:r>
              <a:rPr lang="en-GB" sz="3600" b="1" dirty="0">
                <a:solidFill>
                  <a:schemeClr val="bg1"/>
                </a:solidFill>
              </a:rPr>
              <a:t> mins</a:t>
            </a:r>
          </a:p>
        </p:txBody>
      </p:sp>
      <p:sp>
        <p:nvSpPr>
          <p:cNvPr id="112" name="TextBox 111">
            <a:extLst>
              <a:ext uri="{FF2B5EF4-FFF2-40B4-BE49-F238E27FC236}">
                <a16:creationId xmlns:a16="http://schemas.microsoft.com/office/drawing/2014/main" id="{122ED70F-9E17-4457-9280-F1D8E4F7D58B}"/>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09</a:t>
            </a:r>
            <a:r>
              <a:rPr lang="en-GB" sz="3600" b="1" dirty="0">
                <a:solidFill>
                  <a:schemeClr val="bg1"/>
                </a:solidFill>
              </a:rPr>
              <a:t> mins</a:t>
            </a:r>
          </a:p>
        </p:txBody>
      </p:sp>
      <p:sp>
        <p:nvSpPr>
          <p:cNvPr id="113" name="TextBox 112">
            <a:extLst>
              <a:ext uri="{FF2B5EF4-FFF2-40B4-BE49-F238E27FC236}">
                <a16:creationId xmlns:a16="http://schemas.microsoft.com/office/drawing/2014/main" id="{20497C8B-5CC3-41FC-BCB8-ADF947681345}"/>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08</a:t>
            </a:r>
            <a:r>
              <a:rPr lang="en-GB" sz="3600" b="1" dirty="0">
                <a:solidFill>
                  <a:schemeClr val="bg1"/>
                </a:solidFill>
              </a:rPr>
              <a:t> mins</a:t>
            </a:r>
          </a:p>
        </p:txBody>
      </p:sp>
      <p:sp>
        <p:nvSpPr>
          <p:cNvPr id="114" name="TextBox 113">
            <a:extLst>
              <a:ext uri="{FF2B5EF4-FFF2-40B4-BE49-F238E27FC236}">
                <a16:creationId xmlns:a16="http://schemas.microsoft.com/office/drawing/2014/main" id="{790DD90A-55AE-4C6D-B27D-E3F67817F990}"/>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07</a:t>
            </a:r>
            <a:r>
              <a:rPr lang="en-GB" sz="3600" b="1" dirty="0">
                <a:solidFill>
                  <a:schemeClr val="bg1"/>
                </a:solidFill>
              </a:rPr>
              <a:t> mins</a:t>
            </a:r>
          </a:p>
        </p:txBody>
      </p:sp>
      <p:sp>
        <p:nvSpPr>
          <p:cNvPr id="115" name="TextBox 114">
            <a:extLst>
              <a:ext uri="{FF2B5EF4-FFF2-40B4-BE49-F238E27FC236}">
                <a16:creationId xmlns:a16="http://schemas.microsoft.com/office/drawing/2014/main" id="{B840A80B-09CC-4D31-819E-DAC10DD67495}"/>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06</a:t>
            </a:r>
            <a:r>
              <a:rPr lang="en-GB" sz="3600" b="1" dirty="0">
                <a:solidFill>
                  <a:schemeClr val="bg1"/>
                </a:solidFill>
              </a:rPr>
              <a:t> mins</a:t>
            </a:r>
          </a:p>
        </p:txBody>
      </p:sp>
      <p:sp>
        <p:nvSpPr>
          <p:cNvPr id="116" name="TextBox 115">
            <a:extLst>
              <a:ext uri="{FF2B5EF4-FFF2-40B4-BE49-F238E27FC236}">
                <a16:creationId xmlns:a16="http://schemas.microsoft.com/office/drawing/2014/main" id="{46E69F0B-3294-47DE-B42C-D90064D8E185}"/>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05</a:t>
            </a:r>
            <a:r>
              <a:rPr lang="en-GB" sz="3600" b="1" dirty="0">
                <a:solidFill>
                  <a:schemeClr val="bg1"/>
                </a:solidFill>
              </a:rPr>
              <a:t> mins</a:t>
            </a:r>
          </a:p>
        </p:txBody>
      </p:sp>
      <p:sp>
        <p:nvSpPr>
          <p:cNvPr id="117" name="TextBox 116">
            <a:extLst>
              <a:ext uri="{FF2B5EF4-FFF2-40B4-BE49-F238E27FC236}">
                <a16:creationId xmlns:a16="http://schemas.microsoft.com/office/drawing/2014/main" id="{88BD4F6E-184E-4327-A9FA-5433B5C06467}"/>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04</a:t>
            </a:r>
            <a:r>
              <a:rPr lang="en-GB" sz="3600" b="1" dirty="0">
                <a:solidFill>
                  <a:schemeClr val="bg1"/>
                </a:solidFill>
              </a:rPr>
              <a:t> mins</a:t>
            </a:r>
          </a:p>
        </p:txBody>
      </p:sp>
      <p:sp>
        <p:nvSpPr>
          <p:cNvPr id="118" name="TextBox 117">
            <a:extLst>
              <a:ext uri="{FF2B5EF4-FFF2-40B4-BE49-F238E27FC236}">
                <a16:creationId xmlns:a16="http://schemas.microsoft.com/office/drawing/2014/main" id="{7E92ADB6-91B8-4457-BA8F-3275E54E4716}"/>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03</a:t>
            </a:r>
            <a:r>
              <a:rPr lang="en-GB" sz="3600" b="1" dirty="0">
                <a:solidFill>
                  <a:schemeClr val="bg1"/>
                </a:solidFill>
              </a:rPr>
              <a:t> mins</a:t>
            </a:r>
          </a:p>
        </p:txBody>
      </p:sp>
      <p:sp>
        <p:nvSpPr>
          <p:cNvPr id="119" name="TextBox 118">
            <a:extLst>
              <a:ext uri="{FF2B5EF4-FFF2-40B4-BE49-F238E27FC236}">
                <a16:creationId xmlns:a16="http://schemas.microsoft.com/office/drawing/2014/main" id="{E5925C92-35C9-46C3-87F5-B25603879364}"/>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02</a:t>
            </a:r>
            <a:r>
              <a:rPr lang="en-GB" sz="3600" b="1" dirty="0">
                <a:solidFill>
                  <a:schemeClr val="bg1"/>
                </a:solidFill>
              </a:rPr>
              <a:t> mins</a:t>
            </a:r>
          </a:p>
        </p:txBody>
      </p:sp>
      <p:sp>
        <p:nvSpPr>
          <p:cNvPr id="120" name="TextBox 119">
            <a:extLst>
              <a:ext uri="{FF2B5EF4-FFF2-40B4-BE49-F238E27FC236}">
                <a16:creationId xmlns:a16="http://schemas.microsoft.com/office/drawing/2014/main" id="{5A8FDFB7-F001-47A0-8F66-D882A61E8048}"/>
              </a:ext>
            </a:extLst>
          </p:cNvPr>
          <p:cNvSpPr txBox="1"/>
          <p:nvPr/>
        </p:nvSpPr>
        <p:spPr>
          <a:xfrm>
            <a:off x="4185716" y="3214968"/>
            <a:ext cx="3402330" cy="1862048"/>
          </a:xfrm>
          <a:prstGeom prst="rect">
            <a:avLst/>
          </a:prstGeom>
          <a:solidFill>
            <a:srgbClr val="32599E"/>
          </a:solidFill>
        </p:spPr>
        <p:txBody>
          <a:bodyPr wrap="square" rtlCol="0">
            <a:spAutoFit/>
          </a:bodyPr>
          <a:lstStyle/>
          <a:p>
            <a:pPr algn="ctr"/>
            <a:r>
              <a:rPr lang="en-GB" sz="11500" b="1" dirty="0">
                <a:solidFill>
                  <a:schemeClr val="bg1"/>
                </a:solidFill>
              </a:rPr>
              <a:t>01</a:t>
            </a:r>
            <a:r>
              <a:rPr lang="en-GB" sz="3600" b="1" dirty="0">
                <a:solidFill>
                  <a:schemeClr val="bg1"/>
                </a:solidFill>
              </a:rPr>
              <a:t> mins</a:t>
            </a:r>
          </a:p>
        </p:txBody>
      </p:sp>
      <p:sp>
        <p:nvSpPr>
          <p:cNvPr id="121" name="TextBox 120">
            <a:extLst>
              <a:ext uri="{FF2B5EF4-FFF2-40B4-BE49-F238E27FC236}">
                <a16:creationId xmlns:a16="http://schemas.microsoft.com/office/drawing/2014/main" id="{69B4FD22-2750-42AA-AAD0-63C1738E7851}"/>
              </a:ext>
            </a:extLst>
          </p:cNvPr>
          <p:cNvSpPr txBox="1"/>
          <p:nvPr/>
        </p:nvSpPr>
        <p:spPr>
          <a:xfrm>
            <a:off x="4185716" y="2987707"/>
            <a:ext cx="3402330" cy="2316570"/>
          </a:xfrm>
          <a:prstGeom prst="rect">
            <a:avLst/>
          </a:prstGeom>
          <a:solidFill>
            <a:srgbClr val="8E0000"/>
          </a:solidFill>
        </p:spPr>
        <p:txBody>
          <a:bodyPr wrap="square" rtlCol="0" anchor="ctr" anchorCtr="0">
            <a:noAutofit/>
          </a:bodyPr>
          <a:lstStyle/>
          <a:p>
            <a:pPr algn="ctr"/>
            <a:r>
              <a:rPr lang="en-GB" sz="7200" b="1" dirty="0">
                <a:solidFill>
                  <a:schemeClr val="bg1"/>
                </a:solidFill>
              </a:rPr>
              <a:t>Time up</a:t>
            </a:r>
            <a:endParaRPr lang="en-GB" sz="2000" b="1" dirty="0">
              <a:solidFill>
                <a:schemeClr val="bg1"/>
              </a:solidFill>
            </a:endParaRPr>
          </a:p>
        </p:txBody>
      </p:sp>
      <p:sp>
        <p:nvSpPr>
          <p:cNvPr id="99" name="Rectangle: Rounded Corners 98">
            <a:extLst>
              <a:ext uri="{FF2B5EF4-FFF2-40B4-BE49-F238E27FC236}">
                <a16:creationId xmlns:a16="http://schemas.microsoft.com/office/drawing/2014/main" id="{C760A2E1-822B-4394-AFEE-F61FD5624EA3}"/>
              </a:ext>
            </a:extLst>
          </p:cNvPr>
          <p:cNvSpPr/>
          <p:nvPr/>
        </p:nvSpPr>
        <p:spPr>
          <a:xfrm>
            <a:off x="1004916" y="5374301"/>
            <a:ext cx="1804361" cy="1028778"/>
          </a:xfrm>
          <a:prstGeom prst="roundRect">
            <a:avLst/>
          </a:prstGeom>
          <a:solidFill>
            <a:srgbClr val="8E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Start </a:t>
            </a:r>
          </a:p>
          <a:p>
            <a:pPr algn="ctr"/>
            <a:r>
              <a:rPr lang="en-GB" b="1" dirty="0"/>
              <a:t>20 minute </a:t>
            </a:r>
          </a:p>
          <a:p>
            <a:pPr algn="ctr"/>
            <a:r>
              <a:rPr lang="en-GB" b="1" dirty="0"/>
              <a:t>timer</a:t>
            </a:r>
          </a:p>
        </p:txBody>
      </p:sp>
      <p:pic>
        <p:nvPicPr>
          <p:cNvPr id="28" name="Picture 27" descr="Images | Multimedia Section – NASA's Mars Exploration Program">
            <a:extLst>
              <a:ext uri="{FF2B5EF4-FFF2-40B4-BE49-F238E27FC236}">
                <a16:creationId xmlns:a16="http://schemas.microsoft.com/office/drawing/2014/main" id="{A59FE94D-3617-431B-B168-ACEB332378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 r="2"/>
          <a:stretch>
            <a:fillRect/>
          </a:stretch>
        </p:blipFill>
        <p:spPr bwMode="auto">
          <a:xfrm>
            <a:off x="1907096" y="2791110"/>
            <a:ext cx="2231160" cy="2231269"/>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33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par>
                          <p:cTn id="8" fill="hold">
                            <p:stCondLst>
                              <p:cond delay="1000"/>
                            </p:stCondLst>
                            <p:childTnLst>
                              <p:par>
                                <p:cTn id="9" presetID="10" presetClass="entr" presetSubtype="0" fill="hold" grpId="0" nodeType="afterEffect">
                                  <p:stCondLst>
                                    <p:cond delay="5900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childTnLst>
                                </p:cTn>
                              </p:par>
                            </p:childTnLst>
                          </p:cTn>
                        </p:par>
                        <p:par>
                          <p:cTn id="12" fill="hold">
                            <p:stCondLst>
                              <p:cond delay="61000"/>
                            </p:stCondLst>
                            <p:childTnLst>
                              <p:par>
                                <p:cTn id="13" presetID="10" presetClass="entr" presetSubtype="0" fill="hold" grpId="0" nodeType="afterEffect">
                                  <p:stCondLst>
                                    <p:cond delay="5900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1000"/>
                                        <p:tgtEl>
                                          <p:spTgt spid="103"/>
                                        </p:tgtEl>
                                      </p:cBhvr>
                                    </p:animEffect>
                                  </p:childTnLst>
                                </p:cTn>
                              </p:par>
                            </p:childTnLst>
                          </p:cTn>
                        </p:par>
                        <p:par>
                          <p:cTn id="16" fill="hold">
                            <p:stCondLst>
                              <p:cond delay="121000"/>
                            </p:stCondLst>
                            <p:childTnLst>
                              <p:par>
                                <p:cTn id="17" presetID="10" presetClass="entr" presetSubtype="0" fill="hold" grpId="0" nodeType="afterEffect">
                                  <p:stCondLst>
                                    <p:cond delay="5900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childTnLst>
                                </p:cTn>
                              </p:par>
                            </p:childTnLst>
                          </p:cTn>
                        </p:par>
                        <p:par>
                          <p:cTn id="20" fill="hold">
                            <p:stCondLst>
                              <p:cond delay="181000"/>
                            </p:stCondLst>
                            <p:childTnLst>
                              <p:par>
                                <p:cTn id="21" presetID="10" presetClass="entr" presetSubtype="0" fill="hold" grpId="0" nodeType="afterEffect">
                                  <p:stCondLst>
                                    <p:cond delay="5900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241000"/>
                            </p:stCondLst>
                            <p:childTnLst>
                              <p:par>
                                <p:cTn id="25" presetID="10" presetClass="entr" presetSubtype="0" fill="hold" grpId="0" nodeType="afterEffect">
                                  <p:stCondLst>
                                    <p:cond delay="5900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childTnLst>
                          </p:cTn>
                        </p:par>
                        <p:par>
                          <p:cTn id="28" fill="hold">
                            <p:stCondLst>
                              <p:cond delay="301000"/>
                            </p:stCondLst>
                            <p:childTnLst>
                              <p:par>
                                <p:cTn id="29" presetID="10" presetClass="entr" presetSubtype="0" fill="hold" grpId="0" nodeType="afterEffect">
                                  <p:stCondLst>
                                    <p:cond delay="5900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childTnLst>
                                </p:cTn>
                              </p:par>
                            </p:childTnLst>
                          </p:cTn>
                        </p:par>
                        <p:par>
                          <p:cTn id="32" fill="hold">
                            <p:stCondLst>
                              <p:cond delay="361000"/>
                            </p:stCondLst>
                            <p:childTnLst>
                              <p:par>
                                <p:cTn id="33" presetID="10" presetClass="entr" presetSubtype="0" fill="hold" grpId="0" nodeType="afterEffect">
                                  <p:stCondLst>
                                    <p:cond delay="5900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childTnLst>
                          </p:cTn>
                        </p:par>
                        <p:par>
                          <p:cTn id="36" fill="hold">
                            <p:stCondLst>
                              <p:cond delay="421000"/>
                            </p:stCondLst>
                            <p:childTnLst>
                              <p:par>
                                <p:cTn id="37" presetID="10" presetClass="entr" presetSubtype="0" fill="hold" grpId="0" nodeType="afterEffect">
                                  <p:stCondLst>
                                    <p:cond delay="590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1000"/>
                                        <p:tgtEl>
                                          <p:spTgt spid="109"/>
                                        </p:tgtEl>
                                      </p:cBhvr>
                                    </p:animEffect>
                                  </p:childTnLst>
                                </p:cTn>
                              </p:par>
                            </p:childTnLst>
                          </p:cTn>
                        </p:par>
                        <p:par>
                          <p:cTn id="40" fill="hold">
                            <p:stCondLst>
                              <p:cond delay="481000"/>
                            </p:stCondLst>
                            <p:childTnLst>
                              <p:par>
                                <p:cTn id="41" presetID="10" presetClass="entr" presetSubtype="0" fill="hold" grpId="0" nodeType="afterEffect">
                                  <p:stCondLst>
                                    <p:cond delay="5900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1000"/>
                                        <p:tgtEl>
                                          <p:spTgt spid="110"/>
                                        </p:tgtEl>
                                      </p:cBhvr>
                                    </p:animEffect>
                                  </p:childTnLst>
                                </p:cTn>
                              </p:par>
                            </p:childTnLst>
                          </p:cTn>
                        </p:par>
                        <p:par>
                          <p:cTn id="44" fill="hold">
                            <p:stCondLst>
                              <p:cond delay="541000"/>
                            </p:stCondLst>
                            <p:childTnLst>
                              <p:par>
                                <p:cTn id="45" presetID="10" presetClass="entr" presetSubtype="0" fill="hold" grpId="0" nodeType="afterEffect">
                                  <p:stCondLst>
                                    <p:cond delay="59000"/>
                                  </p:stCondLst>
                                  <p:childTnLst>
                                    <p:set>
                                      <p:cBhvr>
                                        <p:cTn id="46" dur="1" fill="hold">
                                          <p:stCondLst>
                                            <p:cond delay="0"/>
                                          </p:stCondLst>
                                        </p:cTn>
                                        <p:tgtEl>
                                          <p:spTgt spid="111"/>
                                        </p:tgtEl>
                                        <p:attrNameLst>
                                          <p:attrName>style.visibility</p:attrName>
                                        </p:attrNameLst>
                                      </p:cBhvr>
                                      <p:to>
                                        <p:strVal val="visible"/>
                                      </p:to>
                                    </p:set>
                                    <p:animEffect transition="in" filter="fade">
                                      <p:cBhvr>
                                        <p:cTn id="47" dur="1000"/>
                                        <p:tgtEl>
                                          <p:spTgt spid="111"/>
                                        </p:tgtEl>
                                      </p:cBhvr>
                                    </p:animEffect>
                                  </p:childTnLst>
                                </p:cTn>
                              </p:par>
                            </p:childTnLst>
                          </p:cTn>
                        </p:par>
                        <p:par>
                          <p:cTn id="48" fill="hold">
                            <p:stCondLst>
                              <p:cond delay="601000"/>
                            </p:stCondLst>
                            <p:childTnLst>
                              <p:par>
                                <p:cTn id="49" presetID="10" presetClass="entr" presetSubtype="0" fill="hold" grpId="0" nodeType="afterEffect">
                                  <p:stCondLst>
                                    <p:cond delay="59000"/>
                                  </p:stCondLst>
                                  <p:childTnLst>
                                    <p:set>
                                      <p:cBhvr>
                                        <p:cTn id="50" dur="1" fill="hold">
                                          <p:stCondLst>
                                            <p:cond delay="0"/>
                                          </p:stCondLst>
                                        </p:cTn>
                                        <p:tgtEl>
                                          <p:spTgt spid="112"/>
                                        </p:tgtEl>
                                        <p:attrNameLst>
                                          <p:attrName>style.visibility</p:attrName>
                                        </p:attrNameLst>
                                      </p:cBhvr>
                                      <p:to>
                                        <p:strVal val="visible"/>
                                      </p:to>
                                    </p:set>
                                    <p:animEffect transition="in" filter="fade">
                                      <p:cBhvr>
                                        <p:cTn id="51" dur="1000"/>
                                        <p:tgtEl>
                                          <p:spTgt spid="112"/>
                                        </p:tgtEl>
                                      </p:cBhvr>
                                    </p:animEffect>
                                  </p:childTnLst>
                                </p:cTn>
                              </p:par>
                            </p:childTnLst>
                          </p:cTn>
                        </p:par>
                        <p:par>
                          <p:cTn id="52" fill="hold">
                            <p:stCondLst>
                              <p:cond delay="661000"/>
                            </p:stCondLst>
                            <p:childTnLst>
                              <p:par>
                                <p:cTn id="53" presetID="10" presetClass="entr" presetSubtype="0" fill="hold" grpId="0" nodeType="afterEffect">
                                  <p:stCondLst>
                                    <p:cond delay="5900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1000"/>
                                        <p:tgtEl>
                                          <p:spTgt spid="113"/>
                                        </p:tgtEl>
                                      </p:cBhvr>
                                    </p:animEffect>
                                  </p:childTnLst>
                                </p:cTn>
                              </p:par>
                            </p:childTnLst>
                          </p:cTn>
                        </p:par>
                        <p:par>
                          <p:cTn id="56" fill="hold">
                            <p:stCondLst>
                              <p:cond delay="721000"/>
                            </p:stCondLst>
                            <p:childTnLst>
                              <p:par>
                                <p:cTn id="57" presetID="10" presetClass="entr" presetSubtype="0" fill="hold" grpId="0" nodeType="afterEffect">
                                  <p:stCondLst>
                                    <p:cond delay="59000"/>
                                  </p:stCondLst>
                                  <p:childTnLst>
                                    <p:set>
                                      <p:cBhvr>
                                        <p:cTn id="58" dur="1" fill="hold">
                                          <p:stCondLst>
                                            <p:cond delay="0"/>
                                          </p:stCondLst>
                                        </p:cTn>
                                        <p:tgtEl>
                                          <p:spTgt spid="114"/>
                                        </p:tgtEl>
                                        <p:attrNameLst>
                                          <p:attrName>style.visibility</p:attrName>
                                        </p:attrNameLst>
                                      </p:cBhvr>
                                      <p:to>
                                        <p:strVal val="visible"/>
                                      </p:to>
                                    </p:set>
                                    <p:animEffect transition="in" filter="fade">
                                      <p:cBhvr>
                                        <p:cTn id="59" dur="1000"/>
                                        <p:tgtEl>
                                          <p:spTgt spid="114"/>
                                        </p:tgtEl>
                                      </p:cBhvr>
                                    </p:animEffect>
                                  </p:childTnLst>
                                </p:cTn>
                              </p:par>
                            </p:childTnLst>
                          </p:cTn>
                        </p:par>
                        <p:par>
                          <p:cTn id="60" fill="hold">
                            <p:stCondLst>
                              <p:cond delay="781000"/>
                            </p:stCondLst>
                            <p:childTnLst>
                              <p:par>
                                <p:cTn id="61" presetID="10" presetClass="entr" presetSubtype="0" fill="hold" grpId="0" nodeType="afterEffect">
                                  <p:stCondLst>
                                    <p:cond delay="5900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childTnLst>
                                </p:cTn>
                              </p:par>
                            </p:childTnLst>
                          </p:cTn>
                        </p:par>
                        <p:par>
                          <p:cTn id="64" fill="hold">
                            <p:stCondLst>
                              <p:cond delay="841000"/>
                            </p:stCondLst>
                            <p:childTnLst>
                              <p:par>
                                <p:cTn id="65" presetID="10" presetClass="entr" presetSubtype="0" fill="hold" grpId="0" nodeType="afterEffect">
                                  <p:stCondLst>
                                    <p:cond delay="5900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1000"/>
                                        <p:tgtEl>
                                          <p:spTgt spid="116"/>
                                        </p:tgtEl>
                                      </p:cBhvr>
                                    </p:animEffect>
                                  </p:childTnLst>
                                </p:cTn>
                              </p:par>
                            </p:childTnLst>
                          </p:cTn>
                        </p:par>
                        <p:par>
                          <p:cTn id="68" fill="hold">
                            <p:stCondLst>
                              <p:cond delay="901000"/>
                            </p:stCondLst>
                            <p:childTnLst>
                              <p:par>
                                <p:cTn id="69" presetID="10" presetClass="entr" presetSubtype="0" fill="hold" grpId="0" nodeType="afterEffect">
                                  <p:stCondLst>
                                    <p:cond delay="5900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1000"/>
                                        <p:tgtEl>
                                          <p:spTgt spid="117"/>
                                        </p:tgtEl>
                                      </p:cBhvr>
                                    </p:animEffect>
                                  </p:childTnLst>
                                </p:cTn>
                              </p:par>
                            </p:childTnLst>
                          </p:cTn>
                        </p:par>
                        <p:par>
                          <p:cTn id="72" fill="hold">
                            <p:stCondLst>
                              <p:cond delay="961000"/>
                            </p:stCondLst>
                            <p:childTnLst>
                              <p:par>
                                <p:cTn id="73" presetID="10" presetClass="entr" presetSubtype="0" fill="hold" grpId="0" nodeType="afterEffect">
                                  <p:stCondLst>
                                    <p:cond delay="5900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1000"/>
                                        <p:tgtEl>
                                          <p:spTgt spid="118"/>
                                        </p:tgtEl>
                                      </p:cBhvr>
                                    </p:animEffect>
                                  </p:childTnLst>
                                </p:cTn>
                              </p:par>
                            </p:childTnLst>
                          </p:cTn>
                        </p:par>
                        <p:par>
                          <p:cTn id="76" fill="hold">
                            <p:stCondLst>
                              <p:cond delay="1021000"/>
                            </p:stCondLst>
                            <p:childTnLst>
                              <p:par>
                                <p:cTn id="77" presetID="10" presetClass="entr" presetSubtype="0" fill="hold" grpId="0" nodeType="afterEffect">
                                  <p:stCondLst>
                                    <p:cond delay="59000"/>
                                  </p:stCondLst>
                                  <p:childTnLst>
                                    <p:set>
                                      <p:cBhvr>
                                        <p:cTn id="78" dur="1" fill="hold">
                                          <p:stCondLst>
                                            <p:cond delay="0"/>
                                          </p:stCondLst>
                                        </p:cTn>
                                        <p:tgtEl>
                                          <p:spTgt spid="119"/>
                                        </p:tgtEl>
                                        <p:attrNameLst>
                                          <p:attrName>style.visibility</p:attrName>
                                        </p:attrNameLst>
                                      </p:cBhvr>
                                      <p:to>
                                        <p:strVal val="visible"/>
                                      </p:to>
                                    </p:set>
                                    <p:animEffect transition="in" filter="fade">
                                      <p:cBhvr>
                                        <p:cTn id="79" dur="1000"/>
                                        <p:tgtEl>
                                          <p:spTgt spid="119"/>
                                        </p:tgtEl>
                                      </p:cBhvr>
                                    </p:animEffect>
                                  </p:childTnLst>
                                </p:cTn>
                              </p:par>
                            </p:childTnLst>
                          </p:cTn>
                        </p:par>
                        <p:par>
                          <p:cTn id="80" fill="hold">
                            <p:stCondLst>
                              <p:cond delay="1081000"/>
                            </p:stCondLst>
                            <p:childTnLst>
                              <p:par>
                                <p:cTn id="81" presetID="10" presetClass="entr" presetSubtype="0" fill="hold" grpId="0" nodeType="afterEffect">
                                  <p:stCondLst>
                                    <p:cond delay="59000"/>
                                  </p:stCondLst>
                                  <p:childTnLst>
                                    <p:set>
                                      <p:cBhvr>
                                        <p:cTn id="82" dur="1" fill="hold">
                                          <p:stCondLst>
                                            <p:cond delay="0"/>
                                          </p:stCondLst>
                                        </p:cTn>
                                        <p:tgtEl>
                                          <p:spTgt spid="120"/>
                                        </p:tgtEl>
                                        <p:attrNameLst>
                                          <p:attrName>style.visibility</p:attrName>
                                        </p:attrNameLst>
                                      </p:cBhvr>
                                      <p:to>
                                        <p:strVal val="visible"/>
                                      </p:to>
                                    </p:set>
                                    <p:animEffect transition="in" filter="fade">
                                      <p:cBhvr>
                                        <p:cTn id="83" dur="1000"/>
                                        <p:tgtEl>
                                          <p:spTgt spid="120"/>
                                        </p:tgtEl>
                                      </p:cBhvr>
                                    </p:animEffect>
                                  </p:childTnLst>
                                </p:cTn>
                              </p:par>
                            </p:childTnLst>
                          </p:cTn>
                        </p:par>
                        <p:par>
                          <p:cTn id="84" fill="hold">
                            <p:stCondLst>
                              <p:cond delay="1141000"/>
                            </p:stCondLst>
                            <p:childTnLst>
                              <p:par>
                                <p:cTn id="85" presetID="10" presetClass="entr" presetSubtype="0" fill="hold" grpId="0" nodeType="afterEffect">
                                  <p:stCondLst>
                                    <p:cond delay="5900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childTnLst>
                                </p:cTn>
                              </p:par>
                            </p:childTnLst>
                          </p:cTn>
                        </p:par>
                      </p:childTnLst>
                    </p:cTn>
                  </p:par>
                </p:childTnLst>
              </p:cTn>
              <p:nextCondLst>
                <p:cond evt="onClick" delay="0">
                  <p:tgtEl>
                    <p:spTgt spid="99"/>
                  </p:tgtEl>
                </p:cond>
              </p:nextCondLst>
            </p:seq>
          </p:childTnLst>
        </p:cTn>
      </p:par>
    </p:tnLst>
    <p:bldLst>
      <p:bldP spid="98" grpId="0" animBg="1"/>
      <p:bldP spid="100"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3" name="Picture 2" descr="https://upload.wikimedia.org/wikipedia/commons/thumb/7/77/PIA23140-Mars-InsightLander-Panorama-12092018.jpg/1280px-PIA23140-Mars-InsightLander-Panorama-12092018.jpg">
            <a:extLst>
              <a:ext uri="{FF2B5EF4-FFF2-40B4-BE49-F238E27FC236}">
                <a16:creationId xmlns:a16="http://schemas.microsoft.com/office/drawing/2014/main" id="{5F80A999-2A0C-4B8E-BB93-2953F33850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 t="-2767" b="-3184"/>
          <a:stretch/>
        </p:blipFill>
        <p:spPr bwMode="auto">
          <a:xfrm>
            <a:off x="631064" y="5652021"/>
            <a:ext cx="8512936" cy="125412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6FC7DA5-715F-4A29-A8BB-FBEDA492A9E0}"/>
              </a:ext>
            </a:extLst>
          </p:cNvPr>
          <p:cNvSpPr/>
          <p:nvPr/>
        </p:nvSpPr>
        <p:spPr>
          <a:xfrm>
            <a:off x="850900" y="922827"/>
            <a:ext cx="8153400" cy="1085554"/>
          </a:xfrm>
          <a:prstGeom prst="rect">
            <a:avLst/>
          </a:prstGeom>
        </p:spPr>
        <p:txBody>
          <a:bodyPr wrap="square">
            <a:spAutoFit/>
          </a:bodyPr>
          <a:lstStyle/>
          <a:p>
            <a:pPr>
              <a:lnSpc>
                <a:spcPct val="114000"/>
              </a:lnSpc>
              <a:spcAft>
                <a:spcPts val="600"/>
              </a:spcAft>
            </a:pPr>
            <a:r>
              <a:rPr lang="en-GB" dirty="0">
                <a:latin typeface="Verdana" panose="020B0604030504040204" pitchFamily="34" charset="0"/>
                <a:ea typeface="Verdana" panose="020B0604030504040204" pitchFamily="34" charset="0"/>
                <a:cs typeface="Times New Roman" panose="02020603050405020304" pitchFamily="18" charset="0"/>
              </a:rPr>
              <a:t>Two students from each group present their group’s final proposal to another group.</a:t>
            </a:r>
          </a:p>
          <a:p>
            <a:pPr>
              <a:lnSpc>
                <a:spcPct val="114000"/>
              </a:lnSpc>
              <a:spcAft>
                <a:spcPts val="600"/>
              </a:spcAft>
            </a:pPr>
            <a:r>
              <a:rPr lang="en-GB" dirty="0">
                <a:latin typeface="Verdana" panose="020B0604030504040204" pitchFamily="34" charset="0"/>
                <a:ea typeface="Verdana" panose="020B0604030504040204" pitchFamily="34" charset="0"/>
                <a:cs typeface="Times New Roman" panose="02020603050405020304" pitchFamily="18" charset="0"/>
              </a:rPr>
              <a:t>That group feeds back: two positives and a suggested improvement.</a:t>
            </a:r>
          </a:p>
        </p:txBody>
      </p:sp>
      <p:pic>
        <p:nvPicPr>
          <p:cNvPr id="68" name="Picture 67">
            <a:extLst>
              <a:ext uri="{FF2B5EF4-FFF2-40B4-BE49-F238E27FC236}">
                <a16:creationId xmlns:a16="http://schemas.microsoft.com/office/drawing/2014/main" id="{0DF65D13-B47F-4234-AC8D-A35926EA1A57}"/>
              </a:ext>
            </a:extLst>
          </p:cNvPr>
          <p:cNvPicPr>
            <a:picLocks noChangeAspect="1"/>
          </p:cNvPicPr>
          <p:nvPr/>
        </p:nvPicPr>
        <p:blipFill>
          <a:blip r:embed="rId4"/>
          <a:stretch>
            <a:fillRect/>
          </a:stretch>
        </p:blipFill>
        <p:spPr>
          <a:xfrm>
            <a:off x="4039977" y="2845747"/>
            <a:ext cx="3693808" cy="2600490"/>
          </a:xfrm>
          <a:prstGeom prst="rect">
            <a:avLst/>
          </a:prstGeom>
        </p:spPr>
      </p:pic>
      <p:pic>
        <p:nvPicPr>
          <p:cNvPr id="11" name="Picture 10"/>
          <p:cNvPicPr>
            <a:picLocks noChangeAspect="1"/>
          </p:cNvPicPr>
          <p:nvPr/>
        </p:nvPicPr>
        <p:blipFill rotWithShape="1">
          <a:blip r:embed="rId5"/>
          <a:srcRect l="17387" t="2576" b="2874"/>
          <a:stretch/>
        </p:blipFill>
        <p:spPr>
          <a:xfrm>
            <a:off x="0" y="0"/>
            <a:ext cx="735332" cy="6865257"/>
          </a:xfrm>
          <a:prstGeom prst="rect">
            <a:avLst/>
          </a:prstGeom>
        </p:spPr>
      </p:pic>
      <p:sp>
        <p:nvSpPr>
          <p:cNvPr id="5" name="TextBox 4">
            <a:extLst>
              <a:ext uri="{FF2B5EF4-FFF2-40B4-BE49-F238E27FC236}">
                <a16:creationId xmlns:a16="http://schemas.microsoft.com/office/drawing/2014/main" id="{A22DA1F0-6C75-4174-8E55-734A4067F927}"/>
              </a:ext>
            </a:extLst>
          </p:cNvPr>
          <p:cNvSpPr txBox="1"/>
          <p:nvPr/>
        </p:nvSpPr>
        <p:spPr>
          <a:xfrm>
            <a:off x="850900" y="9158"/>
            <a:ext cx="8153400" cy="707886"/>
          </a:xfrm>
          <a:prstGeom prst="rect">
            <a:avLst/>
          </a:prstGeom>
          <a:noFill/>
        </p:spPr>
        <p:txBody>
          <a:bodyPr wrap="square" rtlCol="0">
            <a:spAutoFit/>
          </a:bodyPr>
          <a:lstStyle/>
          <a:p>
            <a:r>
              <a:rPr lang="en-GB" sz="4000" b="1" dirty="0">
                <a:latin typeface="Verdana" panose="020B0604030504040204" pitchFamily="34" charset="0"/>
                <a:ea typeface="Verdana" panose="020B0604030504040204" pitchFamily="34" charset="0"/>
              </a:rPr>
              <a:t>Presenting final proposals</a:t>
            </a:r>
          </a:p>
        </p:txBody>
      </p:sp>
      <p:sp>
        <p:nvSpPr>
          <p:cNvPr id="116" name="TextBox 115">
            <a:extLst>
              <a:ext uri="{FF2B5EF4-FFF2-40B4-BE49-F238E27FC236}">
                <a16:creationId xmlns:a16="http://schemas.microsoft.com/office/drawing/2014/main" id="{46E69F0B-3294-47DE-B42C-D90064D8E185}"/>
              </a:ext>
            </a:extLst>
          </p:cNvPr>
          <p:cNvSpPr txBox="1"/>
          <p:nvPr/>
        </p:nvSpPr>
        <p:spPr>
          <a:xfrm>
            <a:off x="4185012" y="3223079"/>
            <a:ext cx="3402330" cy="1862048"/>
          </a:xfrm>
          <a:prstGeom prst="rect">
            <a:avLst/>
          </a:prstGeom>
          <a:solidFill>
            <a:srgbClr val="32599E"/>
          </a:solidFill>
        </p:spPr>
        <p:txBody>
          <a:bodyPr wrap="square" rtlCol="0">
            <a:spAutoFit/>
          </a:bodyPr>
          <a:lstStyle/>
          <a:p>
            <a:pPr algn="ctr"/>
            <a:r>
              <a:rPr lang="en-GB" sz="11500" b="1" dirty="0">
                <a:solidFill>
                  <a:schemeClr val="bg1"/>
                </a:solidFill>
              </a:rPr>
              <a:t>05</a:t>
            </a:r>
            <a:r>
              <a:rPr lang="en-GB" sz="3600" b="1" dirty="0">
                <a:solidFill>
                  <a:schemeClr val="bg1"/>
                </a:solidFill>
              </a:rPr>
              <a:t> mins</a:t>
            </a:r>
          </a:p>
        </p:txBody>
      </p:sp>
      <p:sp>
        <p:nvSpPr>
          <p:cNvPr id="117" name="TextBox 116">
            <a:extLst>
              <a:ext uri="{FF2B5EF4-FFF2-40B4-BE49-F238E27FC236}">
                <a16:creationId xmlns:a16="http://schemas.microsoft.com/office/drawing/2014/main" id="{88BD4F6E-184E-4327-A9FA-5433B5C06467}"/>
              </a:ext>
            </a:extLst>
          </p:cNvPr>
          <p:cNvSpPr txBox="1"/>
          <p:nvPr/>
        </p:nvSpPr>
        <p:spPr>
          <a:xfrm>
            <a:off x="4185012" y="3223079"/>
            <a:ext cx="3402330" cy="1862048"/>
          </a:xfrm>
          <a:prstGeom prst="rect">
            <a:avLst/>
          </a:prstGeom>
          <a:solidFill>
            <a:srgbClr val="32599E"/>
          </a:solidFill>
        </p:spPr>
        <p:txBody>
          <a:bodyPr wrap="square" rtlCol="0">
            <a:spAutoFit/>
          </a:bodyPr>
          <a:lstStyle/>
          <a:p>
            <a:pPr algn="ctr"/>
            <a:r>
              <a:rPr lang="en-GB" sz="11500" b="1" dirty="0">
                <a:solidFill>
                  <a:schemeClr val="bg1"/>
                </a:solidFill>
              </a:rPr>
              <a:t>04</a:t>
            </a:r>
            <a:r>
              <a:rPr lang="en-GB" sz="3600" b="1" dirty="0">
                <a:solidFill>
                  <a:schemeClr val="bg1"/>
                </a:solidFill>
              </a:rPr>
              <a:t> mins</a:t>
            </a:r>
          </a:p>
        </p:txBody>
      </p:sp>
      <p:sp>
        <p:nvSpPr>
          <p:cNvPr id="118" name="TextBox 117">
            <a:extLst>
              <a:ext uri="{FF2B5EF4-FFF2-40B4-BE49-F238E27FC236}">
                <a16:creationId xmlns:a16="http://schemas.microsoft.com/office/drawing/2014/main" id="{7E92ADB6-91B8-4457-BA8F-3275E54E4716}"/>
              </a:ext>
            </a:extLst>
          </p:cNvPr>
          <p:cNvSpPr txBox="1"/>
          <p:nvPr/>
        </p:nvSpPr>
        <p:spPr>
          <a:xfrm>
            <a:off x="4185012" y="3223079"/>
            <a:ext cx="3402330" cy="1862048"/>
          </a:xfrm>
          <a:prstGeom prst="rect">
            <a:avLst/>
          </a:prstGeom>
          <a:solidFill>
            <a:srgbClr val="32599E"/>
          </a:solidFill>
        </p:spPr>
        <p:txBody>
          <a:bodyPr wrap="square" rtlCol="0">
            <a:spAutoFit/>
          </a:bodyPr>
          <a:lstStyle/>
          <a:p>
            <a:pPr algn="ctr"/>
            <a:r>
              <a:rPr lang="en-GB" sz="11500" b="1" dirty="0">
                <a:solidFill>
                  <a:schemeClr val="bg1"/>
                </a:solidFill>
              </a:rPr>
              <a:t>03</a:t>
            </a:r>
            <a:r>
              <a:rPr lang="en-GB" sz="3600" b="1" dirty="0">
                <a:solidFill>
                  <a:schemeClr val="bg1"/>
                </a:solidFill>
              </a:rPr>
              <a:t> mins</a:t>
            </a:r>
          </a:p>
        </p:txBody>
      </p:sp>
      <p:sp>
        <p:nvSpPr>
          <p:cNvPr id="119" name="TextBox 118">
            <a:extLst>
              <a:ext uri="{FF2B5EF4-FFF2-40B4-BE49-F238E27FC236}">
                <a16:creationId xmlns:a16="http://schemas.microsoft.com/office/drawing/2014/main" id="{E5925C92-35C9-46C3-87F5-B25603879364}"/>
              </a:ext>
            </a:extLst>
          </p:cNvPr>
          <p:cNvSpPr txBox="1"/>
          <p:nvPr/>
        </p:nvSpPr>
        <p:spPr>
          <a:xfrm>
            <a:off x="4185012" y="3223079"/>
            <a:ext cx="3402330" cy="1862048"/>
          </a:xfrm>
          <a:prstGeom prst="rect">
            <a:avLst/>
          </a:prstGeom>
          <a:solidFill>
            <a:srgbClr val="32599E"/>
          </a:solidFill>
        </p:spPr>
        <p:txBody>
          <a:bodyPr wrap="square" rtlCol="0">
            <a:spAutoFit/>
          </a:bodyPr>
          <a:lstStyle/>
          <a:p>
            <a:pPr algn="ctr"/>
            <a:r>
              <a:rPr lang="en-GB" sz="11500" b="1" dirty="0">
                <a:solidFill>
                  <a:schemeClr val="bg1"/>
                </a:solidFill>
              </a:rPr>
              <a:t>02</a:t>
            </a:r>
            <a:r>
              <a:rPr lang="en-GB" sz="3600" b="1" dirty="0">
                <a:solidFill>
                  <a:schemeClr val="bg1"/>
                </a:solidFill>
              </a:rPr>
              <a:t> mins</a:t>
            </a:r>
          </a:p>
        </p:txBody>
      </p:sp>
      <p:sp>
        <p:nvSpPr>
          <p:cNvPr id="120" name="TextBox 119">
            <a:extLst>
              <a:ext uri="{FF2B5EF4-FFF2-40B4-BE49-F238E27FC236}">
                <a16:creationId xmlns:a16="http://schemas.microsoft.com/office/drawing/2014/main" id="{5A8FDFB7-F001-47A0-8F66-D882A61E8048}"/>
              </a:ext>
            </a:extLst>
          </p:cNvPr>
          <p:cNvSpPr txBox="1"/>
          <p:nvPr/>
        </p:nvSpPr>
        <p:spPr>
          <a:xfrm>
            <a:off x="4185012" y="3223079"/>
            <a:ext cx="3402330" cy="1862048"/>
          </a:xfrm>
          <a:prstGeom prst="rect">
            <a:avLst/>
          </a:prstGeom>
          <a:solidFill>
            <a:srgbClr val="32599E"/>
          </a:solidFill>
        </p:spPr>
        <p:txBody>
          <a:bodyPr wrap="square" rtlCol="0">
            <a:spAutoFit/>
          </a:bodyPr>
          <a:lstStyle/>
          <a:p>
            <a:pPr algn="ctr"/>
            <a:r>
              <a:rPr lang="en-GB" sz="11500" b="1" dirty="0">
                <a:solidFill>
                  <a:schemeClr val="bg1"/>
                </a:solidFill>
              </a:rPr>
              <a:t>01</a:t>
            </a:r>
            <a:r>
              <a:rPr lang="en-GB" sz="3600" b="1" dirty="0">
                <a:solidFill>
                  <a:schemeClr val="bg1"/>
                </a:solidFill>
              </a:rPr>
              <a:t> mins</a:t>
            </a:r>
          </a:p>
        </p:txBody>
      </p:sp>
      <p:sp>
        <p:nvSpPr>
          <p:cNvPr id="121" name="TextBox 120">
            <a:extLst>
              <a:ext uri="{FF2B5EF4-FFF2-40B4-BE49-F238E27FC236}">
                <a16:creationId xmlns:a16="http://schemas.microsoft.com/office/drawing/2014/main" id="{69B4FD22-2750-42AA-AAD0-63C1738E7851}"/>
              </a:ext>
            </a:extLst>
          </p:cNvPr>
          <p:cNvSpPr txBox="1"/>
          <p:nvPr/>
        </p:nvSpPr>
        <p:spPr>
          <a:xfrm>
            <a:off x="4185012" y="2987707"/>
            <a:ext cx="3402330" cy="2316570"/>
          </a:xfrm>
          <a:prstGeom prst="rect">
            <a:avLst/>
          </a:prstGeom>
          <a:solidFill>
            <a:srgbClr val="8E0000"/>
          </a:solidFill>
        </p:spPr>
        <p:txBody>
          <a:bodyPr wrap="square" rtlCol="0" anchor="ctr" anchorCtr="0">
            <a:noAutofit/>
          </a:bodyPr>
          <a:lstStyle/>
          <a:p>
            <a:pPr algn="ctr"/>
            <a:r>
              <a:rPr lang="en-GB" sz="7200" b="1" dirty="0">
                <a:solidFill>
                  <a:schemeClr val="bg1"/>
                </a:solidFill>
              </a:rPr>
              <a:t>Time up</a:t>
            </a:r>
            <a:endParaRPr lang="en-GB" sz="2000" b="1" dirty="0">
              <a:solidFill>
                <a:schemeClr val="bg1"/>
              </a:solidFill>
            </a:endParaRPr>
          </a:p>
        </p:txBody>
      </p:sp>
      <p:sp>
        <p:nvSpPr>
          <p:cNvPr id="99" name="Rectangle: Rounded Corners 98">
            <a:extLst>
              <a:ext uri="{FF2B5EF4-FFF2-40B4-BE49-F238E27FC236}">
                <a16:creationId xmlns:a16="http://schemas.microsoft.com/office/drawing/2014/main" id="{C760A2E1-822B-4394-AFEE-F61FD5624EA3}"/>
              </a:ext>
            </a:extLst>
          </p:cNvPr>
          <p:cNvSpPr/>
          <p:nvPr/>
        </p:nvSpPr>
        <p:spPr>
          <a:xfrm>
            <a:off x="1004916" y="5374301"/>
            <a:ext cx="1804361" cy="1028778"/>
          </a:xfrm>
          <a:prstGeom prst="roundRect">
            <a:avLst/>
          </a:prstGeom>
          <a:solidFill>
            <a:srgbClr val="8E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Start </a:t>
            </a:r>
          </a:p>
          <a:p>
            <a:pPr algn="ctr"/>
            <a:r>
              <a:rPr lang="en-GB" b="1" dirty="0"/>
              <a:t>5 minute </a:t>
            </a:r>
          </a:p>
          <a:p>
            <a:pPr algn="ctr"/>
            <a:r>
              <a:rPr lang="en-GB" b="1" dirty="0"/>
              <a:t>timer</a:t>
            </a:r>
          </a:p>
        </p:txBody>
      </p:sp>
      <p:pic>
        <p:nvPicPr>
          <p:cNvPr id="16" name="Picture 15" descr="Images | Multimedia Section – NASA's Mars Exploration Program">
            <a:extLst>
              <a:ext uri="{FF2B5EF4-FFF2-40B4-BE49-F238E27FC236}">
                <a16:creationId xmlns:a16="http://schemas.microsoft.com/office/drawing/2014/main" id="{175F1248-8B07-46BA-84F1-8D3EA5230C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 r="2"/>
          <a:stretch>
            <a:fillRect/>
          </a:stretch>
        </p:blipFill>
        <p:spPr bwMode="auto">
          <a:xfrm>
            <a:off x="1907096" y="2791110"/>
            <a:ext cx="2231160" cy="2231269"/>
          </a:xfrm>
          <a:custGeom>
            <a:avLst/>
            <a:gdLst>
              <a:gd name="connsiteX0" fmla="*/ 2070000 w 4140000"/>
              <a:gd name="connsiteY0" fmla="*/ 0 h 4140200"/>
              <a:gd name="connsiteX1" fmla="*/ 4140000 w 4140000"/>
              <a:gd name="connsiteY1" fmla="*/ 2070100 h 4140200"/>
              <a:gd name="connsiteX2" fmla="*/ 2070000 w 4140000"/>
              <a:gd name="connsiteY2" fmla="*/ 4140200 h 4140200"/>
              <a:gd name="connsiteX3" fmla="*/ 0 w 4140000"/>
              <a:gd name="connsiteY3" fmla="*/ 2070100 h 4140200"/>
              <a:gd name="connsiteX4" fmla="*/ 2070000 w 4140000"/>
              <a:gd name="connsiteY4" fmla="*/ 0 h 41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000" h="4140200">
                <a:moveTo>
                  <a:pt x="2070000" y="0"/>
                </a:moveTo>
                <a:cubicBezTo>
                  <a:pt x="3213229" y="0"/>
                  <a:pt x="4140000" y="926815"/>
                  <a:pt x="4140000" y="2070100"/>
                </a:cubicBezTo>
                <a:cubicBezTo>
                  <a:pt x="4140000" y="3213385"/>
                  <a:pt x="3213229" y="4140200"/>
                  <a:pt x="2070000" y="4140200"/>
                </a:cubicBezTo>
                <a:cubicBezTo>
                  <a:pt x="926771" y="4140200"/>
                  <a:pt x="0" y="3213385"/>
                  <a:pt x="0" y="2070100"/>
                </a:cubicBezTo>
                <a:cubicBezTo>
                  <a:pt x="0" y="926815"/>
                  <a:pt x="926771" y="0"/>
                  <a:pt x="207000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23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par>
                          <p:cTn id="8" fill="hold">
                            <p:stCondLst>
                              <p:cond delay="1000"/>
                            </p:stCondLst>
                            <p:childTnLst>
                              <p:par>
                                <p:cTn id="9" presetID="10" presetClass="entr" presetSubtype="0" fill="hold" grpId="0" nodeType="afterEffect">
                                  <p:stCondLst>
                                    <p:cond delay="5900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1000"/>
                                        <p:tgtEl>
                                          <p:spTgt spid="117"/>
                                        </p:tgtEl>
                                      </p:cBhvr>
                                    </p:animEffect>
                                  </p:childTnLst>
                                </p:cTn>
                              </p:par>
                            </p:childTnLst>
                          </p:cTn>
                        </p:par>
                        <p:par>
                          <p:cTn id="12" fill="hold">
                            <p:stCondLst>
                              <p:cond delay="61000"/>
                            </p:stCondLst>
                            <p:childTnLst>
                              <p:par>
                                <p:cTn id="13" presetID="10" presetClass="entr" presetSubtype="0" fill="hold" grpId="0" nodeType="afterEffect">
                                  <p:stCondLst>
                                    <p:cond delay="5900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1000"/>
                                        <p:tgtEl>
                                          <p:spTgt spid="118"/>
                                        </p:tgtEl>
                                      </p:cBhvr>
                                    </p:animEffect>
                                  </p:childTnLst>
                                </p:cTn>
                              </p:par>
                            </p:childTnLst>
                          </p:cTn>
                        </p:par>
                        <p:par>
                          <p:cTn id="16" fill="hold">
                            <p:stCondLst>
                              <p:cond delay="121000"/>
                            </p:stCondLst>
                            <p:childTnLst>
                              <p:par>
                                <p:cTn id="17" presetID="10" presetClass="entr" presetSubtype="0" fill="hold" grpId="0" nodeType="afterEffect">
                                  <p:stCondLst>
                                    <p:cond delay="590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1000"/>
                                        <p:tgtEl>
                                          <p:spTgt spid="119"/>
                                        </p:tgtEl>
                                      </p:cBhvr>
                                    </p:animEffect>
                                  </p:childTnLst>
                                </p:cTn>
                              </p:par>
                            </p:childTnLst>
                          </p:cTn>
                        </p:par>
                        <p:par>
                          <p:cTn id="20" fill="hold">
                            <p:stCondLst>
                              <p:cond delay="181000"/>
                            </p:stCondLst>
                            <p:childTnLst>
                              <p:par>
                                <p:cTn id="21" presetID="10" presetClass="entr" presetSubtype="0" fill="hold" grpId="0" nodeType="afterEffect">
                                  <p:stCondLst>
                                    <p:cond delay="5900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childTnLst>
                                </p:cTn>
                              </p:par>
                            </p:childTnLst>
                          </p:cTn>
                        </p:par>
                        <p:par>
                          <p:cTn id="24" fill="hold">
                            <p:stCondLst>
                              <p:cond delay="241000"/>
                            </p:stCondLst>
                            <p:childTnLst>
                              <p:par>
                                <p:cTn id="25" presetID="10" presetClass="entr" presetSubtype="0" fill="hold" grpId="0" nodeType="afterEffect">
                                  <p:stCondLst>
                                    <p:cond delay="5900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1000"/>
                                        <p:tgtEl>
                                          <p:spTgt spid="121"/>
                                        </p:tgtEl>
                                      </p:cBhvr>
                                    </p:animEffect>
                                  </p:childTnLst>
                                </p:cTn>
                              </p:par>
                            </p:childTnLst>
                          </p:cTn>
                        </p:par>
                      </p:childTnLst>
                    </p:cTn>
                  </p:par>
                </p:childTnLst>
              </p:cTn>
              <p:nextCondLst>
                <p:cond evt="onClick" delay="0">
                  <p:tgtEl>
                    <p:spTgt spid="99"/>
                  </p:tgtEl>
                </p:cond>
              </p:nextCondLst>
            </p:seq>
          </p:childTnLst>
        </p:cTn>
      </p:par>
    </p:tnLst>
    <p:bldLst>
      <p:bldP spid="116" grpId="0" animBg="1"/>
      <p:bldP spid="117" grpId="0" animBg="1"/>
      <p:bldP spid="118" grpId="0" animBg="1"/>
      <p:bldP spid="119" grpId="0" animBg="1"/>
      <p:bldP spid="120" grpId="0" animBg="1"/>
      <p:bldP spid="12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1790</TotalTime>
  <Words>1924</Words>
  <Application>Microsoft Office PowerPoint</Application>
  <PresentationFormat>On-screen Show (4:3)</PresentationFormat>
  <Paragraphs>216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Adobe Fan Heiti Std B</vt: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Fairhurst</dc:creator>
  <cp:lastModifiedBy>Peter Fairhurst</cp:lastModifiedBy>
  <cp:revision>174</cp:revision>
  <dcterms:created xsi:type="dcterms:W3CDTF">2020-10-20T08:55:52Z</dcterms:created>
  <dcterms:modified xsi:type="dcterms:W3CDTF">2021-05-26T07:45:31Z</dcterms:modified>
</cp:coreProperties>
</file>