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10253F"/>
    <a:srgbClr val="FA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861" autoAdjust="0"/>
  </p:normalViewPr>
  <p:slideViewPr>
    <p:cSldViewPr snapToGrid="0">
      <p:cViewPr varScale="1">
        <p:scale>
          <a:sx n="100" d="100"/>
          <a:sy n="100" d="100"/>
        </p:scale>
        <p:origin x="-19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9A6CA-FFB1-47E1-80D7-C24E1CFC030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5C597-2407-4A86-AD5D-270243A8F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through the slide with children and ask them to look carefully at the image of the vase and think about its different properties.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C597-2407-4A86-AD5D-270243A8F4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03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the children to decide whether each of these statements is right or wrong; and whether they are sure or unsure of each of their answers.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Expected answers: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Statement C is right; statements A, B and D are wrong.</a:t>
            </a:r>
            <a:endParaRPr lang="en-GB" sz="1200" b="0" i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baseline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baseline="0" dirty="0">
                <a:solidFill>
                  <a:schemeClr val="tx1"/>
                </a:solidFill>
              </a:rPr>
              <a:t>A breakdown of what the other choices tell you about students’ misunderstandings can be found in the teacher notes for this activity.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5C597-2407-4A86-AD5D-270243A8F4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7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5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4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5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2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5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8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AF6C-7182-4671-9606-DEF14C6BFFD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FBD7-7133-410F-8C6A-1E9B17611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FE6314BB-80FC-4015-A654-85E9F244D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9" y="670317"/>
            <a:ext cx="9150889" cy="6218459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Century Gothic" panose="020B0502020202020204" pitchFamily="34" charset="0"/>
              </a:rPr>
              <a:t>Vase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xmlns="" id="{31C2D728-78D1-4957-B28C-FEC61952CA22}"/>
              </a:ext>
            </a:extLst>
          </p:cNvPr>
          <p:cNvSpPr txBox="1">
            <a:spLocks/>
          </p:cNvSpPr>
          <p:nvPr/>
        </p:nvSpPr>
        <p:spPr>
          <a:xfrm>
            <a:off x="2620936" y="2126134"/>
            <a:ext cx="3468759" cy="1259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 descr="A blue vase&#10;&#10;Description automatically generated">
            <a:extLst>
              <a:ext uri="{FF2B5EF4-FFF2-40B4-BE49-F238E27FC236}">
                <a16:creationId xmlns:a16="http://schemas.microsoft.com/office/drawing/2014/main" xmlns="" id="{7FF8B728-6191-4391-B1E9-1E6D072FA6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9" t="5312" r="809" b="1142"/>
          <a:stretch/>
        </p:blipFill>
        <p:spPr>
          <a:xfrm>
            <a:off x="5211299" y="908307"/>
            <a:ext cx="3273323" cy="5279376"/>
          </a:xfrm>
          <a:prstGeom prst="rect">
            <a:avLst/>
          </a:prstGeom>
        </p:spPr>
      </p:pic>
      <p:sp>
        <p:nvSpPr>
          <p:cNvPr id="66" name="Text Placeholder 16">
            <a:extLst>
              <a:ext uri="{FF2B5EF4-FFF2-40B4-BE49-F238E27FC236}">
                <a16:creationId xmlns:a16="http://schemas.microsoft.com/office/drawing/2014/main" xmlns="" id="{6DFC9ECB-8E99-440C-8968-975EC97E6B44}"/>
              </a:ext>
            </a:extLst>
          </p:cNvPr>
          <p:cNvSpPr txBox="1">
            <a:spLocks/>
          </p:cNvSpPr>
          <p:nvPr/>
        </p:nvSpPr>
        <p:spPr>
          <a:xfrm>
            <a:off x="367861" y="908307"/>
            <a:ext cx="4685789" cy="2307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222A35"/>
                </a:solidFill>
                <a:latin typeface="Century Gothic" panose="020B0502020202020204" pitchFamily="34" charset="0"/>
              </a:rPr>
              <a:t>A vase can be made of glass or materials known as ceramics.</a:t>
            </a:r>
          </a:p>
          <a:p>
            <a:r>
              <a:rPr lang="en-GB" sz="2000" dirty="0">
                <a:solidFill>
                  <a:srgbClr val="222A35"/>
                </a:solidFill>
                <a:latin typeface="Century Gothic" panose="020B0502020202020204" pitchFamily="34" charset="0"/>
              </a:rPr>
              <a:t>Look at the vase in the photograph. </a:t>
            </a:r>
          </a:p>
          <a:p>
            <a:r>
              <a:rPr lang="en-GB" sz="2000" dirty="0">
                <a:solidFill>
                  <a:srgbClr val="222A35"/>
                </a:solidFill>
                <a:latin typeface="Century Gothic" panose="020B0502020202020204" pitchFamily="34" charset="0"/>
              </a:rPr>
              <a:t>It is used as an ornament.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2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FE6314BB-80FC-4015-A654-85E9F244D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9541"/>
            <a:ext cx="9144000" cy="6218459"/>
          </a:xfrm>
          <a:prstGeom prst="rect">
            <a:avLst/>
          </a:prstGeom>
        </p:spPr>
      </p:pic>
      <p:pic>
        <p:nvPicPr>
          <p:cNvPr id="3" name="Picture 2" descr="A blue vase&#10;&#10;Description automatically generated">
            <a:extLst>
              <a:ext uri="{FF2B5EF4-FFF2-40B4-BE49-F238E27FC236}">
                <a16:creationId xmlns:a16="http://schemas.microsoft.com/office/drawing/2014/main" xmlns="" id="{7FF8B728-6191-4391-B1E9-1E6D072FA6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9" t="5312" r="809" b="1142"/>
          <a:stretch/>
        </p:blipFill>
        <p:spPr>
          <a:xfrm>
            <a:off x="7053252" y="115229"/>
            <a:ext cx="1448132" cy="2335618"/>
          </a:xfrm>
          <a:prstGeom prst="rect">
            <a:avLst/>
          </a:prstGeom>
          <a:ln w="101600">
            <a:solidFill>
              <a:schemeClr val="bg1"/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Century Gothic" panose="020B0502020202020204" pitchFamily="34" charset="0"/>
              </a:rPr>
              <a:t>Vase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944671" y="813714"/>
            <a:ext cx="7119257" cy="1672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vase is ceramic because it is blue.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vase is ceramic because it is smooth.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vase is ceramic because it is brittle.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vase is ceramic because it is tall</a:t>
            </a:r>
            <a:r>
              <a:rPr lang="en-GB" b="1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this is right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43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this is right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43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this is wrong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 this is wrong</a:t>
            </a: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xmlns="" id="{31C2D728-78D1-4957-B28C-FEC61952CA22}"/>
              </a:ext>
            </a:extLst>
          </p:cNvPr>
          <p:cNvSpPr txBox="1">
            <a:spLocks/>
          </p:cNvSpPr>
          <p:nvPr/>
        </p:nvSpPr>
        <p:spPr>
          <a:xfrm>
            <a:off x="2620936" y="2126134"/>
            <a:ext cx="3468759" cy="1259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622BC500-CC1A-4D0F-B450-16AB199BED23}"/>
              </a:ext>
            </a:extLst>
          </p:cNvPr>
          <p:cNvSpPr/>
          <p:nvPr/>
        </p:nvSpPr>
        <p:spPr>
          <a:xfrm>
            <a:off x="367861" y="908307"/>
            <a:ext cx="6723803" cy="242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900"/>
              </a:spcAft>
            </a:pPr>
            <a:r>
              <a:rPr lang="en-GB" dirty="0">
                <a:solidFill>
                  <a:srgbClr val="222A35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 about the properties of the vase. </a:t>
            </a:r>
          </a:p>
          <a:p>
            <a:pPr>
              <a:lnSpc>
                <a:spcPct val="114000"/>
              </a:lnSpc>
              <a:spcAft>
                <a:spcPts val="900"/>
              </a:spcAft>
            </a:pPr>
            <a:r>
              <a:rPr lang="en-GB" dirty="0">
                <a:solidFill>
                  <a:srgbClr val="222A35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could you tell that it is made of a ceramic material</a:t>
            </a:r>
            <a:r>
              <a:rPr lang="en-GB" dirty="0">
                <a:solidFill>
                  <a:srgbClr val="222A3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?</a:t>
            </a:r>
            <a:endParaRPr lang="en-GB" dirty="0">
              <a:solidFill>
                <a:srgbClr val="222A35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900"/>
              </a:spcAft>
            </a:pPr>
            <a:endParaRPr lang="en-GB" dirty="0">
              <a:solidFill>
                <a:srgbClr val="222A35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900"/>
              </a:spcAft>
            </a:pPr>
            <a:endParaRPr lang="en-GB" dirty="0">
              <a:solidFill>
                <a:srgbClr val="222A35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en-GB" dirty="0">
              <a:solidFill>
                <a:srgbClr val="222A35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900"/>
              </a:spcAft>
            </a:pPr>
            <a:r>
              <a:rPr lang="en-GB" sz="1600" dirty="0">
                <a:solidFill>
                  <a:srgbClr val="222A35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think about each of these statements</a:t>
            </a:r>
            <a:r>
              <a:rPr lang="en-GB" sz="1600" dirty="0">
                <a:solidFill>
                  <a:srgbClr val="222A3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?</a:t>
            </a:r>
            <a:endParaRPr lang="en-GB" sz="1600" dirty="0">
              <a:solidFill>
                <a:srgbClr val="222A35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8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ST_CMS_1_2_Diagnostic_Vase" id="{DA0A9318-B5D3-4AF2-90DA-2E3FEA79ACCE}" vid="{F88E4531-C3A4-4FA5-A452-E00A9AFDE9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BEST_CMS_1_2_Diagnostic_Vase</Template>
  <TotalTime>130</TotalTime>
  <Words>219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Alistair Moore</cp:lastModifiedBy>
  <cp:revision>12</cp:revision>
  <dcterms:created xsi:type="dcterms:W3CDTF">2020-06-11T09:43:03Z</dcterms:created>
  <dcterms:modified xsi:type="dcterms:W3CDTF">2021-03-01T15:35:42Z</dcterms:modified>
</cp:coreProperties>
</file>