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4"/>
  </p:notesMasterIdLst>
  <p:sldIdLst>
    <p:sldId id="277" r:id="rId2"/>
    <p:sldId id="272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253F"/>
    <a:srgbClr val="FAF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0545" autoAdjust="0"/>
  </p:normalViewPr>
  <p:slideViewPr>
    <p:cSldViewPr snapToGrid="0">
      <p:cViewPr varScale="1">
        <p:scale>
          <a:sx n="52" d="100"/>
          <a:sy n="52" d="100"/>
        </p:scale>
        <p:origin x="190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0C3944-9A9A-4C2B-9C2C-169FF02148EB}" type="datetimeFigureOut">
              <a:rPr lang="en-GB" smtClean="0"/>
              <a:t>30/01/2021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CC24CA-5230-45F6-A8D3-9DDEE08AB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650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Read through the slide with children and ask them to look carefully at the image of the axe and think about the different properties of the handle and the head.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C24CA-5230-45F6-A8D3-9DDEE08ABC3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74036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Expected answer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Freddie gives the most scientifically correct answer: The axe head is a metal because it is hard.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b="0" i="1" baseline="0" dirty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1" baseline="0" dirty="0">
                <a:solidFill>
                  <a:schemeClr val="tx1"/>
                </a:solidFill>
              </a:rPr>
              <a:t>A breakdown of what the other choices tell you about students’ misunderstandings can be found in the teacher notes for this activity.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C24CA-5230-45F6-A8D3-9DDEE08ABC3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9469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7AF6C-7182-4671-9606-DEF14C6BFFD2}" type="datetimeFigureOut">
              <a:rPr lang="en-GB" smtClean="0"/>
              <a:t>30/01/2021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CFBD7-7133-410F-8C6A-1E9B17611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7059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7AF6C-7182-4671-9606-DEF14C6BFFD2}" type="datetimeFigureOut">
              <a:rPr lang="en-GB" smtClean="0"/>
              <a:t>30/01/2021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CFBD7-7133-410F-8C6A-1E9B17611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4066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7AF6C-7182-4671-9606-DEF14C6BFFD2}" type="datetimeFigureOut">
              <a:rPr lang="en-GB" smtClean="0"/>
              <a:t>30/01/2021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CFBD7-7133-410F-8C6A-1E9B17611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217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7AF6C-7182-4671-9606-DEF14C6BFFD2}" type="datetimeFigureOut">
              <a:rPr lang="en-GB" smtClean="0"/>
              <a:t>30/01/2021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CFBD7-7133-410F-8C6A-1E9B17611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4840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7AF6C-7182-4671-9606-DEF14C6BFFD2}" type="datetimeFigureOut">
              <a:rPr lang="en-GB" smtClean="0"/>
              <a:t>30/01/2021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CFBD7-7133-410F-8C6A-1E9B17611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556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7AF6C-7182-4671-9606-DEF14C6BFFD2}" type="datetimeFigureOut">
              <a:rPr lang="en-GB" smtClean="0"/>
              <a:t>30/01/2021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CFBD7-7133-410F-8C6A-1E9B17611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604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7AF6C-7182-4671-9606-DEF14C6BFFD2}" type="datetimeFigureOut">
              <a:rPr lang="en-GB" smtClean="0"/>
              <a:t>30/01/2021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CFBD7-7133-410F-8C6A-1E9B17611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2921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7AF6C-7182-4671-9606-DEF14C6BFFD2}" type="datetimeFigureOut">
              <a:rPr lang="en-GB" smtClean="0"/>
              <a:t>30/01/2021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CFBD7-7133-410F-8C6A-1E9B17611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0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7AF6C-7182-4671-9606-DEF14C6BFFD2}" type="datetimeFigureOut">
              <a:rPr lang="en-GB" smtClean="0"/>
              <a:t>30/01/2021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CFBD7-7133-410F-8C6A-1E9B17611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757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7AF6C-7182-4671-9606-DEF14C6BFFD2}" type="datetimeFigureOut">
              <a:rPr lang="en-GB" smtClean="0"/>
              <a:t>30/01/2021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CFBD7-7133-410F-8C6A-1E9B17611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931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7AF6C-7182-4671-9606-DEF14C6BFFD2}" type="datetimeFigureOut">
              <a:rPr lang="en-GB" smtClean="0"/>
              <a:t>30/01/2021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CFBD7-7133-410F-8C6A-1E9B17611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7188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7AF6C-7182-4671-9606-DEF14C6BFFD2}" type="datetimeFigureOut">
              <a:rPr lang="en-GB" smtClean="0"/>
              <a:t>30/01/2021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CFBD7-7133-410F-8C6A-1E9B17611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173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9D5447D-8A5C-4AA4-A3E6-0D2CBFEFA9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39541"/>
            <a:ext cx="9150889" cy="6218459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</a:rPr>
              <a:t>Axe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6"/>
            <a:ext cx="8285163" cy="11432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</a:rPr>
              <a:t>An axe</a:t>
            </a:r>
            <a:r>
              <a:rPr kumimoji="0" lang="en-US" sz="18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</a:rPr>
              <a:t> can be used for chopping down trees. It has a handle and a </a:t>
            </a:r>
            <a:r>
              <a:rPr lang="en-US" dirty="0">
                <a:latin typeface="Century Gothic" panose="020B0502020202020204" pitchFamily="34" charset="0"/>
              </a:rPr>
              <a:t>head.</a:t>
            </a:r>
            <a:endParaRPr kumimoji="0" lang="en-US" sz="1800" b="0" i="0" u="none" strike="noStrike" kern="1200" cap="none" spc="0" normalizeH="0" noProof="0" dirty="0">
              <a:ln>
                <a:noFill/>
              </a:ln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88BEEF1-47C7-40F8-8D68-94007F870665}"/>
              </a:ext>
            </a:extLst>
          </p:cNvPr>
          <p:cNvGrpSpPr/>
          <p:nvPr/>
        </p:nvGrpSpPr>
        <p:grpSpPr>
          <a:xfrm>
            <a:off x="370199" y="1685755"/>
            <a:ext cx="8280838" cy="3801673"/>
            <a:chOff x="370199" y="1685755"/>
            <a:chExt cx="8280838" cy="3801673"/>
          </a:xfrm>
        </p:grpSpPr>
        <p:pic>
          <p:nvPicPr>
            <p:cNvPr id="14" name="Picture 13" descr="A picture containing outdoor, wooden, wood, grass&#10;&#10;Description automatically generated">
              <a:extLst>
                <a:ext uri="{FF2B5EF4-FFF2-40B4-BE49-F238E27FC236}">
                  <a16:creationId xmlns:a16="http://schemas.microsoft.com/office/drawing/2014/main" id="{13DE8EE0-9479-45ED-8DA6-B6F0D2D63931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67546" y="1685755"/>
              <a:ext cx="5173145" cy="3801673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944D713-A222-43EC-9CFE-06197FE95C1B}"/>
                </a:ext>
              </a:extLst>
            </p:cNvPr>
            <p:cNvSpPr txBox="1"/>
            <p:nvPr/>
          </p:nvSpPr>
          <p:spPr>
            <a:xfrm>
              <a:off x="370199" y="2803955"/>
              <a:ext cx="107419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dirty="0">
                  <a:latin typeface="Century Gothic" panose="020B0502020202020204" pitchFamily="34" charset="0"/>
                </a:rPr>
                <a:t>axe handle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A19ACFD-27A6-4818-9ACF-1B25ADB37DDC}"/>
                </a:ext>
              </a:extLst>
            </p:cNvPr>
            <p:cNvSpPr txBox="1"/>
            <p:nvPr/>
          </p:nvSpPr>
          <p:spPr>
            <a:xfrm>
              <a:off x="7576839" y="2777394"/>
              <a:ext cx="107419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Century Gothic" panose="020B0502020202020204" pitchFamily="34" charset="0"/>
                </a:rPr>
                <a:t>axe head</a:t>
              </a:r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A2851B30-3118-4A7F-B770-87591BE7FCE5}"/>
                </a:ext>
              </a:extLst>
            </p:cNvPr>
            <p:cNvCxnSpPr>
              <a:cxnSpLocks/>
              <a:stCxn id="9" idx="3"/>
            </p:cNvCxnSpPr>
            <p:nvPr/>
          </p:nvCxnSpPr>
          <p:spPr>
            <a:xfrm>
              <a:off x="1444397" y="3127121"/>
              <a:ext cx="1245794" cy="228639"/>
            </a:xfrm>
            <a:prstGeom prst="line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655C7D0D-FCA1-454C-AF29-0613635D30FE}"/>
                </a:ext>
              </a:extLst>
            </p:cNvPr>
            <p:cNvCxnSpPr>
              <a:cxnSpLocks/>
              <a:stCxn id="16" idx="1"/>
            </p:cNvCxnSpPr>
            <p:nvPr/>
          </p:nvCxnSpPr>
          <p:spPr>
            <a:xfrm flipH="1">
              <a:off x="5804452" y="3100560"/>
              <a:ext cx="1772387" cy="323165"/>
            </a:xfrm>
            <a:prstGeom prst="line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4642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>
            <a:extLst>
              <a:ext uri="{FF2B5EF4-FFF2-40B4-BE49-F238E27FC236}">
                <a16:creationId xmlns:a16="http://schemas.microsoft.com/office/drawing/2014/main" id="{0CFB0292-D3B3-4DCF-86F8-27F7A9D7FF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39541"/>
            <a:ext cx="9150889" cy="6218459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</a:rPr>
              <a:t>Axe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39D7AE7-E23F-4230-BA3F-92771F3CAC35}"/>
              </a:ext>
            </a:extLst>
          </p:cNvPr>
          <p:cNvGrpSpPr/>
          <p:nvPr/>
        </p:nvGrpSpPr>
        <p:grpSpPr>
          <a:xfrm>
            <a:off x="468698" y="2158195"/>
            <a:ext cx="8170842" cy="3181150"/>
            <a:chOff x="454571" y="2193818"/>
            <a:chExt cx="8170842" cy="3181150"/>
          </a:xfrm>
        </p:grpSpPr>
        <p:grpSp>
          <p:nvGrpSpPr>
            <p:cNvPr id="8" name="Group 7"/>
            <p:cNvGrpSpPr/>
            <p:nvPr/>
          </p:nvGrpSpPr>
          <p:grpSpPr>
            <a:xfrm>
              <a:off x="3669887" y="3739325"/>
              <a:ext cx="1804226" cy="1349662"/>
              <a:chOff x="0" y="0"/>
              <a:chExt cx="1307747" cy="937443"/>
            </a:xfrm>
          </p:grpSpPr>
          <p:grpSp>
            <p:nvGrpSpPr>
              <p:cNvPr id="9" name="Group 8"/>
              <p:cNvGrpSpPr>
                <a:grpSpLocks noChangeAspect="1"/>
              </p:cNvGrpSpPr>
              <p:nvPr userDrawn="1"/>
            </p:nvGrpSpPr>
            <p:grpSpPr>
              <a:xfrm>
                <a:off x="200025" y="0"/>
                <a:ext cx="475615" cy="611505"/>
                <a:chOff x="0" y="0"/>
                <a:chExt cx="527901" cy="688156"/>
              </a:xfrm>
            </p:grpSpPr>
            <p:sp>
              <p:nvSpPr>
                <p:cNvPr id="27" name="Freeform 26"/>
                <p:cNvSpPr/>
                <p:nvPr userDrawn="1"/>
              </p:nvSpPr>
              <p:spPr>
                <a:xfrm>
                  <a:off x="0" y="334638"/>
                  <a:ext cx="527901" cy="353518"/>
                </a:xfrm>
                <a:custGeom>
                  <a:avLst/>
                  <a:gdLst>
                    <a:gd name="connsiteX0" fmla="*/ 0 w 537328"/>
                    <a:gd name="connsiteY0" fmla="*/ 377072 h 377072"/>
                    <a:gd name="connsiteX1" fmla="*/ 537328 w 537328"/>
                    <a:gd name="connsiteY1" fmla="*/ 18853 h 377072"/>
                    <a:gd name="connsiteX2" fmla="*/ 9427 w 537328"/>
                    <a:gd name="connsiteY2" fmla="*/ 18853 h 377072"/>
                    <a:gd name="connsiteX3" fmla="*/ 9427 w 537328"/>
                    <a:gd name="connsiteY3" fmla="*/ 0 h 377072"/>
                    <a:gd name="connsiteX0" fmla="*/ 0 w 537328"/>
                    <a:gd name="connsiteY0" fmla="*/ 377072 h 377072"/>
                    <a:gd name="connsiteX1" fmla="*/ 537328 w 537328"/>
                    <a:gd name="connsiteY1" fmla="*/ 18853 h 377072"/>
                    <a:gd name="connsiteX2" fmla="*/ 9427 w 537328"/>
                    <a:gd name="connsiteY2" fmla="*/ 18853 h 377072"/>
                    <a:gd name="connsiteX3" fmla="*/ 9427 w 537328"/>
                    <a:gd name="connsiteY3" fmla="*/ 0 h 377072"/>
                    <a:gd name="connsiteX0" fmla="*/ 0 w 537332"/>
                    <a:gd name="connsiteY0" fmla="*/ 384069 h 384069"/>
                    <a:gd name="connsiteX1" fmla="*/ 537328 w 537332"/>
                    <a:gd name="connsiteY1" fmla="*/ 25850 h 384069"/>
                    <a:gd name="connsiteX2" fmla="*/ 9427 w 537332"/>
                    <a:gd name="connsiteY2" fmla="*/ 25850 h 384069"/>
                    <a:gd name="connsiteX3" fmla="*/ 9427 w 537332"/>
                    <a:gd name="connsiteY3" fmla="*/ 6997 h 384069"/>
                    <a:gd name="connsiteX0" fmla="*/ 0 w 537332"/>
                    <a:gd name="connsiteY0" fmla="*/ 384069 h 384069"/>
                    <a:gd name="connsiteX1" fmla="*/ 537328 w 537332"/>
                    <a:gd name="connsiteY1" fmla="*/ 25850 h 384069"/>
                    <a:gd name="connsiteX2" fmla="*/ 9427 w 537332"/>
                    <a:gd name="connsiteY2" fmla="*/ 25850 h 384069"/>
                    <a:gd name="connsiteX3" fmla="*/ 9427 w 537332"/>
                    <a:gd name="connsiteY3" fmla="*/ 6997 h 384069"/>
                    <a:gd name="connsiteX0" fmla="*/ 0 w 537328"/>
                    <a:gd name="connsiteY0" fmla="*/ 710852 h 710852"/>
                    <a:gd name="connsiteX1" fmla="*/ 537328 w 537328"/>
                    <a:gd name="connsiteY1" fmla="*/ 352633 h 710852"/>
                    <a:gd name="connsiteX2" fmla="*/ 9427 w 537328"/>
                    <a:gd name="connsiteY2" fmla="*/ 352633 h 710852"/>
                    <a:gd name="connsiteX3" fmla="*/ 9427 w 537328"/>
                    <a:gd name="connsiteY3" fmla="*/ 333780 h 710852"/>
                    <a:gd name="connsiteX0" fmla="*/ 0 w 537328"/>
                    <a:gd name="connsiteY0" fmla="*/ 1461154 h 1461154"/>
                    <a:gd name="connsiteX1" fmla="*/ 537328 w 537328"/>
                    <a:gd name="connsiteY1" fmla="*/ 1102935 h 1461154"/>
                    <a:gd name="connsiteX2" fmla="*/ 9427 w 537328"/>
                    <a:gd name="connsiteY2" fmla="*/ 1102935 h 1461154"/>
                    <a:gd name="connsiteX3" fmla="*/ 160256 w 537328"/>
                    <a:gd name="connsiteY3" fmla="*/ 0 h 1461154"/>
                    <a:gd name="connsiteX0" fmla="*/ 0 w 537328"/>
                    <a:gd name="connsiteY0" fmla="*/ 710853 h 710853"/>
                    <a:gd name="connsiteX1" fmla="*/ 537328 w 537328"/>
                    <a:gd name="connsiteY1" fmla="*/ 352634 h 710853"/>
                    <a:gd name="connsiteX2" fmla="*/ 9427 w 537328"/>
                    <a:gd name="connsiteY2" fmla="*/ 352634 h 710853"/>
                    <a:gd name="connsiteX0" fmla="*/ 0 w 537328"/>
                    <a:gd name="connsiteY0" fmla="*/ 836552 h 836552"/>
                    <a:gd name="connsiteX1" fmla="*/ 537328 w 537328"/>
                    <a:gd name="connsiteY1" fmla="*/ 478333 h 836552"/>
                    <a:gd name="connsiteX2" fmla="*/ 9427 w 537328"/>
                    <a:gd name="connsiteY2" fmla="*/ 478333 h 836552"/>
                    <a:gd name="connsiteX0" fmla="*/ 0 w 537328"/>
                    <a:gd name="connsiteY0" fmla="*/ 737239 h 737239"/>
                    <a:gd name="connsiteX1" fmla="*/ 537328 w 537328"/>
                    <a:gd name="connsiteY1" fmla="*/ 379020 h 737239"/>
                    <a:gd name="connsiteX2" fmla="*/ 9427 w 537328"/>
                    <a:gd name="connsiteY2" fmla="*/ 379020 h 737239"/>
                    <a:gd name="connsiteX0" fmla="*/ 527957 w 527957"/>
                    <a:gd name="connsiteY0" fmla="*/ 379020 h 379020"/>
                    <a:gd name="connsiteX1" fmla="*/ 56 w 527957"/>
                    <a:gd name="connsiteY1" fmla="*/ 379020 h 379020"/>
                    <a:gd name="connsiteX0" fmla="*/ 527957 w 527957"/>
                    <a:gd name="connsiteY0" fmla="*/ 390136 h 390136"/>
                    <a:gd name="connsiteX1" fmla="*/ 56 w 527957"/>
                    <a:gd name="connsiteY1" fmla="*/ 390136 h 390136"/>
                    <a:gd name="connsiteX0" fmla="*/ 527901 w 527901"/>
                    <a:gd name="connsiteY0" fmla="*/ 438358 h 438358"/>
                    <a:gd name="connsiteX1" fmla="*/ 0 w 527901"/>
                    <a:gd name="connsiteY1" fmla="*/ 438358 h 438358"/>
                    <a:gd name="connsiteX0" fmla="*/ 527901 w 527901"/>
                    <a:gd name="connsiteY0" fmla="*/ 438358 h 438358"/>
                    <a:gd name="connsiteX1" fmla="*/ 0 w 527901"/>
                    <a:gd name="connsiteY1" fmla="*/ 438358 h 438358"/>
                    <a:gd name="connsiteX2" fmla="*/ 527901 w 527901"/>
                    <a:gd name="connsiteY2" fmla="*/ 438358 h 4383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527901" h="438358">
                      <a:moveTo>
                        <a:pt x="527901" y="438358"/>
                      </a:moveTo>
                      <a:cubicBezTo>
                        <a:pt x="520044" y="-139818"/>
                        <a:pt x="3142" y="-152389"/>
                        <a:pt x="0" y="438358"/>
                      </a:cubicBezTo>
                      <a:lnTo>
                        <a:pt x="527901" y="438358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GB" dirty="0"/>
                </a:p>
              </p:txBody>
            </p:sp>
            <p:sp>
              <p:nvSpPr>
                <p:cNvPr id="28" name="Oval 27"/>
                <p:cNvSpPr/>
                <p:nvPr userDrawn="1"/>
              </p:nvSpPr>
              <p:spPr>
                <a:xfrm>
                  <a:off x="70701" y="0"/>
                  <a:ext cx="386499" cy="386499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GB" dirty="0"/>
                </a:p>
              </p:txBody>
            </p:sp>
          </p:grpSp>
          <p:grpSp>
            <p:nvGrpSpPr>
              <p:cNvPr id="10" name="Group 9"/>
              <p:cNvGrpSpPr>
                <a:grpSpLocks noChangeAspect="1"/>
              </p:cNvGrpSpPr>
              <p:nvPr userDrawn="1"/>
            </p:nvGrpSpPr>
            <p:grpSpPr>
              <a:xfrm>
                <a:off x="0" y="276225"/>
                <a:ext cx="475615" cy="611505"/>
                <a:chOff x="0" y="0"/>
                <a:chExt cx="527901" cy="688156"/>
              </a:xfrm>
            </p:grpSpPr>
            <p:sp>
              <p:nvSpPr>
                <p:cNvPr id="25" name="Freeform 24"/>
                <p:cNvSpPr/>
                <p:nvPr userDrawn="1"/>
              </p:nvSpPr>
              <p:spPr>
                <a:xfrm>
                  <a:off x="0" y="334638"/>
                  <a:ext cx="527901" cy="353518"/>
                </a:xfrm>
                <a:custGeom>
                  <a:avLst/>
                  <a:gdLst>
                    <a:gd name="connsiteX0" fmla="*/ 0 w 537328"/>
                    <a:gd name="connsiteY0" fmla="*/ 377072 h 377072"/>
                    <a:gd name="connsiteX1" fmla="*/ 537328 w 537328"/>
                    <a:gd name="connsiteY1" fmla="*/ 18853 h 377072"/>
                    <a:gd name="connsiteX2" fmla="*/ 9427 w 537328"/>
                    <a:gd name="connsiteY2" fmla="*/ 18853 h 377072"/>
                    <a:gd name="connsiteX3" fmla="*/ 9427 w 537328"/>
                    <a:gd name="connsiteY3" fmla="*/ 0 h 377072"/>
                    <a:gd name="connsiteX0" fmla="*/ 0 w 537328"/>
                    <a:gd name="connsiteY0" fmla="*/ 377072 h 377072"/>
                    <a:gd name="connsiteX1" fmla="*/ 537328 w 537328"/>
                    <a:gd name="connsiteY1" fmla="*/ 18853 h 377072"/>
                    <a:gd name="connsiteX2" fmla="*/ 9427 w 537328"/>
                    <a:gd name="connsiteY2" fmla="*/ 18853 h 377072"/>
                    <a:gd name="connsiteX3" fmla="*/ 9427 w 537328"/>
                    <a:gd name="connsiteY3" fmla="*/ 0 h 377072"/>
                    <a:gd name="connsiteX0" fmla="*/ 0 w 537332"/>
                    <a:gd name="connsiteY0" fmla="*/ 384069 h 384069"/>
                    <a:gd name="connsiteX1" fmla="*/ 537328 w 537332"/>
                    <a:gd name="connsiteY1" fmla="*/ 25850 h 384069"/>
                    <a:gd name="connsiteX2" fmla="*/ 9427 w 537332"/>
                    <a:gd name="connsiteY2" fmla="*/ 25850 h 384069"/>
                    <a:gd name="connsiteX3" fmla="*/ 9427 w 537332"/>
                    <a:gd name="connsiteY3" fmla="*/ 6997 h 384069"/>
                    <a:gd name="connsiteX0" fmla="*/ 0 w 537332"/>
                    <a:gd name="connsiteY0" fmla="*/ 384069 h 384069"/>
                    <a:gd name="connsiteX1" fmla="*/ 537328 w 537332"/>
                    <a:gd name="connsiteY1" fmla="*/ 25850 h 384069"/>
                    <a:gd name="connsiteX2" fmla="*/ 9427 w 537332"/>
                    <a:gd name="connsiteY2" fmla="*/ 25850 h 384069"/>
                    <a:gd name="connsiteX3" fmla="*/ 9427 w 537332"/>
                    <a:gd name="connsiteY3" fmla="*/ 6997 h 384069"/>
                    <a:gd name="connsiteX0" fmla="*/ 0 w 537328"/>
                    <a:gd name="connsiteY0" fmla="*/ 710852 h 710852"/>
                    <a:gd name="connsiteX1" fmla="*/ 537328 w 537328"/>
                    <a:gd name="connsiteY1" fmla="*/ 352633 h 710852"/>
                    <a:gd name="connsiteX2" fmla="*/ 9427 w 537328"/>
                    <a:gd name="connsiteY2" fmla="*/ 352633 h 710852"/>
                    <a:gd name="connsiteX3" fmla="*/ 9427 w 537328"/>
                    <a:gd name="connsiteY3" fmla="*/ 333780 h 710852"/>
                    <a:gd name="connsiteX0" fmla="*/ 0 w 537328"/>
                    <a:gd name="connsiteY0" fmla="*/ 1461154 h 1461154"/>
                    <a:gd name="connsiteX1" fmla="*/ 537328 w 537328"/>
                    <a:gd name="connsiteY1" fmla="*/ 1102935 h 1461154"/>
                    <a:gd name="connsiteX2" fmla="*/ 9427 w 537328"/>
                    <a:gd name="connsiteY2" fmla="*/ 1102935 h 1461154"/>
                    <a:gd name="connsiteX3" fmla="*/ 160256 w 537328"/>
                    <a:gd name="connsiteY3" fmla="*/ 0 h 1461154"/>
                    <a:gd name="connsiteX0" fmla="*/ 0 w 537328"/>
                    <a:gd name="connsiteY0" fmla="*/ 710853 h 710853"/>
                    <a:gd name="connsiteX1" fmla="*/ 537328 w 537328"/>
                    <a:gd name="connsiteY1" fmla="*/ 352634 h 710853"/>
                    <a:gd name="connsiteX2" fmla="*/ 9427 w 537328"/>
                    <a:gd name="connsiteY2" fmla="*/ 352634 h 710853"/>
                    <a:gd name="connsiteX0" fmla="*/ 0 w 537328"/>
                    <a:gd name="connsiteY0" fmla="*/ 836552 h 836552"/>
                    <a:gd name="connsiteX1" fmla="*/ 537328 w 537328"/>
                    <a:gd name="connsiteY1" fmla="*/ 478333 h 836552"/>
                    <a:gd name="connsiteX2" fmla="*/ 9427 w 537328"/>
                    <a:gd name="connsiteY2" fmla="*/ 478333 h 836552"/>
                    <a:gd name="connsiteX0" fmla="*/ 0 w 537328"/>
                    <a:gd name="connsiteY0" fmla="*/ 737239 h 737239"/>
                    <a:gd name="connsiteX1" fmla="*/ 537328 w 537328"/>
                    <a:gd name="connsiteY1" fmla="*/ 379020 h 737239"/>
                    <a:gd name="connsiteX2" fmla="*/ 9427 w 537328"/>
                    <a:gd name="connsiteY2" fmla="*/ 379020 h 737239"/>
                    <a:gd name="connsiteX0" fmla="*/ 527957 w 527957"/>
                    <a:gd name="connsiteY0" fmla="*/ 379020 h 379020"/>
                    <a:gd name="connsiteX1" fmla="*/ 56 w 527957"/>
                    <a:gd name="connsiteY1" fmla="*/ 379020 h 379020"/>
                    <a:gd name="connsiteX0" fmla="*/ 527957 w 527957"/>
                    <a:gd name="connsiteY0" fmla="*/ 390136 h 390136"/>
                    <a:gd name="connsiteX1" fmla="*/ 56 w 527957"/>
                    <a:gd name="connsiteY1" fmla="*/ 390136 h 390136"/>
                    <a:gd name="connsiteX0" fmla="*/ 527901 w 527901"/>
                    <a:gd name="connsiteY0" fmla="*/ 438358 h 438358"/>
                    <a:gd name="connsiteX1" fmla="*/ 0 w 527901"/>
                    <a:gd name="connsiteY1" fmla="*/ 438358 h 438358"/>
                    <a:gd name="connsiteX0" fmla="*/ 527901 w 527901"/>
                    <a:gd name="connsiteY0" fmla="*/ 438358 h 438358"/>
                    <a:gd name="connsiteX1" fmla="*/ 0 w 527901"/>
                    <a:gd name="connsiteY1" fmla="*/ 438358 h 438358"/>
                    <a:gd name="connsiteX2" fmla="*/ 527901 w 527901"/>
                    <a:gd name="connsiteY2" fmla="*/ 438358 h 4383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527901" h="438358">
                      <a:moveTo>
                        <a:pt x="527901" y="438358"/>
                      </a:moveTo>
                      <a:cubicBezTo>
                        <a:pt x="520044" y="-139818"/>
                        <a:pt x="3142" y="-152389"/>
                        <a:pt x="0" y="438358"/>
                      </a:cubicBezTo>
                      <a:lnTo>
                        <a:pt x="527901" y="438358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GB" dirty="0"/>
                </a:p>
              </p:txBody>
            </p:sp>
            <p:sp>
              <p:nvSpPr>
                <p:cNvPr id="26" name="Oval 25"/>
                <p:cNvSpPr/>
                <p:nvPr userDrawn="1"/>
              </p:nvSpPr>
              <p:spPr>
                <a:xfrm>
                  <a:off x="70701" y="0"/>
                  <a:ext cx="386499" cy="386499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GB" dirty="0"/>
                </a:p>
              </p:txBody>
            </p:sp>
          </p:grpSp>
          <p:grpSp>
            <p:nvGrpSpPr>
              <p:cNvPr id="14" name="Group 13"/>
              <p:cNvGrpSpPr>
                <a:grpSpLocks noChangeAspect="1"/>
              </p:cNvGrpSpPr>
              <p:nvPr userDrawn="1"/>
            </p:nvGrpSpPr>
            <p:grpSpPr>
              <a:xfrm>
                <a:off x="638175" y="28575"/>
                <a:ext cx="475615" cy="611505"/>
                <a:chOff x="0" y="0"/>
                <a:chExt cx="527901" cy="688156"/>
              </a:xfrm>
            </p:grpSpPr>
            <p:sp>
              <p:nvSpPr>
                <p:cNvPr id="23" name="Freeform 22"/>
                <p:cNvSpPr/>
                <p:nvPr userDrawn="1"/>
              </p:nvSpPr>
              <p:spPr>
                <a:xfrm>
                  <a:off x="0" y="334638"/>
                  <a:ext cx="527901" cy="353518"/>
                </a:xfrm>
                <a:custGeom>
                  <a:avLst/>
                  <a:gdLst>
                    <a:gd name="connsiteX0" fmla="*/ 0 w 537328"/>
                    <a:gd name="connsiteY0" fmla="*/ 377072 h 377072"/>
                    <a:gd name="connsiteX1" fmla="*/ 537328 w 537328"/>
                    <a:gd name="connsiteY1" fmla="*/ 18853 h 377072"/>
                    <a:gd name="connsiteX2" fmla="*/ 9427 w 537328"/>
                    <a:gd name="connsiteY2" fmla="*/ 18853 h 377072"/>
                    <a:gd name="connsiteX3" fmla="*/ 9427 w 537328"/>
                    <a:gd name="connsiteY3" fmla="*/ 0 h 377072"/>
                    <a:gd name="connsiteX0" fmla="*/ 0 w 537328"/>
                    <a:gd name="connsiteY0" fmla="*/ 377072 h 377072"/>
                    <a:gd name="connsiteX1" fmla="*/ 537328 w 537328"/>
                    <a:gd name="connsiteY1" fmla="*/ 18853 h 377072"/>
                    <a:gd name="connsiteX2" fmla="*/ 9427 w 537328"/>
                    <a:gd name="connsiteY2" fmla="*/ 18853 h 377072"/>
                    <a:gd name="connsiteX3" fmla="*/ 9427 w 537328"/>
                    <a:gd name="connsiteY3" fmla="*/ 0 h 377072"/>
                    <a:gd name="connsiteX0" fmla="*/ 0 w 537332"/>
                    <a:gd name="connsiteY0" fmla="*/ 384069 h 384069"/>
                    <a:gd name="connsiteX1" fmla="*/ 537328 w 537332"/>
                    <a:gd name="connsiteY1" fmla="*/ 25850 h 384069"/>
                    <a:gd name="connsiteX2" fmla="*/ 9427 w 537332"/>
                    <a:gd name="connsiteY2" fmla="*/ 25850 h 384069"/>
                    <a:gd name="connsiteX3" fmla="*/ 9427 w 537332"/>
                    <a:gd name="connsiteY3" fmla="*/ 6997 h 384069"/>
                    <a:gd name="connsiteX0" fmla="*/ 0 w 537332"/>
                    <a:gd name="connsiteY0" fmla="*/ 384069 h 384069"/>
                    <a:gd name="connsiteX1" fmla="*/ 537328 w 537332"/>
                    <a:gd name="connsiteY1" fmla="*/ 25850 h 384069"/>
                    <a:gd name="connsiteX2" fmla="*/ 9427 w 537332"/>
                    <a:gd name="connsiteY2" fmla="*/ 25850 h 384069"/>
                    <a:gd name="connsiteX3" fmla="*/ 9427 w 537332"/>
                    <a:gd name="connsiteY3" fmla="*/ 6997 h 384069"/>
                    <a:gd name="connsiteX0" fmla="*/ 0 w 537328"/>
                    <a:gd name="connsiteY0" fmla="*/ 710852 h 710852"/>
                    <a:gd name="connsiteX1" fmla="*/ 537328 w 537328"/>
                    <a:gd name="connsiteY1" fmla="*/ 352633 h 710852"/>
                    <a:gd name="connsiteX2" fmla="*/ 9427 w 537328"/>
                    <a:gd name="connsiteY2" fmla="*/ 352633 h 710852"/>
                    <a:gd name="connsiteX3" fmla="*/ 9427 w 537328"/>
                    <a:gd name="connsiteY3" fmla="*/ 333780 h 710852"/>
                    <a:gd name="connsiteX0" fmla="*/ 0 w 537328"/>
                    <a:gd name="connsiteY0" fmla="*/ 1461154 h 1461154"/>
                    <a:gd name="connsiteX1" fmla="*/ 537328 w 537328"/>
                    <a:gd name="connsiteY1" fmla="*/ 1102935 h 1461154"/>
                    <a:gd name="connsiteX2" fmla="*/ 9427 w 537328"/>
                    <a:gd name="connsiteY2" fmla="*/ 1102935 h 1461154"/>
                    <a:gd name="connsiteX3" fmla="*/ 160256 w 537328"/>
                    <a:gd name="connsiteY3" fmla="*/ 0 h 1461154"/>
                    <a:gd name="connsiteX0" fmla="*/ 0 w 537328"/>
                    <a:gd name="connsiteY0" fmla="*/ 710853 h 710853"/>
                    <a:gd name="connsiteX1" fmla="*/ 537328 w 537328"/>
                    <a:gd name="connsiteY1" fmla="*/ 352634 h 710853"/>
                    <a:gd name="connsiteX2" fmla="*/ 9427 w 537328"/>
                    <a:gd name="connsiteY2" fmla="*/ 352634 h 710853"/>
                    <a:gd name="connsiteX0" fmla="*/ 0 w 537328"/>
                    <a:gd name="connsiteY0" fmla="*/ 836552 h 836552"/>
                    <a:gd name="connsiteX1" fmla="*/ 537328 w 537328"/>
                    <a:gd name="connsiteY1" fmla="*/ 478333 h 836552"/>
                    <a:gd name="connsiteX2" fmla="*/ 9427 w 537328"/>
                    <a:gd name="connsiteY2" fmla="*/ 478333 h 836552"/>
                    <a:gd name="connsiteX0" fmla="*/ 0 w 537328"/>
                    <a:gd name="connsiteY0" fmla="*/ 737239 h 737239"/>
                    <a:gd name="connsiteX1" fmla="*/ 537328 w 537328"/>
                    <a:gd name="connsiteY1" fmla="*/ 379020 h 737239"/>
                    <a:gd name="connsiteX2" fmla="*/ 9427 w 537328"/>
                    <a:gd name="connsiteY2" fmla="*/ 379020 h 737239"/>
                    <a:gd name="connsiteX0" fmla="*/ 527957 w 527957"/>
                    <a:gd name="connsiteY0" fmla="*/ 379020 h 379020"/>
                    <a:gd name="connsiteX1" fmla="*/ 56 w 527957"/>
                    <a:gd name="connsiteY1" fmla="*/ 379020 h 379020"/>
                    <a:gd name="connsiteX0" fmla="*/ 527957 w 527957"/>
                    <a:gd name="connsiteY0" fmla="*/ 390136 h 390136"/>
                    <a:gd name="connsiteX1" fmla="*/ 56 w 527957"/>
                    <a:gd name="connsiteY1" fmla="*/ 390136 h 390136"/>
                    <a:gd name="connsiteX0" fmla="*/ 527901 w 527901"/>
                    <a:gd name="connsiteY0" fmla="*/ 438358 h 438358"/>
                    <a:gd name="connsiteX1" fmla="*/ 0 w 527901"/>
                    <a:gd name="connsiteY1" fmla="*/ 438358 h 438358"/>
                    <a:gd name="connsiteX0" fmla="*/ 527901 w 527901"/>
                    <a:gd name="connsiteY0" fmla="*/ 438358 h 438358"/>
                    <a:gd name="connsiteX1" fmla="*/ 0 w 527901"/>
                    <a:gd name="connsiteY1" fmla="*/ 438358 h 438358"/>
                    <a:gd name="connsiteX2" fmla="*/ 527901 w 527901"/>
                    <a:gd name="connsiteY2" fmla="*/ 438358 h 4383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527901" h="438358">
                      <a:moveTo>
                        <a:pt x="527901" y="438358"/>
                      </a:moveTo>
                      <a:cubicBezTo>
                        <a:pt x="520044" y="-139818"/>
                        <a:pt x="3142" y="-152389"/>
                        <a:pt x="0" y="438358"/>
                      </a:cubicBezTo>
                      <a:lnTo>
                        <a:pt x="527901" y="438358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GB" dirty="0"/>
                </a:p>
              </p:txBody>
            </p:sp>
            <p:sp>
              <p:nvSpPr>
                <p:cNvPr id="24" name="Oval 23"/>
                <p:cNvSpPr/>
                <p:nvPr userDrawn="1"/>
              </p:nvSpPr>
              <p:spPr>
                <a:xfrm>
                  <a:off x="70701" y="0"/>
                  <a:ext cx="386499" cy="386499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GB" dirty="0"/>
                </a:p>
              </p:txBody>
            </p:sp>
          </p:grpSp>
          <p:grpSp>
            <p:nvGrpSpPr>
              <p:cNvPr id="17" name="Group 16"/>
              <p:cNvGrpSpPr>
                <a:grpSpLocks noChangeAspect="1"/>
              </p:cNvGrpSpPr>
              <p:nvPr userDrawn="1"/>
            </p:nvGrpSpPr>
            <p:grpSpPr>
              <a:xfrm>
                <a:off x="832132" y="325939"/>
                <a:ext cx="475615" cy="611504"/>
                <a:chOff x="543016" y="-19087"/>
                <a:chExt cx="527901" cy="688155"/>
              </a:xfrm>
            </p:grpSpPr>
            <p:sp>
              <p:nvSpPr>
                <p:cNvPr id="19" name="Freeform 18"/>
                <p:cNvSpPr/>
                <p:nvPr userDrawn="1"/>
              </p:nvSpPr>
              <p:spPr>
                <a:xfrm>
                  <a:off x="543016" y="315550"/>
                  <a:ext cx="527901" cy="353518"/>
                </a:xfrm>
                <a:custGeom>
                  <a:avLst/>
                  <a:gdLst>
                    <a:gd name="connsiteX0" fmla="*/ 0 w 537328"/>
                    <a:gd name="connsiteY0" fmla="*/ 377072 h 377072"/>
                    <a:gd name="connsiteX1" fmla="*/ 537328 w 537328"/>
                    <a:gd name="connsiteY1" fmla="*/ 18853 h 377072"/>
                    <a:gd name="connsiteX2" fmla="*/ 9427 w 537328"/>
                    <a:gd name="connsiteY2" fmla="*/ 18853 h 377072"/>
                    <a:gd name="connsiteX3" fmla="*/ 9427 w 537328"/>
                    <a:gd name="connsiteY3" fmla="*/ 0 h 377072"/>
                    <a:gd name="connsiteX0" fmla="*/ 0 w 537328"/>
                    <a:gd name="connsiteY0" fmla="*/ 377072 h 377072"/>
                    <a:gd name="connsiteX1" fmla="*/ 537328 w 537328"/>
                    <a:gd name="connsiteY1" fmla="*/ 18853 h 377072"/>
                    <a:gd name="connsiteX2" fmla="*/ 9427 w 537328"/>
                    <a:gd name="connsiteY2" fmla="*/ 18853 h 377072"/>
                    <a:gd name="connsiteX3" fmla="*/ 9427 w 537328"/>
                    <a:gd name="connsiteY3" fmla="*/ 0 h 377072"/>
                    <a:gd name="connsiteX0" fmla="*/ 0 w 537332"/>
                    <a:gd name="connsiteY0" fmla="*/ 384069 h 384069"/>
                    <a:gd name="connsiteX1" fmla="*/ 537328 w 537332"/>
                    <a:gd name="connsiteY1" fmla="*/ 25850 h 384069"/>
                    <a:gd name="connsiteX2" fmla="*/ 9427 w 537332"/>
                    <a:gd name="connsiteY2" fmla="*/ 25850 h 384069"/>
                    <a:gd name="connsiteX3" fmla="*/ 9427 w 537332"/>
                    <a:gd name="connsiteY3" fmla="*/ 6997 h 384069"/>
                    <a:gd name="connsiteX0" fmla="*/ 0 w 537332"/>
                    <a:gd name="connsiteY0" fmla="*/ 384069 h 384069"/>
                    <a:gd name="connsiteX1" fmla="*/ 537328 w 537332"/>
                    <a:gd name="connsiteY1" fmla="*/ 25850 h 384069"/>
                    <a:gd name="connsiteX2" fmla="*/ 9427 w 537332"/>
                    <a:gd name="connsiteY2" fmla="*/ 25850 h 384069"/>
                    <a:gd name="connsiteX3" fmla="*/ 9427 w 537332"/>
                    <a:gd name="connsiteY3" fmla="*/ 6997 h 384069"/>
                    <a:gd name="connsiteX0" fmla="*/ 0 w 537328"/>
                    <a:gd name="connsiteY0" fmla="*/ 710852 h 710852"/>
                    <a:gd name="connsiteX1" fmla="*/ 537328 w 537328"/>
                    <a:gd name="connsiteY1" fmla="*/ 352633 h 710852"/>
                    <a:gd name="connsiteX2" fmla="*/ 9427 w 537328"/>
                    <a:gd name="connsiteY2" fmla="*/ 352633 h 710852"/>
                    <a:gd name="connsiteX3" fmla="*/ 9427 w 537328"/>
                    <a:gd name="connsiteY3" fmla="*/ 333780 h 710852"/>
                    <a:gd name="connsiteX0" fmla="*/ 0 w 537328"/>
                    <a:gd name="connsiteY0" fmla="*/ 1461154 h 1461154"/>
                    <a:gd name="connsiteX1" fmla="*/ 537328 w 537328"/>
                    <a:gd name="connsiteY1" fmla="*/ 1102935 h 1461154"/>
                    <a:gd name="connsiteX2" fmla="*/ 9427 w 537328"/>
                    <a:gd name="connsiteY2" fmla="*/ 1102935 h 1461154"/>
                    <a:gd name="connsiteX3" fmla="*/ 160256 w 537328"/>
                    <a:gd name="connsiteY3" fmla="*/ 0 h 1461154"/>
                    <a:gd name="connsiteX0" fmla="*/ 0 w 537328"/>
                    <a:gd name="connsiteY0" fmla="*/ 710853 h 710853"/>
                    <a:gd name="connsiteX1" fmla="*/ 537328 w 537328"/>
                    <a:gd name="connsiteY1" fmla="*/ 352634 h 710853"/>
                    <a:gd name="connsiteX2" fmla="*/ 9427 w 537328"/>
                    <a:gd name="connsiteY2" fmla="*/ 352634 h 710853"/>
                    <a:gd name="connsiteX0" fmla="*/ 0 w 537328"/>
                    <a:gd name="connsiteY0" fmla="*/ 836552 h 836552"/>
                    <a:gd name="connsiteX1" fmla="*/ 537328 w 537328"/>
                    <a:gd name="connsiteY1" fmla="*/ 478333 h 836552"/>
                    <a:gd name="connsiteX2" fmla="*/ 9427 w 537328"/>
                    <a:gd name="connsiteY2" fmla="*/ 478333 h 836552"/>
                    <a:gd name="connsiteX0" fmla="*/ 0 w 537328"/>
                    <a:gd name="connsiteY0" fmla="*/ 737239 h 737239"/>
                    <a:gd name="connsiteX1" fmla="*/ 537328 w 537328"/>
                    <a:gd name="connsiteY1" fmla="*/ 379020 h 737239"/>
                    <a:gd name="connsiteX2" fmla="*/ 9427 w 537328"/>
                    <a:gd name="connsiteY2" fmla="*/ 379020 h 737239"/>
                    <a:gd name="connsiteX0" fmla="*/ 527957 w 527957"/>
                    <a:gd name="connsiteY0" fmla="*/ 379020 h 379020"/>
                    <a:gd name="connsiteX1" fmla="*/ 56 w 527957"/>
                    <a:gd name="connsiteY1" fmla="*/ 379020 h 379020"/>
                    <a:gd name="connsiteX0" fmla="*/ 527957 w 527957"/>
                    <a:gd name="connsiteY0" fmla="*/ 390136 h 390136"/>
                    <a:gd name="connsiteX1" fmla="*/ 56 w 527957"/>
                    <a:gd name="connsiteY1" fmla="*/ 390136 h 390136"/>
                    <a:gd name="connsiteX0" fmla="*/ 527901 w 527901"/>
                    <a:gd name="connsiteY0" fmla="*/ 438358 h 438358"/>
                    <a:gd name="connsiteX1" fmla="*/ 0 w 527901"/>
                    <a:gd name="connsiteY1" fmla="*/ 438358 h 438358"/>
                    <a:gd name="connsiteX0" fmla="*/ 527901 w 527901"/>
                    <a:gd name="connsiteY0" fmla="*/ 438358 h 438358"/>
                    <a:gd name="connsiteX1" fmla="*/ 0 w 527901"/>
                    <a:gd name="connsiteY1" fmla="*/ 438358 h 438358"/>
                    <a:gd name="connsiteX2" fmla="*/ 527901 w 527901"/>
                    <a:gd name="connsiteY2" fmla="*/ 438358 h 4383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527901" h="438358">
                      <a:moveTo>
                        <a:pt x="527901" y="438358"/>
                      </a:moveTo>
                      <a:cubicBezTo>
                        <a:pt x="520044" y="-139818"/>
                        <a:pt x="3142" y="-152389"/>
                        <a:pt x="0" y="438358"/>
                      </a:cubicBezTo>
                      <a:lnTo>
                        <a:pt x="527901" y="438358"/>
                      </a:lnTo>
                      <a:close/>
                    </a:path>
                  </a:pathLst>
                </a:cu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GB" dirty="0"/>
                </a:p>
              </p:txBody>
            </p:sp>
            <p:sp>
              <p:nvSpPr>
                <p:cNvPr id="20" name="Oval 19"/>
                <p:cNvSpPr/>
                <p:nvPr userDrawn="1"/>
              </p:nvSpPr>
              <p:spPr>
                <a:xfrm>
                  <a:off x="613717" y="-19087"/>
                  <a:ext cx="386499" cy="386499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GB" dirty="0"/>
                </a:p>
              </p:txBody>
            </p:sp>
          </p:grpSp>
        </p:grpSp>
        <p:sp>
          <p:nvSpPr>
            <p:cNvPr id="2" name="Rounded Rectangular Callout 1"/>
            <p:cNvSpPr/>
            <p:nvPr/>
          </p:nvSpPr>
          <p:spPr>
            <a:xfrm>
              <a:off x="1058325" y="2422590"/>
              <a:ext cx="3001992" cy="1167385"/>
            </a:xfrm>
            <a:prstGeom prst="wedgeRoundRectCallout">
              <a:avLst>
                <a:gd name="adj1" fmla="val 42549"/>
                <a:gd name="adj2" fmla="val 70231"/>
                <a:gd name="adj3" fmla="val 16667"/>
              </a:avLst>
            </a:prstGeom>
            <a:solidFill>
              <a:srgbClr val="FAFAEA"/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GB" sz="2000" b="1" dirty="0">
                  <a:solidFill>
                    <a:schemeClr val="tx2">
                      <a:lumMod val="50000"/>
                    </a:schemeClr>
                  </a:solidFill>
                  <a:latin typeface="Century Gothic" panose="020B050202020202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Elsie:</a:t>
              </a:r>
              <a:r>
                <a:rPr lang="en-GB" sz="2000" dirty="0">
                  <a:solidFill>
                    <a:schemeClr val="tx2">
                      <a:lumMod val="50000"/>
                    </a:schemeClr>
                  </a:solidFill>
                  <a:latin typeface="Century Gothic" panose="020B050202020202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The axe head is not a metal because it is not shiny.</a:t>
              </a:r>
            </a:p>
          </p:txBody>
        </p:sp>
        <p:sp>
          <p:nvSpPr>
            <p:cNvPr id="30" name="Rounded Rectangular Callout 29"/>
            <p:cNvSpPr/>
            <p:nvPr/>
          </p:nvSpPr>
          <p:spPr>
            <a:xfrm>
              <a:off x="5898674" y="3965464"/>
              <a:ext cx="2726739" cy="1167385"/>
            </a:xfrm>
            <a:prstGeom prst="wedgeRoundRectCallout">
              <a:avLst>
                <a:gd name="adj1" fmla="val -64197"/>
                <a:gd name="adj2" fmla="val -13041"/>
                <a:gd name="adj3" fmla="val 16667"/>
              </a:avLst>
            </a:prstGeom>
            <a:solidFill>
              <a:srgbClr val="FAFAEA"/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GB" sz="2000" b="1" dirty="0">
                  <a:solidFill>
                    <a:schemeClr val="tx2">
                      <a:lumMod val="50000"/>
                    </a:schemeClr>
                  </a:solidFill>
                  <a:latin typeface="Century Gothic" panose="020B050202020202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Isla:</a:t>
              </a:r>
              <a:r>
                <a:rPr lang="en-GB" sz="2000" dirty="0">
                  <a:solidFill>
                    <a:schemeClr val="tx2">
                      <a:lumMod val="50000"/>
                    </a:schemeClr>
                  </a:solidFill>
                  <a:latin typeface="Century Gothic" panose="020B050202020202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The axe head is a metal because it is heavy.</a:t>
              </a:r>
            </a:p>
          </p:txBody>
        </p:sp>
        <p:sp>
          <p:nvSpPr>
            <p:cNvPr id="31" name="Rounded Rectangular Callout 30"/>
            <p:cNvSpPr/>
            <p:nvPr/>
          </p:nvSpPr>
          <p:spPr>
            <a:xfrm>
              <a:off x="454571" y="4207582"/>
              <a:ext cx="2731237" cy="1167386"/>
            </a:xfrm>
            <a:prstGeom prst="wedgeRoundRectCallout">
              <a:avLst>
                <a:gd name="adj1" fmla="val 64901"/>
                <a:gd name="adj2" fmla="val -34306"/>
                <a:gd name="adj3" fmla="val 16667"/>
              </a:avLst>
            </a:prstGeom>
            <a:solidFill>
              <a:srgbClr val="FAFAEA"/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GB" sz="2000" b="1" dirty="0">
                  <a:solidFill>
                    <a:schemeClr val="tx2">
                      <a:lumMod val="50000"/>
                    </a:schemeClr>
                  </a:solidFill>
                  <a:latin typeface="Century Gothic" panose="020B050202020202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Logan:</a:t>
              </a:r>
              <a:r>
                <a:rPr lang="en-GB" sz="2000" dirty="0">
                  <a:solidFill>
                    <a:schemeClr val="tx2">
                      <a:lumMod val="50000"/>
                    </a:schemeClr>
                  </a:solidFill>
                  <a:latin typeface="Century Gothic" panose="020B050202020202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The axe head is a metal because it is sharp.</a:t>
              </a:r>
            </a:p>
          </p:txBody>
        </p:sp>
        <p:sp>
          <p:nvSpPr>
            <p:cNvPr id="32" name="Rounded Rectangular Callout 31"/>
            <p:cNvSpPr/>
            <p:nvPr/>
          </p:nvSpPr>
          <p:spPr>
            <a:xfrm>
              <a:off x="4817933" y="2193818"/>
              <a:ext cx="2652735" cy="1167384"/>
            </a:xfrm>
            <a:prstGeom prst="wedgeRoundRectCallout">
              <a:avLst>
                <a:gd name="adj1" fmla="val -38606"/>
                <a:gd name="adj2" fmla="val 79241"/>
                <a:gd name="adj3" fmla="val 16667"/>
              </a:avLst>
            </a:prstGeom>
            <a:solidFill>
              <a:srgbClr val="FAFAEA"/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GB" sz="2000" b="1" dirty="0">
                  <a:solidFill>
                    <a:schemeClr val="tx2">
                      <a:lumMod val="50000"/>
                    </a:schemeClr>
                  </a:solidFill>
                  <a:latin typeface="Century Gothic" panose="020B050202020202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Freddie:</a:t>
              </a:r>
              <a:r>
                <a:rPr lang="en-GB" sz="2000" dirty="0">
                  <a:solidFill>
                    <a:schemeClr val="tx2">
                      <a:lumMod val="50000"/>
                    </a:schemeClr>
                  </a:solidFill>
                  <a:latin typeface="Century Gothic" panose="020B050202020202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The axe head is a metal because it is hard.</a:t>
              </a:r>
            </a:p>
          </p:txBody>
        </p:sp>
      </p:grpSp>
      <p:sp>
        <p:nvSpPr>
          <p:cNvPr id="33" name="Text Placeholder 3"/>
          <p:cNvSpPr txBox="1">
            <a:spLocks/>
          </p:cNvSpPr>
          <p:nvPr/>
        </p:nvSpPr>
        <p:spPr>
          <a:xfrm>
            <a:off x="345870" y="817128"/>
            <a:ext cx="8329214" cy="160546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4000"/>
              </a:lnSpc>
            </a:pPr>
            <a:r>
              <a:rPr lang="en-GB" dirty="0">
                <a:latin typeface="Century Gothic" panose="020B0502020202020204" pitchFamily="34" charset="0"/>
              </a:rPr>
              <a:t>Some children are discussing whether the </a:t>
            </a:r>
            <a:r>
              <a:rPr lang="en-GB" b="1" dirty="0">
                <a:latin typeface="Century Gothic" panose="020B0502020202020204" pitchFamily="34" charset="0"/>
              </a:rPr>
              <a:t>axe head</a:t>
            </a:r>
            <a:r>
              <a:rPr lang="en-GB" dirty="0">
                <a:latin typeface="Century Gothic" panose="020B0502020202020204" pitchFamily="34" charset="0"/>
              </a:rPr>
              <a:t> is made of metal. </a:t>
            </a:r>
          </a:p>
          <a:p>
            <a:pPr>
              <a:lnSpc>
                <a:spcPct val="114000"/>
              </a:lnSpc>
            </a:pPr>
            <a:r>
              <a:rPr lang="en-GB" dirty="0">
                <a:latin typeface="Century Gothic" panose="020B0502020202020204" pitchFamily="34" charset="0"/>
              </a:rPr>
              <a:t>They use properties of materials to explain their answers. </a:t>
            </a:r>
          </a:p>
          <a:p>
            <a:pPr>
              <a:lnSpc>
                <a:spcPct val="114000"/>
              </a:lnSpc>
              <a:spcBef>
                <a:spcPts val="1800"/>
              </a:spcBef>
            </a:pPr>
            <a:r>
              <a:rPr lang="en-GB" dirty="0">
                <a:latin typeface="Century Gothic" panose="020B0502020202020204" pitchFamily="34" charset="0"/>
              </a:rPr>
              <a:t>Who do you agree with, and why</a:t>
            </a:r>
            <a:r>
              <a:rPr lang="en-GB" dirty="0"/>
              <a:t>?</a:t>
            </a:r>
          </a:p>
          <a:p>
            <a:r>
              <a:rPr lang="en-GB" dirty="0"/>
              <a:t> 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626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BEST_PowerPoint Template_Oct 20182.potx" id="{9B1E480F-8D1E-404F-8809-1FFDD0AB24A1}" vid="{93EB9601-02DB-41A3-A0A2-592BF7AFE6E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.BEST_PowerPoint Template_Oct 2018</Template>
  <TotalTime>616</TotalTime>
  <Words>180</Words>
  <Application>Microsoft Office PowerPoint</Application>
  <PresentationFormat>On-screen Show (4:3)</PresentationFormat>
  <Paragraphs>19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Verdana</vt:lpstr>
      <vt:lpstr>Office Theme</vt:lpstr>
      <vt:lpstr>PowerPoint Presentation</vt:lpstr>
      <vt:lpstr>PowerPoint Presentation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HEC Harden</dc:creator>
  <cp:lastModifiedBy>Nicky Waller</cp:lastModifiedBy>
  <cp:revision>22</cp:revision>
  <dcterms:created xsi:type="dcterms:W3CDTF">2020-05-12T11:33:06Z</dcterms:created>
  <dcterms:modified xsi:type="dcterms:W3CDTF">2021-01-30T10:51:05Z</dcterms:modified>
</cp:coreProperties>
</file>