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FFF00"/>
    <a:srgbClr val="007600"/>
    <a:srgbClr val="3737FF"/>
    <a:srgbClr val="5B5BFF"/>
    <a:srgbClr val="000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076" autoAdjust="0"/>
    <p:restoredTop sz="80778" autoAdjust="0"/>
  </p:normalViewPr>
  <p:slideViewPr>
    <p:cSldViewPr snapToGrid="0">
      <p:cViewPr varScale="1">
        <p:scale>
          <a:sx n="59" d="100"/>
          <a:sy n="59" d="100"/>
        </p:scale>
        <p:origin x="177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3BC92B-20E3-4759-9EA2-4291CE070368}" type="datetimeFigureOut">
              <a:rPr lang="en-GB" smtClean="0"/>
              <a:t>10/02/2021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E7C73D-9F36-4409-AC4D-B1068866F4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41290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b="0" i="0" baseline="0" dirty="0" smtClean="0">
                <a:solidFill>
                  <a:schemeClr val="tx1"/>
                </a:solidFill>
              </a:rPr>
              <a:t>This slide could be omitted, but it is useful to take opportunities to present positive role models and challenge preconceptions that children may have about what “a scientist” looks like.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200" b="0" i="0" baseline="0" dirty="0" smtClean="0">
              <a:solidFill>
                <a:schemeClr val="tx1"/>
              </a:solidFill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Image: woman – pixabay.com/</a:t>
            </a:r>
            <a:r>
              <a:rPr lang="en-GB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nicolagiordano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(3368678)</a:t>
            </a:r>
            <a:endParaRPr lang="en-GB" sz="1200" b="0" i="0" baseline="0" dirty="0" smtClean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E7C73D-9F36-4409-AC4D-B1068866F4E0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24406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Read through the slide with children, and allow sufficient</a:t>
            </a:r>
            <a:r>
              <a:rPr lang="en-GB" baseline="0" dirty="0" smtClean="0"/>
              <a:t> t</a:t>
            </a:r>
            <a:r>
              <a:rPr lang="en-GB" dirty="0" smtClean="0"/>
              <a:t>ime for them to look at the images</a:t>
            </a:r>
            <a:r>
              <a:rPr lang="en-GB" baseline="0" dirty="0" smtClean="0"/>
              <a:t>.</a:t>
            </a:r>
          </a:p>
          <a:p>
            <a:endParaRPr lang="en-GB" baseline="0" dirty="0" smtClean="0"/>
          </a:p>
          <a:p>
            <a:r>
              <a:rPr lang="en-GB" baseline="0" dirty="0" smtClean="0"/>
              <a:t>Images: fish – pixabay.com/</a:t>
            </a:r>
            <a:r>
              <a:rPr lang="en-GB" baseline="0" dirty="0" err="1" smtClean="0"/>
              <a:t>zoosnow</a:t>
            </a:r>
            <a:r>
              <a:rPr lang="en-GB" baseline="0" dirty="0" smtClean="0"/>
              <a:t> (3686185); seagull – pixabay.com/Hans (57752); starfish – pixabay.com/</a:t>
            </a:r>
            <a:r>
              <a:rPr lang="en-GB" baseline="0" dirty="0" err="1" smtClean="0"/>
              <a:t>KRiemer</a:t>
            </a:r>
            <a:r>
              <a:rPr lang="en-GB" baseline="0" dirty="0" smtClean="0"/>
              <a:t> (773758); jellyfish – pixabay.com/Andrea294 (4064588); sea anemone – pixabay.com/</a:t>
            </a:r>
            <a:r>
              <a:rPr lang="en-GB" baseline="0" dirty="0" err="1" smtClean="0"/>
              <a:t>Dieter_G</a:t>
            </a:r>
            <a:r>
              <a:rPr lang="en-GB" baseline="0" dirty="0" smtClean="0"/>
              <a:t> (3417960)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E7C73D-9F36-4409-AC4D-B1068866F4E0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40800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Read through the slide with children and ask them to look carefully at statements A, B, C and D.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They should think about what they know and understand about how scientists classify </a:t>
            </a:r>
            <a:r>
              <a:rPr lang="en-GB" smtClean="0"/>
              <a:t>and sort</a:t>
            </a:r>
            <a:r>
              <a:rPr lang="en-GB" baseline="0" smtClean="0"/>
              <a:t> </a:t>
            </a:r>
            <a:r>
              <a:rPr lang="en-GB" baseline="0" dirty="0" smtClean="0"/>
              <a:t>organisms</a:t>
            </a:r>
            <a:r>
              <a:rPr lang="en-GB" dirty="0" smtClean="0"/>
              <a:t>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="1" dirty="0" smtClean="0"/>
              <a:t>Expected answer: 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Answer C gives the most scientifically correct response, indicating an understanding that scientific classification is based on similarities and differences in organisms’ observable/physical features.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b="0" i="1" baseline="0" dirty="0" smtClean="0">
                <a:solidFill>
                  <a:schemeClr val="tx1"/>
                </a:solidFill>
              </a:rPr>
              <a:t>A breakdown of what the other choices tell you about students’ misunderstandings can be found in the teacher notes for this activity.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E7C73D-9F36-4409-AC4D-B1068866F4E0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37976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10/02/2021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97569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10/02/2021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21135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10/02/2021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25093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10/02/2021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47488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10/02/2021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90583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10/02/2021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98956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10/02/2021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8137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10/02/2021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7753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10/02/2021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5767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10/02/2021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32567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10/02/2021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9729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045666-C2DB-4374-98FD-31A24254EBAB}" type="datetimeFigureOut">
              <a:rPr lang="en-GB" smtClean="0"/>
              <a:t>10/02/2021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6752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1.pn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3" Type="http://schemas.openxmlformats.org/officeDocument/2006/relationships/image" Target="../media/image1.png"/><Relationship Id="rId7" Type="http://schemas.openxmlformats.org/officeDocument/2006/relationships/image" Target="../media/image1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2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44244"/>
            <a:ext cx="9150889" cy="6212362"/>
          </a:xfrm>
          <a:prstGeom prst="rect">
            <a:avLst/>
          </a:prstGeom>
        </p:spPr>
      </p:pic>
      <p:sp>
        <p:nvSpPr>
          <p:cNvPr id="11" name="Title 1"/>
          <p:cNvSpPr txBox="1">
            <a:spLocks/>
          </p:cNvSpPr>
          <p:nvPr/>
        </p:nvSpPr>
        <p:spPr>
          <a:xfrm>
            <a:off x="143751" y="26336"/>
            <a:ext cx="8820737" cy="576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>
              <a:defRPr/>
            </a:pPr>
            <a:r>
              <a:rPr lang="en-US" sz="2800" dirty="0">
                <a:latin typeface="Century Gothic" panose="020B0502020202020204" pitchFamily="34" charset="0"/>
              </a:rPr>
              <a:t>Seaside sorting</a:t>
            </a:r>
            <a:endParaRPr kumimoji="0" lang="en-GB" sz="28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entury Gothic" panose="020B0502020202020204" pitchFamily="34" charset="0"/>
            </a:endParaRPr>
          </a:p>
        </p:txBody>
      </p:sp>
      <p:sp>
        <p:nvSpPr>
          <p:cNvPr id="12" name="Text Placeholder 16"/>
          <p:cNvSpPr txBox="1">
            <a:spLocks/>
          </p:cNvSpPr>
          <p:nvPr/>
        </p:nvSpPr>
        <p:spPr>
          <a:xfrm>
            <a:off x="457201" y="4637411"/>
            <a:ext cx="8095884" cy="168443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l" defTabSz="914400" rtl="0" eaLnBrk="1" latinLnBrk="0" hangingPunct="1">
              <a:lnSpc>
                <a:spcPct val="114000"/>
              </a:lnSpc>
              <a:spcBef>
                <a:spcPct val="20000"/>
              </a:spcBef>
              <a:buFont typeface="+mj-lt"/>
              <a:buNone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971550" indent="-5143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485900" indent="-57150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-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974850" indent="-539750" algn="l" defTabSz="9144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514600" indent="-53975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o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>
              <a:defRPr/>
            </a:pPr>
            <a:r>
              <a:rPr lang="en-GB" sz="2400" dirty="0">
                <a:latin typeface="Century Gothic" panose="020B0502020202020204" pitchFamily="34" charset="0"/>
              </a:rPr>
              <a:t>Katie is a </a:t>
            </a:r>
            <a:r>
              <a:rPr lang="en-GB" sz="2400" dirty="0" smtClean="0">
                <a:latin typeface="Century Gothic" panose="020B0502020202020204" pitchFamily="34" charset="0"/>
              </a:rPr>
              <a:t>scientist.</a:t>
            </a:r>
          </a:p>
          <a:p>
            <a:pPr lvl="0" algn="ctr">
              <a:defRPr/>
            </a:pPr>
            <a:endParaRPr lang="en-GB" sz="1400" dirty="0">
              <a:latin typeface="Century Gothic" panose="020B0502020202020204" pitchFamily="34" charset="0"/>
            </a:endParaRPr>
          </a:p>
          <a:p>
            <a:pPr lvl="0" algn="ctr">
              <a:defRPr/>
            </a:pPr>
            <a:r>
              <a:rPr lang="en-GB" sz="2400" dirty="0">
                <a:latin typeface="Century Gothic" panose="020B0502020202020204" pitchFamily="34" charset="0"/>
              </a:rPr>
              <a:t>She studies </a:t>
            </a:r>
            <a:r>
              <a:rPr lang="en-GB" sz="2400" dirty="0" smtClean="0">
                <a:latin typeface="Century Gothic" panose="020B0502020202020204" pitchFamily="34" charset="0"/>
              </a:rPr>
              <a:t>organisms (living things) </a:t>
            </a:r>
            <a:r>
              <a:rPr lang="en-GB" sz="2400" dirty="0">
                <a:latin typeface="Century Gothic" panose="020B0502020202020204" pitchFamily="34" charset="0"/>
              </a:rPr>
              <a:t>that live in and around the sea</a:t>
            </a:r>
            <a:r>
              <a:rPr lang="en-GB" sz="2400" dirty="0" smtClean="0">
                <a:latin typeface="Century Gothic" panose="020B0502020202020204" pitchFamily="34" charset="0"/>
              </a:rPr>
              <a:t>.</a:t>
            </a:r>
            <a:endParaRPr lang="en-GB" sz="2400" dirty="0">
              <a:latin typeface="Century Gothic" panose="020B050202020202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5132" y="1159031"/>
            <a:ext cx="4553736" cy="303463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600577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2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44244"/>
            <a:ext cx="9150889" cy="6212362"/>
          </a:xfrm>
          <a:prstGeom prst="rect">
            <a:avLst/>
          </a:prstGeom>
        </p:spPr>
      </p:pic>
      <p:sp>
        <p:nvSpPr>
          <p:cNvPr id="12" name="Text Placeholder 16"/>
          <p:cNvSpPr txBox="1">
            <a:spLocks/>
          </p:cNvSpPr>
          <p:nvPr/>
        </p:nvSpPr>
        <p:spPr>
          <a:xfrm>
            <a:off x="457201" y="992786"/>
            <a:ext cx="8134708" cy="9655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14000"/>
              </a:lnSpc>
              <a:spcBef>
                <a:spcPct val="20000"/>
              </a:spcBef>
              <a:buFont typeface="+mj-lt"/>
              <a:buNone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971550" indent="-5143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485900" indent="-57150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-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974850" indent="-539750" algn="l" defTabSz="9144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514600" indent="-53975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o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defRPr/>
            </a:pPr>
            <a:r>
              <a:rPr lang="en-GB" sz="2400" dirty="0">
                <a:latin typeface="Century Gothic" panose="020B0502020202020204" pitchFamily="34" charset="0"/>
              </a:rPr>
              <a:t>Katie took photographs of these organisms at the </a:t>
            </a:r>
            <a:r>
              <a:rPr lang="en-GB" sz="2400" dirty="0" smtClean="0">
                <a:latin typeface="Century Gothic" panose="020B0502020202020204" pitchFamily="34" charset="0"/>
              </a:rPr>
              <a:t>seaside:</a:t>
            </a:r>
            <a:endParaRPr lang="en-GB" sz="2400" dirty="0">
              <a:latin typeface="Century Gothic" panose="020B0502020202020204" pitchFamily="34" charset="0"/>
            </a:endParaRPr>
          </a:p>
        </p:txBody>
      </p:sp>
      <p:pic>
        <p:nvPicPr>
          <p:cNvPr id="8" name="Picture 7"/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00" t="15885"/>
          <a:stretch/>
        </p:blipFill>
        <p:spPr bwMode="auto">
          <a:xfrm>
            <a:off x="962762" y="4311407"/>
            <a:ext cx="2014091" cy="1236113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0" name="Picture 9"/>
          <p:cNvPicPr/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396" r="4478" b="10693"/>
          <a:stretch/>
        </p:blipFill>
        <p:spPr bwMode="auto">
          <a:xfrm>
            <a:off x="3570809" y="4311407"/>
            <a:ext cx="2002383" cy="1240005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3" name="Text Box 13"/>
          <p:cNvSpPr txBox="1"/>
          <p:nvPr/>
        </p:nvSpPr>
        <p:spPr>
          <a:xfrm>
            <a:off x="3807214" y="5607458"/>
            <a:ext cx="1529573" cy="400110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2000" dirty="0">
                <a:effectLst/>
                <a:latin typeface="Century Gothic" panose="020B0502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Seagull</a:t>
            </a:r>
          </a:p>
        </p:txBody>
      </p:sp>
      <p:sp>
        <p:nvSpPr>
          <p:cNvPr id="14" name="Text Box 14"/>
          <p:cNvSpPr txBox="1"/>
          <p:nvPr/>
        </p:nvSpPr>
        <p:spPr>
          <a:xfrm>
            <a:off x="2150544" y="3464502"/>
            <a:ext cx="2013179" cy="400110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2000" dirty="0">
                <a:effectLst/>
                <a:latin typeface="Century Gothic" panose="020B0502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Sea anemone</a:t>
            </a:r>
          </a:p>
        </p:txBody>
      </p:sp>
      <p:sp>
        <p:nvSpPr>
          <p:cNvPr id="15" name="Text Box 15"/>
          <p:cNvSpPr txBox="1"/>
          <p:nvPr/>
        </p:nvSpPr>
        <p:spPr>
          <a:xfrm>
            <a:off x="6339512" y="5607458"/>
            <a:ext cx="1359244" cy="400110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2000" dirty="0">
                <a:effectLst/>
                <a:latin typeface="Century Gothic" panose="020B0502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Fish</a:t>
            </a:r>
          </a:p>
        </p:txBody>
      </p:sp>
      <p:sp>
        <p:nvSpPr>
          <p:cNvPr id="16" name="Text Box 16"/>
          <p:cNvSpPr txBox="1"/>
          <p:nvPr/>
        </p:nvSpPr>
        <p:spPr>
          <a:xfrm>
            <a:off x="1123136" y="5607458"/>
            <a:ext cx="1693343" cy="400110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2000" dirty="0">
                <a:effectLst/>
                <a:latin typeface="Century Gothic" panose="020B0502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Jellyfish</a:t>
            </a:r>
          </a:p>
        </p:txBody>
      </p:sp>
      <p:sp>
        <p:nvSpPr>
          <p:cNvPr id="17" name="Text Box 17"/>
          <p:cNvSpPr txBox="1"/>
          <p:nvPr/>
        </p:nvSpPr>
        <p:spPr>
          <a:xfrm>
            <a:off x="4950887" y="3464502"/>
            <a:ext cx="1495167" cy="400110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2000" dirty="0">
                <a:effectLst/>
                <a:latin typeface="Century Gothic" panose="020B0502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Starfish</a:t>
            </a:r>
          </a:p>
        </p:txBody>
      </p:sp>
      <p:sp>
        <p:nvSpPr>
          <p:cNvPr id="18" name="Title 1"/>
          <p:cNvSpPr txBox="1">
            <a:spLocks/>
          </p:cNvSpPr>
          <p:nvPr/>
        </p:nvSpPr>
        <p:spPr>
          <a:xfrm>
            <a:off x="143751" y="26336"/>
            <a:ext cx="8820737" cy="576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>
              <a:defRPr/>
            </a:pPr>
            <a:r>
              <a:rPr lang="en-US" sz="2800" dirty="0">
                <a:latin typeface="Century Gothic" panose="020B0502020202020204" pitchFamily="34" charset="0"/>
              </a:rPr>
              <a:t>Seaside sorting</a:t>
            </a:r>
            <a:endParaRPr kumimoji="0" lang="en-GB" sz="28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entury Gothic" panose="020B050202020202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7579"/>
          <a:stretch/>
        </p:blipFill>
        <p:spPr>
          <a:xfrm>
            <a:off x="2252471" y="2168451"/>
            <a:ext cx="1809324" cy="12348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8738" y="2168451"/>
            <a:ext cx="1859464" cy="12348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358"/>
          <a:stretch/>
        </p:blipFill>
        <p:spPr>
          <a:xfrm>
            <a:off x="6178378" y="4311407"/>
            <a:ext cx="1681512" cy="12348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530746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6889" y="645638"/>
            <a:ext cx="9150889" cy="6212362"/>
          </a:xfrm>
          <a:prstGeom prst="rect">
            <a:avLst/>
          </a:prstGeom>
        </p:spPr>
      </p:pic>
      <p:sp>
        <p:nvSpPr>
          <p:cNvPr id="12" name="Text Placeholder 16"/>
          <p:cNvSpPr txBox="1">
            <a:spLocks/>
          </p:cNvSpPr>
          <p:nvPr/>
        </p:nvSpPr>
        <p:spPr>
          <a:xfrm>
            <a:off x="358344" y="863126"/>
            <a:ext cx="3892380" cy="259127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14000"/>
              </a:lnSpc>
              <a:spcBef>
                <a:spcPct val="20000"/>
              </a:spcBef>
              <a:buFont typeface="+mj-lt"/>
              <a:buNone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971550" indent="-5143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485900" indent="-57150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-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974850" indent="-539750" algn="l" defTabSz="9144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514600" indent="-53975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o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spcAft>
                <a:spcPts val="1800"/>
              </a:spcAft>
              <a:defRPr/>
            </a:pPr>
            <a:r>
              <a:rPr lang="en-GB" sz="2200" dirty="0">
                <a:solidFill>
                  <a:srgbClr val="1F497D">
                    <a:lumMod val="50000"/>
                  </a:srgbClr>
                </a:solidFill>
                <a:latin typeface="Century Gothic" panose="020B0502020202020204" pitchFamily="34" charset="0"/>
              </a:rPr>
              <a:t>Katie wants to sort the organisms into </a:t>
            </a:r>
            <a:r>
              <a:rPr lang="en-GB" sz="2200" dirty="0" smtClean="0">
                <a:solidFill>
                  <a:srgbClr val="1F497D">
                    <a:lumMod val="50000"/>
                  </a:srgbClr>
                </a:solidFill>
                <a:latin typeface="Century Gothic" panose="020B0502020202020204" pitchFamily="34" charset="0"/>
              </a:rPr>
              <a:t>groups.</a:t>
            </a:r>
          </a:p>
          <a:p>
            <a:pPr lvl="0">
              <a:spcAft>
                <a:spcPts val="1800"/>
              </a:spcAft>
              <a:defRPr/>
            </a:pPr>
            <a:r>
              <a:rPr lang="en-GB" sz="2200" dirty="0" smtClean="0">
                <a:solidFill>
                  <a:srgbClr val="1F497D">
                    <a:lumMod val="50000"/>
                  </a:srgbClr>
                </a:solidFill>
                <a:latin typeface="Century Gothic" panose="020B0502020202020204" pitchFamily="34" charset="0"/>
              </a:rPr>
              <a:t>Why </a:t>
            </a:r>
            <a:r>
              <a:rPr lang="en-GB" sz="2200" dirty="0">
                <a:solidFill>
                  <a:srgbClr val="1F497D">
                    <a:lumMod val="50000"/>
                  </a:srgbClr>
                </a:solidFill>
                <a:latin typeface="Century Gothic" panose="020B0502020202020204" pitchFamily="34" charset="0"/>
              </a:rPr>
              <a:t>would a scientist </a:t>
            </a:r>
            <a:r>
              <a:rPr lang="en-GB" sz="2200" dirty="0" smtClean="0">
                <a:solidFill>
                  <a:srgbClr val="1F497D">
                    <a:lumMod val="50000"/>
                  </a:srgbClr>
                </a:solidFill>
                <a:latin typeface="Century Gothic" panose="020B0502020202020204" pitchFamily="34" charset="0"/>
              </a:rPr>
              <a:t>sort organisms </a:t>
            </a:r>
            <a:r>
              <a:rPr lang="en-GB" sz="2200" dirty="0">
                <a:solidFill>
                  <a:srgbClr val="1F497D">
                    <a:lumMod val="50000"/>
                  </a:srgbClr>
                </a:solidFill>
                <a:latin typeface="Century Gothic" panose="020B0502020202020204" pitchFamily="34" charset="0"/>
              </a:rPr>
              <a:t>into the </a:t>
            </a:r>
            <a:r>
              <a:rPr lang="en-GB" sz="2200" b="1" dirty="0">
                <a:solidFill>
                  <a:srgbClr val="1F497D">
                    <a:lumMod val="50000"/>
                  </a:srgbClr>
                </a:solidFill>
                <a:latin typeface="Century Gothic" panose="020B0502020202020204" pitchFamily="34" charset="0"/>
              </a:rPr>
              <a:t>same</a:t>
            </a:r>
            <a:r>
              <a:rPr lang="en-GB" sz="2200" dirty="0">
                <a:solidFill>
                  <a:srgbClr val="1F497D">
                    <a:lumMod val="50000"/>
                  </a:srgbClr>
                </a:solidFill>
                <a:latin typeface="Century Gothic" panose="020B0502020202020204" pitchFamily="34" charset="0"/>
              </a:rPr>
              <a:t> group</a:t>
            </a:r>
            <a:r>
              <a:rPr lang="en-GB" sz="2200" dirty="0">
                <a:solidFill>
                  <a:srgbClr val="1F497D">
                    <a:lumMod val="50000"/>
                  </a:srgbClr>
                </a:solidFill>
                <a:latin typeface="+mn-lt"/>
              </a:rPr>
              <a:t>?</a:t>
            </a:r>
          </a:p>
        </p:txBody>
      </p:sp>
      <p:sp>
        <p:nvSpPr>
          <p:cNvPr id="19" name="Rectangle 18"/>
          <p:cNvSpPr/>
          <p:nvPr/>
        </p:nvSpPr>
        <p:spPr>
          <a:xfrm>
            <a:off x="402385" y="5553530"/>
            <a:ext cx="8303467" cy="540142"/>
          </a:xfrm>
          <a:prstGeom prst="rect">
            <a:avLst/>
          </a:prstGeom>
          <a:solidFill>
            <a:srgbClr val="FAFAEA"/>
          </a:solidFill>
          <a:ln>
            <a:solidFill>
              <a:srgbClr val="1025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/>
          <p:cNvSpPr/>
          <p:nvPr/>
        </p:nvSpPr>
        <p:spPr>
          <a:xfrm>
            <a:off x="402385" y="3574076"/>
            <a:ext cx="8303467" cy="540142"/>
          </a:xfrm>
          <a:prstGeom prst="rect">
            <a:avLst/>
          </a:prstGeom>
          <a:solidFill>
            <a:srgbClr val="FAFAEA"/>
          </a:solidFill>
          <a:ln>
            <a:solidFill>
              <a:srgbClr val="1025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 20"/>
          <p:cNvSpPr/>
          <p:nvPr/>
        </p:nvSpPr>
        <p:spPr>
          <a:xfrm>
            <a:off x="402385" y="4233894"/>
            <a:ext cx="8303467" cy="540142"/>
          </a:xfrm>
          <a:prstGeom prst="rect">
            <a:avLst/>
          </a:prstGeom>
          <a:solidFill>
            <a:srgbClr val="FAFAEA"/>
          </a:solidFill>
          <a:ln>
            <a:solidFill>
              <a:srgbClr val="1025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/>
          <p:cNvSpPr/>
          <p:nvPr/>
        </p:nvSpPr>
        <p:spPr>
          <a:xfrm>
            <a:off x="402385" y="4893712"/>
            <a:ext cx="8303467" cy="540142"/>
          </a:xfrm>
          <a:prstGeom prst="rect">
            <a:avLst/>
          </a:prstGeom>
          <a:solidFill>
            <a:srgbClr val="FAFAEA"/>
          </a:solidFill>
          <a:ln>
            <a:solidFill>
              <a:srgbClr val="1025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457200" y="3659410"/>
            <a:ext cx="46582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solidFill>
                  <a:srgbClr val="10253F"/>
                </a:solidFill>
                <a:latin typeface="Century Gothic" panose="020B0502020202020204" pitchFamily="34" charset="0"/>
                <a:ea typeface="Verdana" panose="020B0604030504040204" pitchFamily="34" charset="0"/>
              </a:rPr>
              <a:t>A</a:t>
            </a:r>
            <a:endParaRPr lang="en-GB" sz="2000" dirty="0">
              <a:solidFill>
                <a:srgbClr val="10253F"/>
              </a:solidFill>
              <a:latin typeface="Century Gothic" panose="020B0502020202020204" pitchFamily="34" charset="0"/>
              <a:ea typeface="Verdana" panose="020B060403050404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977841" y="3657081"/>
            <a:ext cx="7728009" cy="369332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r>
              <a:rPr lang="en-GB" sz="2000" dirty="0" smtClean="0">
                <a:solidFill>
                  <a:srgbClr val="10253F"/>
                </a:solidFill>
                <a:latin typeface="Century Gothic" panose="020B0502020202020204" pitchFamily="34" charset="0"/>
                <a:ea typeface="Verdana" panose="020B0604030504040204" pitchFamily="34" charset="0"/>
              </a:rPr>
              <a:t>The </a:t>
            </a:r>
            <a:r>
              <a:rPr lang="en-GB" sz="2000" dirty="0">
                <a:solidFill>
                  <a:srgbClr val="10253F"/>
                </a:solidFill>
                <a:latin typeface="Century Gothic" panose="020B0502020202020204" pitchFamily="34" charset="0"/>
                <a:ea typeface="Verdana" panose="020B0604030504040204" pitchFamily="34" charset="0"/>
              </a:rPr>
              <a:t>organisms </a:t>
            </a:r>
            <a:r>
              <a:rPr lang="en-GB" sz="2000" dirty="0" smtClean="0">
                <a:solidFill>
                  <a:srgbClr val="10253F"/>
                </a:solidFill>
                <a:latin typeface="Century Gothic" panose="020B0502020202020204" pitchFamily="34" charset="0"/>
                <a:ea typeface="Verdana" panose="020B0604030504040204" pitchFamily="34" charset="0"/>
              </a:rPr>
              <a:t>have similar names.</a:t>
            </a:r>
            <a:endParaRPr lang="en-GB" sz="2000" dirty="0">
              <a:solidFill>
                <a:srgbClr val="10253F"/>
              </a:solidFill>
              <a:latin typeface="Century Gothic" panose="020B0502020202020204" pitchFamily="34" charset="0"/>
              <a:ea typeface="Verdana" panose="020B0604030504040204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57200" y="4319228"/>
            <a:ext cx="46582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solidFill>
                  <a:srgbClr val="10253F"/>
                </a:solidFill>
                <a:latin typeface="Century Gothic" panose="020B0502020202020204" pitchFamily="34" charset="0"/>
                <a:ea typeface="Verdana" panose="020B0604030504040204" pitchFamily="34" charset="0"/>
              </a:rPr>
              <a:t>B</a:t>
            </a:r>
            <a:endParaRPr lang="en-GB" sz="2000" dirty="0">
              <a:solidFill>
                <a:srgbClr val="10253F"/>
              </a:solidFill>
              <a:latin typeface="Century Gothic" panose="020B0502020202020204" pitchFamily="34" charset="0"/>
              <a:ea typeface="Verdana" panose="020B0604030504040204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936596" y="4316899"/>
            <a:ext cx="7728009" cy="369332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r>
              <a:rPr lang="en-GB" sz="2000" dirty="0" smtClean="0">
                <a:solidFill>
                  <a:srgbClr val="10253F"/>
                </a:solidFill>
                <a:latin typeface="Century Gothic" panose="020B0502020202020204" pitchFamily="34" charset="0"/>
                <a:ea typeface="Verdana" panose="020B0604030504040204" pitchFamily="34" charset="0"/>
              </a:rPr>
              <a:t>The </a:t>
            </a:r>
            <a:r>
              <a:rPr lang="en-GB" sz="2000" dirty="0">
                <a:solidFill>
                  <a:srgbClr val="10253F"/>
                </a:solidFill>
                <a:latin typeface="Century Gothic" panose="020B0502020202020204" pitchFamily="34" charset="0"/>
                <a:ea typeface="Verdana" panose="020B0604030504040204" pitchFamily="34" charset="0"/>
              </a:rPr>
              <a:t>organisms </a:t>
            </a:r>
            <a:r>
              <a:rPr lang="en-GB" sz="2000" dirty="0" smtClean="0">
                <a:solidFill>
                  <a:srgbClr val="10253F"/>
                </a:solidFill>
                <a:latin typeface="Century Gothic" panose="020B0502020202020204" pitchFamily="34" charset="0"/>
                <a:ea typeface="Verdana" panose="020B0604030504040204" pitchFamily="34" charset="0"/>
              </a:rPr>
              <a:t>have similar habitats.</a:t>
            </a:r>
            <a:endParaRPr lang="en-GB" sz="2000" dirty="0">
              <a:solidFill>
                <a:srgbClr val="10253F"/>
              </a:solidFill>
              <a:latin typeface="Century Gothic" panose="020B0502020202020204" pitchFamily="34" charset="0"/>
              <a:ea typeface="Verdana" panose="020B0604030504040204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57200" y="4979046"/>
            <a:ext cx="46582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solidFill>
                  <a:srgbClr val="10253F"/>
                </a:solidFill>
                <a:latin typeface="Century Gothic" panose="020B0502020202020204" pitchFamily="34" charset="0"/>
                <a:ea typeface="Verdana" panose="020B0604030504040204" pitchFamily="34" charset="0"/>
              </a:rPr>
              <a:t>C</a:t>
            </a:r>
            <a:endParaRPr lang="en-GB" sz="2000" dirty="0">
              <a:solidFill>
                <a:srgbClr val="10253F"/>
              </a:solidFill>
              <a:latin typeface="Century Gothic" panose="020B0502020202020204" pitchFamily="34" charset="0"/>
              <a:ea typeface="Verdana" panose="020B0604030504040204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923026" y="4976717"/>
            <a:ext cx="7728009" cy="369332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r>
              <a:rPr lang="en-GB" sz="2000" dirty="0" smtClean="0">
                <a:solidFill>
                  <a:srgbClr val="10253F"/>
                </a:solidFill>
                <a:latin typeface="Century Gothic" panose="020B0502020202020204" pitchFamily="34" charset="0"/>
                <a:ea typeface="Verdana" panose="020B0604030504040204" pitchFamily="34" charset="0"/>
              </a:rPr>
              <a:t>The </a:t>
            </a:r>
            <a:r>
              <a:rPr lang="en-GB" sz="2000" dirty="0">
                <a:solidFill>
                  <a:srgbClr val="10253F"/>
                </a:solidFill>
                <a:latin typeface="Century Gothic" panose="020B0502020202020204" pitchFamily="34" charset="0"/>
                <a:ea typeface="Verdana" panose="020B0604030504040204" pitchFamily="34" charset="0"/>
              </a:rPr>
              <a:t>organisms </a:t>
            </a:r>
            <a:r>
              <a:rPr lang="en-GB" sz="2000" dirty="0" smtClean="0">
                <a:solidFill>
                  <a:srgbClr val="10253F"/>
                </a:solidFill>
                <a:latin typeface="Century Gothic" panose="020B0502020202020204" pitchFamily="34" charset="0"/>
                <a:ea typeface="Verdana" panose="020B0604030504040204" pitchFamily="34" charset="0"/>
              </a:rPr>
              <a:t>have similar features.</a:t>
            </a:r>
            <a:endParaRPr lang="en-GB" sz="2000" dirty="0">
              <a:solidFill>
                <a:srgbClr val="10253F"/>
              </a:solidFill>
              <a:latin typeface="Century Gothic" panose="020B0502020202020204" pitchFamily="34" charset="0"/>
              <a:ea typeface="Verdana" panose="020B0604030504040204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57200" y="5632516"/>
            <a:ext cx="46582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solidFill>
                  <a:srgbClr val="10253F"/>
                </a:solidFill>
                <a:latin typeface="Century Gothic" panose="020B0502020202020204" pitchFamily="34" charset="0"/>
                <a:ea typeface="Verdana" panose="020B0604030504040204" pitchFamily="34" charset="0"/>
              </a:rPr>
              <a:t>D</a:t>
            </a:r>
            <a:endParaRPr lang="en-GB" sz="2000" dirty="0">
              <a:solidFill>
                <a:srgbClr val="10253F"/>
              </a:solidFill>
              <a:latin typeface="Century Gothic" panose="020B0502020202020204" pitchFamily="34" charset="0"/>
              <a:ea typeface="Verdana" panose="020B0604030504040204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936596" y="5630187"/>
            <a:ext cx="7728009" cy="369332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r>
              <a:rPr lang="en-GB" sz="2000" dirty="0" smtClean="0">
                <a:solidFill>
                  <a:srgbClr val="10253F"/>
                </a:solidFill>
                <a:latin typeface="Century Gothic" panose="020B0502020202020204" pitchFamily="34" charset="0"/>
                <a:ea typeface="Verdana" panose="020B0604030504040204" pitchFamily="34" charset="0"/>
              </a:rPr>
              <a:t>I don’t know.</a:t>
            </a:r>
            <a:endParaRPr lang="en-GB" sz="2000" dirty="0">
              <a:solidFill>
                <a:srgbClr val="10253F"/>
              </a:solidFill>
              <a:latin typeface="Century Gothic" panose="020B0502020202020204" pitchFamily="34" charset="0"/>
              <a:ea typeface="Verdana" panose="020B0604030504040204" pitchFamily="34" charset="0"/>
            </a:endParaRPr>
          </a:p>
        </p:txBody>
      </p:sp>
      <p:sp>
        <p:nvSpPr>
          <p:cNvPr id="39" name="Title 1"/>
          <p:cNvSpPr txBox="1">
            <a:spLocks/>
          </p:cNvSpPr>
          <p:nvPr/>
        </p:nvSpPr>
        <p:spPr>
          <a:xfrm>
            <a:off x="143751" y="26336"/>
            <a:ext cx="8820737" cy="576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>
              <a:defRPr/>
            </a:pPr>
            <a:r>
              <a:rPr lang="en-US" sz="2800" dirty="0">
                <a:latin typeface="Century Gothic" panose="020B0502020202020204" pitchFamily="34" charset="0"/>
              </a:rPr>
              <a:t>Seaside sorting</a:t>
            </a:r>
            <a:endParaRPr kumimoji="0" lang="en-GB" sz="28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entury Gothic" panose="020B0502020202020204" pitchFamily="34" charset="0"/>
            </a:endParaRPr>
          </a:p>
        </p:txBody>
      </p:sp>
      <p:grpSp>
        <p:nvGrpSpPr>
          <p:cNvPr id="40" name="Group 39"/>
          <p:cNvGrpSpPr>
            <a:grpSpLocks noChangeAspect="1"/>
          </p:cNvGrpSpPr>
          <p:nvPr/>
        </p:nvGrpSpPr>
        <p:grpSpPr>
          <a:xfrm>
            <a:off x="4505537" y="912554"/>
            <a:ext cx="4159068" cy="2499924"/>
            <a:chOff x="1574467" y="2403234"/>
            <a:chExt cx="5995067" cy="3603503"/>
          </a:xfrm>
        </p:grpSpPr>
        <p:grpSp>
          <p:nvGrpSpPr>
            <p:cNvPr id="41" name="Group 40"/>
            <p:cNvGrpSpPr/>
            <p:nvPr/>
          </p:nvGrpSpPr>
          <p:grpSpPr>
            <a:xfrm>
              <a:off x="2592668" y="2403234"/>
              <a:ext cx="2013179" cy="1695330"/>
              <a:chOff x="2150544" y="2168451"/>
              <a:chExt cx="2013179" cy="1695330"/>
            </a:xfrm>
          </p:grpSpPr>
          <p:sp>
            <p:nvSpPr>
              <p:cNvPr id="54" name="Text Box 14"/>
              <p:cNvSpPr txBox="1"/>
              <p:nvPr/>
            </p:nvSpPr>
            <p:spPr>
              <a:xfrm>
                <a:off x="2150544" y="3464502"/>
                <a:ext cx="2013179" cy="399279"/>
              </a:xfrm>
              <a:prstGeom prst="rect">
                <a:avLst/>
              </a:prstGeom>
              <a:noFill/>
              <a:ln w="6350">
                <a:noFill/>
              </a:ln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spAutoFit/>
              </a:bodyPr>
              <a:lstStyle/>
              <a:p>
                <a:pPr algn="ctr">
                  <a:spcAft>
                    <a:spcPts val="0"/>
                  </a:spcAft>
                </a:pPr>
                <a:r>
                  <a:rPr lang="en-GB" sz="1200" dirty="0">
                    <a:effectLst/>
                    <a:latin typeface="Century Gothic" panose="020B0502020202020204" pitchFamily="34" charset="0"/>
                    <a:ea typeface="Verdana" panose="020B0604030504040204" pitchFamily="34" charset="0"/>
                    <a:cs typeface="Arial" panose="020B0604020202020204" pitchFamily="34" charset="0"/>
                  </a:rPr>
                  <a:t>Sea anemone</a:t>
                </a:r>
              </a:p>
            </p:txBody>
          </p:sp>
          <p:pic>
            <p:nvPicPr>
              <p:cNvPr id="55" name="Picture 54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17579"/>
              <a:stretch/>
            </p:blipFill>
            <p:spPr>
              <a:xfrm>
                <a:off x="2252471" y="2168451"/>
                <a:ext cx="1809324" cy="1234800"/>
              </a:xfrm>
              <a:prstGeom prst="rect">
                <a:avLst/>
              </a:prstGeo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</p:pic>
        </p:grpSp>
        <p:grpSp>
          <p:nvGrpSpPr>
            <p:cNvPr id="42" name="Group 41"/>
            <p:cNvGrpSpPr/>
            <p:nvPr/>
          </p:nvGrpSpPr>
          <p:grpSpPr>
            <a:xfrm>
              <a:off x="4691868" y="2403234"/>
              <a:ext cx="1859464" cy="1695330"/>
              <a:chOff x="4768738" y="2168451"/>
              <a:chExt cx="1859464" cy="1695330"/>
            </a:xfrm>
          </p:grpSpPr>
          <p:sp>
            <p:nvSpPr>
              <p:cNvPr id="52" name="Text Box 17"/>
              <p:cNvSpPr txBox="1"/>
              <p:nvPr/>
            </p:nvSpPr>
            <p:spPr>
              <a:xfrm>
                <a:off x="4950888" y="3464502"/>
                <a:ext cx="1495168" cy="399279"/>
              </a:xfrm>
              <a:prstGeom prst="rect">
                <a:avLst/>
              </a:prstGeom>
              <a:noFill/>
              <a:ln w="6350">
                <a:noFill/>
              </a:ln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spAutoFit/>
              </a:bodyPr>
              <a:lstStyle/>
              <a:p>
                <a:pPr algn="ctr">
                  <a:spcAft>
                    <a:spcPts val="0"/>
                  </a:spcAft>
                </a:pPr>
                <a:r>
                  <a:rPr lang="en-GB" sz="1200" dirty="0">
                    <a:effectLst/>
                    <a:latin typeface="Century Gothic" panose="020B0502020202020204" pitchFamily="34" charset="0"/>
                    <a:ea typeface="Verdana" panose="020B0604030504040204" pitchFamily="34" charset="0"/>
                    <a:cs typeface="Arial" panose="020B0604020202020204" pitchFamily="34" charset="0"/>
                  </a:rPr>
                  <a:t>Starfish</a:t>
                </a:r>
              </a:p>
            </p:txBody>
          </p:sp>
          <p:pic>
            <p:nvPicPr>
              <p:cNvPr id="53" name="Picture 52"/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768738" y="2168451"/>
                <a:ext cx="1859464" cy="1234800"/>
              </a:xfrm>
              <a:prstGeom prst="rect">
                <a:avLst/>
              </a:prstGeo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</p:pic>
        </p:grpSp>
        <p:grpSp>
          <p:nvGrpSpPr>
            <p:cNvPr id="43" name="Group 42"/>
            <p:cNvGrpSpPr/>
            <p:nvPr/>
          </p:nvGrpSpPr>
          <p:grpSpPr>
            <a:xfrm>
              <a:off x="3725305" y="4311407"/>
              <a:ext cx="2002383" cy="1695330"/>
              <a:chOff x="3570809" y="4311407"/>
              <a:chExt cx="2002383" cy="1695330"/>
            </a:xfrm>
          </p:grpSpPr>
          <p:pic>
            <p:nvPicPr>
              <p:cNvPr id="50" name="Picture 49"/>
              <p:cNvPicPr/>
              <p:nvPr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10396" r="4478" b="10693"/>
              <a:stretch/>
            </p:blipFill>
            <p:spPr bwMode="auto">
              <a:xfrm>
                <a:off x="3570809" y="4311407"/>
                <a:ext cx="2002383" cy="1240005"/>
              </a:xfrm>
              <a:prstGeom prst="rect">
                <a:avLst/>
              </a:prstGeom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extLst>
                <a:ext uri="{53640926-AAD7-44D8-BBD7-CCE9431645EC}">
                  <a14:shadowObscured xmlns:a14="http://schemas.microsoft.com/office/drawing/2010/main"/>
                </a:ext>
              </a:extLst>
            </p:spPr>
          </p:pic>
          <p:sp>
            <p:nvSpPr>
              <p:cNvPr id="51" name="Text Box 13"/>
              <p:cNvSpPr txBox="1"/>
              <p:nvPr/>
            </p:nvSpPr>
            <p:spPr>
              <a:xfrm>
                <a:off x="3807215" y="5607458"/>
                <a:ext cx="1529573" cy="399279"/>
              </a:xfrm>
              <a:prstGeom prst="rect">
                <a:avLst/>
              </a:prstGeom>
              <a:noFill/>
              <a:ln w="6350">
                <a:noFill/>
              </a:ln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spAutoFit/>
              </a:bodyPr>
              <a:lstStyle/>
              <a:p>
                <a:pPr algn="ctr">
                  <a:spcAft>
                    <a:spcPts val="0"/>
                  </a:spcAft>
                </a:pPr>
                <a:r>
                  <a:rPr lang="en-GB" sz="1200" dirty="0">
                    <a:effectLst/>
                    <a:latin typeface="Century Gothic" panose="020B0502020202020204" pitchFamily="34" charset="0"/>
                    <a:ea typeface="Verdana" panose="020B0604030504040204" pitchFamily="34" charset="0"/>
                    <a:cs typeface="Arial" panose="020B0604020202020204" pitchFamily="34" charset="0"/>
                  </a:rPr>
                  <a:t>Seagull</a:t>
                </a:r>
              </a:p>
            </p:txBody>
          </p:sp>
        </p:grpSp>
        <p:grpSp>
          <p:nvGrpSpPr>
            <p:cNvPr id="44" name="Group 43"/>
            <p:cNvGrpSpPr/>
            <p:nvPr/>
          </p:nvGrpSpPr>
          <p:grpSpPr>
            <a:xfrm>
              <a:off x="1574467" y="4311407"/>
              <a:ext cx="2014091" cy="1695330"/>
              <a:chOff x="962762" y="4311407"/>
              <a:chExt cx="2014091" cy="1695330"/>
            </a:xfrm>
          </p:grpSpPr>
          <p:pic>
            <p:nvPicPr>
              <p:cNvPr id="48" name="Picture 47"/>
              <p:cNvPicPr/>
              <p:nvPr/>
            </p:nvPicPr>
            <p:blipFill rotWithShape="1"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8700" t="15885"/>
              <a:stretch/>
            </p:blipFill>
            <p:spPr bwMode="auto">
              <a:xfrm>
                <a:off x="962762" y="4311407"/>
                <a:ext cx="2014091" cy="1236113"/>
              </a:xfrm>
              <a:prstGeom prst="rect">
                <a:avLst/>
              </a:prstGeom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extLst>
                <a:ext uri="{53640926-AAD7-44D8-BBD7-CCE9431645EC}">
                  <a14:shadowObscured xmlns:a14="http://schemas.microsoft.com/office/drawing/2010/main"/>
                </a:ext>
              </a:extLst>
            </p:spPr>
          </p:pic>
          <p:sp>
            <p:nvSpPr>
              <p:cNvPr id="49" name="Text Box 16"/>
              <p:cNvSpPr txBox="1"/>
              <p:nvPr/>
            </p:nvSpPr>
            <p:spPr>
              <a:xfrm>
                <a:off x="1123136" y="5607458"/>
                <a:ext cx="1693343" cy="399279"/>
              </a:xfrm>
              <a:prstGeom prst="rect">
                <a:avLst/>
              </a:prstGeom>
              <a:noFill/>
              <a:ln w="6350">
                <a:noFill/>
              </a:ln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spAutoFit/>
              </a:bodyPr>
              <a:lstStyle/>
              <a:p>
                <a:pPr algn="ctr">
                  <a:spcAft>
                    <a:spcPts val="0"/>
                  </a:spcAft>
                </a:pPr>
                <a:r>
                  <a:rPr lang="en-GB" sz="1200" dirty="0">
                    <a:effectLst/>
                    <a:latin typeface="Century Gothic" panose="020B0502020202020204" pitchFamily="34" charset="0"/>
                    <a:ea typeface="Verdana" panose="020B0604030504040204" pitchFamily="34" charset="0"/>
                    <a:cs typeface="Arial" panose="020B0604020202020204" pitchFamily="34" charset="0"/>
                  </a:rPr>
                  <a:t>Jellyfish</a:t>
                </a:r>
              </a:p>
            </p:txBody>
          </p:sp>
        </p:grpSp>
        <p:grpSp>
          <p:nvGrpSpPr>
            <p:cNvPr id="45" name="Group 44"/>
            <p:cNvGrpSpPr/>
            <p:nvPr/>
          </p:nvGrpSpPr>
          <p:grpSpPr>
            <a:xfrm>
              <a:off x="5888022" y="4311407"/>
              <a:ext cx="1681512" cy="1695330"/>
              <a:chOff x="6178378" y="4311407"/>
              <a:chExt cx="1681512" cy="1695330"/>
            </a:xfrm>
          </p:grpSpPr>
          <p:sp>
            <p:nvSpPr>
              <p:cNvPr id="46" name="Text Box 15"/>
              <p:cNvSpPr txBox="1"/>
              <p:nvPr/>
            </p:nvSpPr>
            <p:spPr>
              <a:xfrm>
                <a:off x="6339511" y="5607458"/>
                <a:ext cx="1359244" cy="399279"/>
              </a:xfrm>
              <a:prstGeom prst="rect">
                <a:avLst/>
              </a:prstGeom>
              <a:noFill/>
              <a:ln w="6350">
                <a:noFill/>
              </a:ln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spAutoFit/>
              </a:bodyPr>
              <a:lstStyle/>
              <a:p>
                <a:pPr algn="ctr">
                  <a:spcAft>
                    <a:spcPts val="0"/>
                  </a:spcAft>
                </a:pPr>
                <a:r>
                  <a:rPr lang="en-GB" sz="1200" dirty="0">
                    <a:effectLst/>
                    <a:latin typeface="Century Gothic" panose="020B0502020202020204" pitchFamily="34" charset="0"/>
                    <a:ea typeface="Verdana" panose="020B0604030504040204" pitchFamily="34" charset="0"/>
                    <a:cs typeface="Arial" panose="020B0604020202020204" pitchFamily="34" charset="0"/>
                  </a:rPr>
                  <a:t>Fish</a:t>
                </a:r>
              </a:p>
            </p:txBody>
          </p:sp>
          <p:pic>
            <p:nvPicPr>
              <p:cNvPr id="47" name="Picture 46"/>
              <p:cNvPicPr>
                <a:picLocks noChangeAspect="1"/>
              </p:cNvPicPr>
              <p:nvPr/>
            </p:nvPicPr>
            <p:blipFill rotWithShape="1"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9358"/>
              <a:stretch/>
            </p:blipFill>
            <p:spPr>
              <a:xfrm>
                <a:off x="6178378" y="4311407"/>
                <a:ext cx="1681512" cy="1234800"/>
              </a:xfrm>
              <a:prstGeom prst="rect">
                <a:avLst/>
              </a:prstGeo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</p:pic>
        </p:grpSp>
      </p:grpSp>
    </p:spTree>
    <p:extLst>
      <p:ext uri="{BB962C8B-B14F-4D97-AF65-F5344CB8AC3E}">
        <p14:creationId xmlns:p14="http://schemas.microsoft.com/office/powerpoint/2010/main" val="219158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.BEST_PPt_First slide ready.pptx" id="{381E4D17-69CB-42C3-85C1-2E8F8736608A}" vid="{03D53ADA-BC75-4EEB-AF83-964927EF2CE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.BEST_PPt_First slide ready</Template>
  <TotalTime>225</TotalTime>
  <Words>284</Words>
  <Application>Microsoft Office PowerPoint</Application>
  <PresentationFormat>On-screen Show (4:3)</PresentationFormat>
  <Paragraphs>42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Century Gothic</vt:lpstr>
      <vt:lpstr>Verdana</vt:lpstr>
      <vt:lpstr>Office Theme</vt:lpstr>
      <vt:lpstr>PowerPoint Presentation</vt:lpstr>
      <vt:lpstr>PowerPoint Presentation</vt:lpstr>
      <vt:lpstr>PowerPoint Presentation</vt:lpstr>
    </vt:vector>
  </TitlesOfParts>
  <Company>University of York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Alistair Moore</dc:creator>
  <cp:lastModifiedBy>Nicky Waller</cp:lastModifiedBy>
  <cp:revision>14</cp:revision>
  <dcterms:created xsi:type="dcterms:W3CDTF">2019-04-03T13:47:07Z</dcterms:created>
  <dcterms:modified xsi:type="dcterms:W3CDTF">2021-02-10T11:14:05Z</dcterms:modified>
</cp:coreProperties>
</file>