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0" r:id="rId2"/>
    <p:sldId id="258" r:id="rId3"/>
    <p:sldId id="266" r:id="rId4"/>
    <p:sldId id="267" r:id="rId5"/>
    <p:sldId id="268" r:id="rId6"/>
    <p:sldId id="260" r:id="rId7"/>
    <p:sldId id="261" r:id="rId8"/>
    <p:sldId id="264" r:id="rId9"/>
    <p:sldId id="269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120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>
        <p:guide orient="horz" pos="2160"/>
        <p:guide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B626F-2043-4820-BFFD-F8A404817ED5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5DAB9-0C73-427A-AD17-FAA21ACB9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078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AA3641-3C49-48AA-922C-93FBBA0C9406}" type="datetimeFigureOut">
              <a:rPr lang="en-GB" smtClean="0"/>
              <a:pPr>
                <a:defRPr/>
              </a:pPr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71CA-9D30-464F-9F6A-8F454BC39D6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296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C1B53-F700-43D1-B0CE-D241D9C74322}" type="datetimeFigureOut">
              <a:rPr lang="en-GB" smtClean="0"/>
              <a:pPr>
                <a:defRPr/>
              </a:pPr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37B0-CD50-4D06-B2A0-32338967C64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706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68D8D-A9EB-41DF-BB37-F8CC5B8D6254}" type="datetimeFigureOut">
              <a:rPr lang="en-GB" smtClean="0"/>
              <a:pPr>
                <a:defRPr/>
              </a:pPr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09CD-2BD5-44D8-93B4-51C148BDBF3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887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56A00-C2E1-49D4-8E32-AD33C1B981D4}" type="datetimeFigureOut">
              <a:rPr lang="en-GB" smtClean="0"/>
              <a:pPr>
                <a:defRPr/>
              </a:pPr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B5F4-F387-451C-BBC2-163CCA8BFE2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23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2A9A75-9F03-45E3-8ED1-69875603DD9A}" type="datetimeFigureOut">
              <a:rPr lang="en-GB" smtClean="0"/>
              <a:pPr>
                <a:defRPr/>
              </a:pPr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01F3-5FE2-4C2C-8B9B-80D26BE28D1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560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0167D4-F43F-44F2-AEF3-412EC1DB3D98}" type="datetimeFigureOut">
              <a:rPr lang="en-GB" smtClean="0"/>
              <a:pPr>
                <a:defRPr/>
              </a:pPr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0D9B-F9AF-47DA-B755-A917F64F7D3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993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2A60D-EBAB-4061-AD37-AE460EB0200F}" type="datetimeFigureOut">
              <a:rPr lang="en-GB" smtClean="0"/>
              <a:pPr>
                <a:defRPr/>
              </a:pPr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BA65-A8EC-43E0-B0C3-B49237258D9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28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E1B5D9-E9AE-40FF-B002-B494C25A49E1}" type="datetimeFigureOut">
              <a:rPr lang="en-GB" smtClean="0"/>
              <a:pPr>
                <a:defRPr/>
              </a:pPr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3A39-65DB-43D1-8182-F492B7A5A51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66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2FC5A9-7BEF-4741-87B0-98735CE97374}" type="datetimeFigureOut">
              <a:rPr lang="en-GB" smtClean="0"/>
              <a:pPr>
                <a:defRPr/>
              </a:pPr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74B78-8590-4C8B-8C4F-B9A2E290645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33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F120BE-3D14-4E16-A5D8-89E23797C51A}" type="datetimeFigureOut">
              <a:rPr lang="en-GB" smtClean="0"/>
              <a:pPr>
                <a:defRPr/>
              </a:pPr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8905-9F3E-4329-83A4-DAA66B925F5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198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1EF7FC-B349-4E0A-A2A8-2C27950349DE}" type="datetimeFigureOut">
              <a:rPr lang="en-GB" smtClean="0"/>
              <a:pPr>
                <a:defRPr/>
              </a:pPr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3ABF-5F45-4743-86A7-3AE174C2ABE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346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BEAA34-2550-418E-A3AB-6B375570CF1B}" type="datetimeFigureOut">
              <a:rPr lang="en-GB" smtClean="0"/>
              <a:pPr>
                <a:defRPr/>
              </a:pPr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5AC84-D296-4D57-9016-C15A5A45BCE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089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60695DE-0571-40EB-84BE-91A1394C0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773430"/>
              </p:ext>
            </p:extLst>
          </p:nvPr>
        </p:nvGraphicFramePr>
        <p:xfrm>
          <a:off x="2663540" y="2286000"/>
          <a:ext cx="6864917" cy="2726383"/>
        </p:xfrm>
        <a:graphic>
          <a:graphicData uri="http://schemas.openxmlformats.org/drawingml/2006/table">
            <a:tbl>
              <a:tblPr firstRow="1" bandRow="1"/>
              <a:tblGrid>
                <a:gridCol w="2089681">
                  <a:extLst>
                    <a:ext uri="{9D8B030D-6E8A-4147-A177-3AD203B41FA5}">
                      <a16:colId xmlns:a16="http://schemas.microsoft.com/office/drawing/2014/main" val="1286923087"/>
                    </a:ext>
                  </a:extLst>
                </a:gridCol>
                <a:gridCol w="4775236">
                  <a:extLst>
                    <a:ext uri="{9D8B030D-6E8A-4147-A177-3AD203B41FA5}">
                      <a16:colId xmlns:a16="http://schemas.microsoft.com/office/drawing/2014/main" val="1646777964"/>
                    </a:ext>
                  </a:extLst>
                </a:gridCol>
              </a:tblGrid>
              <a:tr h="61485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States of matter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4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89100"/>
                  </a:ext>
                </a:extLst>
              </a:tr>
              <a:tr h="527882"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10815"/>
                  </a:ext>
                </a:extLst>
              </a:tr>
              <a:tr h="527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Subject(s):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  <a:endParaRPr lang="en-GB" sz="2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30116"/>
                  </a:ext>
                </a:extLst>
              </a:tr>
              <a:tr h="527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Stage: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KS1, KS2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31289"/>
                  </a:ext>
                </a:extLst>
              </a:tr>
              <a:tr h="527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Topic: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Solids, liquids and gases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611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E8B9C2E-BCCC-421F-B3D5-8298B53075D9}"/>
              </a:ext>
            </a:extLst>
          </p:cNvPr>
          <p:cNvSpPr txBox="1"/>
          <p:nvPr/>
        </p:nvSpPr>
        <p:spPr>
          <a:xfrm>
            <a:off x="534989" y="727788"/>
            <a:ext cx="55610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EAL Nexus Resource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2D275A-3B0E-490E-BB68-4BA4A5363402}"/>
              </a:ext>
            </a:extLst>
          </p:cNvPr>
          <p:cNvSpPr/>
          <p:nvPr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A70CD73-F6BB-4BE2-B3A0-5CC8DFA86D6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D730778-070D-4CA3-9601-C827D33C6A42}"/>
              </a:ext>
            </a:extLst>
          </p:cNvPr>
          <p:cNvSpPr txBox="1"/>
          <p:nvPr/>
        </p:nvSpPr>
        <p:spPr>
          <a:xfrm>
            <a:off x="6384758" y="6302472"/>
            <a:ext cx="54855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resource was originally developed by Alison Fisher and has been adapted by EAL Nexus.</a:t>
            </a:r>
          </a:p>
        </p:txBody>
      </p:sp>
    </p:spTree>
    <p:extLst>
      <p:ext uri="{BB962C8B-B14F-4D97-AF65-F5344CB8AC3E}">
        <p14:creationId xmlns:p14="http://schemas.microsoft.com/office/powerpoint/2010/main" val="2323675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851" y="442401"/>
            <a:ext cx="8500057" cy="1325563"/>
          </a:xfrm>
        </p:spPr>
        <p:txBody>
          <a:bodyPr/>
          <a:lstStyle/>
          <a:p>
            <a:pPr lvl="0"/>
            <a:r>
              <a:rPr lang="en-GB" altLang="en-US" sz="4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Putting the words in the correct order to make sentences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134" y="2121839"/>
            <a:ext cx="7886700" cy="4351338"/>
          </a:xfrm>
        </p:spPr>
        <p:txBody>
          <a:bodyPr/>
          <a:lstStyle/>
          <a:p>
            <a:pPr marL="0" indent="0" eaLnBrk="0" hangingPunc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 </a:t>
            </a:r>
            <a:r>
              <a:rPr lang="en-GB" altLang="en-US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</a:t>
            </a:r>
            <a:r>
              <a:rPr lang="en-GB" alt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melts, it becomes a </a:t>
            </a:r>
            <a:r>
              <a:rPr lang="en-GB" altLang="en-US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liquid</a:t>
            </a:r>
            <a:r>
              <a:rPr lang="en-GB" alt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eaLnBrk="0" hangingPunct="0">
              <a:lnSpc>
                <a:spcPct val="100000"/>
              </a:lnSpc>
              <a:spcBef>
                <a:spcPct val="0"/>
              </a:spcBef>
              <a:buNone/>
            </a:pPr>
            <a:endParaRPr lang="en-GB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0" hangingPunc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 </a:t>
            </a:r>
            <a:r>
              <a:rPr lang="en-GB" altLang="en-US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</a:t>
            </a:r>
            <a:r>
              <a:rPr lang="en-GB" alt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condenses, it becomes a </a:t>
            </a:r>
            <a:r>
              <a:rPr lang="en-GB" altLang="en-US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liquid</a:t>
            </a:r>
            <a:r>
              <a:rPr lang="en-GB" alt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eaLnBrk="0" hangingPunct="0">
              <a:lnSpc>
                <a:spcPct val="100000"/>
              </a:lnSpc>
              <a:spcBef>
                <a:spcPct val="0"/>
              </a:spcBef>
              <a:buNone/>
            </a:pPr>
            <a:endParaRPr lang="en-GB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0" hangingPunc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 </a:t>
            </a:r>
            <a:r>
              <a:rPr lang="en-GB" altLang="en-US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liquid </a:t>
            </a:r>
            <a:r>
              <a:rPr lang="en-GB" alt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evaporates, it becomes a </a:t>
            </a:r>
            <a:r>
              <a:rPr lang="en-GB" altLang="en-US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</a:t>
            </a:r>
            <a:r>
              <a:rPr lang="en-GB" alt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eaLnBrk="0" hangingPunct="0">
              <a:lnSpc>
                <a:spcPct val="100000"/>
              </a:lnSpc>
              <a:spcBef>
                <a:spcPct val="0"/>
              </a:spcBef>
              <a:buNone/>
            </a:pPr>
            <a:endParaRPr lang="en-GB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0" hangingPunc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 </a:t>
            </a:r>
            <a:r>
              <a:rPr lang="en-GB" altLang="en-US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liquid</a:t>
            </a:r>
            <a:r>
              <a:rPr lang="en-GB" alt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freezes, it becomes a </a:t>
            </a:r>
            <a:r>
              <a:rPr lang="en-GB" altLang="en-US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</a:t>
            </a:r>
            <a:r>
              <a:rPr lang="en-GB" alt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GB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0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2914"/>
            <a:ext cx="9144000" cy="597790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4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diagram should look like this:</a:t>
            </a:r>
            <a:endParaRPr lang="en-GB" sz="40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ight Arrow 28"/>
          <p:cNvSpPr>
            <a:spLocks noChangeArrowheads="1"/>
          </p:cNvSpPr>
          <p:nvPr/>
        </p:nvSpPr>
        <p:spPr bwMode="auto">
          <a:xfrm rot="16200000">
            <a:off x="3148840" y="5348949"/>
            <a:ext cx="2173819" cy="145732"/>
          </a:xfrm>
          <a:prstGeom prst="rightArrow">
            <a:avLst>
              <a:gd name="adj1" fmla="val 50000"/>
              <a:gd name="adj2" fmla="val 377542"/>
            </a:avLst>
          </a:prstGeom>
          <a:solidFill>
            <a:srgbClr val="FF0000"/>
          </a:solidFill>
          <a:ln w="38100" cmpd="sng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30" name="Right Arrow 29"/>
          <p:cNvSpPr>
            <a:spLocks noChangeArrowheads="1"/>
          </p:cNvSpPr>
          <p:nvPr/>
        </p:nvSpPr>
        <p:spPr bwMode="auto">
          <a:xfrm rot="16200000">
            <a:off x="3138429" y="2806468"/>
            <a:ext cx="2223922" cy="116455"/>
          </a:xfrm>
          <a:prstGeom prst="rightArrow">
            <a:avLst>
              <a:gd name="adj1" fmla="val 50000"/>
              <a:gd name="adj2" fmla="val 377542"/>
            </a:avLst>
          </a:prstGeom>
          <a:solidFill>
            <a:srgbClr val="FF0000"/>
          </a:solidFill>
          <a:ln w="38100" cmpd="sng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31" name="Right Arrow 30"/>
          <p:cNvSpPr>
            <a:spLocks noChangeArrowheads="1"/>
          </p:cNvSpPr>
          <p:nvPr/>
        </p:nvSpPr>
        <p:spPr bwMode="auto">
          <a:xfrm rot="5400000">
            <a:off x="6461050" y="2776223"/>
            <a:ext cx="2277041" cy="142877"/>
          </a:xfrm>
          <a:prstGeom prst="rightArrow">
            <a:avLst>
              <a:gd name="adj1" fmla="val 50000"/>
              <a:gd name="adj2" fmla="val 377542"/>
            </a:avLst>
          </a:prstGeom>
          <a:solidFill>
            <a:srgbClr val="00B0F0"/>
          </a:solidFill>
          <a:ln w="38100" cmpd="sng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32" name="Right Arrow 31"/>
          <p:cNvSpPr>
            <a:spLocks noChangeArrowheads="1"/>
          </p:cNvSpPr>
          <p:nvPr/>
        </p:nvSpPr>
        <p:spPr bwMode="auto">
          <a:xfrm rot="5400000">
            <a:off x="6516647" y="5296623"/>
            <a:ext cx="2200225" cy="177257"/>
          </a:xfrm>
          <a:prstGeom prst="rightArrow">
            <a:avLst>
              <a:gd name="adj1" fmla="val 50000"/>
              <a:gd name="adj2" fmla="val 377542"/>
            </a:avLst>
          </a:prstGeom>
          <a:solidFill>
            <a:srgbClr val="00B0F0"/>
          </a:solidFill>
          <a:ln w="38100" cmpd="sng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33" name="Right Arrow 32"/>
          <p:cNvSpPr>
            <a:spLocks noChangeArrowheads="1"/>
          </p:cNvSpPr>
          <p:nvPr/>
        </p:nvSpPr>
        <p:spPr bwMode="auto">
          <a:xfrm rot="16200000">
            <a:off x="-625574" y="3579130"/>
            <a:ext cx="5506569" cy="305897"/>
          </a:xfrm>
          <a:prstGeom prst="rightArrow">
            <a:avLst>
              <a:gd name="adj1" fmla="val 49861"/>
              <a:gd name="adj2" fmla="val 345390"/>
            </a:avLst>
          </a:prstGeom>
          <a:solidFill>
            <a:srgbClr val="FF0000"/>
          </a:solidFill>
          <a:ln w="38100" cmpd="sng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35" name="Right Arrow 34"/>
          <p:cNvSpPr>
            <a:spLocks noChangeArrowheads="1"/>
          </p:cNvSpPr>
          <p:nvPr/>
        </p:nvSpPr>
        <p:spPr bwMode="auto">
          <a:xfrm rot="5400000">
            <a:off x="6801855" y="3585133"/>
            <a:ext cx="5506569" cy="293892"/>
          </a:xfrm>
          <a:prstGeom prst="rightArrow">
            <a:avLst>
              <a:gd name="adj1" fmla="val 49861"/>
              <a:gd name="adj2" fmla="val 345390"/>
            </a:avLst>
          </a:prstGeom>
          <a:solidFill>
            <a:srgbClr val="00B0F0"/>
          </a:solidFill>
          <a:ln w="38100" cmpd="sng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pic>
        <p:nvPicPr>
          <p:cNvPr id="4104" name="Picture 2" descr="P10008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5" t="19112" r="13126" b="21709"/>
          <a:stretch>
            <a:fillRect/>
          </a:stretch>
        </p:blipFill>
        <p:spPr bwMode="auto">
          <a:xfrm>
            <a:off x="6097244" y="3524217"/>
            <a:ext cx="401987" cy="75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3746958" y="854055"/>
            <a:ext cx="40719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600" b="1" u="sng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States of matter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 rot="16200000">
            <a:off x="1206900" y="3527362"/>
            <a:ext cx="2709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getting hotter</a:t>
            </a:r>
          </a:p>
        </p:txBody>
      </p:sp>
      <p:sp>
        <p:nvSpPr>
          <p:cNvPr id="54" name="Rectangle 53"/>
          <p:cNvSpPr/>
          <p:nvPr/>
        </p:nvSpPr>
        <p:spPr>
          <a:xfrm rot="5400000">
            <a:off x="7774867" y="3527362"/>
            <a:ext cx="27061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getting colder</a:t>
            </a:r>
          </a:p>
        </p:txBody>
      </p:sp>
      <p:sp>
        <p:nvSpPr>
          <p:cNvPr id="4096" name="Rectangle 4095"/>
          <p:cNvSpPr/>
          <p:nvPr/>
        </p:nvSpPr>
        <p:spPr>
          <a:xfrm rot="16200000">
            <a:off x="3929476" y="4923221"/>
            <a:ext cx="1417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melting</a:t>
            </a:r>
          </a:p>
        </p:txBody>
      </p:sp>
      <p:sp>
        <p:nvSpPr>
          <p:cNvPr id="4098" name="Rectangle 4097"/>
          <p:cNvSpPr/>
          <p:nvPr/>
        </p:nvSpPr>
        <p:spPr>
          <a:xfrm rot="16200000">
            <a:off x="3590843" y="2715239"/>
            <a:ext cx="2043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evaporating</a:t>
            </a:r>
          </a:p>
        </p:txBody>
      </p:sp>
      <p:sp>
        <p:nvSpPr>
          <p:cNvPr id="4099" name="Rectangle 4098"/>
          <p:cNvSpPr/>
          <p:nvPr/>
        </p:nvSpPr>
        <p:spPr>
          <a:xfrm rot="5400000">
            <a:off x="6513931" y="4707780"/>
            <a:ext cx="17993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freezing</a:t>
            </a:r>
          </a:p>
        </p:txBody>
      </p:sp>
      <p:sp>
        <p:nvSpPr>
          <p:cNvPr id="4100" name="Rectangle 4099"/>
          <p:cNvSpPr/>
          <p:nvPr/>
        </p:nvSpPr>
        <p:spPr>
          <a:xfrm rot="5400000">
            <a:off x="6240264" y="2715239"/>
            <a:ext cx="1975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condensing</a:t>
            </a:r>
          </a:p>
        </p:txBody>
      </p:sp>
      <p:graphicFrame>
        <p:nvGraphicFramePr>
          <p:cNvPr id="4101" name="Table 4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962121"/>
              </p:ext>
            </p:extLst>
          </p:nvPr>
        </p:nvGraphicFramePr>
        <p:xfrm>
          <a:off x="5164794" y="5033432"/>
          <a:ext cx="1530985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5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en-GB" sz="1000" dirty="0">
                          <a:effectLst/>
                        </a:rPr>
                      </a:b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solid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02" name="Table 4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935981"/>
              </p:ext>
            </p:extLst>
          </p:nvPr>
        </p:nvGraphicFramePr>
        <p:xfrm>
          <a:off x="5164794" y="3318159"/>
          <a:ext cx="1530985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5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liquid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03" name="Table 4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688143"/>
              </p:ext>
            </p:extLst>
          </p:nvPr>
        </p:nvGraphicFramePr>
        <p:xfrm>
          <a:off x="5164554" y="1602887"/>
          <a:ext cx="1531462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5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5" name="Rounded Rectangle 74"/>
          <p:cNvSpPr>
            <a:spLocks noChangeArrowheads="1"/>
          </p:cNvSpPr>
          <p:nvPr/>
        </p:nvSpPr>
        <p:spPr bwMode="auto">
          <a:xfrm>
            <a:off x="5226349" y="3524219"/>
            <a:ext cx="521494" cy="676275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  <a:headEnd/>
            <a:tailEnd/>
          </a:ln>
          <a:effec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76" name="Oval 75"/>
          <p:cNvSpPr>
            <a:spLocks/>
          </p:cNvSpPr>
          <p:nvPr/>
        </p:nvSpPr>
        <p:spPr>
          <a:xfrm>
            <a:off x="5591126" y="4043332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7" name="Oval 76"/>
          <p:cNvSpPr>
            <a:spLocks/>
          </p:cNvSpPr>
          <p:nvPr/>
        </p:nvSpPr>
        <p:spPr>
          <a:xfrm>
            <a:off x="5283944" y="3881407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8" name="Oval 77"/>
          <p:cNvSpPr>
            <a:spLocks/>
          </p:cNvSpPr>
          <p:nvPr/>
        </p:nvSpPr>
        <p:spPr>
          <a:xfrm>
            <a:off x="5376813" y="4067145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9" name="Oval 78"/>
          <p:cNvSpPr>
            <a:spLocks/>
          </p:cNvSpPr>
          <p:nvPr/>
        </p:nvSpPr>
        <p:spPr>
          <a:xfrm>
            <a:off x="5562551" y="3930620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0" name="Oval 79"/>
          <p:cNvSpPr>
            <a:spLocks/>
          </p:cNvSpPr>
          <p:nvPr/>
        </p:nvSpPr>
        <p:spPr>
          <a:xfrm>
            <a:off x="5626844" y="3919506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1" name="Oval 80"/>
          <p:cNvSpPr>
            <a:spLocks/>
          </p:cNvSpPr>
          <p:nvPr/>
        </p:nvSpPr>
        <p:spPr>
          <a:xfrm>
            <a:off x="5520879" y="4043332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2" name="Oval 81"/>
          <p:cNvSpPr>
            <a:spLocks/>
          </p:cNvSpPr>
          <p:nvPr/>
        </p:nvSpPr>
        <p:spPr>
          <a:xfrm>
            <a:off x="5277992" y="4014757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3" name="Oval 82"/>
          <p:cNvSpPr>
            <a:spLocks/>
          </p:cNvSpPr>
          <p:nvPr/>
        </p:nvSpPr>
        <p:spPr>
          <a:xfrm>
            <a:off x="5469682" y="3976657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4" name="Oval 83"/>
          <p:cNvSpPr>
            <a:spLocks/>
          </p:cNvSpPr>
          <p:nvPr/>
        </p:nvSpPr>
        <p:spPr>
          <a:xfrm>
            <a:off x="5369669" y="3930620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5" name="Oval 84"/>
          <p:cNvSpPr>
            <a:spLocks/>
          </p:cNvSpPr>
          <p:nvPr/>
        </p:nvSpPr>
        <p:spPr>
          <a:xfrm>
            <a:off x="5419676" y="4033807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6" name="Oval 85"/>
          <p:cNvSpPr>
            <a:spLocks/>
          </p:cNvSpPr>
          <p:nvPr/>
        </p:nvSpPr>
        <p:spPr>
          <a:xfrm>
            <a:off x="5669707" y="4005232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7" name="Oval 86"/>
          <p:cNvSpPr>
            <a:spLocks/>
          </p:cNvSpPr>
          <p:nvPr/>
        </p:nvSpPr>
        <p:spPr>
          <a:xfrm>
            <a:off x="5435154" y="3825845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8" name="Oval 87"/>
          <p:cNvSpPr>
            <a:spLocks/>
          </p:cNvSpPr>
          <p:nvPr/>
        </p:nvSpPr>
        <p:spPr>
          <a:xfrm>
            <a:off x="5519688" y="3862357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9" name="Oval 88"/>
          <p:cNvSpPr>
            <a:spLocks/>
          </p:cNvSpPr>
          <p:nvPr/>
        </p:nvSpPr>
        <p:spPr>
          <a:xfrm>
            <a:off x="5362526" y="3833782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0" name="Oval 89"/>
          <p:cNvSpPr>
            <a:spLocks/>
          </p:cNvSpPr>
          <p:nvPr/>
        </p:nvSpPr>
        <p:spPr>
          <a:xfrm>
            <a:off x="5676851" y="3890932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1" name="Oval 90"/>
          <p:cNvSpPr>
            <a:spLocks/>
          </p:cNvSpPr>
          <p:nvPr/>
        </p:nvSpPr>
        <p:spPr>
          <a:xfrm>
            <a:off x="5598269" y="3824257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2" name="Oval 91"/>
          <p:cNvSpPr>
            <a:spLocks/>
          </p:cNvSpPr>
          <p:nvPr/>
        </p:nvSpPr>
        <p:spPr>
          <a:xfrm>
            <a:off x="5262513" y="3833782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3" name="Rounded Rectangle 92"/>
          <p:cNvSpPr>
            <a:spLocks noChangeArrowheads="1"/>
          </p:cNvSpPr>
          <p:nvPr/>
        </p:nvSpPr>
        <p:spPr bwMode="auto">
          <a:xfrm>
            <a:off x="5208933" y="1772751"/>
            <a:ext cx="521494" cy="676275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  <a:headEnd/>
            <a:tailEnd/>
          </a:ln>
          <a:effec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94" name="Oval 93"/>
          <p:cNvSpPr>
            <a:spLocks/>
          </p:cNvSpPr>
          <p:nvPr/>
        </p:nvSpPr>
        <p:spPr>
          <a:xfrm>
            <a:off x="5320901" y="1955314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5" name="Oval 94"/>
          <p:cNvSpPr>
            <a:spLocks/>
          </p:cNvSpPr>
          <p:nvPr/>
        </p:nvSpPr>
        <p:spPr>
          <a:xfrm>
            <a:off x="5298232" y="2260364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6" name="Oval 95"/>
          <p:cNvSpPr>
            <a:spLocks/>
          </p:cNvSpPr>
          <p:nvPr/>
        </p:nvSpPr>
        <p:spPr>
          <a:xfrm>
            <a:off x="5570932" y="1974364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7" name="Oval 96"/>
          <p:cNvSpPr>
            <a:spLocks/>
          </p:cNvSpPr>
          <p:nvPr/>
        </p:nvSpPr>
        <p:spPr>
          <a:xfrm>
            <a:off x="5470448" y="2202964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8" name="Oval 97"/>
          <p:cNvSpPr>
            <a:spLocks/>
          </p:cNvSpPr>
          <p:nvPr/>
        </p:nvSpPr>
        <p:spPr>
          <a:xfrm>
            <a:off x="5483969" y="1814027"/>
            <a:ext cx="78581" cy="123825"/>
          </a:xfrm>
          <a:prstGeom prst="ellipse">
            <a:avLst/>
          </a:prstGeom>
          <a:solidFill>
            <a:srgbClr val="5B9BD5"/>
          </a:solidFill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5315347" y="5180434"/>
            <a:ext cx="494406" cy="668338"/>
            <a:chOff x="3743975" y="5396335"/>
            <a:chExt cx="494406" cy="668338"/>
          </a:xfrm>
        </p:grpSpPr>
        <p:sp>
          <p:nvSpPr>
            <p:cNvPr id="99" name="Oval 98"/>
            <p:cNvSpPr>
              <a:spLocks/>
            </p:cNvSpPr>
            <p:nvPr/>
          </p:nvSpPr>
          <p:spPr>
            <a:xfrm>
              <a:off x="4145706" y="5397923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0" name="Oval 99"/>
            <p:cNvSpPr>
              <a:spLocks/>
            </p:cNvSpPr>
            <p:nvPr/>
          </p:nvSpPr>
          <p:spPr>
            <a:xfrm>
              <a:off x="3759943" y="5931323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1" name="Oval 100"/>
            <p:cNvSpPr>
              <a:spLocks/>
            </p:cNvSpPr>
            <p:nvPr/>
          </p:nvSpPr>
          <p:spPr>
            <a:xfrm>
              <a:off x="3752800" y="5786860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2" name="Oval 101"/>
            <p:cNvSpPr>
              <a:spLocks/>
            </p:cNvSpPr>
            <p:nvPr/>
          </p:nvSpPr>
          <p:spPr>
            <a:xfrm>
              <a:off x="3852812" y="5929735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3" name="Oval 102"/>
            <p:cNvSpPr>
              <a:spLocks/>
            </p:cNvSpPr>
            <p:nvPr/>
          </p:nvSpPr>
          <p:spPr>
            <a:xfrm>
              <a:off x="3952825" y="5929735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4" name="Oval 103"/>
            <p:cNvSpPr>
              <a:spLocks/>
            </p:cNvSpPr>
            <p:nvPr/>
          </p:nvSpPr>
          <p:spPr>
            <a:xfrm>
              <a:off x="4145706" y="5929735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5" name="Oval 104"/>
            <p:cNvSpPr>
              <a:spLocks/>
            </p:cNvSpPr>
            <p:nvPr/>
          </p:nvSpPr>
          <p:spPr>
            <a:xfrm>
              <a:off x="4052837" y="5940848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6" name="Oval 105"/>
            <p:cNvSpPr>
              <a:spLocks/>
            </p:cNvSpPr>
            <p:nvPr/>
          </p:nvSpPr>
          <p:spPr>
            <a:xfrm>
              <a:off x="3845668" y="5791623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7" name="Oval 106"/>
            <p:cNvSpPr>
              <a:spLocks/>
            </p:cNvSpPr>
            <p:nvPr/>
          </p:nvSpPr>
          <p:spPr>
            <a:xfrm>
              <a:off x="3839715" y="5653510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8" name="Oval 107"/>
            <p:cNvSpPr>
              <a:spLocks/>
            </p:cNvSpPr>
            <p:nvPr/>
          </p:nvSpPr>
          <p:spPr>
            <a:xfrm>
              <a:off x="3852812" y="5534448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09" name="Oval 108"/>
            <p:cNvSpPr>
              <a:spLocks/>
            </p:cNvSpPr>
            <p:nvPr/>
          </p:nvSpPr>
          <p:spPr>
            <a:xfrm>
              <a:off x="4145706" y="5796385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0" name="Oval 109"/>
            <p:cNvSpPr>
              <a:spLocks/>
            </p:cNvSpPr>
            <p:nvPr/>
          </p:nvSpPr>
          <p:spPr>
            <a:xfrm>
              <a:off x="4131418" y="5653510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1" name="Oval 110"/>
            <p:cNvSpPr>
              <a:spLocks/>
            </p:cNvSpPr>
            <p:nvPr/>
          </p:nvSpPr>
          <p:spPr>
            <a:xfrm>
              <a:off x="4045693" y="5786860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2" name="Oval 111"/>
            <p:cNvSpPr>
              <a:spLocks/>
            </p:cNvSpPr>
            <p:nvPr/>
          </p:nvSpPr>
          <p:spPr>
            <a:xfrm>
              <a:off x="4031406" y="5658273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3" name="Oval 112"/>
            <p:cNvSpPr>
              <a:spLocks/>
            </p:cNvSpPr>
            <p:nvPr/>
          </p:nvSpPr>
          <p:spPr>
            <a:xfrm>
              <a:off x="3945681" y="5796385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4" name="Oval 113"/>
            <p:cNvSpPr>
              <a:spLocks/>
            </p:cNvSpPr>
            <p:nvPr/>
          </p:nvSpPr>
          <p:spPr>
            <a:xfrm>
              <a:off x="3931393" y="5648748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5" name="Oval 114"/>
            <p:cNvSpPr>
              <a:spLocks/>
            </p:cNvSpPr>
            <p:nvPr/>
          </p:nvSpPr>
          <p:spPr>
            <a:xfrm>
              <a:off x="3743975" y="5396335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6" name="Oval 115"/>
            <p:cNvSpPr>
              <a:spLocks/>
            </p:cNvSpPr>
            <p:nvPr/>
          </p:nvSpPr>
          <p:spPr>
            <a:xfrm>
              <a:off x="3845668" y="5396335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7" name="Oval 116"/>
            <p:cNvSpPr>
              <a:spLocks/>
            </p:cNvSpPr>
            <p:nvPr/>
          </p:nvSpPr>
          <p:spPr>
            <a:xfrm>
              <a:off x="3945681" y="5397923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8" name="Oval 117"/>
            <p:cNvSpPr>
              <a:spLocks/>
            </p:cNvSpPr>
            <p:nvPr/>
          </p:nvSpPr>
          <p:spPr>
            <a:xfrm>
              <a:off x="3959968" y="5512223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9" name="Oval 118"/>
            <p:cNvSpPr>
              <a:spLocks/>
            </p:cNvSpPr>
            <p:nvPr/>
          </p:nvSpPr>
          <p:spPr>
            <a:xfrm>
              <a:off x="4159800" y="5520160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0" name="Oval 119"/>
            <p:cNvSpPr>
              <a:spLocks/>
            </p:cNvSpPr>
            <p:nvPr/>
          </p:nvSpPr>
          <p:spPr>
            <a:xfrm>
              <a:off x="4045693" y="5396335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1" name="Oval 120"/>
            <p:cNvSpPr>
              <a:spLocks/>
            </p:cNvSpPr>
            <p:nvPr/>
          </p:nvSpPr>
          <p:spPr>
            <a:xfrm>
              <a:off x="4045693" y="5510635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2" name="Oval 121"/>
            <p:cNvSpPr>
              <a:spLocks/>
            </p:cNvSpPr>
            <p:nvPr/>
          </p:nvSpPr>
          <p:spPr>
            <a:xfrm>
              <a:off x="3752800" y="5672560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3" name="Oval 122"/>
            <p:cNvSpPr>
              <a:spLocks/>
            </p:cNvSpPr>
            <p:nvPr/>
          </p:nvSpPr>
          <p:spPr>
            <a:xfrm>
              <a:off x="3759943" y="5539210"/>
              <a:ext cx="78581" cy="123825"/>
            </a:xfrm>
            <a:prstGeom prst="ellipse">
              <a:avLst/>
            </a:prstGeom>
            <a:solidFill>
              <a:srgbClr val="5B9BD5"/>
            </a:solidFill>
            <a:ln w="28575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pic>
        <p:nvPicPr>
          <p:cNvPr id="124" name="Picture 3" descr="P10008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00" t="23840" r="31371" b="24615"/>
          <a:stretch>
            <a:fillRect/>
          </a:stretch>
        </p:blipFill>
        <p:spPr bwMode="auto">
          <a:xfrm>
            <a:off x="6066882" y="5210598"/>
            <a:ext cx="479822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1" descr="Steam iron by liftarn - Converted to SVG from clipart on “PC för alla” CD 3-2003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891" y="1788626"/>
            <a:ext cx="550069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94457" y="759854"/>
            <a:ext cx="8590209" cy="588984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985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837755"/>
              </p:ext>
            </p:extLst>
          </p:nvPr>
        </p:nvGraphicFramePr>
        <p:xfrm>
          <a:off x="1769602" y="347731"/>
          <a:ext cx="4506703" cy="6145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15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CC00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Solids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9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particles in a solid are tightly packed and in a regular pattern.</a:t>
                      </a:r>
                      <a:endParaRPr lang="en-GB" sz="2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9066"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vibrate and are</a:t>
                      </a:r>
                      <a:r>
                        <a:rPr lang="en-GB" sz="2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held together with strong bonds.</a:t>
                      </a:r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9066"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solid cannot change shape.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9066">
                <a:tc>
                  <a:txBody>
                    <a:bodyPr/>
                    <a:lstStyle/>
                    <a:p>
                      <a:pPr algn="l"/>
                      <a:r>
                        <a:rPr lang="en-GB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cannot</a:t>
                      </a:r>
                      <a:r>
                        <a:rPr lang="en-GB" sz="2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squash </a:t>
                      </a:r>
                      <a:r>
                        <a:rPr lang="en-GB" sz="2800" baseline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solid.</a:t>
                      </a:r>
                      <a:endParaRPr lang="en-GB" sz="280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234612"/>
              </p:ext>
            </p:extLst>
          </p:nvPr>
        </p:nvGraphicFramePr>
        <p:xfrm>
          <a:off x="6636913" y="437883"/>
          <a:ext cx="3837903" cy="6022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35838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989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989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989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89" name="Group 88"/>
          <p:cNvGrpSpPr/>
          <p:nvPr/>
        </p:nvGrpSpPr>
        <p:grpSpPr>
          <a:xfrm>
            <a:off x="8343523" y="3856835"/>
            <a:ext cx="458763" cy="987583"/>
            <a:chOff x="6819522" y="3856834"/>
            <a:chExt cx="458763" cy="987583"/>
          </a:xfrm>
        </p:grpSpPr>
        <p:grpSp>
          <p:nvGrpSpPr>
            <p:cNvPr id="88" name="Group 87"/>
            <p:cNvGrpSpPr/>
            <p:nvPr/>
          </p:nvGrpSpPr>
          <p:grpSpPr>
            <a:xfrm>
              <a:off x="6852311" y="4203154"/>
              <a:ext cx="332126" cy="641263"/>
              <a:chOff x="6852311" y="4203154"/>
              <a:chExt cx="332126" cy="641263"/>
            </a:xfrm>
          </p:grpSpPr>
          <p:sp>
            <p:nvSpPr>
              <p:cNvPr id="62" name="AutoShape 278"/>
              <p:cNvSpPr>
                <a:spLocks noChangeArrowheads="1"/>
              </p:cNvSpPr>
              <p:nvPr/>
            </p:nvSpPr>
            <p:spPr bwMode="auto">
              <a:xfrm>
                <a:off x="6852311" y="4471305"/>
                <a:ext cx="332126" cy="373112"/>
              </a:xfrm>
              <a:prstGeom prst="can">
                <a:avLst>
                  <a:gd name="adj" fmla="val 32133"/>
                </a:avLst>
              </a:prstGeom>
              <a:solidFill>
                <a:srgbClr val="DEEAF6"/>
              </a:solidFill>
              <a:ln w="12700">
                <a:solidFill>
                  <a:srgbClr val="1F4D78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63" name="AutoShape 281"/>
              <p:cNvCxnSpPr>
                <a:cxnSpLocks noChangeShapeType="1"/>
              </p:cNvCxnSpPr>
              <p:nvPr/>
            </p:nvCxnSpPr>
            <p:spPr bwMode="auto">
              <a:xfrm>
                <a:off x="7016154" y="4203154"/>
                <a:ext cx="0" cy="2793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" name="Group 3"/>
            <p:cNvGrpSpPr/>
            <p:nvPr/>
          </p:nvGrpSpPr>
          <p:grpSpPr>
            <a:xfrm>
              <a:off x="6819522" y="3856834"/>
              <a:ext cx="458763" cy="968475"/>
              <a:chOff x="6819522" y="3856834"/>
              <a:chExt cx="458763" cy="968475"/>
            </a:xfrm>
          </p:grpSpPr>
          <p:sp>
            <p:nvSpPr>
              <p:cNvPr id="59" name="AutoShape 277"/>
              <p:cNvSpPr>
                <a:spLocks noChangeArrowheads="1"/>
              </p:cNvSpPr>
              <p:nvPr/>
            </p:nvSpPr>
            <p:spPr bwMode="auto">
              <a:xfrm>
                <a:off x="6819522" y="3856834"/>
                <a:ext cx="458763" cy="364773"/>
              </a:xfrm>
              <a:prstGeom prst="cube">
                <a:avLst>
                  <a:gd name="adj" fmla="val 25000"/>
                </a:avLst>
              </a:prstGeom>
              <a:solidFill>
                <a:srgbClr val="DEEAF6"/>
              </a:solidFill>
              <a:ln w="6350">
                <a:solidFill>
                  <a:srgbClr val="1F4D78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60" name="AutoShape 279"/>
              <p:cNvSpPr>
                <a:spLocks noChangeArrowheads="1"/>
              </p:cNvSpPr>
              <p:nvPr/>
            </p:nvSpPr>
            <p:spPr bwMode="auto">
              <a:xfrm>
                <a:off x="6871561" y="4625205"/>
                <a:ext cx="308938" cy="200104"/>
              </a:xfrm>
              <a:prstGeom prst="can">
                <a:avLst>
                  <a:gd name="adj" fmla="val 25000"/>
                </a:avLst>
              </a:prstGeom>
              <a:solidFill>
                <a:srgbClr val="2E74B5"/>
              </a:solidFill>
              <a:ln w="2857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61" name="AutoShape 277"/>
              <p:cNvSpPr>
                <a:spLocks noChangeArrowheads="1"/>
              </p:cNvSpPr>
              <p:nvPr/>
            </p:nvSpPr>
            <p:spPr bwMode="auto">
              <a:xfrm>
                <a:off x="6836834" y="3985715"/>
                <a:ext cx="428182" cy="235892"/>
              </a:xfrm>
              <a:prstGeom prst="cube">
                <a:avLst>
                  <a:gd name="adj" fmla="val 37363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28575">
                <a:solidFill>
                  <a:schemeClr val="accent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6773537" y="941689"/>
            <a:ext cx="3450620" cy="5322346"/>
            <a:chOff x="5249537" y="941689"/>
            <a:chExt cx="3450620" cy="5322346"/>
          </a:xfrm>
        </p:grpSpPr>
        <p:grpSp>
          <p:nvGrpSpPr>
            <p:cNvPr id="5" name="Group 4"/>
            <p:cNvGrpSpPr/>
            <p:nvPr/>
          </p:nvGrpSpPr>
          <p:grpSpPr>
            <a:xfrm>
              <a:off x="5534153" y="1153920"/>
              <a:ext cx="423652" cy="808938"/>
              <a:chOff x="6029304" y="1135869"/>
              <a:chExt cx="423652" cy="808938"/>
            </a:xfrm>
          </p:grpSpPr>
          <p:sp>
            <p:nvSpPr>
              <p:cNvPr id="6" name="Oval 5"/>
              <p:cNvSpPr>
                <a:spLocks/>
              </p:cNvSpPr>
              <p:nvPr/>
            </p:nvSpPr>
            <p:spPr>
              <a:xfrm>
                <a:off x="6161172" y="1135869"/>
                <a:ext cx="229805" cy="356724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7" name="AutoShape 259"/>
              <p:cNvSpPr>
                <a:spLocks noChangeArrowheads="1"/>
              </p:cNvSpPr>
              <p:nvPr/>
            </p:nvSpPr>
            <p:spPr bwMode="auto">
              <a:xfrm>
                <a:off x="6029304" y="1556202"/>
                <a:ext cx="45774" cy="362939"/>
              </a:xfrm>
              <a:prstGeom prst="moon">
                <a:avLst>
                  <a:gd name="adj" fmla="val 50000"/>
                </a:avLst>
              </a:prstGeom>
              <a:solidFill>
                <a:srgbClr val="5B9BD5"/>
              </a:solidFill>
              <a:ln w="9525">
                <a:solidFill>
                  <a:srgbClr val="1F4D78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044699" y="1173147"/>
                <a:ext cx="408257" cy="771660"/>
                <a:chOff x="5269471" y="1282426"/>
                <a:chExt cx="408257" cy="771660"/>
              </a:xfrm>
            </p:grpSpPr>
            <p:sp>
              <p:nvSpPr>
                <p:cNvPr id="9" name="AutoShape 260"/>
                <p:cNvSpPr>
                  <a:spLocks noChangeArrowheads="1"/>
                </p:cNvSpPr>
                <p:nvPr/>
              </p:nvSpPr>
              <p:spPr bwMode="auto">
                <a:xfrm>
                  <a:off x="5269471" y="1282426"/>
                  <a:ext cx="68734" cy="276551"/>
                </a:xfrm>
                <a:prstGeom prst="moon">
                  <a:avLst>
                    <a:gd name="adj" fmla="val 50000"/>
                  </a:avLst>
                </a:prstGeom>
                <a:solidFill>
                  <a:srgbClr val="5B9BD5"/>
                </a:solidFill>
                <a:ln w="9525">
                  <a:solidFill>
                    <a:srgbClr val="1F4D78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0" name="AutoShape 261"/>
                <p:cNvSpPr>
                  <a:spLocks noChangeArrowheads="1"/>
                </p:cNvSpPr>
                <p:nvPr/>
              </p:nvSpPr>
              <p:spPr bwMode="auto">
                <a:xfrm flipH="1">
                  <a:off x="5609565" y="1305969"/>
                  <a:ext cx="46951" cy="299668"/>
                </a:xfrm>
                <a:prstGeom prst="moon">
                  <a:avLst>
                    <a:gd name="adj" fmla="val 50000"/>
                  </a:avLst>
                </a:prstGeom>
                <a:solidFill>
                  <a:srgbClr val="5B9BD5"/>
                </a:solidFill>
                <a:ln w="9525">
                  <a:solidFill>
                    <a:srgbClr val="1F4D78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1" name="AutoShape 262"/>
                <p:cNvSpPr>
                  <a:spLocks noChangeArrowheads="1"/>
                </p:cNvSpPr>
                <p:nvPr/>
              </p:nvSpPr>
              <p:spPr bwMode="auto">
                <a:xfrm flipH="1" flipV="1">
                  <a:off x="5612845" y="1694167"/>
                  <a:ext cx="64883" cy="359919"/>
                </a:xfrm>
                <a:prstGeom prst="moon">
                  <a:avLst>
                    <a:gd name="adj" fmla="val 50000"/>
                  </a:avLst>
                </a:prstGeom>
                <a:solidFill>
                  <a:srgbClr val="5B9BD5"/>
                </a:solidFill>
                <a:ln w="9525">
                  <a:solidFill>
                    <a:srgbClr val="1F4D78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2" name="Oval 11"/>
                <p:cNvSpPr>
                  <a:spLocks/>
                </p:cNvSpPr>
                <p:nvPr/>
              </p:nvSpPr>
              <p:spPr>
                <a:xfrm>
                  <a:off x="5373147" y="1686283"/>
                  <a:ext cx="239698" cy="335272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5476650" y="1490488"/>
                  <a:ext cx="0" cy="356463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13"/>
            <p:cNvGrpSpPr/>
            <p:nvPr/>
          </p:nvGrpSpPr>
          <p:grpSpPr>
            <a:xfrm>
              <a:off x="6819598" y="1123942"/>
              <a:ext cx="489347" cy="596339"/>
              <a:chOff x="6122194" y="1344865"/>
              <a:chExt cx="489347" cy="596339"/>
            </a:xfrm>
          </p:grpSpPr>
          <p:sp>
            <p:nvSpPr>
              <p:cNvPr id="15" name="Oval 14"/>
              <p:cNvSpPr>
                <a:spLocks/>
              </p:cNvSpPr>
              <p:nvPr/>
            </p:nvSpPr>
            <p:spPr>
              <a:xfrm>
                <a:off x="6125766" y="1367888"/>
                <a:ext cx="182503" cy="20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6" name="Oval 15"/>
              <p:cNvSpPr>
                <a:spLocks/>
              </p:cNvSpPr>
              <p:nvPr/>
            </p:nvSpPr>
            <p:spPr>
              <a:xfrm>
                <a:off x="6315504" y="1694168"/>
                <a:ext cx="160306" cy="247036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17" name="AutoShape 273"/>
              <p:cNvCxnSpPr>
                <a:cxnSpLocks noChangeShapeType="1"/>
              </p:cNvCxnSpPr>
              <p:nvPr/>
            </p:nvCxnSpPr>
            <p:spPr bwMode="auto">
              <a:xfrm>
                <a:off x="6122194" y="1344865"/>
                <a:ext cx="489347" cy="197325"/>
              </a:xfrm>
              <a:prstGeom prst="curvedConnector3">
                <a:avLst>
                  <a:gd name="adj1" fmla="val 50000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8" name="Group 17"/>
            <p:cNvGrpSpPr/>
            <p:nvPr/>
          </p:nvGrpSpPr>
          <p:grpSpPr>
            <a:xfrm>
              <a:off x="8076390" y="941689"/>
              <a:ext cx="526284" cy="1052119"/>
              <a:chOff x="6782137" y="1189759"/>
              <a:chExt cx="526284" cy="1052119"/>
            </a:xfrm>
          </p:grpSpPr>
          <p:sp>
            <p:nvSpPr>
              <p:cNvPr id="19" name="Oval 18"/>
              <p:cNvSpPr>
                <a:spLocks/>
              </p:cNvSpPr>
              <p:nvPr/>
            </p:nvSpPr>
            <p:spPr>
              <a:xfrm>
                <a:off x="6782137" y="1456094"/>
                <a:ext cx="192209" cy="2301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20" name="Oval 19"/>
              <p:cNvSpPr>
                <a:spLocks/>
              </p:cNvSpPr>
              <p:nvPr/>
            </p:nvSpPr>
            <p:spPr>
              <a:xfrm>
                <a:off x="7090329" y="1668720"/>
                <a:ext cx="218092" cy="272485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1" name="AutoShape 271"/>
              <p:cNvCxnSpPr>
                <a:cxnSpLocks noChangeShapeType="1"/>
              </p:cNvCxnSpPr>
              <p:nvPr/>
            </p:nvCxnSpPr>
            <p:spPr bwMode="auto">
              <a:xfrm flipV="1">
                <a:off x="6855633" y="1189759"/>
                <a:ext cx="207169" cy="265113"/>
              </a:xfrm>
              <a:prstGeom prst="curvedConnector3">
                <a:avLst>
                  <a:gd name="adj1" fmla="val 49884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" name="AutoShape 272"/>
              <p:cNvCxnSpPr>
                <a:cxnSpLocks noChangeShapeType="1"/>
              </p:cNvCxnSpPr>
              <p:nvPr/>
            </p:nvCxnSpPr>
            <p:spPr bwMode="auto">
              <a:xfrm rot="5400000">
                <a:off x="6770538" y="1922088"/>
                <a:ext cx="440539" cy="199042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3" name="Group 22"/>
            <p:cNvGrpSpPr/>
            <p:nvPr/>
          </p:nvGrpSpPr>
          <p:grpSpPr>
            <a:xfrm>
              <a:off x="5451694" y="2629920"/>
              <a:ext cx="658458" cy="837482"/>
              <a:chOff x="5223431" y="2965091"/>
              <a:chExt cx="658458" cy="837482"/>
            </a:xfrm>
          </p:grpSpPr>
          <p:sp>
            <p:nvSpPr>
              <p:cNvPr id="24" name="Oval 23"/>
              <p:cNvSpPr>
                <a:spLocks/>
              </p:cNvSpPr>
              <p:nvPr/>
            </p:nvSpPr>
            <p:spPr>
              <a:xfrm>
                <a:off x="5443356" y="3252523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25" name="Oval 24"/>
              <p:cNvSpPr>
                <a:spLocks/>
              </p:cNvSpPr>
              <p:nvPr/>
            </p:nvSpPr>
            <p:spPr>
              <a:xfrm>
                <a:off x="5241649" y="2990251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26" name="Oval 25"/>
              <p:cNvSpPr>
                <a:spLocks/>
              </p:cNvSpPr>
              <p:nvPr/>
            </p:nvSpPr>
            <p:spPr>
              <a:xfrm>
                <a:off x="5668476" y="3251724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27" name="Oval 26"/>
              <p:cNvSpPr>
                <a:spLocks/>
              </p:cNvSpPr>
              <p:nvPr/>
            </p:nvSpPr>
            <p:spPr>
              <a:xfrm>
                <a:off x="5660571" y="2965091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28" name="Oval 27"/>
              <p:cNvSpPr>
                <a:spLocks/>
              </p:cNvSpPr>
              <p:nvPr/>
            </p:nvSpPr>
            <p:spPr>
              <a:xfrm>
                <a:off x="5455063" y="2977671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29" name="Oval 28"/>
              <p:cNvSpPr>
                <a:spLocks/>
              </p:cNvSpPr>
              <p:nvPr/>
            </p:nvSpPr>
            <p:spPr>
              <a:xfrm>
                <a:off x="5225982" y="3279722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0" name="Oval 29"/>
              <p:cNvSpPr>
                <a:spLocks/>
              </p:cNvSpPr>
              <p:nvPr/>
            </p:nvSpPr>
            <p:spPr>
              <a:xfrm>
                <a:off x="5655244" y="3508482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1" name="Oval 30"/>
              <p:cNvSpPr>
                <a:spLocks/>
              </p:cNvSpPr>
              <p:nvPr/>
            </p:nvSpPr>
            <p:spPr>
              <a:xfrm>
                <a:off x="5437069" y="3520012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2" name="Oval 31"/>
              <p:cNvSpPr>
                <a:spLocks/>
              </p:cNvSpPr>
              <p:nvPr/>
            </p:nvSpPr>
            <p:spPr>
              <a:xfrm>
                <a:off x="5223431" y="3534285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733422" y="2699962"/>
              <a:ext cx="630142" cy="633296"/>
              <a:chOff x="7172324" y="3026104"/>
              <a:chExt cx="630142" cy="633296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7263113" y="3042483"/>
                <a:ext cx="356288" cy="420688"/>
                <a:chOff x="6018297" y="3145578"/>
                <a:chExt cx="356288" cy="420688"/>
              </a:xfrm>
            </p:grpSpPr>
            <p:sp>
              <p:nvSpPr>
                <p:cNvPr id="43" name="Oval 42"/>
                <p:cNvSpPr>
                  <a:spLocks/>
                </p:cNvSpPr>
                <p:nvPr/>
              </p:nvSpPr>
              <p:spPr>
                <a:xfrm>
                  <a:off x="6161172" y="3145578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44" name="Oval 43"/>
                <p:cNvSpPr>
                  <a:spLocks/>
                </p:cNvSpPr>
                <p:nvPr/>
              </p:nvSpPr>
              <p:spPr>
                <a:xfrm>
                  <a:off x="6142122" y="3297978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45" name="Oval 44"/>
                <p:cNvSpPr>
                  <a:spLocks/>
                </p:cNvSpPr>
                <p:nvPr/>
              </p:nvSpPr>
              <p:spPr>
                <a:xfrm>
                  <a:off x="6018297" y="3256703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7172324" y="3026104"/>
                <a:ext cx="630142" cy="633296"/>
                <a:chOff x="6734875" y="3075228"/>
                <a:chExt cx="630142" cy="633296"/>
              </a:xfrm>
            </p:grpSpPr>
            <p:sp>
              <p:nvSpPr>
                <p:cNvPr id="36" name="Oval 35"/>
                <p:cNvSpPr>
                  <a:spLocks/>
                </p:cNvSpPr>
                <p:nvPr/>
              </p:nvSpPr>
              <p:spPr>
                <a:xfrm>
                  <a:off x="6734875" y="3228917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grpSp>
              <p:nvGrpSpPr>
                <p:cNvPr id="37" name="Group 36"/>
                <p:cNvGrpSpPr/>
                <p:nvPr/>
              </p:nvGrpSpPr>
              <p:grpSpPr>
                <a:xfrm>
                  <a:off x="6738447" y="3075228"/>
                  <a:ext cx="626570" cy="633296"/>
                  <a:chOff x="5953711" y="3088572"/>
                  <a:chExt cx="626570" cy="633296"/>
                </a:xfrm>
              </p:grpSpPr>
              <p:sp>
                <p:nvSpPr>
                  <p:cNvPr id="38" name="Oval 37"/>
                  <p:cNvSpPr>
                    <a:spLocks/>
                  </p:cNvSpPr>
                  <p:nvPr/>
                </p:nvSpPr>
                <p:spPr>
                  <a:xfrm>
                    <a:off x="6339923" y="3170622"/>
                    <a:ext cx="213413" cy="268288"/>
                  </a:xfrm>
                  <a:prstGeom prst="ellipse">
                    <a:avLst/>
                  </a:prstGeom>
                  <a:solidFill>
                    <a:srgbClr val="5B9BD5"/>
                  </a:solidFill>
                  <a:ln w="28575" cap="flat" cmpd="sng" algn="ctr">
                    <a:solidFill>
                      <a:srgbClr val="4472C4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39" name="Oval 38"/>
                  <p:cNvSpPr>
                    <a:spLocks/>
                  </p:cNvSpPr>
                  <p:nvPr/>
                </p:nvSpPr>
                <p:spPr>
                  <a:xfrm>
                    <a:off x="6029304" y="3088572"/>
                    <a:ext cx="213413" cy="268288"/>
                  </a:xfrm>
                  <a:prstGeom prst="ellipse">
                    <a:avLst/>
                  </a:prstGeom>
                  <a:solidFill>
                    <a:srgbClr val="5B9BD5"/>
                  </a:solidFill>
                  <a:ln w="28575" cap="flat" cmpd="sng" algn="ctr">
                    <a:solidFill>
                      <a:srgbClr val="4472C4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0" name="Oval 39"/>
                  <p:cNvSpPr>
                    <a:spLocks/>
                  </p:cNvSpPr>
                  <p:nvPr/>
                </p:nvSpPr>
                <p:spPr>
                  <a:xfrm>
                    <a:off x="6366868" y="3453580"/>
                    <a:ext cx="213413" cy="268288"/>
                  </a:xfrm>
                  <a:prstGeom prst="ellipse">
                    <a:avLst/>
                  </a:prstGeom>
                  <a:solidFill>
                    <a:srgbClr val="5B9BD5"/>
                  </a:solidFill>
                  <a:ln w="28575" cap="flat" cmpd="sng" algn="ctr">
                    <a:solidFill>
                      <a:srgbClr val="4472C4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1" name="Oval 40"/>
                  <p:cNvSpPr>
                    <a:spLocks/>
                  </p:cNvSpPr>
                  <p:nvPr/>
                </p:nvSpPr>
                <p:spPr>
                  <a:xfrm>
                    <a:off x="6163552" y="3444028"/>
                    <a:ext cx="213413" cy="268288"/>
                  </a:xfrm>
                  <a:prstGeom prst="ellipse">
                    <a:avLst/>
                  </a:prstGeom>
                  <a:solidFill>
                    <a:srgbClr val="5B9BD5"/>
                  </a:solidFill>
                  <a:ln w="28575" cap="flat" cmpd="sng" algn="ctr">
                    <a:solidFill>
                      <a:srgbClr val="4472C4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2" name="Oval 41"/>
                  <p:cNvSpPr>
                    <a:spLocks/>
                  </p:cNvSpPr>
                  <p:nvPr/>
                </p:nvSpPr>
                <p:spPr>
                  <a:xfrm>
                    <a:off x="5953711" y="3444823"/>
                    <a:ext cx="213413" cy="268288"/>
                  </a:xfrm>
                  <a:prstGeom prst="ellipse">
                    <a:avLst/>
                  </a:prstGeom>
                  <a:solidFill>
                    <a:srgbClr val="5B9BD5"/>
                  </a:solidFill>
                  <a:ln w="28575" cap="flat" cmpd="sng" algn="ctr">
                    <a:solidFill>
                      <a:srgbClr val="4472C4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</p:grpSp>
          </p:grpSp>
        </p:grpSp>
        <p:grpSp>
          <p:nvGrpSpPr>
            <p:cNvPr id="46" name="Group 45"/>
            <p:cNvGrpSpPr/>
            <p:nvPr/>
          </p:nvGrpSpPr>
          <p:grpSpPr>
            <a:xfrm>
              <a:off x="8111685" y="2642500"/>
              <a:ext cx="588472" cy="722313"/>
              <a:chOff x="6736379" y="3054457"/>
              <a:chExt cx="588472" cy="722313"/>
            </a:xfrm>
          </p:grpSpPr>
          <p:sp>
            <p:nvSpPr>
              <p:cNvPr id="47" name="Oval 46"/>
              <p:cNvSpPr>
                <a:spLocks/>
              </p:cNvSpPr>
              <p:nvPr/>
            </p:nvSpPr>
            <p:spPr>
              <a:xfrm>
                <a:off x="6736379" y="3168647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48" name="Oval 47"/>
              <p:cNvSpPr>
                <a:spLocks/>
              </p:cNvSpPr>
              <p:nvPr/>
            </p:nvSpPr>
            <p:spPr>
              <a:xfrm>
                <a:off x="6985961" y="3054457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49" name="Oval 48"/>
              <p:cNvSpPr>
                <a:spLocks/>
              </p:cNvSpPr>
              <p:nvPr/>
            </p:nvSpPr>
            <p:spPr>
              <a:xfrm>
                <a:off x="6830056" y="3445616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50" name="Oval 49"/>
              <p:cNvSpPr>
                <a:spLocks/>
              </p:cNvSpPr>
              <p:nvPr/>
            </p:nvSpPr>
            <p:spPr>
              <a:xfrm>
                <a:off x="7111438" y="3508482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5630323" y="4065111"/>
              <a:ext cx="285499" cy="781051"/>
              <a:chOff x="5448075" y="4320689"/>
              <a:chExt cx="285499" cy="781051"/>
            </a:xfrm>
          </p:grpSpPr>
          <p:sp>
            <p:nvSpPr>
              <p:cNvPr id="52" name="AutoShape 274"/>
              <p:cNvSpPr>
                <a:spLocks noChangeArrowheads="1"/>
              </p:cNvSpPr>
              <p:nvPr/>
            </p:nvSpPr>
            <p:spPr bwMode="auto">
              <a:xfrm>
                <a:off x="5448075" y="4320689"/>
                <a:ext cx="285499" cy="258762"/>
              </a:xfrm>
              <a:prstGeom prst="cube">
                <a:avLst>
                  <a:gd name="adj" fmla="val 25000"/>
                </a:avLst>
              </a:prstGeom>
              <a:solidFill>
                <a:srgbClr val="2E74B5"/>
              </a:solidFill>
              <a:ln w="28575">
                <a:solidFill>
                  <a:srgbClr val="1F4D78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53" name="AutoShape 275"/>
              <p:cNvSpPr>
                <a:spLocks noChangeArrowheads="1"/>
              </p:cNvSpPr>
              <p:nvPr/>
            </p:nvSpPr>
            <p:spPr bwMode="auto">
              <a:xfrm>
                <a:off x="5476651" y="4817577"/>
                <a:ext cx="226430" cy="284163"/>
              </a:xfrm>
              <a:prstGeom prst="can">
                <a:avLst>
                  <a:gd name="adj" fmla="val 32133"/>
                </a:avLst>
              </a:prstGeom>
              <a:solidFill>
                <a:srgbClr val="2E74B5"/>
              </a:solidFill>
              <a:ln w="28575">
                <a:solidFill>
                  <a:srgbClr val="1F4D78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54" name="AutoShape 276"/>
              <p:cNvCxnSpPr>
                <a:cxnSpLocks noChangeShapeType="1"/>
              </p:cNvCxnSpPr>
              <p:nvPr/>
            </p:nvCxnSpPr>
            <p:spPr bwMode="auto">
              <a:xfrm>
                <a:off x="5555231" y="4579452"/>
                <a:ext cx="0" cy="2143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5" name="Multiply 54"/>
            <p:cNvSpPr/>
            <p:nvPr/>
          </p:nvSpPr>
          <p:spPr>
            <a:xfrm>
              <a:off x="5925363" y="4230949"/>
              <a:ext cx="492168" cy="48670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8028294" y="4093432"/>
              <a:ext cx="546386" cy="631825"/>
              <a:chOff x="6789609" y="4347708"/>
              <a:chExt cx="546386" cy="631825"/>
            </a:xfrm>
          </p:grpSpPr>
          <p:sp>
            <p:nvSpPr>
              <p:cNvPr id="65" name="AutoShape 282" descr="White marble"/>
              <p:cNvSpPr>
                <a:spLocks noChangeArrowheads="1"/>
              </p:cNvSpPr>
              <p:nvPr/>
            </p:nvSpPr>
            <p:spPr bwMode="auto">
              <a:xfrm>
                <a:off x="6789609" y="4347708"/>
                <a:ext cx="546386" cy="631825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6350">
                <a:solidFill>
                  <a:srgbClr val="1F4D78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66" name="Oval 65"/>
              <p:cNvSpPr>
                <a:spLocks/>
              </p:cNvSpPr>
              <p:nvPr/>
            </p:nvSpPr>
            <p:spPr>
              <a:xfrm>
                <a:off x="6974345" y="4731852"/>
                <a:ext cx="108293" cy="123825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67" name="Oval 66"/>
              <p:cNvSpPr>
                <a:spLocks/>
              </p:cNvSpPr>
              <p:nvPr/>
            </p:nvSpPr>
            <p:spPr>
              <a:xfrm>
                <a:off x="7109851" y="4347708"/>
                <a:ext cx="108293" cy="123825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68" name="Oval 67"/>
              <p:cNvSpPr>
                <a:spLocks/>
              </p:cNvSpPr>
              <p:nvPr/>
            </p:nvSpPr>
            <p:spPr>
              <a:xfrm>
                <a:off x="6913804" y="4594748"/>
                <a:ext cx="108293" cy="123825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7920701" y="5466159"/>
              <a:ext cx="761571" cy="770326"/>
              <a:chOff x="6867639" y="5759472"/>
              <a:chExt cx="500722" cy="458231"/>
            </a:xfrm>
          </p:grpSpPr>
          <p:sp>
            <p:nvSpPr>
              <p:cNvPr id="70" name="AutoShape 285"/>
              <p:cNvSpPr>
                <a:spLocks noChangeArrowheads="1"/>
              </p:cNvSpPr>
              <p:nvPr/>
            </p:nvSpPr>
            <p:spPr bwMode="auto">
              <a:xfrm>
                <a:off x="6867639" y="5933540"/>
                <a:ext cx="164306" cy="284163"/>
              </a:xfrm>
              <a:prstGeom prst="can">
                <a:avLst>
                  <a:gd name="adj" fmla="val 32133"/>
                </a:avLst>
              </a:prstGeom>
              <a:solidFill>
                <a:srgbClr val="2E74B5"/>
              </a:solidFill>
              <a:ln w="28575">
                <a:solidFill>
                  <a:srgbClr val="1F4D78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71" name="AutoShape 290"/>
              <p:cNvSpPr>
                <a:spLocks noChangeArrowheads="1"/>
              </p:cNvSpPr>
              <p:nvPr/>
            </p:nvSpPr>
            <p:spPr bwMode="auto">
              <a:xfrm>
                <a:off x="7159354" y="6004976"/>
                <a:ext cx="165497" cy="141288"/>
              </a:xfrm>
              <a:prstGeom prst="can">
                <a:avLst>
                  <a:gd name="adj" fmla="val 25000"/>
                </a:avLst>
              </a:prstGeom>
              <a:solidFill>
                <a:srgbClr val="2E74B5"/>
              </a:solidFill>
              <a:ln w="28575">
                <a:solidFill>
                  <a:srgbClr val="1F4D78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72" name="AutoShape 292"/>
              <p:cNvSpPr>
                <a:spLocks noChangeArrowheads="1"/>
              </p:cNvSpPr>
              <p:nvPr/>
            </p:nvSpPr>
            <p:spPr bwMode="auto">
              <a:xfrm rot="1014727">
                <a:off x="6989742" y="5759472"/>
                <a:ext cx="378619" cy="144462"/>
              </a:xfrm>
              <a:prstGeom prst="curvedDownArrow">
                <a:avLst>
                  <a:gd name="adj1" fmla="val 30359"/>
                  <a:gd name="adj2" fmla="val 100008"/>
                  <a:gd name="adj3" fmla="val 33333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6569621" y="5419170"/>
              <a:ext cx="761571" cy="770326"/>
              <a:chOff x="6867639" y="5759472"/>
              <a:chExt cx="500722" cy="458231"/>
            </a:xfrm>
          </p:grpSpPr>
          <p:sp>
            <p:nvSpPr>
              <p:cNvPr id="74" name="AutoShape 285"/>
              <p:cNvSpPr>
                <a:spLocks noChangeArrowheads="1"/>
              </p:cNvSpPr>
              <p:nvPr/>
            </p:nvSpPr>
            <p:spPr bwMode="auto">
              <a:xfrm>
                <a:off x="6867639" y="5933540"/>
                <a:ext cx="164306" cy="284163"/>
              </a:xfrm>
              <a:prstGeom prst="can">
                <a:avLst>
                  <a:gd name="adj" fmla="val 32133"/>
                </a:avLst>
              </a:prstGeom>
              <a:solidFill>
                <a:srgbClr val="2E74B5"/>
              </a:solidFill>
              <a:ln w="28575">
                <a:solidFill>
                  <a:srgbClr val="1F4D78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75" name="AutoShape 290"/>
              <p:cNvSpPr>
                <a:spLocks noChangeArrowheads="1"/>
              </p:cNvSpPr>
              <p:nvPr/>
            </p:nvSpPr>
            <p:spPr bwMode="auto">
              <a:xfrm>
                <a:off x="7159354" y="6004976"/>
                <a:ext cx="165497" cy="141288"/>
              </a:xfrm>
              <a:prstGeom prst="can">
                <a:avLst>
                  <a:gd name="adj" fmla="val 25000"/>
                </a:avLst>
              </a:prstGeom>
              <a:solidFill>
                <a:srgbClr val="2E74B5"/>
              </a:solidFill>
              <a:ln w="28575">
                <a:solidFill>
                  <a:srgbClr val="1F4D78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76" name="AutoShape 292"/>
              <p:cNvSpPr>
                <a:spLocks noChangeArrowheads="1"/>
              </p:cNvSpPr>
              <p:nvPr/>
            </p:nvSpPr>
            <p:spPr bwMode="auto">
              <a:xfrm rot="1014727">
                <a:off x="6989742" y="5759472"/>
                <a:ext cx="378619" cy="144462"/>
              </a:xfrm>
              <a:prstGeom prst="curvedDownArrow">
                <a:avLst>
                  <a:gd name="adj1" fmla="val 30359"/>
                  <a:gd name="adj2" fmla="val 100008"/>
                  <a:gd name="adj3" fmla="val 33333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5249537" y="5493709"/>
              <a:ext cx="761571" cy="770326"/>
              <a:chOff x="6867639" y="5759472"/>
              <a:chExt cx="500722" cy="458231"/>
            </a:xfrm>
          </p:grpSpPr>
          <p:sp>
            <p:nvSpPr>
              <p:cNvPr id="78" name="AutoShape 285"/>
              <p:cNvSpPr>
                <a:spLocks noChangeArrowheads="1"/>
              </p:cNvSpPr>
              <p:nvPr/>
            </p:nvSpPr>
            <p:spPr bwMode="auto">
              <a:xfrm>
                <a:off x="6867639" y="5933540"/>
                <a:ext cx="164306" cy="284163"/>
              </a:xfrm>
              <a:prstGeom prst="can">
                <a:avLst>
                  <a:gd name="adj" fmla="val 32133"/>
                </a:avLst>
              </a:prstGeom>
              <a:solidFill>
                <a:srgbClr val="2E74B5"/>
              </a:solidFill>
              <a:ln w="28575">
                <a:solidFill>
                  <a:srgbClr val="1F4D78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79" name="AutoShape 290"/>
              <p:cNvSpPr>
                <a:spLocks noChangeArrowheads="1"/>
              </p:cNvSpPr>
              <p:nvPr/>
            </p:nvSpPr>
            <p:spPr bwMode="auto">
              <a:xfrm>
                <a:off x="7159354" y="6004976"/>
                <a:ext cx="165497" cy="141288"/>
              </a:xfrm>
              <a:prstGeom prst="can">
                <a:avLst>
                  <a:gd name="adj" fmla="val 25000"/>
                </a:avLst>
              </a:prstGeom>
              <a:solidFill>
                <a:srgbClr val="2E74B5"/>
              </a:solidFill>
              <a:ln w="28575">
                <a:solidFill>
                  <a:srgbClr val="1F4D78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80" name="AutoShape 292"/>
              <p:cNvSpPr>
                <a:spLocks noChangeArrowheads="1"/>
              </p:cNvSpPr>
              <p:nvPr/>
            </p:nvSpPr>
            <p:spPr bwMode="auto">
              <a:xfrm rot="1014727">
                <a:off x="6989742" y="5759472"/>
                <a:ext cx="378619" cy="144462"/>
              </a:xfrm>
              <a:prstGeom prst="curvedDownArrow">
                <a:avLst>
                  <a:gd name="adj1" fmla="val 30359"/>
                  <a:gd name="adj2" fmla="val 100008"/>
                  <a:gd name="adj3" fmla="val 33333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</p:grpSp>
        <p:sp>
          <p:nvSpPr>
            <p:cNvPr id="81" name="Multiply 80"/>
            <p:cNvSpPr/>
            <p:nvPr/>
          </p:nvSpPr>
          <p:spPr>
            <a:xfrm>
              <a:off x="5935899" y="5756936"/>
              <a:ext cx="492168" cy="48670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82" name="Multiply 81"/>
            <p:cNvSpPr/>
            <p:nvPr/>
          </p:nvSpPr>
          <p:spPr>
            <a:xfrm>
              <a:off x="7214480" y="5717866"/>
              <a:ext cx="492168" cy="48670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5662411" y="1310552"/>
            <a:ext cx="553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662411" y="2722518"/>
            <a:ext cx="553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62411" y="4134484"/>
            <a:ext cx="553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03573" y="5546451"/>
            <a:ext cx="850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1607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95689"/>
              </p:ext>
            </p:extLst>
          </p:nvPr>
        </p:nvGraphicFramePr>
        <p:xfrm>
          <a:off x="1769602" y="347731"/>
          <a:ext cx="4506703" cy="6145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15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Liquids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9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particles in a liquid are not so tightly packed.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9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can move past each other.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9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liquid changes shape to fit its container.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9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cannot squash a liquid.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924263"/>
              </p:ext>
            </p:extLst>
          </p:nvPr>
        </p:nvGraphicFramePr>
        <p:xfrm>
          <a:off x="6636913" y="437883"/>
          <a:ext cx="3837903" cy="6022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35838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989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989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989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773537" y="941689"/>
            <a:ext cx="3450620" cy="5322346"/>
            <a:chOff x="5249537" y="941689"/>
            <a:chExt cx="3450620" cy="5322346"/>
          </a:xfrm>
        </p:grpSpPr>
        <p:grpSp>
          <p:nvGrpSpPr>
            <p:cNvPr id="5" name="Group 4"/>
            <p:cNvGrpSpPr/>
            <p:nvPr/>
          </p:nvGrpSpPr>
          <p:grpSpPr>
            <a:xfrm>
              <a:off x="5534153" y="1153920"/>
              <a:ext cx="423652" cy="808938"/>
              <a:chOff x="6029304" y="1135869"/>
              <a:chExt cx="423652" cy="808938"/>
            </a:xfrm>
          </p:grpSpPr>
          <p:sp>
            <p:nvSpPr>
              <p:cNvPr id="6" name="Oval 5"/>
              <p:cNvSpPr>
                <a:spLocks/>
              </p:cNvSpPr>
              <p:nvPr/>
            </p:nvSpPr>
            <p:spPr>
              <a:xfrm>
                <a:off x="6161172" y="1135869"/>
                <a:ext cx="229805" cy="356724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7" name="AutoShape 259"/>
              <p:cNvSpPr>
                <a:spLocks noChangeArrowheads="1"/>
              </p:cNvSpPr>
              <p:nvPr/>
            </p:nvSpPr>
            <p:spPr bwMode="auto">
              <a:xfrm>
                <a:off x="6029304" y="1556202"/>
                <a:ext cx="45774" cy="362939"/>
              </a:xfrm>
              <a:prstGeom prst="moon">
                <a:avLst>
                  <a:gd name="adj" fmla="val 50000"/>
                </a:avLst>
              </a:prstGeom>
              <a:solidFill>
                <a:srgbClr val="5B9BD5"/>
              </a:solidFill>
              <a:ln w="9525">
                <a:solidFill>
                  <a:srgbClr val="1F4D78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044699" y="1173147"/>
                <a:ext cx="408257" cy="771660"/>
                <a:chOff x="5269471" y="1282426"/>
                <a:chExt cx="408257" cy="771660"/>
              </a:xfrm>
            </p:grpSpPr>
            <p:sp>
              <p:nvSpPr>
                <p:cNvPr id="9" name="AutoShape 260"/>
                <p:cNvSpPr>
                  <a:spLocks noChangeArrowheads="1"/>
                </p:cNvSpPr>
                <p:nvPr/>
              </p:nvSpPr>
              <p:spPr bwMode="auto">
                <a:xfrm>
                  <a:off x="5269471" y="1282426"/>
                  <a:ext cx="68734" cy="276551"/>
                </a:xfrm>
                <a:prstGeom prst="moon">
                  <a:avLst>
                    <a:gd name="adj" fmla="val 50000"/>
                  </a:avLst>
                </a:prstGeom>
                <a:solidFill>
                  <a:srgbClr val="5B9BD5"/>
                </a:solidFill>
                <a:ln w="9525">
                  <a:solidFill>
                    <a:srgbClr val="1F4D78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0" name="AutoShape 261"/>
                <p:cNvSpPr>
                  <a:spLocks noChangeArrowheads="1"/>
                </p:cNvSpPr>
                <p:nvPr/>
              </p:nvSpPr>
              <p:spPr bwMode="auto">
                <a:xfrm flipH="1">
                  <a:off x="5609565" y="1305969"/>
                  <a:ext cx="46951" cy="299668"/>
                </a:xfrm>
                <a:prstGeom prst="moon">
                  <a:avLst>
                    <a:gd name="adj" fmla="val 50000"/>
                  </a:avLst>
                </a:prstGeom>
                <a:solidFill>
                  <a:srgbClr val="5B9BD5"/>
                </a:solidFill>
                <a:ln w="9525">
                  <a:solidFill>
                    <a:srgbClr val="1F4D78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1" name="AutoShape 262"/>
                <p:cNvSpPr>
                  <a:spLocks noChangeArrowheads="1"/>
                </p:cNvSpPr>
                <p:nvPr/>
              </p:nvSpPr>
              <p:spPr bwMode="auto">
                <a:xfrm flipH="1" flipV="1">
                  <a:off x="5612845" y="1694167"/>
                  <a:ext cx="64883" cy="359919"/>
                </a:xfrm>
                <a:prstGeom prst="moon">
                  <a:avLst>
                    <a:gd name="adj" fmla="val 50000"/>
                  </a:avLst>
                </a:prstGeom>
                <a:solidFill>
                  <a:srgbClr val="5B9BD5"/>
                </a:solidFill>
                <a:ln w="9525">
                  <a:solidFill>
                    <a:srgbClr val="1F4D78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2" name="Oval 11"/>
                <p:cNvSpPr>
                  <a:spLocks/>
                </p:cNvSpPr>
                <p:nvPr/>
              </p:nvSpPr>
              <p:spPr>
                <a:xfrm>
                  <a:off x="5373147" y="1686283"/>
                  <a:ext cx="239698" cy="335272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5476650" y="1490488"/>
                  <a:ext cx="0" cy="356463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13"/>
            <p:cNvGrpSpPr/>
            <p:nvPr/>
          </p:nvGrpSpPr>
          <p:grpSpPr>
            <a:xfrm>
              <a:off x="6819598" y="1123942"/>
              <a:ext cx="489347" cy="596339"/>
              <a:chOff x="6122194" y="1344865"/>
              <a:chExt cx="489347" cy="596339"/>
            </a:xfrm>
          </p:grpSpPr>
          <p:sp>
            <p:nvSpPr>
              <p:cNvPr id="15" name="Oval 14"/>
              <p:cNvSpPr>
                <a:spLocks/>
              </p:cNvSpPr>
              <p:nvPr/>
            </p:nvSpPr>
            <p:spPr>
              <a:xfrm>
                <a:off x="6125766" y="1367888"/>
                <a:ext cx="182503" cy="20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6" name="Oval 15"/>
              <p:cNvSpPr>
                <a:spLocks/>
              </p:cNvSpPr>
              <p:nvPr/>
            </p:nvSpPr>
            <p:spPr>
              <a:xfrm>
                <a:off x="6315504" y="1694168"/>
                <a:ext cx="160306" cy="247036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17" name="AutoShape 273"/>
              <p:cNvCxnSpPr>
                <a:cxnSpLocks noChangeShapeType="1"/>
              </p:cNvCxnSpPr>
              <p:nvPr/>
            </p:nvCxnSpPr>
            <p:spPr bwMode="auto">
              <a:xfrm>
                <a:off x="6122194" y="1344865"/>
                <a:ext cx="489347" cy="197325"/>
              </a:xfrm>
              <a:prstGeom prst="curvedConnector3">
                <a:avLst>
                  <a:gd name="adj1" fmla="val 50000"/>
                </a:avLst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8" name="Group 17"/>
            <p:cNvGrpSpPr/>
            <p:nvPr/>
          </p:nvGrpSpPr>
          <p:grpSpPr>
            <a:xfrm>
              <a:off x="8076390" y="941689"/>
              <a:ext cx="526284" cy="1052119"/>
              <a:chOff x="6782137" y="1189759"/>
              <a:chExt cx="526284" cy="1052119"/>
            </a:xfrm>
          </p:grpSpPr>
          <p:sp>
            <p:nvSpPr>
              <p:cNvPr id="19" name="Oval 18"/>
              <p:cNvSpPr>
                <a:spLocks/>
              </p:cNvSpPr>
              <p:nvPr/>
            </p:nvSpPr>
            <p:spPr>
              <a:xfrm>
                <a:off x="6782137" y="1456094"/>
                <a:ext cx="192209" cy="2301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20" name="Oval 19"/>
              <p:cNvSpPr>
                <a:spLocks/>
              </p:cNvSpPr>
              <p:nvPr/>
            </p:nvSpPr>
            <p:spPr>
              <a:xfrm>
                <a:off x="7090329" y="1668720"/>
                <a:ext cx="218092" cy="272485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1" name="AutoShape 271"/>
              <p:cNvCxnSpPr>
                <a:cxnSpLocks noChangeShapeType="1"/>
              </p:cNvCxnSpPr>
              <p:nvPr/>
            </p:nvCxnSpPr>
            <p:spPr bwMode="auto">
              <a:xfrm flipV="1">
                <a:off x="6855633" y="1189759"/>
                <a:ext cx="207169" cy="265113"/>
              </a:xfrm>
              <a:prstGeom prst="curvedConnector3">
                <a:avLst>
                  <a:gd name="adj1" fmla="val 49884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" name="AutoShape 272"/>
              <p:cNvCxnSpPr>
                <a:cxnSpLocks noChangeShapeType="1"/>
              </p:cNvCxnSpPr>
              <p:nvPr/>
            </p:nvCxnSpPr>
            <p:spPr bwMode="auto">
              <a:xfrm rot="5400000">
                <a:off x="6770538" y="1922088"/>
                <a:ext cx="440539" cy="199042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3" name="Group 22"/>
            <p:cNvGrpSpPr/>
            <p:nvPr/>
          </p:nvGrpSpPr>
          <p:grpSpPr>
            <a:xfrm>
              <a:off x="5451694" y="2629920"/>
              <a:ext cx="658458" cy="837482"/>
              <a:chOff x="5223431" y="2965091"/>
              <a:chExt cx="658458" cy="837482"/>
            </a:xfrm>
          </p:grpSpPr>
          <p:sp>
            <p:nvSpPr>
              <p:cNvPr id="24" name="Oval 23"/>
              <p:cNvSpPr>
                <a:spLocks/>
              </p:cNvSpPr>
              <p:nvPr/>
            </p:nvSpPr>
            <p:spPr>
              <a:xfrm>
                <a:off x="5443356" y="3252523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25" name="Oval 24"/>
              <p:cNvSpPr>
                <a:spLocks/>
              </p:cNvSpPr>
              <p:nvPr/>
            </p:nvSpPr>
            <p:spPr>
              <a:xfrm>
                <a:off x="5241649" y="2990251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26" name="Oval 25"/>
              <p:cNvSpPr>
                <a:spLocks/>
              </p:cNvSpPr>
              <p:nvPr/>
            </p:nvSpPr>
            <p:spPr>
              <a:xfrm>
                <a:off x="5668476" y="3251724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27" name="Oval 26"/>
              <p:cNvSpPr>
                <a:spLocks/>
              </p:cNvSpPr>
              <p:nvPr/>
            </p:nvSpPr>
            <p:spPr>
              <a:xfrm>
                <a:off x="5660571" y="2965091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28" name="Oval 27"/>
              <p:cNvSpPr>
                <a:spLocks/>
              </p:cNvSpPr>
              <p:nvPr/>
            </p:nvSpPr>
            <p:spPr>
              <a:xfrm>
                <a:off x="5455063" y="2977671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29" name="Oval 28"/>
              <p:cNvSpPr>
                <a:spLocks/>
              </p:cNvSpPr>
              <p:nvPr/>
            </p:nvSpPr>
            <p:spPr>
              <a:xfrm>
                <a:off x="5225982" y="3279722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0" name="Oval 29"/>
              <p:cNvSpPr>
                <a:spLocks/>
              </p:cNvSpPr>
              <p:nvPr/>
            </p:nvSpPr>
            <p:spPr>
              <a:xfrm>
                <a:off x="5655244" y="3508482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1" name="Oval 30"/>
              <p:cNvSpPr>
                <a:spLocks/>
              </p:cNvSpPr>
              <p:nvPr/>
            </p:nvSpPr>
            <p:spPr>
              <a:xfrm>
                <a:off x="5437069" y="3520012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2" name="Oval 31"/>
              <p:cNvSpPr>
                <a:spLocks/>
              </p:cNvSpPr>
              <p:nvPr/>
            </p:nvSpPr>
            <p:spPr>
              <a:xfrm>
                <a:off x="5223431" y="3534285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733422" y="2699962"/>
              <a:ext cx="630142" cy="633296"/>
              <a:chOff x="7172324" y="3026104"/>
              <a:chExt cx="630142" cy="633296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7263113" y="3042483"/>
                <a:ext cx="356288" cy="420688"/>
                <a:chOff x="6018297" y="3145578"/>
                <a:chExt cx="356288" cy="420688"/>
              </a:xfrm>
            </p:grpSpPr>
            <p:sp>
              <p:nvSpPr>
                <p:cNvPr id="43" name="Oval 42"/>
                <p:cNvSpPr>
                  <a:spLocks/>
                </p:cNvSpPr>
                <p:nvPr/>
              </p:nvSpPr>
              <p:spPr>
                <a:xfrm>
                  <a:off x="6161172" y="3145578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44" name="Oval 43"/>
                <p:cNvSpPr>
                  <a:spLocks/>
                </p:cNvSpPr>
                <p:nvPr/>
              </p:nvSpPr>
              <p:spPr>
                <a:xfrm>
                  <a:off x="6142122" y="3297978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45" name="Oval 44"/>
                <p:cNvSpPr>
                  <a:spLocks/>
                </p:cNvSpPr>
                <p:nvPr/>
              </p:nvSpPr>
              <p:spPr>
                <a:xfrm>
                  <a:off x="6018297" y="3256703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7172324" y="3026104"/>
                <a:ext cx="630142" cy="633296"/>
                <a:chOff x="6734875" y="3075228"/>
                <a:chExt cx="630142" cy="633296"/>
              </a:xfrm>
            </p:grpSpPr>
            <p:sp>
              <p:nvSpPr>
                <p:cNvPr id="36" name="Oval 35"/>
                <p:cNvSpPr>
                  <a:spLocks/>
                </p:cNvSpPr>
                <p:nvPr/>
              </p:nvSpPr>
              <p:spPr>
                <a:xfrm>
                  <a:off x="6734875" y="3228917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grpSp>
              <p:nvGrpSpPr>
                <p:cNvPr id="37" name="Group 36"/>
                <p:cNvGrpSpPr/>
                <p:nvPr/>
              </p:nvGrpSpPr>
              <p:grpSpPr>
                <a:xfrm>
                  <a:off x="6738447" y="3075228"/>
                  <a:ext cx="626570" cy="633296"/>
                  <a:chOff x="5953711" y="3088572"/>
                  <a:chExt cx="626570" cy="633296"/>
                </a:xfrm>
              </p:grpSpPr>
              <p:sp>
                <p:nvSpPr>
                  <p:cNvPr id="38" name="Oval 37"/>
                  <p:cNvSpPr>
                    <a:spLocks/>
                  </p:cNvSpPr>
                  <p:nvPr/>
                </p:nvSpPr>
                <p:spPr>
                  <a:xfrm>
                    <a:off x="6339923" y="3170622"/>
                    <a:ext cx="213413" cy="268288"/>
                  </a:xfrm>
                  <a:prstGeom prst="ellipse">
                    <a:avLst/>
                  </a:prstGeom>
                  <a:solidFill>
                    <a:srgbClr val="5B9BD5"/>
                  </a:solidFill>
                  <a:ln w="28575" cap="flat" cmpd="sng" algn="ctr">
                    <a:solidFill>
                      <a:srgbClr val="4472C4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39" name="Oval 38"/>
                  <p:cNvSpPr>
                    <a:spLocks/>
                  </p:cNvSpPr>
                  <p:nvPr/>
                </p:nvSpPr>
                <p:spPr>
                  <a:xfrm>
                    <a:off x="6029304" y="3088572"/>
                    <a:ext cx="213413" cy="268288"/>
                  </a:xfrm>
                  <a:prstGeom prst="ellipse">
                    <a:avLst/>
                  </a:prstGeom>
                  <a:solidFill>
                    <a:srgbClr val="5B9BD5"/>
                  </a:solidFill>
                  <a:ln w="28575" cap="flat" cmpd="sng" algn="ctr">
                    <a:solidFill>
                      <a:srgbClr val="4472C4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0" name="Oval 39"/>
                  <p:cNvSpPr>
                    <a:spLocks/>
                  </p:cNvSpPr>
                  <p:nvPr/>
                </p:nvSpPr>
                <p:spPr>
                  <a:xfrm>
                    <a:off x="6366868" y="3453580"/>
                    <a:ext cx="213413" cy="268288"/>
                  </a:xfrm>
                  <a:prstGeom prst="ellipse">
                    <a:avLst/>
                  </a:prstGeom>
                  <a:solidFill>
                    <a:srgbClr val="5B9BD5"/>
                  </a:solidFill>
                  <a:ln w="28575" cap="flat" cmpd="sng" algn="ctr">
                    <a:solidFill>
                      <a:srgbClr val="4472C4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1" name="Oval 40"/>
                  <p:cNvSpPr>
                    <a:spLocks/>
                  </p:cNvSpPr>
                  <p:nvPr/>
                </p:nvSpPr>
                <p:spPr>
                  <a:xfrm>
                    <a:off x="6163552" y="3444028"/>
                    <a:ext cx="213413" cy="268288"/>
                  </a:xfrm>
                  <a:prstGeom prst="ellipse">
                    <a:avLst/>
                  </a:prstGeom>
                  <a:solidFill>
                    <a:srgbClr val="5B9BD5"/>
                  </a:solidFill>
                  <a:ln w="28575" cap="flat" cmpd="sng" algn="ctr">
                    <a:solidFill>
                      <a:srgbClr val="4472C4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2" name="Oval 41"/>
                  <p:cNvSpPr>
                    <a:spLocks/>
                  </p:cNvSpPr>
                  <p:nvPr/>
                </p:nvSpPr>
                <p:spPr>
                  <a:xfrm>
                    <a:off x="5953711" y="3444823"/>
                    <a:ext cx="213413" cy="268288"/>
                  </a:xfrm>
                  <a:prstGeom prst="ellipse">
                    <a:avLst/>
                  </a:prstGeom>
                  <a:solidFill>
                    <a:srgbClr val="5B9BD5"/>
                  </a:solidFill>
                  <a:ln w="28575" cap="flat" cmpd="sng" algn="ctr">
                    <a:solidFill>
                      <a:srgbClr val="4472C4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</p:grpSp>
          </p:grpSp>
        </p:grpSp>
        <p:grpSp>
          <p:nvGrpSpPr>
            <p:cNvPr id="46" name="Group 45"/>
            <p:cNvGrpSpPr/>
            <p:nvPr/>
          </p:nvGrpSpPr>
          <p:grpSpPr>
            <a:xfrm>
              <a:off x="8111685" y="2642500"/>
              <a:ext cx="588472" cy="722313"/>
              <a:chOff x="6736379" y="3054457"/>
              <a:chExt cx="588472" cy="722313"/>
            </a:xfrm>
          </p:grpSpPr>
          <p:sp>
            <p:nvSpPr>
              <p:cNvPr id="47" name="Oval 46"/>
              <p:cNvSpPr>
                <a:spLocks/>
              </p:cNvSpPr>
              <p:nvPr/>
            </p:nvSpPr>
            <p:spPr>
              <a:xfrm>
                <a:off x="6736379" y="3168647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48" name="Oval 47"/>
              <p:cNvSpPr>
                <a:spLocks/>
              </p:cNvSpPr>
              <p:nvPr/>
            </p:nvSpPr>
            <p:spPr>
              <a:xfrm>
                <a:off x="6985961" y="3054457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49" name="Oval 48"/>
              <p:cNvSpPr>
                <a:spLocks/>
              </p:cNvSpPr>
              <p:nvPr/>
            </p:nvSpPr>
            <p:spPr>
              <a:xfrm>
                <a:off x="6830056" y="3445616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50" name="Oval 49"/>
              <p:cNvSpPr>
                <a:spLocks/>
              </p:cNvSpPr>
              <p:nvPr/>
            </p:nvSpPr>
            <p:spPr>
              <a:xfrm>
                <a:off x="7111438" y="3508482"/>
                <a:ext cx="213413" cy="268288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5630323" y="4065111"/>
              <a:ext cx="285499" cy="781051"/>
              <a:chOff x="5448075" y="4320689"/>
              <a:chExt cx="285499" cy="781051"/>
            </a:xfrm>
          </p:grpSpPr>
          <p:sp>
            <p:nvSpPr>
              <p:cNvPr id="52" name="AutoShape 274"/>
              <p:cNvSpPr>
                <a:spLocks noChangeArrowheads="1"/>
              </p:cNvSpPr>
              <p:nvPr/>
            </p:nvSpPr>
            <p:spPr bwMode="auto">
              <a:xfrm>
                <a:off x="5448075" y="4320689"/>
                <a:ext cx="285499" cy="258762"/>
              </a:xfrm>
              <a:prstGeom prst="cube">
                <a:avLst>
                  <a:gd name="adj" fmla="val 25000"/>
                </a:avLst>
              </a:prstGeom>
              <a:solidFill>
                <a:srgbClr val="2E74B5"/>
              </a:solidFill>
              <a:ln w="28575">
                <a:solidFill>
                  <a:srgbClr val="1F4D78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53" name="AutoShape 275"/>
              <p:cNvSpPr>
                <a:spLocks noChangeArrowheads="1"/>
              </p:cNvSpPr>
              <p:nvPr/>
            </p:nvSpPr>
            <p:spPr bwMode="auto">
              <a:xfrm>
                <a:off x="5476651" y="4817577"/>
                <a:ext cx="226430" cy="284163"/>
              </a:xfrm>
              <a:prstGeom prst="can">
                <a:avLst>
                  <a:gd name="adj" fmla="val 32133"/>
                </a:avLst>
              </a:prstGeom>
              <a:solidFill>
                <a:srgbClr val="2E74B5"/>
              </a:solidFill>
              <a:ln w="28575">
                <a:solidFill>
                  <a:srgbClr val="1F4D78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54" name="AutoShape 276"/>
              <p:cNvCxnSpPr>
                <a:cxnSpLocks noChangeShapeType="1"/>
              </p:cNvCxnSpPr>
              <p:nvPr/>
            </p:nvCxnSpPr>
            <p:spPr bwMode="auto">
              <a:xfrm>
                <a:off x="5555231" y="4579452"/>
                <a:ext cx="0" cy="2143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5" name="Multiply 54"/>
            <p:cNvSpPr/>
            <p:nvPr/>
          </p:nvSpPr>
          <p:spPr>
            <a:xfrm>
              <a:off x="5925363" y="4230949"/>
              <a:ext cx="492168" cy="48670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8028294" y="4093432"/>
              <a:ext cx="546386" cy="631825"/>
              <a:chOff x="6789609" y="4347708"/>
              <a:chExt cx="546386" cy="631825"/>
            </a:xfrm>
          </p:grpSpPr>
          <p:sp>
            <p:nvSpPr>
              <p:cNvPr id="65" name="AutoShape 282" descr="White marble"/>
              <p:cNvSpPr>
                <a:spLocks noChangeArrowheads="1"/>
              </p:cNvSpPr>
              <p:nvPr/>
            </p:nvSpPr>
            <p:spPr bwMode="auto">
              <a:xfrm>
                <a:off x="6789609" y="4347708"/>
                <a:ext cx="546386" cy="631825"/>
              </a:xfrm>
              <a:prstGeom prst="cube">
                <a:avLst>
                  <a:gd name="adj" fmla="val 25000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6350">
                <a:solidFill>
                  <a:srgbClr val="1F4D78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66" name="Oval 65"/>
              <p:cNvSpPr>
                <a:spLocks/>
              </p:cNvSpPr>
              <p:nvPr/>
            </p:nvSpPr>
            <p:spPr>
              <a:xfrm>
                <a:off x="6974345" y="4731852"/>
                <a:ext cx="108293" cy="123825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67" name="Oval 66"/>
              <p:cNvSpPr>
                <a:spLocks/>
              </p:cNvSpPr>
              <p:nvPr/>
            </p:nvSpPr>
            <p:spPr>
              <a:xfrm>
                <a:off x="7109851" y="4347708"/>
                <a:ext cx="108293" cy="123825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68" name="Oval 67"/>
              <p:cNvSpPr>
                <a:spLocks/>
              </p:cNvSpPr>
              <p:nvPr/>
            </p:nvSpPr>
            <p:spPr>
              <a:xfrm>
                <a:off x="6913804" y="4594748"/>
                <a:ext cx="108293" cy="123825"/>
              </a:xfrm>
              <a:prstGeom prst="ellipse">
                <a:avLst/>
              </a:prstGeom>
              <a:solidFill>
                <a:srgbClr val="5B9BD5"/>
              </a:solidFill>
              <a:ln w="28575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7920701" y="5466159"/>
              <a:ext cx="761571" cy="770326"/>
              <a:chOff x="6867639" y="5759472"/>
              <a:chExt cx="500722" cy="458231"/>
            </a:xfrm>
          </p:grpSpPr>
          <p:sp>
            <p:nvSpPr>
              <p:cNvPr id="70" name="AutoShape 285"/>
              <p:cNvSpPr>
                <a:spLocks noChangeArrowheads="1"/>
              </p:cNvSpPr>
              <p:nvPr/>
            </p:nvSpPr>
            <p:spPr bwMode="auto">
              <a:xfrm>
                <a:off x="6867639" y="5933540"/>
                <a:ext cx="164306" cy="284163"/>
              </a:xfrm>
              <a:prstGeom prst="can">
                <a:avLst>
                  <a:gd name="adj" fmla="val 32133"/>
                </a:avLst>
              </a:prstGeom>
              <a:solidFill>
                <a:srgbClr val="2E74B5"/>
              </a:solidFill>
              <a:ln w="28575">
                <a:solidFill>
                  <a:srgbClr val="1F4D78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71" name="AutoShape 290"/>
              <p:cNvSpPr>
                <a:spLocks noChangeArrowheads="1"/>
              </p:cNvSpPr>
              <p:nvPr/>
            </p:nvSpPr>
            <p:spPr bwMode="auto">
              <a:xfrm>
                <a:off x="7159354" y="6004976"/>
                <a:ext cx="165497" cy="141288"/>
              </a:xfrm>
              <a:prstGeom prst="can">
                <a:avLst>
                  <a:gd name="adj" fmla="val 25000"/>
                </a:avLst>
              </a:prstGeom>
              <a:solidFill>
                <a:srgbClr val="2E74B5"/>
              </a:solidFill>
              <a:ln w="28575">
                <a:solidFill>
                  <a:srgbClr val="1F4D78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72" name="AutoShape 292"/>
              <p:cNvSpPr>
                <a:spLocks noChangeArrowheads="1"/>
              </p:cNvSpPr>
              <p:nvPr/>
            </p:nvSpPr>
            <p:spPr bwMode="auto">
              <a:xfrm rot="1014727">
                <a:off x="6989742" y="5759472"/>
                <a:ext cx="378619" cy="144462"/>
              </a:xfrm>
              <a:prstGeom prst="curvedDownArrow">
                <a:avLst>
                  <a:gd name="adj1" fmla="val 30359"/>
                  <a:gd name="adj2" fmla="val 100008"/>
                  <a:gd name="adj3" fmla="val 33333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6569621" y="5419170"/>
              <a:ext cx="761571" cy="770326"/>
              <a:chOff x="6867639" y="5759472"/>
              <a:chExt cx="500722" cy="458231"/>
            </a:xfrm>
          </p:grpSpPr>
          <p:sp>
            <p:nvSpPr>
              <p:cNvPr id="74" name="AutoShape 285"/>
              <p:cNvSpPr>
                <a:spLocks noChangeArrowheads="1"/>
              </p:cNvSpPr>
              <p:nvPr/>
            </p:nvSpPr>
            <p:spPr bwMode="auto">
              <a:xfrm>
                <a:off x="6867639" y="5933540"/>
                <a:ext cx="164306" cy="284163"/>
              </a:xfrm>
              <a:prstGeom prst="can">
                <a:avLst>
                  <a:gd name="adj" fmla="val 32133"/>
                </a:avLst>
              </a:prstGeom>
              <a:solidFill>
                <a:srgbClr val="2E74B5"/>
              </a:solidFill>
              <a:ln w="28575">
                <a:solidFill>
                  <a:srgbClr val="1F4D78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75" name="AutoShape 290"/>
              <p:cNvSpPr>
                <a:spLocks noChangeArrowheads="1"/>
              </p:cNvSpPr>
              <p:nvPr/>
            </p:nvSpPr>
            <p:spPr bwMode="auto">
              <a:xfrm>
                <a:off x="7159354" y="6004976"/>
                <a:ext cx="165497" cy="141288"/>
              </a:xfrm>
              <a:prstGeom prst="can">
                <a:avLst>
                  <a:gd name="adj" fmla="val 25000"/>
                </a:avLst>
              </a:prstGeom>
              <a:solidFill>
                <a:srgbClr val="2E74B5"/>
              </a:solidFill>
              <a:ln w="28575">
                <a:solidFill>
                  <a:srgbClr val="1F4D78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76" name="AutoShape 292"/>
              <p:cNvSpPr>
                <a:spLocks noChangeArrowheads="1"/>
              </p:cNvSpPr>
              <p:nvPr/>
            </p:nvSpPr>
            <p:spPr bwMode="auto">
              <a:xfrm rot="1014727">
                <a:off x="6989742" y="5759472"/>
                <a:ext cx="378619" cy="144462"/>
              </a:xfrm>
              <a:prstGeom prst="curvedDownArrow">
                <a:avLst>
                  <a:gd name="adj1" fmla="val 30359"/>
                  <a:gd name="adj2" fmla="val 100008"/>
                  <a:gd name="adj3" fmla="val 33333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5249537" y="5493709"/>
              <a:ext cx="761571" cy="770326"/>
              <a:chOff x="6867639" y="5759472"/>
              <a:chExt cx="500722" cy="458231"/>
            </a:xfrm>
          </p:grpSpPr>
          <p:sp>
            <p:nvSpPr>
              <p:cNvPr id="78" name="AutoShape 285"/>
              <p:cNvSpPr>
                <a:spLocks noChangeArrowheads="1"/>
              </p:cNvSpPr>
              <p:nvPr/>
            </p:nvSpPr>
            <p:spPr bwMode="auto">
              <a:xfrm>
                <a:off x="6867639" y="5933540"/>
                <a:ext cx="164306" cy="284163"/>
              </a:xfrm>
              <a:prstGeom prst="can">
                <a:avLst>
                  <a:gd name="adj" fmla="val 32133"/>
                </a:avLst>
              </a:prstGeom>
              <a:solidFill>
                <a:srgbClr val="2E74B5"/>
              </a:solidFill>
              <a:ln w="28575">
                <a:solidFill>
                  <a:srgbClr val="1F4D78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79" name="AutoShape 290"/>
              <p:cNvSpPr>
                <a:spLocks noChangeArrowheads="1"/>
              </p:cNvSpPr>
              <p:nvPr/>
            </p:nvSpPr>
            <p:spPr bwMode="auto">
              <a:xfrm>
                <a:off x="7159354" y="6004976"/>
                <a:ext cx="165497" cy="141288"/>
              </a:xfrm>
              <a:prstGeom prst="can">
                <a:avLst>
                  <a:gd name="adj" fmla="val 25000"/>
                </a:avLst>
              </a:prstGeom>
              <a:solidFill>
                <a:srgbClr val="2E74B5"/>
              </a:solidFill>
              <a:ln w="28575">
                <a:solidFill>
                  <a:srgbClr val="1F4D78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80" name="AutoShape 292"/>
              <p:cNvSpPr>
                <a:spLocks noChangeArrowheads="1"/>
              </p:cNvSpPr>
              <p:nvPr/>
            </p:nvSpPr>
            <p:spPr bwMode="auto">
              <a:xfrm rot="1014727">
                <a:off x="6989742" y="5759472"/>
                <a:ext cx="378619" cy="144462"/>
              </a:xfrm>
              <a:prstGeom prst="curvedDownArrow">
                <a:avLst>
                  <a:gd name="adj1" fmla="val 30359"/>
                  <a:gd name="adj2" fmla="val 100008"/>
                  <a:gd name="adj3" fmla="val 33333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</p:grpSp>
        <p:sp>
          <p:nvSpPr>
            <p:cNvPr id="81" name="Multiply 80"/>
            <p:cNvSpPr/>
            <p:nvPr/>
          </p:nvSpPr>
          <p:spPr>
            <a:xfrm>
              <a:off x="5935899" y="5756936"/>
              <a:ext cx="492168" cy="48670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82" name="Multiply 81"/>
            <p:cNvSpPr/>
            <p:nvPr/>
          </p:nvSpPr>
          <p:spPr>
            <a:xfrm>
              <a:off x="7214480" y="5717866"/>
              <a:ext cx="492168" cy="486707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5662411" y="1310552"/>
            <a:ext cx="553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662411" y="2722518"/>
            <a:ext cx="553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62411" y="4134484"/>
            <a:ext cx="553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03573" y="5546451"/>
            <a:ext cx="850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8343523" y="3856835"/>
            <a:ext cx="458763" cy="987583"/>
            <a:chOff x="6819522" y="3856834"/>
            <a:chExt cx="458763" cy="987583"/>
          </a:xfrm>
        </p:grpSpPr>
        <p:grpSp>
          <p:nvGrpSpPr>
            <p:cNvPr id="89" name="Group 88"/>
            <p:cNvGrpSpPr/>
            <p:nvPr/>
          </p:nvGrpSpPr>
          <p:grpSpPr>
            <a:xfrm>
              <a:off x="6852311" y="4203154"/>
              <a:ext cx="332126" cy="641263"/>
              <a:chOff x="6852311" y="4203154"/>
              <a:chExt cx="332126" cy="641263"/>
            </a:xfrm>
          </p:grpSpPr>
          <p:sp>
            <p:nvSpPr>
              <p:cNvPr id="94" name="AutoShape 278"/>
              <p:cNvSpPr>
                <a:spLocks noChangeArrowheads="1"/>
              </p:cNvSpPr>
              <p:nvPr/>
            </p:nvSpPr>
            <p:spPr bwMode="auto">
              <a:xfrm>
                <a:off x="6852311" y="4471305"/>
                <a:ext cx="332126" cy="373112"/>
              </a:xfrm>
              <a:prstGeom prst="can">
                <a:avLst>
                  <a:gd name="adj" fmla="val 32133"/>
                </a:avLst>
              </a:prstGeom>
              <a:solidFill>
                <a:srgbClr val="DEEAF6"/>
              </a:solidFill>
              <a:ln w="12700">
                <a:solidFill>
                  <a:srgbClr val="1F4D78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95" name="AutoShape 281"/>
              <p:cNvCxnSpPr>
                <a:cxnSpLocks noChangeShapeType="1"/>
              </p:cNvCxnSpPr>
              <p:nvPr/>
            </p:nvCxnSpPr>
            <p:spPr bwMode="auto">
              <a:xfrm>
                <a:off x="7016154" y="4203154"/>
                <a:ext cx="0" cy="2793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90" name="Group 89"/>
            <p:cNvGrpSpPr/>
            <p:nvPr/>
          </p:nvGrpSpPr>
          <p:grpSpPr>
            <a:xfrm>
              <a:off x="6819522" y="3856834"/>
              <a:ext cx="458763" cy="968475"/>
              <a:chOff x="6819522" y="3856834"/>
              <a:chExt cx="458763" cy="968475"/>
            </a:xfrm>
          </p:grpSpPr>
          <p:sp>
            <p:nvSpPr>
              <p:cNvPr id="91" name="AutoShape 277"/>
              <p:cNvSpPr>
                <a:spLocks noChangeArrowheads="1"/>
              </p:cNvSpPr>
              <p:nvPr/>
            </p:nvSpPr>
            <p:spPr bwMode="auto">
              <a:xfrm>
                <a:off x="6819522" y="3856834"/>
                <a:ext cx="458763" cy="364773"/>
              </a:xfrm>
              <a:prstGeom prst="cube">
                <a:avLst>
                  <a:gd name="adj" fmla="val 25000"/>
                </a:avLst>
              </a:prstGeom>
              <a:solidFill>
                <a:srgbClr val="DEEAF6"/>
              </a:solidFill>
              <a:ln w="6350">
                <a:solidFill>
                  <a:srgbClr val="1F4D78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92" name="AutoShape 279"/>
              <p:cNvSpPr>
                <a:spLocks noChangeArrowheads="1"/>
              </p:cNvSpPr>
              <p:nvPr/>
            </p:nvSpPr>
            <p:spPr bwMode="auto">
              <a:xfrm>
                <a:off x="6871561" y="4625205"/>
                <a:ext cx="308938" cy="200104"/>
              </a:xfrm>
              <a:prstGeom prst="can">
                <a:avLst>
                  <a:gd name="adj" fmla="val 25000"/>
                </a:avLst>
              </a:prstGeom>
              <a:solidFill>
                <a:srgbClr val="2E74B5"/>
              </a:solidFill>
              <a:ln w="28575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93" name="AutoShape 277"/>
              <p:cNvSpPr>
                <a:spLocks noChangeArrowheads="1"/>
              </p:cNvSpPr>
              <p:nvPr/>
            </p:nvSpPr>
            <p:spPr bwMode="auto">
              <a:xfrm>
                <a:off x="6836834" y="3985715"/>
                <a:ext cx="428182" cy="235892"/>
              </a:xfrm>
              <a:prstGeom prst="cube">
                <a:avLst>
                  <a:gd name="adj" fmla="val 37363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28575">
                <a:solidFill>
                  <a:schemeClr val="accent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209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6" grpId="0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783966"/>
              </p:ext>
            </p:extLst>
          </p:nvPr>
        </p:nvGraphicFramePr>
        <p:xfrm>
          <a:off x="1769602" y="347731"/>
          <a:ext cx="4506703" cy="6145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15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9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particles in a gas are widely spaced.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9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can move freely.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9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gas fills its container.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9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can squash a gas.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147677"/>
              </p:ext>
            </p:extLst>
          </p:nvPr>
        </p:nvGraphicFramePr>
        <p:xfrm>
          <a:off x="6636913" y="437883"/>
          <a:ext cx="3837903" cy="6022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35838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989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989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989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5662411" y="1310552"/>
            <a:ext cx="553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662411" y="2722518"/>
            <a:ext cx="553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62411" y="4134484"/>
            <a:ext cx="553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03573" y="5546451"/>
            <a:ext cx="850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6773537" y="941689"/>
            <a:ext cx="3450620" cy="5322346"/>
            <a:chOff x="5249537" y="941689"/>
            <a:chExt cx="3450620" cy="5322346"/>
          </a:xfrm>
        </p:grpSpPr>
        <p:grpSp>
          <p:nvGrpSpPr>
            <p:cNvPr id="4" name="Group 3"/>
            <p:cNvGrpSpPr/>
            <p:nvPr/>
          </p:nvGrpSpPr>
          <p:grpSpPr>
            <a:xfrm>
              <a:off x="5249537" y="941689"/>
              <a:ext cx="3450620" cy="5322346"/>
              <a:chOff x="5249537" y="941689"/>
              <a:chExt cx="3450620" cy="5322346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5534153" y="1153920"/>
                <a:ext cx="423652" cy="808938"/>
                <a:chOff x="6029304" y="1135869"/>
                <a:chExt cx="423652" cy="808938"/>
              </a:xfrm>
            </p:grpSpPr>
            <p:sp>
              <p:nvSpPr>
                <p:cNvPr id="6" name="Oval 5"/>
                <p:cNvSpPr>
                  <a:spLocks/>
                </p:cNvSpPr>
                <p:nvPr/>
              </p:nvSpPr>
              <p:spPr>
                <a:xfrm>
                  <a:off x="6161172" y="1135869"/>
                  <a:ext cx="229805" cy="356724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7" name="AutoShape 259"/>
                <p:cNvSpPr>
                  <a:spLocks noChangeArrowheads="1"/>
                </p:cNvSpPr>
                <p:nvPr/>
              </p:nvSpPr>
              <p:spPr bwMode="auto">
                <a:xfrm>
                  <a:off x="6029304" y="1556202"/>
                  <a:ext cx="45774" cy="362939"/>
                </a:xfrm>
                <a:prstGeom prst="moon">
                  <a:avLst>
                    <a:gd name="adj" fmla="val 50000"/>
                  </a:avLst>
                </a:prstGeom>
                <a:solidFill>
                  <a:srgbClr val="5B9BD5"/>
                </a:solidFill>
                <a:ln w="9525">
                  <a:solidFill>
                    <a:srgbClr val="1F4D78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grpSp>
              <p:nvGrpSpPr>
                <p:cNvPr id="8" name="Group 7"/>
                <p:cNvGrpSpPr/>
                <p:nvPr/>
              </p:nvGrpSpPr>
              <p:grpSpPr>
                <a:xfrm>
                  <a:off x="6044699" y="1173147"/>
                  <a:ext cx="408257" cy="771660"/>
                  <a:chOff x="5269471" y="1282426"/>
                  <a:chExt cx="408257" cy="771660"/>
                </a:xfrm>
              </p:grpSpPr>
              <p:sp>
                <p:nvSpPr>
                  <p:cNvPr id="9" name="AutoShape 260"/>
                  <p:cNvSpPr>
                    <a:spLocks noChangeArrowheads="1"/>
                  </p:cNvSpPr>
                  <p:nvPr/>
                </p:nvSpPr>
                <p:spPr bwMode="auto">
                  <a:xfrm>
                    <a:off x="5269471" y="1282426"/>
                    <a:ext cx="68734" cy="276551"/>
                  </a:xfrm>
                  <a:prstGeom prst="moon">
                    <a:avLst>
                      <a:gd name="adj" fmla="val 50000"/>
                    </a:avLst>
                  </a:prstGeom>
                  <a:solidFill>
                    <a:srgbClr val="5B9BD5"/>
                  </a:solidFill>
                  <a:ln w="9525">
                    <a:solidFill>
                      <a:srgbClr val="1F4D78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0" name="AutoShape 26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5609565" y="1305969"/>
                    <a:ext cx="46951" cy="299668"/>
                  </a:xfrm>
                  <a:prstGeom prst="moon">
                    <a:avLst>
                      <a:gd name="adj" fmla="val 50000"/>
                    </a:avLst>
                  </a:prstGeom>
                  <a:solidFill>
                    <a:srgbClr val="5B9BD5"/>
                  </a:solidFill>
                  <a:ln w="9525">
                    <a:solidFill>
                      <a:srgbClr val="1F4D78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1" name="AutoShape 262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5612845" y="1694167"/>
                    <a:ext cx="64883" cy="359919"/>
                  </a:xfrm>
                  <a:prstGeom prst="moon">
                    <a:avLst>
                      <a:gd name="adj" fmla="val 50000"/>
                    </a:avLst>
                  </a:prstGeom>
                  <a:solidFill>
                    <a:srgbClr val="5B9BD5"/>
                  </a:solidFill>
                  <a:ln w="9525">
                    <a:solidFill>
                      <a:srgbClr val="1F4D78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2" name="Oval 11"/>
                  <p:cNvSpPr>
                    <a:spLocks/>
                  </p:cNvSpPr>
                  <p:nvPr/>
                </p:nvSpPr>
                <p:spPr>
                  <a:xfrm>
                    <a:off x="5373147" y="1686283"/>
                    <a:ext cx="239698" cy="335272"/>
                  </a:xfrm>
                  <a:prstGeom prst="ellipse">
                    <a:avLst/>
                  </a:prstGeom>
                  <a:solidFill>
                    <a:srgbClr val="5B9BD5"/>
                  </a:solidFill>
                  <a:ln w="28575" cap="flat" cmpd="sng" algn="ctr">
                    <a:solidFill>
                      <a:srgbClr val="4472C4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5476650" y="1490488"/>
                    <a:ext cx="0" cy="356463"/>
                  </a:xfrm>
                  <a:prstGeom prst="line">
                    <a:avLst/>
                  </a:prstGeom>
                  <a:ln w="57150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" name="Group 13"/>
              <p:cNvGrpSpPr/>
              <p:nvPr/>
            </p:nvGrpSpPr>
            <p:grpSpPr>
              <a:xfrm>
                <a:off x="6819598" y="1123942"/>
                <a:ext cx="489347" cy="596339"/>
                <a:chOff x="6122194" y="1344865"/>
                <a:chExt cx="489347" cy="596339"/>
              </a:xfrm>
            </p:grpSpPr>
            <p:sp>
              <p:nvSpPr>
                <p:cNvPr id="15" name="Oval 14"/>
                <p:cNvSpPr>
                  <a:spLocks/>
                </p:cNvSpPr>
                <p:nvPr/>
              </p:nvSpPr>
              <p:spPr>
                <a:xfrm>
                  <a:off x="6125766" y="1367888"/>
                  <a:ext cx="182503" cy="20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6" name="Oval 15"/>
                <p:cNvSpPr>
                  <a:spLocks/>
                </p:cNvSpPr>
                <p:nvPr/>
              </p:nvSpPr>
              <p:spPr>
                <a:xfrm>
                  <a:off x="6315504" y="1694168"/>
                  <a:ext cx="160306" cy="247036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17" name="AutoShape 273"/>
                <p:cNvCxnSpPr>
                  <a:cxnSpLocks noChangeShapeType="1"/>
                </p:cNvCxnSpPr>
                <p:nvPr/>
              </p:nvCxnSpPr>
              <p:spPr bwMode="auto">
                <a:xfrm>
                  <a:off x="6122194" y="1344865"/>
                  <a:ext cx="489347" cy="197325"/>
                </a:xfrm>
                <a:prstGeom prst="curvedConnector3">
                  <a:avLst>
                    <a:gd name="adj1" fmla="val 50000"/>
                  </a:avLst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8076390" y="941689"/>
                <a:ext cx="526284" cy="1052119"/>
                <a:chOff x="6782137" y="1189759"/>
                <a:chExt cx="526284" cy="1052119"/>
              </a:xfrm>
            </p:grpSpPr>
            <p:sp>
              <p:nvSpPr>
                <p:cNvPr id="19" name="Oval 18"/>
                <p:cNvSpPr>
                  <a:spLocks/>
                </p:cNvSpPr>
                <p:nvPr/>
              </p:nvSpPr>
              <p:spPr>
                <a:xfrm>
                  <a:off x="6782137" y="1456094"/>
                  <a:ext cx="192209" cy="2301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0" name="Oval 19"/>
                <p:cNvSpPr>
                  <a:spLocks/>
                </p:cNvSpPr>
                <p:nvPr/>
              </p:nvSpPr>
              <p:spPr>
                <a:xfrm>
                  <a:off x="7090329" y="1668720"/>
                  <a:ext cx="218092" cy="272485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21" name="AutoShape 271"/>
                <p:cNvCxnSpPr>
                  <a:cxnSpLocks noChangeShapeType="1"/>
                </p:cNvCxnSpPr>
                <p:nvPr/>
              </p:nvCxnSpPr>
              <p:spPr bwMode="auto">
                <a:xfrm flipV="1">
                  <a:off x="6855633" y="1189759"/>
                  <a:ext cx="207169" cy="265113"/>
                </a:xfrm>
                <a:prstGeom prst="curvedConnector3">
                  <a:avLst>
                    <a:gd name="adj1" fmla="val 49884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AutoShape 27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6770538" y="1922088"/>
                  <a:ext cx="440539" cy="199042"/>
                </a:xfrm>
                <a:prstGeom prst="curvedConnector3">
                  <a:avLst>
                    <a:gd name="adj1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5451694" y="2629920"/>
                <a:ext cx="658458" cy="837482"/>
                <a:chOff x="5223431" y="2965091"/>
                <a:chExt cx="658458" cy="837482"/>
              </a:xfrm>
            </p:grpSpPr>
            <p:sp>
              <p:nvSpPr>
                <p:cNvPr id="24" name="Oval 23"/>
                <p:cNvSpPr>
                  <a:spLocks/>
                </p:cNvSpPr>
                <p:nvPr/>
              </p:nvSpPr>
              <p:spPr>
                <a:xfrm>
                  <a:off x="5443356" y="3252523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5" name="Oval 24"/>
                <p:cNvSpPr>
                  <a:spLocks/>
                </p:cNvSpPr>
                <p:nvPr/>
              </p:nvSpPr>
              <p:spPr>
                <a:xfrm>
                  <a:off x="5241649" y="2990251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6" name="Oval 25"/>
                <p:cNvSpPr>
                  <a:spLocks/>
                </p:cNvSpPr>
                <p:nvPr/>
              </p:nvSpPr>
              <p:spPr>
                <a:xfrm>
                  <a:off x="5668476" y="3251724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7" name="Oval 26"/>
                <p:cNvSpPr>
                  <a:spLocks/>
                </p:cNvSpPr>
                <p:nvPr/>
              </p:nvSpPr>
              <p:spPr>
                <a:xfrm>
                  <a:off x="5660571" y="2965091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8" name="Oval 27"/>
                <p:cNvSpPr>
                  <a:spLocks/>
                </p:cNvSpPr>
                <p:nvPr/>
              </p:nvSpPr>
              <p:spPr>
                <a:xfrm>
                  <a:off x="5455063" y="2977671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9" name="Oval 28"/>
                <p:cNvSpPr>
                  <a:spLocks/>
                </p:cNvSpPr>
                <p:nvPr/>
              </p:nvSpPr>
              <p:spPr>
                <a:xfrm>
                  <a:off x="5225982" y="3279722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30" name="Oval 29"/>
                <p:cNvSpPr>
                  <a:spLocks/>
                </p:cNvSpPr>
                <p:nvPr/>
              </p:nvSpPr>
              <p:spPr>
                <a:xfrm>
                  <a:off x="5655244" y="3508482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31" name="Oval 30"/>
                <p:cNvSpPr>
                  <a:spLocks/>
                </p:cNvSpPr>
                <p:nvPr/>
              </p:nvSpPr>
              <p:spPr>
                <a:xfrm>
                  <a:off x="5437069" y="3520012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32" name="Oval 31"/>
                <p:cNvSpPr>
                  <a:spLocks/>
                </p:cNvSpPr>
                <p:nvPr/>
              </p:nvSpPr>
              <p:spPr>
                <a:xfrm>
                  <a:off x="5223431" y="3534285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6733422" y="2699962"/>
                <a:ext cx="630142" cy="633296"/>
                <a:chOff x="7172324" y="3026104"/>
                <a:chExt cx="630142" cy="633296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7263113" y="3042483"/>
                  <a:ext cx="356288" cy="420688"/>
                  <a:chOff x="6018297" y="3145578"/>
                  <a:chExt cx="356288" cy="420688"/>
                </a:xfrm>
              </p:grpSpPr>
              <p:sp>
                <p:nvSpPr>
                  <p:cNvPr id="43" name="Oval 42"/>
                  <p:cNvSpPr>
                    <a:spLocks/>
                  </p:cNvSpPr>
                  <p:nvPr/>
                </p:nvSpPr>
                <p:spPr>
                  <a:xfrm>
                    <a:off x="6161172" y="3145578"/>
                    <a:ext cx="213413" cy="268288"/>
                  </a:xfrm>
                  <a:prstGeom prst="ellipse">
                    <a:avLst/>
                  </a:prstGeom>
                  <a:solidFill>
                    <a:srgbClr val="5B9BD5"/>
                  </a:solidFill>
                  <a:ln w="28575" cap="flat" cmpd="sng" algn="ctr">
                    <a:solidFill>
                      <a:srgbClr val="4472C4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4" name="Oval 43"/>
                  <p:cNvSpPr>
                    <a:spLocks/>
                  </p:cNvSpPr>
                  <p:nvPr/>
                </p:nvSpPr>
                <p:spPr>
                  <a:xfrm>
                    <a:off x="6142122" y="3297978"/>
                    <a:ext cx="213413" cy="268288"/>
                  </a:xfrm>
                  <a:prstGeom prst="ellipse">
                    <a:avLst/>
                  </a:prstGeom>
                  <a:solidFill>
                    <a:srgbClr val="5B9BD5"/>
                  </a:solidFill>
                  <a:ln w="28575" cap="flat" cmpd="sng" algn="ctr">
                    <a:solidFill>
                      <a:srgbClr val="4472C4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5" name="Oval 44"/>
                  <p:cNvSpPr>
                    <a:spLocks/>
                  </p:cNvSpPr>
                  <p:nvPr/>
                </p:nvSpPr>
                <p:spPr>
                  <a:xfrm>
                    <a:off x="6018297" y="3256703"/>
                    <a:ext cx="213413" cy="268288"/>
                  </a:xfrm>
                  <a:prstGeom prst="ellipse">
                    <a:avLst/>
                  </a:prstGeom>
                  <a:solidFill>
                    <a:srgbClr val="5B9BD5"/>
                  </a:solidFill>
                  <a:ln w="28575" cap="flat" cmpd="sng" algn="ctr">
                    <a:solidFill>
                      <a:srgbClr val="4472C4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5" name="Group 34"/>
                <p:cNvGrpSpPr/>
                <p:nvPr/>
              </p:nvGrpSpPr>
              <p:grpSpPr>
                <a:xfrm>
                  <a:off x="7172324" y="3026104"/>
                  <a:ext cx="630142" cy="633296"/>
                  <a:chOff x="6734875" y="3075228"/>
                  <a:chExt cx="630142" cy="633296"/>
                </a:xfrm>
              </p:grpSpPr>
              <p:sp>
                <p:nvSpPr>
                  <p:cNvPr id="36" name="Oval 35"/>
                  <p:cNvSpPr>
                    <a:spLocks/>
                  </p:cNvSpPr>
                  <p:nvPr/>
                </p:nvSpPr>
                <p:spPr>
                  <a:xfrm>
                    <a:off x="6734875" y="3228917"/>
                    <a:ext cx="213413" cy="268288"/>
                  </a:xfrm>
                  <a:prstGeom prst="ellipse">
                    <a:avLst/>
                  </a:prstGeom>
                  <a:solidFill>
                    <a:srgbClr val="5B9BD5"/>
                  </a:solidFill>
                  <a:ln w="28575" cap="flat" cmpd="sng" algn="ctr">
                    <a:solidFill>
                      <a:srgbClr val="4472C4">
                        <a:lumMod val="7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6738447" y="3075228"/>
                    <a:ext cx="626570" cy="633296"/>
                    <a:chOff x="5953711" y="3088572"/>
                    <a:chExt cx="626570" cy="633296"/>
                  </a:xfrm>
                </p:grpSpPr>
                <p:sp>
                  <p:nvSpPr>
                    <p:cNvPr id="38" name="Oval 37"/>
                    <p:cNvSpPr>
                      <a:spLocks/>
                    </p:cNvSpPr>
                    <p:nvPr/>
                  </p:nvSpPr>
                  <p:spPr>
                    <a:xfrm>
                      <a:off x="6339923" y="3170622"/>
                      <a:ext cx="213413" cy="268288"/>
                    </a:xfrm>
                    <a:prstGeom prst="ellipse">
                      <a:avLst/>
                    </a:prstGeom>
                    <a:solidFill>
                      <a:srgbClr val="5B9BD5"/>
                    </a:solidFill>
                    <a:ln w="2857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9" name="Oval 38"/>
                    <p:cNvSpPr>
                      <a:spLocks/>
                    </p:cNvSpPr>
                    <p:nvPr/>
                  </p:nvSpPr>
                  <p:spPr>
                    <a:xfrm>
                      <a:off x="6029304" y="3088572"/>
                      <a:ext cx="213413" cy="268288"/>
                    </a:xfrm>
                    <a:prstGeom prst="ellipse">
                      <a:avLst/>
                    </a:prstGeom>
                    <a:solidFill>
                      <a:srgbClr val="5B9BD5"/>
                    </a:solidFill>
                    <a:ln w="2857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/>
                    </a:p>
                  </p:txBody>
                </p:sp>
                <p:sp>
                  <p:nvSpPr>
                    <p:cNvPr id="40" name="Oval 39"/>
                    <p:cNvSpPr>
                      <a:spLocks/>
                    </p:cNvSpPr>
                    <p:nvPr/>
                  </p:nvSpPr>
                  <p:spPr>
                    <a:xfrm>
                      <a:off x="6366868" y="3453580"/>
                      <a:ext cx="213413" cy="268288"/>
                    </a:xfrm>
                    <a:prstGeom prst="ellipse">
                      <a:avLst/>
                    </a:prstGeom>
                    <a:solidFill>
                      <a:srgbClr val="5B9BD5"/>
                    </a:solidFill>
                    <a:ln w="2857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/>
                    </a:p>
                  </p:txBody>
                </p:sp>
                <p:sp>
                  <p:nvSpPr>
                    <p:cNvPr id="41" name="Oval 40"/>
                    <p:cNvSpPr>
                      <a:spLocks/>
                    </p:cNvSpPr>
                    <p:nvPr/>
                  </p:nvSpPr>
                  <p:spPr>
                    <a:xfrm>
                      <a:off x="6163552" y="3444028"/>
                      <a:ext cx="213413" cy="268288"/>
                    </a:xfrm>
                    <a:prstGeom prst="ellipse">
                      <a:avLst/>
                    </a:prstGeom>
                    <a:solidFill>
                      <a:srgbClr val="5B9BD5"/>
                    </a:solidFill>
                    <a:ln w="2857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/>
                    </a:p>
                  </p:txBody>
                </p:sp>
                <p:sp>
                  <p:nvSpPr>
                    <p:cNvPr id="42" name="Oval 41"/>
                    <p:cNvSpPr>
                      <a:spLocks/>
                    </p:cNvSpPr>
                    <p:nvPr/>
                  </p:nvSpPr>
                  <p:spPr>
                    <a:xfrm>
                      <a:off x="5953711" y="3444823"/>
                      <a:ext cx="213413" cy="268288"/>
                    </a:xfrm>
                    <a:prstGeom prst="ellipse">
                      <a:avLst/>
                    </a:prstGeom>
                    <a:solidFill>
                      <a:srgbClr val="5B9BD5"/>
                    </a:solidFill>
                    <a:ln w="28575" cap="flat" cmpd="sng" algn="ctr">
                      <a:solidFill>
                        <a:srgbClr val="4472C4">
                          <a:lumMod val="75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GB"/>
                    </a:p>
                  </p:txBody>
                </p:sp>
              </p:grpSp>
            </p:grpSp>
          </p:grpSp>
          <p:grpSp>
            <p:nvGrpSpPr>
              <p:cNvPr id="46" name="Group 45"/>
              <p:cNvGrpSpPr/>
              <p:nvPr/>
            </p:nvGrpSpPr>
            <p:grpSpPr>
              <a:xfrm>
                <a:off x="8111685" y="2642500"/>
                <a:ext cx="588472" cy="722313"/>
                <a:chOff x="6736379" y="3054457"/>
                <a:chExt cx="588472" cy="722313"/>
              </a:xfrm>
            </p:grpSpPr>
            <p:sp>
              <p:nvSpPr>
                <p:cNvPr id="47" name="Oval 46"/>
                <p:cNvSpPr>
                  <a:spLocks/>
                </p:cNvSpPr>
                <p:nvPr/>
              </p:nvSpPr>
              <p:spPr>
                <a:xfrm>
                  <a:off x="6736379" y="3168647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48" name="Oval 47"/>
                <p:cNvSpPr>
                  <a:spLocks/>
                </p:cNvSpPr>
                <p:nvPr/>
              </p:nvSpPr>
              <p:spPr>
                <a:xfrm>
                  <a:off x="6985961" y="3054457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49" name="Oval 48"/>
                <p:cNvSpPr>
                  <a:spLocks/>
                </p:cNvSpPr>
                <p:nvPr/>
              </p:nvSpPr>
              <p:spPr>
                <a:xfrm>
                  <a:off x="6830056" y="3445616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50" name="Oval 49"/>
                <p:cNvSpPr>
                  <a:spLocks/>
                </p:cNvSpPr>
                <p:nvPr/>
              </p:nvSpPr>
              <p:spPr>
                <a:xfrm>
                  <a:off x="7111438" y="3508482"/>
                  <a:ext cx="213413" cy="268288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5630323" y="4065111"/>
                <a:ext cx="285499" cy="781051"/>
                <a:chOff x="5448075" y="4320689"/>
                <a:chExt cx="285499" cy="781051"/>
              </a:xfrm>
            </p:grpSpPr>
            <p:sp>
              <p:nvSpPr>
                <p:cNvPr id="52" name="AutoShape 274"/>
                <p:cNvSpPr>
                  <a:spLocks noChangeArrowheads="1"/>
                </p:cNvSpPr>
                <p:nvPr/>
              </p:nvSpPr>
              <p:spPr bwMode="auto">
                <a:xfrm>
                  <a:off x="5448075" y="4320689"/>
                  <a:ext cx="285499" cy="258762"/>
                </a:xfrm>
                <a:prstGeom prst="cube">
                  <a:avLst>
                    <a:gd name="adj" fmla="val 25000"/>
                  </a:avLst>
                </a:prstGeom>
                <a:solidFill>
                  <a:srgbClr val="2E74B5"/>
                </a:solidFill>
                <a:ln w="28575">
                  <a:solidFill>
                    <a:srgbClr val="1F4D78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53" name="AutoShape 275"/>
                <p:cNvSpPr>
                  <a:spLocks noChangeArrowheads="1"/>
                </p:cNvSpPr>
                <p:nvPr/>
              </p:nvSpPr>
              <p:spPr bwMode="auto">
                <a:xfrm>
                  <a:off x="5476651" y="4817577"/>
                  <a:ext cx="226430" cy="284163"/>
                </a:xfrm>
                <a:prstGeom prst="can">
                  <a:avLst>
                    <a:gd name="adj" fmla="val 32133"/>
                  </a:avLst>
                </a:prstGeom>
                <a:solidFill>
                  <a:srgbClr val="2E74B5"/>
                </a:solidFill>
                <a:ln w="28575">
                  <a:solidFill>
                    <a:srgbClr val="1F4D78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54" name="AutoShape 276"/>
                <p:cNvCxnSpPr>
                  <a:cxnSpLocks noChangeShapeType="1"/>
                </p:cNvCxnSpPr>
                <p:nvPr/>
              </p:nvCxnSpPr>
              <p:spPr bwMode="auto">
                <a:xfrm>
                  <a:off x="5555231" y="4579452"/>
                  <a:ext cx="0" cy="2143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55" name="Multiply 54"/>
              <p:cNvSpPr/>
              <p:nvPr/>
            </p:nvSpPr>
            <p:spPr>
              <a:xfrm>
                <a:off x="5925363" y="4230949"/>
                <a:ext cx="492168" cy="486707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8028294" y="4093432"/>
                <a:ext cx="546386" cy="631825"/>
                <a:chOff x="6789609" y="4347708"/>
                <a:chExt cx="546386" cy="631825"/>
              </a:xfrm>
            </p:grpSpPr>
            <p:sp>
              <p:nvSpPr>
                <p:cNvPr id="65" name="AutoShape 282" descr="White marble"/>
                <p:cNvSpPr>
                  <a:spLocks noChangeArrowheads="1"/>
                </p:cNvSpPr>
                <p:nvPr/>
              </p:nvSpPr>
              <p:spPr bwMode="auto">
                <a:xfrm>
                  <a:off x="6789609" y="4347708"/>
                  <a:ext cx="546386" cy="631825"/>
                </a:xfrm>
                <a:prstGeom prst="cube">
                  <a:avLst>
                    <a:gd name="adj" fmla="val 25000"/>
                  </a:avLst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6350">
                  <a:solidFill>
                    <a:srgbClr val="1F4D78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66" name="Oval 65"/>
                <p:cNvSpPr>
                  <a:spLocks/>
                </p:cNvSpPr>
                <p:nvPr/>
              </p:nvSpPr>
              <p:spPr>
                <a:xfrm>
                  <a:off x="6974345" y="4731852"/>
                  <a:ext cx="108293" cy="123825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67" name="Oval 66"/>
                <p:cNvSpPr>
                  <a:spLocks/>
                </p:cNvSpPr>
                <p:nvPr/>
              </p:nvSpPr>
              <p:spPr>
                <a:xfrm>
                  <a:off x="7109851" y="4347708"/>
                  <a:ext cx="108293" cy="123825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68" name="Oval 67"/>
                <p:cNvSpPr>
                  <a:spLocks/>
                </p:cNvSpPr>
                <p:nvPr/>
              </p:nvSpPr>
              <p:spPr>
                <a:xfrm>
                  <a:off x="6913804" y="4594748"/>
                  <a:ext cx="108293" cy="123825"/>
                </a:xfrm>
                <a:prstGeom prst="ellipse">
                  <a:avLst/>
                </a:prstGeom>
                <a:solidFill>
                  <a:srgbClr val="5B9BD5"/>
                </a:solidFill>
                <a:ln w="28575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7920701" y="5466159"/>
                <a:ext cx="761571" cy="770326"/>
                <a:chOff x="6867639" y="5759472"/>
                <a:chExt cx="500722" cy="458231"/>
              </a:xfrm>
            </p:grpSpPr>
            <p:sp>
              <p:nvSpPr>
                <p:cNvPr id="70" name="AutoShape 285"/>
                <p:cNvSpPr>
                  <a:spLocks noChangeArrowheads="1"/>
                </p:cNvSpPr>
                <p:nvPr/>
              </p:nvSpPr>
              <p:spPr bwMode="auto">
                <a:xfrm>
                  <a:off x="6867639" y="5933540"/>
                  <a:ext cx="164306" cy="284163"/>
                </a:xfrm>
                <a:prstGeom prst="can">
                  <a:avLst>
                    <a:gd name="adj" fmla="val 32133"/>
                  </a:avLst>
                </a:prstGeom>
                <a:solidFill>
                  <a:srgbClr val="2E74B5"/>
                </a:solidFill>
                <a:ln w="28575">
                  <a:solidFill>
                    <a:srgbClr val="1F4D78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71" name="AutoShape 290"/>
                <p:cNvSpPr>
                  <a:spLocks noChangeArrowheads="1"/>
                </p:cNvSpPr>
                <p:nvPr/>
              </p:nvSpPr>
              <p:spPr bwMode="auto">
                <a:xfrm>
                  <a:off x="7159354" y="6004976"/>
                  <a:ext cx="165497" cy="141288"/>
                </a:xfrm>
                <a:prstGeom prst="can">
                  <a:avLst>
                    <a:gd name="adj" fmla="val 25000"/>
                  </a:avLst>
                </a:prstGeom>
                <a:solidFill>
                  <a:srgbClr val="2E74B5"/>
                </a:solidFill>
                <a:ln w="28575">
                  <a:solidFill>
                    <a:srgbClr val="1F4D78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72" name="AutoShape 292"/>
                <p:cNvSpPr>
                  <a:spLocks noChangeArrowheads="1"/>
                </p:cNvSpPr>
                <p:nvPr/>
              </p:nvSpPr>
              <p:spPr bwMode="auto">
                <a:xfrm rot="1014727">
                  <a:off x="6989742" y="5759472"/>
                  <a:ext cx="378619" cy="144462"/>
                </a:xfrm>
                <a:prstGeom prst="curvedDownArrow">
                  <a:avLst>
                    <a:gd name="adj1" fmla="val 30359"/>
                    <a:gd name="adj2" fmla="val 100008"/>
                    <a:gd name="adj3" fmla="val 33333"/>
                  </a:avLst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3" name="Group 72"/>
              <p:cNvGrpSpPr/>
              <p:nvPr/>
            </p:nvGrpSpPr>
            <p:grpSpPr>
              <a:xfrm>
                <a:off x="6569621" y="5419170"/>
                <a:ext cx="761571" cy="770326"/>
                <a:chOff x="6867639" y="5759472"/>
                <a:chExt cx="500722" cy="458231"/>
              </a:xfrm>
            </p:grpSpPr>
            <p:sp>
              <p:nvSpPr>
                <p:cNvPr id="74" name="AutoShape 285"/>
                <p:cNvSpPr>
                  <a:spLocks noChangeArrowheads="1"/>
                </p:cNvSpPr>
                <p:nvPr/>
              </p:nvSpPr>
              <p:spPr bwMode="auto">
                <a:xfrm>
                  <a:off x="6867639" y="5933540"/>
                  <a:ext cx="164306" cy="284163"/>
                </a:xfrm>
                <a:prstGeom prst="can">
                  <a:avLst>
                    <a:gd name="adj" fmla="val 32133"/>
                  </a:avLst>
                </a:prstGeom>
                <a:solidFill>
                  <a:srgbClr val="2E74B5"/>
                </a:solidFill>
                <a:ln w="28575">
                  <a:solidFill>
                    <a:srgbClr val="1F4D78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75" name="AutoShape 290"/>
                <p:cNvSpPr>
                  <a:spLocks noChangeArrowheads="1"/>
                </p:cNvSpPr>
                <p:nvPr/>
              </p:nvSpPr>
              <p:spPr bwMode="auto">
                <a:xfrm>
                  <a:off x="7159354" y="6004976"/>
                  <a:ext cx="165497" cy="141288"/>
                </a:xfrm>
                <a:prstGeom prst="can">
                  <a:avLst>
                    <a:gd name="adj" fmla="val 25000"/>
                  </a:avLst>
                </a:prstGeom>
                <a:solidFill>
                  <a:srgbClr val="2E74B5"/>
                </a:solidFill>
                <a:ln w="28575">
                  <a:solidFill>
                    <a:srgbClr val="1F4D78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76" name="AutoShape 292"/>
                <p:cNvSpPr>
                  <a:spLocks noChangeArrowheads="1"/>
                </p:cNvSpPr>
                <p:nvPr/>
              </p:nvSpPr>
              <p:spPr bwMode="auto">
                <a:xfrm rot="1014727">
                  <a:off x="6989742" y="5759472"/>
                  <a:ext cx="378619" cy="144462"/>
                </a:xfrm>
                <a:prstGeom prst="curvedDownArrow">
                  <a:avLst>
                    <a:gd name="adj1" fmla="val 30359"/>
                    <a:gd name="adj2" fmla="val 100008"/>
                    <a:gd name="adj3" fmla="val 33333"/>
                  </a:avLst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7" name="Group 76"/>
              <p:cNvGrpSpPr/>
              <p:nvPr/>
            </p:nvGrpSpPr>
            <p:grpSpPr>
              <a:xfrm>
                <a:off x="5249537" y="5493709"/>
                <a:ext cx="761571" cy="770326"/>
                <a:chOff x="6867639" y="5759472"/>
                <a:chExt cx="500722" cy="458231"/>
              </a:xfrm>
            </p:grpSpPr>
            <p:sp>
              <p:nvSpPr>
                <p:cNvPr id="78" name="AutoShape 285"/>
                <p:cNvSpPr>
                  <a:spLocks noChangeArrowheads="1"/>
                </p:cNvSpPr>
                <p:nvPr/>
              </p:nvSpPr>
              <p:spPr bwMode="auto">
                <a:xfrm>
                  <a:off x="6867639" y="5933540"/>
                  <a:ext cx="164306" cy="284163"/>
                </a:xfrm>
                <a:prstGeom prst="can">
                  <a:avLst>
                    <a:gd name="adj" fmla="val 32133"/>
                  </a:avLst>
                </a:prstGeom>
                <a:solidFill>
                  <a:srgbClr val="2E74B5"/>
                </a:solidFill>
                <a:ln w="28575">
                  <a:solidFill>
                    <a:srgbClr val="1F4D78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79" name="AutoShape 290"/>
                <p:cNvSpPr>
                  <a:spLocks noChangeArrowheads="1"/>
                </p:cNvSpPr>
                <p:nvPr/>
              </p:nvSpPr>
              <p:spPr bwMode="auto">
                <a:xfrm>
                  <a:off x="7159354" y="6004976"/>
                  <a:ext cx="165497" cy="141288"/>
                </a:xfrm>
                <a:prstGeom prst="can">
                  <a:avLst>
                    <a:gd name="adj" fmla="val 25000"/>
                  </a:avLst>
                </a:prstGeom>
                <a:solidFill>
                  <a:srgbClr val="2E74B5"/>
                </a:solidFill>
                <a:ln w="28575">
                  <a:solidFill>
                    <a:srgbClr val="1F4D78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80" name="AutoShape 292"/>
                <p:cNvSpPr>
                  <a:spLocks noChangeArrowheads="1"/>
                </p:cNvSpPr>
                <p:nvPr/>
              </p:nvSpPr>
              <p:spPr bwMode="auto">
                <a:xfrm rot="1014727">
                  <a:off x="6989742" y="5759472"/>
                  <a:ext cx="378619" cy="144462"/>
                </a:xfrm>
                <a:prstGeom prst="curvedDownArrow">
                  <a:avLst>
                    <a:gd name="adj1" fmla="val 30359"/>
                    <a:gd name="adj2" fmla="val 100008"/>
                    <a:gd name="adj3" fmla="val 33333"/>
                  </a:avLst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81" name="Multiply 80"/>
              <p:cNvSpPr/>
              <p:nvPr/>
            </p:nvSpPr>
            <p:spPr>
              <a:xfrm>
                <a:off x="5935899" y="5756936"/>
                <a:ext cx="492168" cy="486707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rgbClr val="FF0000"/>
                  </a:solidFill>
                </a:endParaRPr>
              </a:p>
            </p:txBody>
          </p:sp>
          <p:sp>
            <p:nvSpPr>
              <p:cNvPr id="82" name="Multiply 81"/>
              <p:cNvSpPr/>
              <p:nvPr/>
            </p:nvSpPr>
            <p:spPr>
              <a:xfrm>
                <a:off x="7214480" y="5717866"/>
                <a:ext cx="492168" cy="486707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6819522" y="3856834"/>
              <a:ext cx="458763" cy="987583"/>
              <a:chOff x="6819522" y="3856834"/>
              <a:chExt cx="458763" cy="987583"/>
            </a:xfrm>
          </p:grpSpPr>
          <p:grpSp>
            <p:nvGrpSpPr>
              <p:cNvPr id="89" name="Group 88"/>
              <p:cNvGrpSpPr/>
              <p:nvPr/>
            </p:nvGrpSpPr>
            <p:grpSpPr>
              <a:xfrm>
                <a:off x="6852311" y="4203154"/>
                <a:ext cx="332126" cy="641263"/>
                <a:chOff x="6852311" y="4203154"/>
                <a:chExt cx="332126" cy="641263"/>
              </a:xfrm>
            </p:grpSpPr>
            <p:sp>
              <p:nvSpPr>
                <p:cNvPr id="94" name="AutoShape 278"/>
                <p:cNvSpPr>
                  <a:spLocks noChangeArrowheads="1"/>
                </p:cNvSpPr>
                <p:nvPr/>
              </p:nvSpPr>
              <p:spPr bwMode="auto">
                <a:xfrm>
                  <a:off x="6852311" y="4471305"/>
                  <a:ext cx="332126" cy="373112"/>
                </a:xfrm>
                <a:prstGeom prst="can">
                  <a:avLst>
                    <a:gd name="adj" fmla="val 32133"/>
                  </a:avLst>
                </a:prstGeom>
                <a:solidFill>
                  <a:srgbClr val="DEEAF6"/>
                </a:solidFill>
                <a:ln w="12700">
                  <a:solidFill>
                    <a:srgbClr val="1F4D78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95" name="AutoShape 281"/>
                <p:cNvCxnSpPr>
                  <a:cxnSpLocks noChangeShapeType="1"/>
                </p:cNvCxnSpPr>
                <p:nvPr/>
              </p:nvCxnSpPr>
              <p:spPr bwMode="auto">
                <a:xfrm>
                  <a:off x="7016154" y="4203154"/>
                  <a:ext cx="0" cy="2793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90" name="Group 89"/>
              <p:cNvGrpSpPr/>
              <p:nvPr/>
            </p:nvGrpSpPr>
            <p:grpSpPr>
              <a:xfrm>
                <a:off x="6819522" y="3856834"/>
                <a:ext cx="458763" cy="968475"/>
                <a:chOff x="6819522" y="3856834"/>
                <a:chExt cx="458763" cy="968475"/>
              </a:xfrm>
            </p:grpSpPr>
            <p:sp>
              <p:nvSpPr>
                <p:cNvPr id="91" name="AutoShape 277"/>
                <p:cNvSpPr>
                  <a:spLocks noChangeArrowheads="1"/>
                </p:cNvSpPr>
                <p:nvPr/>
              </p:nvSpPr>
              <p:spPr bwMode="auto">
                <a:xfrm>
                  <a:off x="6819522" y="3856834"/>
                  <a:ext cx="458763" cy="364773"/>
                </a:xfrm>
                <a:prstGeom prst="cube">
                  <a:avLst>
                    <a:gd name="adj" fmla="val 25000"/>
                  </a:avLst>
                </a:prstGeom>
                <a:solidFill>
                  <a:srgbClr val="DEEAF6"/>
                </a:solidFill>
                <a:ln w="6350">
                  <a:solidFill>
                    <a:srgbClr val="1F4D78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92" name="AutoShape 279"/>
                <p:cNvSpPr>
                  <a:spLocks noChangeArrowheads="1"/>
                </p:cNvSpPr>
                <p:nvPr/>
              </p:nvSpPr>
              <p:spPr bwMode="auto">
                <a:xfrm>
                  <a:off x="6871561" y="4625205"/>
                  <a:ext cx="308938" cy="200104"/>
                </a:xfrm>
                <a:prstGeom prst="can">
                  <a:avLst>
                    <a:gd name="adj" fmla="val 25000"/>
                  </a:avLst>
                </a:prstGeom>
                <a:solidFill>
                  <a:srgbClr val="2E74B5"/>
                </a:solidFill>
                <a:ln w="28575">
                  <a:solidFill>
                    <a:schemeClr val="accent1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93" name="AutoShape 277"/>
                <p:cNvSpPr>
                  <a:spLocks noChangeArrowheads="1"/>
                </p:cNvSpPr>
                <p:nvPr/>
              </p:nvSpPr>
              <p:spPr bwMode="auto">
                <a:xfrm>
                  <a:off x="6836834" y="3985715"/>
                  <a:ext cx="428182" cy="235892"/>
                </a:xfrm>
                <a:prstGeom prst="cube">
                  <a:avLst>
                    <a:gd name="adj" fmla="val 37363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28575">
                  <a:solidFill>
                    <a:schemeClr val="accent1">
                      <a:lumMod val="75000"/>
                    </a:schemeClr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2748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6" grpId="0"/>
      <p:bldP spid="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605307"/>
            <a:ext cx="7886700" cy="940160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Completing the phrases with </a:t>
            </a:r>
            <a:r>
              <a:rPr lang="en-GB" sz="40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4000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liquid</a:t>
            </a:r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40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b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4013" y="1788480"/>
            <a:ext cx="7886700" cy="5056499"/>
          </a:xfrm>
        </p:spPr>
        <p:txBody>
          <a:bodyPr/>
          <a:lstStyle/>
          <a:p>
            <a:pPr>
              <a:buFont typeface="Symbol" panose="05050102010706020507" pitchFamily="18" charset="2"/>
              <a:buChar char="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           melts, it becomes a liquid.</a:t>
            </a:r>
          </a:p>
          <a:p>
            <a:pPr lvl="0">
              <a:buFont typeface="Symbol" panose="05050102010706020507" pitchFamily="18" charset="2"/>
              <a:buChar char="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When a          condenses, it becomes a liquid.</a:t>
            </a:r>
          </a:p>
          <a:p>
            <a:pPr lvl="0">
              <a:buFont typeface="Symbol" panose="05050102010706020507" pitchFamily="18" charset="2"/>
              <a:buChar char="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When a </a:t>
            </a:r>
            <a:r>
              <a:rPr lang="en-GB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evaporates, it becomes a gas.</a:t>
            </a:r>
          </a:p>
          <a:p>
            <a:pPr lvl="0">
              <a:buFont typeface="Symbol" panose="05050102010706020507" pitchFamily="18" charset="2"/>
              <a:buChar char="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When a </a:t>
            </a:r>
            <a:r>
              <a:rPr lang="en-GB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freezes, it becomes a solid.</a:t>
            </a:r>
          </a:p>
          <a:p>
            <a:pPr lvl="0">
              <a:buFont typeface="Symbol" panose="05050102010706020507" pitchFamily="18" charset="2"/>
              <a:buChar char="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molecules move quickly in a </a:t>
            </a:r>
          </a:p>
          <a:p>
            <a:pPr lvl="0">
              <a:buFont typeface="Symbol" panose="05050102010706020507" pitchFamily="18" charset="2"/>
              <a:buChar char="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molecules move past each other in a </a:t>
            </a:r>
          </a:p>
          <a:p>
            <a:pPr lvl="0">
              <a:buFont typeface="Symbol" panose="05050102010706020507" pitchFamily="18" charset="2"/>
              <a:buChar char="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molecules can only vibrate in a </a:t>
            </a:r>
          </a:p>
          <a:p>
            <a:pPr lvl="0">
              <a:buFont typeface="Symbol" panose="05050102010706020507" pitchFamily="18" charset="2"/>
              <a:buChar char="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You can pour a         and a </a:t>
            </a:r>
            <a:r>
              <a:rPr lang="en-GB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 a different container.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63799" y="1729597"/>
            <a:ext cx="1218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sz="28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9181" y="2230309"/>
            <a:ext cx="95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63799" y="2769663"/>
            <a:ext cx="140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liquid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6299" y="3292883"/>
            <a:ext cx="123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liquid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36134" y="3816103"/>
            <a:ext cx="95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14363" y="4339323"/>
            <a:ext cx="1429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liquid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11231" y="4833665"/>
            <a:ext cx="1386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5666" y="5328861"/>
            <a:ext cx="910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</a:t>
            </a:r>
            <a:r>
              <a:rPr lang="en-GB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08772" y="5328861"/>
            <a:ext cx="1202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liquid</a:t>
            </a:r>
            <a:r>
              <a:rPr lang="en-GB" sz="2800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615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311" y="46711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Completing the phrases with </a:t>
            </a:r>
            <a:r>
              <a:rPr lang="en-GB" sz="40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4000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liquid</a:t>
            </a:r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40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b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Symbol" panose="05050102010706020507" pitchFamily="18" charset="2"/>
              <a:buChar char="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cannot change the shape of a </a:t>
            </a:r>
          </a:p>
          <a:p>
            <a:pPr>
              <a:buFont typeface="Symbol" panose="05050102010706020507" pitchFamily="18" charset="2"/>
              <a:buChar char="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change shape to fit its container.</a:t>
            </a:r>
          </a:p>
          <a:p>
            <a:pPr>
              <a:buFont typeface="Symbol" panose="05050102010706020507" pitchFamily="18" charset="2"/>
              <a:buChar char="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will fill the container where you put it.</a:t>
            </a:r>
          </a:p>
          <a:p>
            <a:pPr>
              <a:buFont typeface="Symbol" panose="05050102010706020507" pitchFamily="18" charset="2"/>
              <a:buChar char="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only squash a </a:t>
            </a:r>
          </a:p>
          <a:p>
            <a:pPr>
              <a:buFont typeface="Symbol" panose="05050102010706020507" pitchFamily="18" charset="2"/>
              <a:buChar char="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particles are tightly packed in a </a:t>
            </a:r>
          </a:p>
          <a:p>
            <a:pPr>
              <a:buFont typeface="Symbol" panose="05050102010706020507" pitchFamily="18" charset="2"/>
              <a:buChar char="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particles are not so tightly packed in a </a:t>
            </a:r>
          </a:p>
          <a:p>
            <a:pPr>
              <a:buFont typeface="Symbol" panose="05050102010706020507" pitchFamily="18" charset="2"/>
              <a:buChar char="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particles are widely spaced in a 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838428" y="1792673"/>
            <a:ext cx="1309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GB" sz="2800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00493" y="2315893"/>
            <a:ext cx="1333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liquid</a:t>
            </a:r>
            <a:r>
              <a:rPr lang="en-GB" sz="2800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2349" y="2819116"/>
            <a:ext cx="95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</a:t>
            </a:r>
            <a:r>
              <a:rPr lang="en-GB" sz="28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8661" y="3329994"/>
            <a:ext cx="95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gas.</a:t>
            </a:r>
            <a:r>
              <a:rPr lang="en-GB" sz="28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66336" y="3853214"/>
            <a:ext cx="1177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GB" sz="2800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61545" y="4374051"/>
            <a:ext cx="1403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liquid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GB" sz="2800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55661" y="4897271"/>
            <a:ext cx="95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GB" sz="28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317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84823"/>
            <a:ext cx="9144000" cy="1325563"/>
          </a:xfrm>
        </p:spPr>
        <p:txBody>
          <a:bodyPr/>
          <a:lstStyle/>
          <a:p>
            <a:pPr algn="ctr"/>
            <a:r>
              <a:rPr lang="en-GB" altLang="en-US" sz="4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Writing sentences using the tables</a:t>
            </a:r>
            <a:endParaRPr lang="en-GB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6124" y="1529411"/>
            <a:ext cx="8306874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liquid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 change shape but it cannot be squashed </a:t>
            </a:r>
          </a:p>
          <a:p>
            <a:pPr marL="0" indent="0">
              <a:buNone/>
            </a:pPr>
            <a:r>
              <a:rPr lang="en-GB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liquid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flow but it cannot be squashed.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 change shape and it can be squashed </a:t>
            </a:r>
          </a:p>
          <a:p>
            <a:pPr marL="0" indent="0">
              <a:buNone/>
            </a:pPr>
            <a:r>
              <a:rPr lang="en-GB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</a:p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 flow and it can be squashed.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18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84823"/>
            <a:ext cx="9144000" cy="1325563"/>
          </a:xfrm>
        </p:spPr>
        <p:txBody>
          <a:bodyPr/>
          <a:lstStyle/>
          <a:p>
            <a:pPr algn="ctr"/>
            <a:r>
              <a:rPr lang="en-GB" altLang="en-US" sz="4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Writing sentences using the tables</a:t>
            </a:r>
            <a:endParaRPr lang="en-GB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518" y="1336228"/>
            <a:ext cx="8306874" cy="5335028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molecules in a </a:t>
            </a:r>
            <a:r>
              <a:rPr lang="en-GB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tightly packed and can only vibrate. </a:t>
            </a:r>
          </a:p>
          <a:p>
            <a:pPr marL="0" indent="0">
              <a:spcAft>
                <a:spcPts val="0"/>
              </a:spcAft>
              <a:buNone/>
            </a:pPr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molecules in a </a:t>
            </a:r>
            <a:r>
              <a:rPr lang="en-GB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liquid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further apart and can move past each other.</a:t>
            </a:r>
          </a:p>
          <a:p>
            <a:pPr marL="0" indent="0">
              <a:spcAft>
                <a:spcPts val="0"/>
              </a:spcAft>
              <a:buNone/>
            </a:pPr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molecules in a </a:t>
            </a:r>
            <a:r>
              <a:rPr lang="en-GB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widely spaced and can move freely.</a:t>
            </a:r>
          </a:p>
          <a:p>
            <a:pPr marL="0" indent="0">
              <a:buNone/>
            </a:pPr>
            <a:endParaRPr lang="en-GB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cannot change shape and it cannot be squashed.  </a:t>
            </a:r>
          </a:p>
          <a:p>
            <a:pPr marL="0" indent="0" algn="ctr">
              <a:buNone/>
            </a:pPr>
            <a:r>
              <a:rPr lang="en-GB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</a:p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cannot flow and it cannot be squashed.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67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</TotalTime>
  <Words>565</Words>
  <Application>Microsoft Office PowerPoint</Application>
  <PresentationFormat>Widescreen</PresentationFormat>
  <Paragraphs>154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Tahoma</vt:lpstr>
      <vt:lpstr>Times New Roman</vt:lpstr>
      <vt:lpstr>Office Theme</vt:lpstr>
      <vt:lpstr>PowerPoint Presentation</vt:lpstr>
      <vt:lpstr>Your diagram should look like this:</vt:lpstr>
      <vt:lpstr>PowerPoint Presentation</vt:lpstr>
      <vt:lpstr>PowerPoint Presentation</vt:lpstr>
      <vt:lpstr>PowerPoint Presentation</vt:lpstr>
      <vt:lpstr>Completing the phrases with solid, liquid or gas: </vt:lpstr>
      <vt:lpstr>Completing the phrases with solid, liquid or gas: </vt:lpstr>
      <vt:lpstr>Writing sentences using the tables</vt:lpstr>
      <vt:lpstr>Writing sentences using the tables</vt:lpstr>
      <vt:lpstr>Putting the words in the correct order to make sentences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</dc:title>
  <dc:creator>alison9f@gmail.com</dc:creator>
  <cp:lastModifiedBy>Elizabeth Hooper</cp:lastModifiedBy>
  <cp:revision>40</cp:revision>
  <dcterms:created xsi:type="dcterms:W3CDTF">2014-06-17T18:59:14Z</dcterms:created>
  <dcterms:modified xsi:type="dcterms:W3CDTF">2021-09-03T15:18:41Z</dcterms:modified>
</cp:coreProperties>
</file>