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12" r:id="rId2"/>
    <p:sldId id="297" r:id="rId3"/>
    <p:sldId id="298" r:id="rId4"/>
    <p:sldId id="299" r:id="rId5"/>
    <p:sldId id="270" r:id="rId6"/>
    <p:sldId id="271" r:id="rId7"/>
    <p:sldId id="272" r:id="rId8"/>
    <p:sldId id="273" r:id="rId9"/>
    <p:sldId id="274" r:id="rId10"/>
    <p:sldId id="275" r:id="rId11"/>
    <p:sldId id="303" r:id="rId12"/>
    <p:sldId id="306" r:id="rId13"/>
    <p:sldId id="301" r:id="rId14"/>
    <p:sldId id="305" r:id="rId15"/>
    <p:sldId id="302" r:id="rId16"/>
    <p:sldId id="304" r:id="rId17"/>
    <p:sldId id="308" r:id="rId18"/>
    <p:sldId id="309" r:id="rId19"/>
    <p:sldId id="310" r:id="rId20"/>
    <p:sldId id="311" r:id="rId21"/>
    <p:sldId id="307" r:id="rId2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4" autoAdjust="0"/>
    <p:restoredTop sz="73712" autoAdjust="0"/>
  </p:normalViewPr>
  <p:slideViewPr>
    <p:cSldViewPr>
      <p:cViewPr varScale="1">
        <p:scale>
          <a:sx n="84" d="100"/>
          <a:sy n="84" d="100"/>
        </p:scale>
        <p:origin x="158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98CA7FA5-EA35-4934-99AD-E5DDF22589B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59C12FA-CF7A-4E9E-A643-B4766393F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2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717B8C8-C4C2-43CD-BDA2-16BD3CB42BD2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A449C258-CE90-441A-88F4-E3F0C795C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00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slides 2 - 4 as 2 per page handouts, cut in half and laminate fo</a:t>
            </a:r>
            <a:r>
              <a:rPr lang="en-GB" baseline="0" dirty="0"/>
              <a:t>r repeated use.</a:t>
            </a:r>
            <a:r>
              <a:rPr lang="en-GB" dirty="0"/>
              <a:t> Give a set to each EAL learner or to each group.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9C258-CE90-441A-88F4-E3F0C795C2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28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064">
              <a:defRPr/>
            </a:pPr>
            <a:r>
              <a:rPr lang="en-GB" dirty="0"/>
              <a:t>Print slides 5 - 12 as 6 per page handouts, cut out to make flashcards and laminate fo</a:t>
            </a:r>
            <a:r>
              <a:rPr lang="en-GB" baseline="0" dirty="0"/>
              <a:t>r repeated use.</a:t>
            </a:r>
            <a:r>
              <a:rPr lang="en-GB" dirty="0"/>
              <a:t> Give a set to each EAL learner or to each group.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9C258-CE90-441A-88F4-E3F0C795C2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47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slides 17-19, cut into six,</a:t>
            </a:r>
            <a:r>
              <a:rPr lang="en-GB" baseline="0" dirty="0"/>
              <a:t> laminate for multiple use, punch the bottom left corner of every card and join with a treasure tag. Make as many copies as needed for the EAL learners you are teaching.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9C258-CE90-441A-88F4-E3F0C795C2A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10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Display this slide and as the different specialised cells appear ask the pupils to find and show any particular characteristics and functions</a:t>
            </a:r>
            <a:r>
              <a:rPr lang="en-GB" baseline="0" dirty="0"/>
              <a:t> of the cells. Use the cards with cells’ parts and functions.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9C258-CE90-441A-88F4-E3F0C795C2A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13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3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42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5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52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9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6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6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8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8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5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64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044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jpg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neuron-nerve-cell-axon-dendrite-296581/" TargetMode="External"/><Relationship Id="rId2" Type="http://schemas.openxmlformats.org/officeDocument/2006/relationships/hyperlink" Target="https://www.flickr.com/photos/filterforge/16701439376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ommons.wikimedia.org/wiki/File:Sperm-egg.jpg" TargetMode="External"/><Relationship Id="rId4" Type="http://schemas.openxmlformats.org/officeDocument/2006/relationships/hyperlink" Target="https://en.wikipedia.org/wiki/Egg_cel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CAD667-183C-43B2-B133-B5E693E6248D}"/>
              </a:ext>
            </a:extLst>
          </p:cNvPr>
          <p:cNvSpPr/>
          <p:nvPr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Image 8">
            <a:extLst>
              <a:ext uri="{FF2B5EF4-FFF2-40B4-BE49-F238E27FC236}">
                <a16:creationId xmlns:a16="http://schemas.microsoft.com/office/drawing/2014/main" id="{9280E90A-F9E7-442E-84DC-AFFE175D823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2F6686-95A6-4C23-B49D-8BD440763C6B}"/>
              </a:ext>
            </a:extLst>
          </p:cNvPr>
          <p:cNvSpPr txBox="1"/>
          <p:nvPr/>
        </p:nvSpPr>
        <p:spPr>
          <a:xfrm>
            <a:off x="6781800" y="6302472"/>
            <a:ext cx="53466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Z. Davies and has been adapted by EAL Nexus.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1806230-5466-4543-AFCB-7DABAA343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78436"/>
              </p:ext>
            </p:extLst>
          </p:nvPr>
        </p:nvGraphicFramePr>
        <p:xfrm>
          <a:off x="2596833" y="1929489"/>
          <a:ext cx="6864917" cy="2999021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763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Specialised cells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80670">
                <a:tc gridSpan="2"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Flashcards</a:t>
                      </a:r>
                      <a:endParaRPr lang="en-GB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Subject(s):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Stage: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KS3 KS4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Topic:</a:t>
                      </a:r>
                      <a:endParaRPr lang="en-GB" sz="24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Cells, organs and life processes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AA472C3-CAA4-4936-B99B-C58FBC9C2036}"/>
              </a:ext>
            </a:extLst>
          </p:cNvPr>
          <p:cNvSpPr txBox="1"/>
          <p:nvPr/>
        </p:nvSpPr>
        <p:spPr>
          <a:xfrm>
            <a:off x="609600" y="457200"/>
            <a:ext cx="6051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EAL Nexus Resource</a:t>
            </a:r>
          </a:p>
        </p:txBody>
      </p:sp>
    </p:spTree>
    <p:extLst>
      <p:ext uri="{BB962C8B-B14F-4D97-AF65-F5344CB8AC3E}">
        <p14:creationId xmlns:p14="http://schemas.microsoft.com/office/powerpoint/2010/main" val="894379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991544" y="1669451"/>
            <a:ext cx="8229600" cy="34163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7200" b="1" dirty="0">
                <a:latin typeface="Comic Sans MS" panose="030F0702030302020204" pitchFamily="66" charset="0"/>
              </a:rPr>
              <a:t>to absorb water and minerals from the soil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3512" y="188640"/>
            <a:ext cx="8712968" cy="640871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667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6" y="331399"/>
            <a:ext cx="6134165" cy="6134165"/>
          </a:xfrm>
          <a:prstGeom prst="rect">
            <a:avLst/>
          </a:prstGeom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2418708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6315">
            <a:off x="2671704" y="1187524"/>
            <a:ext cx="7514974" cy="442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6" y="199610"/>
            <a:ext cx="6134165" cy="6397742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23010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24"/>
          <a:stretch/>
        </p:blipFill>
        <p:spPr>
          <a:xfrm>
            <a:off x="2495600" y="404665"/>
            <a:ext cx="6984776" cy="611015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77900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923462"/>
            <a:ext cx="8421382" cy="5025818"/>
          </a:xfrm>
          <a:prstGeom prst="rect">
            <a:avLst/>
          </a:prstGeom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4133684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5" y="364210"/>
            <a:ext cx="7191012" cy="5873102"/>
          </a:xfrm>
          <a:prstGeom prst="rect">
            <a:avLst/>
          </a:prstGeom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1984443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has a large surface                        area </a:t>
                      </a:r>
                    </a:p>
                    <a:p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has connections at all ends</a:t>
                      </a:r>
                    </a:p>
                    <a:p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has no nucleus </a:t>
                      </a:r>
                    </a:p>
                    <a:p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carries oxygen around the body</a:t>
                      </a:r>
                    </a:p>
                    <a:p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has long shape</a:t>
                      </a:r>
                    </a:p>
                    <a:p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has haemoglobin which joins with the oxygen</a:t>
                      </a:r>
                    </a:p>
                    <a:p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328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0"/>
          <a:ext cx="9144000" cy="736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can carry electric signals </a:t>
                      </a:r>
                    </a:p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kern="12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carries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kern="12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messages from one part of the body to another</a:t>
                      </a:r>
                      <a:endParaRPr lang="en-GB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contains a lot of cytoplasm</a:t>
                      </a:r>
                      <a:endParaRPr lang="en-GB" sz="3600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joins with a sperm cell and provides food for the new formed cell</a:t>
                      </a:r>
                    </a:p>
                    <a:p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has a pointed head for getting into the egg cell</a:t>
                      </a:r>
                    </a:p>
                    <a:p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has a long tail</a:t>
                      </a:r>
                    </a:p>
                    <a:p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656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latin typeface="Comic Sans MS" panose="030F0702030302020204" pitchFamily="66" charset="0"/>
                        </a:rPr>
                        <a:t>can swim </a:t>
                      </a:r>
                    </a:p>
                    <a:p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latin typeface="Comic Sans MS" panose="030F0702030302020204" pitchFamily="66" charset="0"/>
                        </a:rPr>
                        <a:t>reaches the egg cell,</a:t>
                      </a:r>
                      <a:r>
                        <a:rPr lang="en-GB" sz="3600" b="1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3600" b="1" dirty="0">
                          <a:latin typeface="Comic Sans MS" panose="030F0702030302020204" pitchFamily="66" charset="0"/>
                        </a:rPr>
                        <a:t>joins with it and fertilises 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>
                          <a:latin typeface="Comic Sans MS" panose="030F0702030302020204" pitchFamily="66" charset="0"/>
                        </a:rPr>
                        <a:t>has a specific shape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latin typeface="Comic Sans MS" panose="030F0702030302020204" pitchFamily="66" charset="0"/>
                        </a:rPr>
                        <a:t>has lots of chloroplasts</a:t>
                      </a:r>
                    </a:p>
                    <a:p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latin typeface="Comic Sans MS" panose="030F0702030302020204" pitchFamily="66" charset="0"/>
                        </a:rPr>
                        <a:t>absorbs</a:t>
                      </a:r>
                      <a:r>
                        <a:rPr lang="en-GB" sz="3600" b="1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3600" b="1" dirty="0">
                          <a:latin typeface="Comic Sans MS" panose="030F0702030302020204" pitchFamily="66" charset="0"/>
                        </a:rPr>
                        <a:t>sunlight for photo-synthesis</a:t>
                      </a:r>
                    </a:p>
                    <a:p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latin typeface="Comic Sans MS" panose="030F0702030302020204" pitchFamily="66" charset="0"/>
                        </a:rPr>
                        <a:t>absorbs water and minerals from the soil</a:t>
                      </a:r>
                    </a:p>
                    <a:p>
                      <a:endParaRPr lang="en-GB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51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62975" y="404664"/>
            <a:ext cx="8640960" cy="280831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981200" y="1003085"/>
            <a:ext cx="8229600" cy="1323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8000" b="1" dirty="0">
                <a:latin typeface="Comic Sans MS" panose="030F0702030302020204" pitchFamily="66" charset="0"/>
              </a:rPr>
              <a:t>red blood cells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2975" y="3573015"/>
            <a:ext cx="8640960" cy="316835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40095" y="4293097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dirty="0">
                <a:latin typeface="Comic Sans MS" panose="030F0702030302020204" pitchFamily="66" charset="0"/>
              </a:rPr>
              <a:t>nerve cells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57249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31162" y="0"/>
          <a:ext cx="913683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5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56"/>
          <a:stretch/>
        </p:blipFill>
        <p:spPr>
          <a:xfrm>
            <a:off x="7896200" y="3762720"/>
            <a:ext cx="2448273" cy="2648800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7638206" y="655539"/>
            <a:ext cx="2815431" cy="2299442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5169" y="4177790"/>
            <a:ext cx="3356992" cy="2003428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722" y="620688"/>
            <a:ext cx="2880320" cy="1440160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6" y="3789040"/>
            <a:ext cx="2561132" cy="2561132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77" y="332656"/>
            <a:ext cx="2485489" cy="2592288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8307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11624" y="260648"/>
            <a:ext cx="6172200" cy="7494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Image attributions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866900" y="1115617"/>
            <a:ext cx="81895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/>
              <a:t>Red blood cells: </a:t>
            </a:r>
            <a:r>
              <a:rPr lang="en-GB" sz="2400" dirty="0">
                <a:hlinkClick r:id="rId2"/>
              </a:rPr>
              <a:t>https://www.flickr.com/photos/filterforge/16701439376</a:t>
            </a:r>
            <a:r>
              <a:rPr lang="en-GB" sz="2400" dirty="0"/>
              <a:t> Creative commons public domain via Flickr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Nerve cell: </a:t>
            </a:r>
            <a:r>
              <a:rPr lang="en-GB" sz="2400" dirty="0">
                <a:hlinkClick r:id="rId3"/>
              </a:rPr>
              <a:t>https://pixabay.com/en/neuron-nerve-cell-axon-dendrite-296581/</a:t>
            </a:r>
            <a:r>
              <a:rPr lang="en-GB" sz="2400" dirty="0"/>
              <a:t> Public domain via </a:t>
            </a:r>
            <a:r>
              <a:rPr lang="en-GB" sz="2400" dirty="0" err="1"/>
              <a:t>Pixabay</a:t>
            </a: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Egg cell: </a:t>
            </a:r>
            <a:r>
              <a:rPr lang="en-GB" sz="2400" dirty="0">
                <a:hlinkClick r:id="rId4"/>
              </a:rPr>
              <a:t>https://en.wikipedia.org/wiki/Egg_cell</a:t>
            </a:r>
            <a:r>
              <a:rPr lang="en-GB" sz="2400" dirty="0"/>
              <a:t> By KDS444 (Own work) [CC BY-SA 3.0 (http://creativecommons.org/licenses/by-sa/3.0)], via Wikimedia Commons.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Sperm cell: </a:t>
            </a:r>
            <a:r>
              <a:rPr lang="en-GB" sz="2400" dirty="0">
                <a:hlinkClick r:id="rId5"/>
              </a:rPr>
              <a:t>https://commons.wikimedia.org/wiki/File:Sperm-egg.jpg</a:t>
            </a:r>
            <a:r>
              <a:rPr lang="en-GB" sz="2400" dirty="0"/>
              <a:t> Author unknown [Public domain], via Wikimedia Commons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Leaf cell: Drawn by R Wilson on behalf of The Bell Foundation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Root hair cell: Drawn by R Wilson on behalf of The Bell Foundation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732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62975" y="404664"/>
            <a:ext cx="8640960" cy="280831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75520" y="3573016"/>
            <a:ext cx="8640960" cy="316835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919536" y="1106017"/>
            <a:ext cx="8229600" cy="1323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8000" b="1" dirty="0">
                <a:latin typeface="Comic Sans MS" panose="030F0702030302020204" pitchFamily="66" charset="0"/>
              </a:rPr>
              <a:t>egg cells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919536" y="4202361"/>
            <a:ext cx="8229600" cy="1323439"/>
          </a:xfrm>
          <a:prstGeom prst="rect">
            <a:avLst/>
          </a:prstGeom>
          <a:noFill/>
          <a:ln w="38100">
            <a:noFill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>
                <a:latin typeface="Comic Sans MS" panose="030F0702030302020204" pitchFamily="66" charset="0"/>
              </a:rPr>
              <a:t>sperm cells</a:t>
            </a:r>
          </a:p>
        </p:txBody>
      </p:sp>
    </p:spTree>
    <p:extLst>
      <p:ext uri="{BB962C8B-B14F-4D97-AF65-F5344CB8AC3E}">
        <p14:creationId xmlns:p14="http://schemas.microsoft.com/office/powerpoint/2010/main" val="251115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2975" y="404664"/>
            <a:ext cx="8640960" cy="280831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981200" y="1147101"/>
            <a:ext cx="8229600" cy="1323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8000" b="1" dirty="0">
                <a:latin typeface="Comic Sans MS" panose="030F0702030302020204" pitchFamily="66" charset="0"/>
              </a:rPr>
              <a:t>leaf cells</a:t>
            </a:r>
            <a:endParaRPr lang="en-GB" sz="11500" b="1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5520" y="3573016"/>
            <a:ext cx="8640960" cy="316835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  <a:latin typeface="Comic Sans MS" panose="030F0702030302020204" pitchFamily="66" charset="0"/>
              </a:rPr>
              <a:t>root hair cells</a:t>
            </a:r>
            <a:endParaRPr lang="en-GB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31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991544" y="1876182"/>
            <a:ext cx="8229600" cy="32316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7200" b="1" dirty="0">
                <a:latin typeface="Comic Sans MS" panose="030F0702030302020204" pitchFamily="66" charset="0"/>
              </a:rPr>
              <a:t>to carry oxygen around the body</a:t>
            </a:r>
          </a:p>
          <a:p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03512" y="188640"/>
            <a:ext cx="8712968" cy="640871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0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991544" y="1115455"/>
            <a:ext cx="8229600" cy="452431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7200" b="1" dirty="0">
                <a:latin typeface="Comic Sans MS" panose="030F0702030302020204" pitchFamily="66" charset="0"/>
              </a:rPr>
              <a:t>to transmit messages from one part of the body to another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3512" y="188640"/>
            <a:ext cx="8712968" cy="640871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31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991544" y="561457"/>
            <a:ext cx="8229600" cy="563231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7200" b="1" dirty="0">
                <a:latin typeface="Comic Sans MS" panose="030F0702030302020204" pitchFamily="66" charset="0"/>
              </a:rPr>
              <a:t>to join with a sperm cell and to provide food for the newly formed cell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3512" y="188640"/>
            <a:ext cx="8712968" cy="640871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76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991544" y="1682224"/>
            <a:ext cx="8229600" cy="34163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7200" b="1" dirty="0">
                <a:latin typeface="Comic Sans MS" panose="030F0702030302020204" pitchFamily="66" charset="0"/>
              </a:rPr>
              <a:t>to reach the egg cell and fertilise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3512" y="188640"/>
            <a:ext cx="8712968" cy="640871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19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991544" y="1639834"/>
            <a:ext cx="8229600" cy="34163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7200" b="1" dirty="0">
                <a:latin typeface="Comic Sans MS" panose="030F0702030302020204" pitchFamily="66" charset="0"/>
              </a:rPr>
              <a:t>to absorb sunlight for photosynthesis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3512" y="188640"/>
            <a:ext cx="8712968" cy="640871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44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506</Words>
  <Application>Microsoft Office PowerPoint</Application>
  <PresentationFormat>Widescreen</PresentationFormat>
  <Paragraphs>57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Comic Sans MS</vt:lpstr>
      <vt:lpstr>Office Theme</vt:lpstr>
      <vt:lpstr>PowerPoint Presentation</vt:lpstr>
      <vt:lpstr>red blood cells</vt:lpstr>
      <vt:lpstr>egg cells</vt:lpstr>
      <vt:lpstr>leaf cells</vt:lpstr>
      <vt:lpstr>to carry oxygen around the body </vt:lpstr>
      <vt:lpstr>to transmit messages from one part of the body to another</vt:lpstr>
      <vt:lpstr>to join with a sperm cell and to provide food for the newly formed cell</vt:lpstr>
      <vt:lpstr>to reach the egg cell and fertilise it</vt:lpstr>
      <vt:lpstr>to absorb sunlight for photosynthesis</vt:lpstr>
      <vt:lpstr>to absorb water and minerals from the soil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Zdravie</dc:creator>
  <cp:lastModifiedBy>Elizabeth Hooper</cp:lastModifiedBy>
  <cp:revision>28</cp:revision>
  <cp:lastPrinted>2016-10-17T12:27:37Z</cp:lastPrinted>
  <dcterms:created xsi:type="dcterms:W3CDTF">2015-01-17T16:18:42Z</dcterms:created>
  <dcterms:modified xsi:type="dcterms:W3CDTF">2021-09-03T14:33:36Z</dcterms:modified>
</cp:coreProperties>
</file>