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10" r:id="rId5"/>
    <p:sldId id="257" r:id="rId6"/>
    <p:sldId id="258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1" r:id="rId22"/>
    <p:sldId id="308" r:id="rId23"/>
    <p:sldId id="30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6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B4C50F-A9C0-46AA-806D-458268D9B4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64741-78E0-4336-8EFA-21CB5CF306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835467-87C8-4FEB-8D33-2EF1CAD72345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9A3D77-ECFC-43AB-8163-8A54684C54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AE4FE7-8EB4-49F1-912A-1389D8062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47D10-6708-48B3-B3CB-7AFF343AD2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814C3-FF65-4F02-BF23-EC62AA59A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9A0AC4-5978-43C5-8A1E-57FBA048E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9623-83ED-4DE6-BAC4-9B39B9DC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AE30-89FC-4F07-920A-9BCC7B8E278A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23E7-99CA-4B97-A411-F38A1524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CFAB-7DA6-4742-8688-A5BC6976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A4DE-803F-4BE4-9FC1-A5FD7EE07A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1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F867-9559-4EDE-BF5C-93ABD241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B893-681F-4F11-8FF9-497C6E64AD0C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00B14-5636-4BE2-845D-346816BC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8497-5940-47E5-9BA0-0CEB969A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1C9E-5EE2-4D62-AF4E-98669EF19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3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3D532-75B3-44CE-A087-8C9E14D0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AF2C-DB6D-4204-B939-37E4FE0D2486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8DF1-E3C9-4F5A-90FE-1D088179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E699-741F-47CE-AAC1-3B192172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70B8-C623-4E3F-A2E0-F8637CF8F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5C9C9-9929-4BC7-8D5C-1821D772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E3E3-7C80-4C9F-9E29-7F26E7DB3F28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1084-B565-4C38-8FC9-981446BC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9DA8F-AAD1-455F-B181-5031DF99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3F64-5EDD-4412-BC8B-EC71A5DA9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51E0E-E4CF-46DB-B110-99845120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4468-CD7E-4938-956D-4FC3D6225305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2505D-B476-4D40-9629-AC99389B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D3A17-5983-4698-91EA-A5223EF2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E58C-C7CF-4802-ACE8-8938B33A9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6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E4F742-C24D-4CDE-838A-597537FA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BD0B-3446-4159-AB7F-8F323C08D41A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F4697F-BCDE-4E2C-A4D3-36DA45AD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1CA56F-1280-4F8E-AE46-5AE0F4D1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069A-47DF-4AC2-9949-ED78A3FBE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4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F39F84-AA7E-4FDB-B04C-599BB8AB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5D0A-EC95-4CE7-93F7-1BE946E080C8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9A6A1A-BABF-4614-B491-3A7BADFA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602984-B31A-4BC3-9EA3-238D88C8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65CE-2EA7-449E-8541-4D9BC7DDA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4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259FA6-CBEA-4B45-8224-9397A5A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BD2A-4F8F-4C14-A03B-1F8A5187AE56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8BB75F-5F9C-4AC5-B38E-19CABA48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A3B996-41DC-4B71-9CD0-839A4480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E75D-82DE-4022-BC45-B028F074C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7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38E753-9476-4372-8466-14BDCA3C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2243-067E-4099-B7FB-8E9200E52A39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BEB241-E123-4C8A-A127-05F255F6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0025BE-417A-4217-9722-33AE690A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42AB-617B-4E57-961A-0F0A893EF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7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42BA3D-9FCD-4369-BAF1-FE21F8BF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DB09-0D75-4A39-B3C6-50EF5D161794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DCAA0-DBD3-46E7-B475-A47702C9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431C2-F710-42C9-9BAF-4BBFFF2E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BB62-ADA7-4F0C-A52C-D58DD85020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1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1D7395-AB9A-42CB-B6F4-62ECF426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2D9D-BB55-46D3-A685-D596E670B471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980556-A37D-4C59-B913-EE365079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69D9D-95AF-4421-9DFC-4F2B846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80CC-762D-4C0F-AB5E-A91DC4D434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9EC7A8-AD3C-4B81-B376-96DFB2CE2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C70592-DCC8-4B02-8FDE-B52D274A7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9910B-D2CC-4CE9-8F48-7E4186A3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45CF88-9ED2-4AA8-92E0-EE681DDB63C5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B048-D4DF-4BE0-8125-84F49340E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316E-6941-4DA7-84D6-FD879A705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21A97-25E4-4AA6-9CF2-41096CD55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raph.org.uk/photo/2078350" TargetMode="External"/><Relationship Id="rId13" Type="http://schemas.openxmlformats.org/officeDocument/2006/relationships/hyperlink" Target="https://en.wikipedia.org/wiki/File:Coast_Garter_Snake.jpg" TargetMode="External"/><Relationship Id="rId18" Type="http://schemas.openxmlformats.org/officeDocument/2006/relationships/hyperlink" Target="https://en.wikipedia.org/wiki/File:White_shark.jpg" TargetMode="External"/><Relationship Id="rId3" Type="http://schemas.openxmlformats.org/officeDocument/2006/relationships/hyperlink" Target="https://pixabay.com/users/_asma_-8826361/" TargetMode="External"/><Relationship Id="rId21" Type="http://schemas.openxmlformats.org/officeDocument/2006/relationships/hyperlink" Target="https://commons.wikimedia.org/wiki/File:White-tailed_deer.jpg" TargetMode="External"/><Relationship Id="rId7" Type="http://schemas.openxmlformats.org/officeDocument/2006/relationships/hyperlink" Target="https://creativecommons.org/licenses/by/2.0/deed.en" TargetMode="External"/><Relationship Id="rId12" Type="http://schemas.openxmlformats.org/officeDocument/2006/relationships/hyperlink" Target="https://creativecommons.org/licenses/publicdomain/" TargetMode="External"/><Relationship Id="rId17" Type="http://schemas.openxmlformats.org/officeDocument/2006/relationships/hyperlink" Target="https://www.flickr.com/photos/27109510@N00" TargetMode="External"/><Relationship Id="rId2" Type="http://schemas.openxmlformats.org/officeDocument/2006/relationships/hyperlink" Target="https://pixabay.com/photos/cat-a-cat-lying-on-the-grass-3803852/" TargetMode="External"/><Relationship Id="rId16" Type="http://schemas.openxmlformats.org/officeDocument/2006/relationships/hyperlink" Target="https://en.wikipedia.org/wiki/File:Lion_waiting_in_Namibia.jpg" TargetMode="External"/><Relationship Id="rId20" Type="http://schemas.openxmlformats.org/officeDocument/2006/relationships/hyperlink" Target="https://en.wikipedia.org/wiki/GNU_Free_Documentation_Licen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eople/12621630@N05" TargetMode="External"/><Relationship Id="rId11" Type="http://schemas.openxmlformats.org/officeDocument/2006/relationships/hyperlink" Target="https://www.goodfreephotos.com/animals/bugs/close-up-of-a-fly.jpg.php" TargetMode="External"/><Relationship Id="rId5" Type="http://schemas.openxmlformats.org/officeDocument/2006/relationships/hyperlink" Target="https://commons.wikimedia.org/wiki/File:A_Pigeon.jpg" TargetMode="External"/><Relationship Id="rId15" Type="http://schemas.openxmlformats.org/officeDocument/2006/relationships/hyperlink" Target="https://creativecommons.org/licenses/by/2.0/" TargetMode="External"/><Relationship Id="rId23" Type="http://schemas.openxmlformats.org/officeDocument/2006/relationships/hyperlink" Target="https://commons.wikimedia.org/wiki/Commons:Licensing#Material_in_the_public_domain" TargetMode="External"/><Relationship Id="rId10" Type="http://schemas.openxmlformats.org/officeDocument/2006/relationships/hyperlink" Target="https://creativecommons.org/licenses/by-sa/2.0/" TargetMode="External"/><Relationship Id="rId19" Type="http://schemas.openxmlformats.org/officeDocument/2006/relationships/hyperlink" Target="https://terrygoss.ifp3.com/#/page/home/" TargetMode="External"/><Relationship Id="rId4" Type="http://schemas.openxmlformats.org/officeDocument/2006/relationships/hyperlink" Target="https://pixabay.com/service/license/" TargetMode="External"/><Relationship Id="rId9" Type="http://schemas.openxmlformats.org/officeDocument/2006/relationships/hyperlink" Target="https://www.geograph.org.uk/profile/14840%20Available%20under%20CCO%202.0" TargetMode="External"/><Relationship Id="rId14" Type="http://schemas.openxmlformats.org/officeDocument/2006/relationships/hyperlink" Target="https://www.flickr.com/people/44124348109@N01" TargetMode="External"/><Relationship Id="rId22" Type="http://schemas.openxmlformats.org/officeDocument/2006/relationships/hyperlink" Target="https://www.ars.usda.gov/oc/images/photos/may01/k5437-3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alifornia_sea_lion_in_La_Jolla_(70568).jpg" TargetMode="External"/><Relationship Id="rId13" Type="http://schemas.openxmlformats.org/officeDocument/2006/relationships/hyperlink" Target="https://en.wikipedia.org/wiki/GNU_Free_Documentation_License" TargetMode="External"/><Relationship Id="rId18" Type="http://schemas.openxmlformats.org/officeDocument/2006/relationships/hyperlink" Target="https://pixabay.com/users/cristty-868745/" TargetMode="External"/><Relationship Id="rId26" Type="http://schemas.openxmlformats.org/officeDocument/2006/relationships/hyperlink" Target="https://www.fws.gov/faq/imagefaq.html" TargetMode="External"/><Relationship Id="rId3" Type="http://schemas.openxmlformats.org/officeDocument/2006/relationships/hyperlink" Target="https://www.sharpphotography.co.uk/" TargetMode="External"/><Relationship Id="rId21" Type="http://schemas.openxmlformats.org/officeDocument/2006/relationships/hyperlink" Target="https://www.pexels.com/creative-commons-images/" TargetMode="External"/><Relationship Id="rId7" Type="http://schemas.openxmlformats.org/officeDocument/2006/relationships/hyperlink" Target="https://pixabay.com/service/license/" TargetMode="External"/><Relationship Id="rId12" Type="http://schemas.openxmlformats.org/officeDocument/2006/relationships/hyperlink" Target="https://de.wikipedia.org/wiki/Benutzer:Heliodor" TargetMode="External"/><Relationship Id="rId17" Type="http://schemas.openxmlformats.org/officeDocument/2006/relationships/hyperlink" Target="https://pixabay.com/photos/rabbit-bunny-pet-cute-isolated-740621/" TargetMode="External"/><Relationship Id="rId25" Type="http://schemas.openxmlformats.org/officeDocument/2006/relationships/hyperlink" Target="https://commons.wikimedia.org/wiki/File:Salmo_trutta.jpg" TargetMode="External"/><Relationship Id="rId2" Type="http://schemas.openxmlformats.org/officeDocument/2006/relationships/hyperlink" Target="https://commons.wikimedia.org/wiki/File:Honey_bee_(Apis_mellifera).jpg" TargetMode="External"/><Relationship Id="rId16" Type="http://schemas.openxmlformats.org/officeDocument/2006/relationships/hyperlink" Target="https://creativecommons.org/licenses/by-sa/2.0/fr/deed.en" TargetMode="External"/><Relationship Id="rId20" Type="http://schemas.openxmlformats.org/officeDocument/2006/relationships/hyperlink" Target="https://www.pexels.com/photo/brown-hedgehog-eating-on-green-grass-16207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mike_68-10359383/" TargetMode="External"/><Relationship Id="rId11" Type="http://schemas.openxmlformats.org/officeDocument/2006/relationships/hyperlink" Target="https://en.wikipedia.org/wiki/File:Grapevinesnail_01.jpg" TargetMode="External"/><Relationship Id="rId24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pixabay.com/photos/bald-eagle-adler-landskron-4144500/" TargetMode="External"/><Relationship Id="rId15" Type="http://schemas.openxmlformats.org/officeDocument/2006/relationships/hyperlink" Target="https://commons.wikimedia.org/wiki/User:Rama" TargetMode="External"/><Relationship Id="rId23" Type="http://schemas.openxmlformats.org/officeDocument/2006/relationships/hyperlink" Target="https://www.flickr.com/photos/tambako/" TargetMode="External"/><Relationship Id="rId10" Type="http://schemas.openxmlformats.org/officeDocument/2006/relationships/hyperlink" Target="https://creativecommons.org/licenses/by-sa/4.0/deed.en" TargetMode="External"/><Relationship Id="rId19" Type="http://schemas.openxmlformats.org/officeDocument/2006/relationships/hyperlink" Target="https://commons.wikimedia.org/wiki/File:Polar_Bear_-_Alaska_(cropped).jpg" TargetMode="External"/><Relationship Id="rId4" Type="http://schemas.openxmlformats.org/officeDocument/2006/relationships/hyperlink" Target="https://creativecommons.org/licenses/by-sa/3.0/deed.en" TargetMode="External"/><Relationship Id="rId9" Type="http://schemas.openxmlformats.org/officeDocument/2006/relationships/hyperlink" Target="https://commons.wikimedia.org/wiki/User:Rhododendrites" TargetMode="External"/><Relationship Id="rId14" Type="http://schemas.openxmlformats.org/officeDocument/2006/relationships/hyperlink" Target="https://commons.wikimedia.org/wiki/File:Lab_mouse_mg_3263.jpg" TargetMode="External"/><Relationship Id="rId22" Type="http://schemas.openxmlformats.org/officeDocument/2006/relationships/hyperlink" Target="https://www.flickr.com/photos/tambako/405576443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rogerlew/28584104112" TargetMode="External"/><Relationship Id="rId13" Type="http://schemas.openxmlformats.org/officeDocument/2006/relationships/hyperlink" Target="https://pixabay.com/photos/dog-animal-nose-smell-915945/" TargetMode="External"/><Relationship Id="rId18" Type="http://schemas.openxmlformats.org/officeDocument/2006/relationships/hyperlink" Target="https://pxhere.com/en/photo/790611" TargetMode="External"/><Relationship Id="rId3" Type="http://schemas.openxmlformats.org/officeDocument/2006/relationships/hyperlink" Target="https://www.flickr.com/photos/tambako/" TargetMode="External"/><Relationship Id="rId21" Type="http://schemas.openxmlformats.org/officeDocument/2006/relationships/hyperlink" Target="https://creativecommons.org/publicdomain/zero/1.0/deed.en" TargetMode="External"/><Relationship Id="rId7" Type="http://schemas.openxmlformats.org/officeDocument/2006/relationships/hyperlink" Target="https://creativecommons.org/licenses/by-sa/4.0/deed.en" TargetMode="External"/><Relationship Id="rId12" Type="http://schemas.openxmlformats.org/officeDocument/2006/relationships/hyperlink" Target="https://creativecommons.org/licenses/publicdomain/" TargetMode="External"/><Relationship Id="rId17" Type="http://schemas.openxmlformats.org/officeDocument/2006/relationships/hyperlink" Target="https://pixabay.com/users/gaborfejes-174629/" TargetMode="External"/><Relationship Id="rId2" Type="http://schemas.openxmlformats.org/officeDocument/2006/relationships/hyperlink" Target="https://www.flickr.com/photos/tambako/6262869136" TargetMode="External"/><Relationship Id="rId16" Type="http://schemas.openxmlformats.org/officeDocument/2006/relationships/hyperlink" Target="https://pixabay.com/photos/bear-medvekarom-bear-paw-claws-1564448/" TargetMode="External"/><Relationship Id="rId20" Type="http://schemas.openxmlformats.org/officeDocument/2006/relationships/hyperlink" Target="https://www.maxpixel.net/Hunt-Cheetah-Namibia-Africa-Cat-Run-28595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/index.php?title=User:Shreyanshdarshan&amp;action=edit&amp;redlink=1" TargetMode="External"/><Relationship Id="rId11" Type="http://schemas.openxmlformats.org/officeDocument/2006/relationships/hyperlink" Target="https://pixnio.com/author/bicanski" TargetMode="External"/><Relationship Id="rId24" Type="http://schemas.openxmlformats.org/officeDocument/2006/relationships/hyperlink" Target="https://en.wikipedia.org/wiki/GNU_Free_Documentation_License" TargetMode="External"/><Relationship Id="rId5" Type="http://schemas.openxmlformats.org/officeDocument/2006/relationships/hyperlink" Target="https://commons.wikimedia.org/wiki/File:A_Sparrow.jpg" TargetMode="External"/><Relationship Id="rId15" Type="http://schemas.openxmlformats.org/officeDocument/2006/relationships/hyperlink" Target="https://pixabay.com/service/license/" TargetMode="External"/><Relationship Id="rId23" Type="http://schemas.openxmlformats.org/officeDocument/2006/relationships/hyperlink" Target="https://www.jjharrison.com.au/" TargetMode="External"/><Relationship Id="rId10" Type="http://schemas.openxmlformats.org/officeDocument/2006/relationships/hyperlink" Target="https://pixnio.com/media/beak-cage-dark-eye-feather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creativecommons.org/licenses/by-nd/2.0/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pixabay.com/users/cocoparisienne-127419/" TargetMode="External"/><Relationship Id="rId22" Type="http://schemas.openxmlformats.org/officeDocument/2006/relationships/hyperlink" Target="https://en.wikipedia.org/wiki/Coccinellidae#/media/File:Coccinella_transversalis_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225522-7A42-4409-9F69-027C746A8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04983"/>
              </p:ext>
            </p:extLst>
          </p:nvPr>
        </p:nvGraphicFramePr>
        <p:xfrm>
          <a:off x="2672776" y="2166498"/>
          <a:ext cx="6864917" cy="2726383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1485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Predators and prey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27882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Predators and prey PowerPoint</a:t>
                      </a:r>
                      <a:endParaRPr lang="en-GB" sz="24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27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Subject(s):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27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Stage: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KS3, KS4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27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Predators and prey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1DF8CE-6F50-4B9B-BC7B-595A55B53B8C}"/>
              </a:ext>
            </a:extLst>
          </p:cNvPr>
          <p:cNvSpPr txBox="1"/>
          <p:nvPr/>
        </p:nvSpPr>
        <p:spPr>
          <a:xfrm>
            <a:off x="534989" y="727788"/>
            <a:ext cx="5561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EAL Nexus Resource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FE8BD4-83E2-4FC9-B6B8-CE3CB3175E17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8">
            <a:extLst>
              <a:ext uri="{FF2B5EF4-FFF2-40B4-BE49-F238E27FC236}">
                <a16:creationId xmlns:a16="http://schemas.microsoft.com/office/drawing/2014/main" id="{A0C5AE98-685A-4BC3-A2AC-B0AD210FAA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51" y="6270743"/>
            <a:ext cx="1049691" cy="4635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461827-FF3B-49A9-A527-29D5FD16C1E9}"/>
              </a:ext>
            </a:extLst>
          </p:cNvPr>
          <p:cNvSpPr txBox="1"/>
          <p:nvPr/>
        </p:nvSpPr>
        <p:spPr>
          <a:xfrm>
            <a:off x="8055456" y="6237312"/>
            <a:ext cx="39425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US" sz="10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resource was originally developed by A. Fisher and has been adapted for EAL Nexus. </a:t>
            </a:r>
          </a:p>
        </p:txBody>
      </p:sp>
    </p:spTree>
    <p:extLst>
      <p:ext uri="{BB962C8B-B14F-4D97-AF65-F5344CB8AC3E}">
        <p14:creationId xmlns:p14="http://schemas.microsoft.com/office/powerpoint/2010/main" val="10215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502D-F7C3-4703-807C-00F32194E4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64CC69-3203-40D4-B256-E0F3177AE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63909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is</a:t>
                      </a:r>
                      <a:r>
                        <a:rPr lang="en-GB" sz="60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well camouflaged</a:t>
                      </a:r>
                      <a:r>
                        <a:rPr lang="en-GB" sz="6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 </a:t>
                      </a:r>
                      <a:endParaRPr lang="en-GB" sz="5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9CB615-1671-416D-974D-E0BF5E83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50" y="5553075"/>
            <a:ext cx="214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Both</a:t>
            </a:r>
          </a:p>
        </p:txBody>
      </p:sp>
      <p:pic>
        <p:nvPicPr>
          <p:cNvPr id="11280" name="Picture 7">
            <a:extLst>
              <a:ext uri="{FF2B5EF4-FFF2-40B4-BE49-F238E27FC236}">
                <a16:creationId xmlns:a16="http://schemas.microsoft.com/office/drawing/2014/main" id="{E4FBF8D5-9AFC-49BE-B4A5-9B315FB5F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8853"/>
            <a:ext cx="3295650" cy="3307357"/>
          </a:xfrm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2A66-6E27-4A4D-8584-BDFFD531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933"/>
            <a:ext cx="10515600" cy="1325563"/>
          </a:xfr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67F152-7C51-40DB-9125-03C0058C8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33865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/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</a:t>
                      </a:r>
                      <a:r>
                        <a:rPr lang="en-GB" sz="6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</a:t>
                      </a:r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r>
                        <a:rPr lang="en-GB" sz="6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sharp claws</a:t>
                      </a:r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GB" sz="6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Both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35CAC01-6886-40B4-A967-9BDF04A1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5561013"/>
            <a:ext cx="2586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pic>
        <p:nvPicPr>
          <p:cNvPr id="12304" name="Picture 5">
            <a:extLst>
              <a:ext uri="{FF2B5EF4-FFF2-40B4-BE49-F238E27FC236}">
                <a16:creationId xmlns:a16="http://schemas.microsoft.com/office/drawing/2014/main" id="{5434ACCD-4E45-443D-B0F4-B6F61AA98A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2" y="2390959"/>
            <a:ext cx="3539851" cy="2359900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15377" name="Line 10">
            <a:extLst>
              <a:ext uri="{FF2B5EF4-FFF2-40B4-BE49-F238E27FC236}">
                <a16:creationId xmlns:a16="http://schemas.microsoft.com/office/drawing/2014/main" id="{8F375226-A09C-42C5-B6E6-5617277532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81501" y="4213490"/>
            <a:ext cx="323160" cy="169698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8304-668F-477F-B487-987EF8915C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3342F5-B841-448C-8629-9B324B760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67721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/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</a:t>
                      </a:r>
                      <a:r>
                        <a:rPr lang="en-GB" sz="6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</a:t>
                      </a:r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r>
                        <a:rPr lang="en-GB" sz="6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sharp teeth</a:t>
                      </a:r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GB" sz="6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Both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6AD81B-B7F8-491C-AC60-0F25B791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5561013"/>
            <a:ext cx="2586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pic>
        <p:nvPicPr>
          <p:cNvPr id="13328" name="Picture 3">
            <a:extLst>
              <a:ext uri="{FF2B5EF4-FFF2-40B4-BE49-F238E27FC236}">
                <a16:creationId xmlns:a16="http://schemas.microsoft.com/office/drawing/2014/main" id="{A5A05FC9-B4F9-40F4-9122-C8CDFC159E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2" y="2531165"/>
            <a:ext cx="3697046" cy="2464697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16401" name="Line 10">
            <a:extLst>
              <a:ext uri="{FF2B5EF4-FFF2-40B4-BE49-F238E27FC236}">
                <a16:creationId xmlns:a16="http://schemas.microsoft.com/office/drawing/2014/main" id="{98458E0E-C69D-44CD-8D37-8E33CFD55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0755" y="3996531"/>
            <a:ext cx="1033462" cy="19986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2455-9716-43BA-9DDA-28B8150048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10F415-A9F3-4A09-8035-DFD50A2B3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3595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5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</a:t>
                      </a:r>
                      <a:r>
                        <a:rPr lang="en-GB" sz="5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</a:t>
                      </a:r>
                      <a:r>
                        <a:rPr lang="en-GB" sz="5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</a:t>
                      </a:r>
                      <a:r>
                        <a:rPr lang="en-GB" sz="5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move very quickly.</a:t>
                      </a:r>
                      <a:endParaRPr lang="en-GB" sz="5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798353-3A5E-4E29-9E59-9FAC35D5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3" y="5565775"/>
            <a:ext cx="214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Both</a:t>
            </a:r>
          </a:p>
        </p:txBody>
      </p:sp>
      <p:pic>
        <p:nvPicPr>
          <p:cNvPr id="14352" name="Picture 2">
            <a:extLst>
              <a:ext uri="{FF2B5EF4-FFF2-40B4-BE49-F238E27FC236}">
                <a16:creationId xmlns:a16="http://schemas.microsoft.com/office/drawing/2014/main" id="{F625ADEC-507E-45AA-9076-BD941C0C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99" y="2519379"/>
            <a:ext cx="3766431" cy="239717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5F08-B26E-4540-BAF6-D1B55183C9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169953-EB84-4365-AEBB-24AC20714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00439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is brightly coloured.</a:t>
                      </a:r>
                      <a:endParaRPr lang="en-GB" sz="5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Both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C6E601-5F57-4CE6-AA88-FA02D993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78475"/>
            <a:ext cx="214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pic>
        <p:nvPicPr>
          <p:cNvPr id="15376" name="Picture 1">
            <a:extLst>
              <a:ext uri="{FF2B5EF4-FFF2-40B4-BE49-F238E27FC236}">
                <a16:creationId xmlns:a16="http://schemas.microsoft.com/office/drawing/2014/main" id="{377D1E70-A495-42B5-9FA6-581954336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36238"/>
            <a:ext cx="3309730" cy="2445063"/>
          </a:xfrm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2B190AC-8D3F-466C-9FB1-1337261A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6963"/>
            <a:ext cx="10515600" cy="43513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"/>
            </a:pPr>
            <a:r>
              <a:rPr lang="en-GB" altLang="en-US" sz="3600" dirty="0"/>
              <a:t>Work with a partner. One of you will be describing predators and the other will describe prey.</a:t>
            </a:r>
          </a:p>
          <a:p>
            <a:pPr marL="0" indent="0" eaLnBrk="1" hangingPunct="1">
              <a:buNone/>
            </a:pPr>
            <a:endParaRPr lang="en-GB" altLang="en-US" sz="1600" dirty="0"/>
          </a:p>
          <a:p>
            <a:pPr eaLnBrk="1" hangingPunct="1">
              <a:buFont typeface="Wingdings 2" panose="05020102010507070707" pitchFamily="18" charset="2"/>
              <a:buChar char=""/>
            </a:pPr>
            <a:r>
              <a:rPr lang="en-GB" altLang="en-US" sz="3600" dirty="0"/>
              <a:t>Use the information in the table to make sentences about each characteristic.</a:t>
            </a:r>
          </a:p>
          <a:p>
            <a:pPr marL="0" indent="0" eaLnBrk="1" hangingPunct="1">
              <a:buNone/>
            </a:pPr>
            <a:endParaRPr lang="en-GB" altLang="en-US" sz="1600" dirty="0"/>
          </a:p>
          <a:p>
            <a:pPr eaLnBrk="1" hangingPunct="1">
              <a:buFont typeface="Wingdings 2" panose="05020102010507070707" pitchFamily="18" charset="2"/>
              <a:buChar char=""/>
            </a:pPr>
            <a:r>
              <a:rPr lang="en-GB" altLang="en-US" sz="3600" dirty="0"/>
              <a:t>Make sure you use each phrase at least once.</a:t>
            </a:r>
          </a:p>
          <a:p>
            <a:pPr eaLnBrk="1" hangingPunct="1">
              <a:buFont typeface="Wingdings 2" panose="05020102010507070707" pitchFamily="18" charset="2"/>
              <a:buChar char=""/>
            </a:pPr>
            <a:endParaRPr lang="en-GB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EC1B14-16F7-4C50-BB63-6574FA6A201F}"/>
              </a:ext>
            </a:extLst>
          </p:cNvPr>
          <p:cNvSpPr txBox="1">
            <a:spLocks/>
          </p:cNvSpPr>
          <p:nvPr/>
        </p:nvSpPr>
        <p:spPr>
          <a:xfrm>
            <a:off x="556591" y="365125"/>
            <a:ext cx="11078817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F356F9-4208-4B04-A282-46441FEF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385693"/>
            <a:ext cx="11078817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why predators and prey have particular characteristics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E4364-BAE3-41D8-92E7-609965EA5C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6463"/>
          <a:ext cx="10515600" cy="4284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move very quickly so that it can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catch its prey.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very good hearing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order to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 where prey is hiding.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a good sense of smell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 that it can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smell if any prey is near.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forward facing eyes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because it needs to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 at its prey.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well camouflaged so that it can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hide from its prey.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sharp teeth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order to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eat its prey.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predator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sharp claws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hold its prey tightly.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4F8262F-E606-4C23-9F67-C20E6A4D38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sentences for predators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B5761E-BCF9-4C17-8984-13FD312E9B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4813" y="2073275"/>
          <a:ext cx="11247437" cy="4280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124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6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move very quickly so that it can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run quickly from a predator.</a:t>
                      </a:r>
                      <a:endParaRPr lang="en-GB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very good hearing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order to </a:t>
                      </a:r>
                      <a:r>
                        <a:rPr lang="en-GB" sz="28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 a predator coming.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a good sense of smell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 that it can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smell if a predator is near.</a:t>
                      </a:r>
                      <a:endParaRPr lang="en-GB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eyes on the side of its head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because it needs to </a:t>
                      </a:r>
                      <a:r>
                        <a:rPr lang="en-GB" sz="28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 all around to see if any predators are near.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well camouflaged so that it can </a:t>
                      </a:r>
                      <a:r>
                        <a:rPr lang="en-GB" sz="2800" b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hide from predators.</a:t>
                      </a:r>
                      <a:endParaRPr lang="en-GB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armour</a:t>
                      </a:r>
                      <a:r>
                        <a:rPr lang="en-GB" sz="2800" b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order to </a:t>
                      </a:r>
                      <a:r>
                        <a:rPr lang="en-GB" sz="28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protect itself from a predator’s teeth or claws.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is brightly coloured </a:t>
                      </a:r>
                      <a:r>
                        <a:rPr lang="en-GB" sz="2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  <a:r>
                        <a:rPr lang="en-GB" sz="28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tell predators it is poisonous.</a:t>
                      </a:r>
                      <a:endParaRPr lang="en-GB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673D93B-7634-4570-A983-2D0448934E18}"/>
              </a:ext>
            </a:extLst>
          </p:cNvPr>
          <p:cNvSpPr txBox="1">
            <a:spLocks/>
          </p:cNvSpPr>
          <p:nvPr/>
        </p:nvSpPr>
        <p:spPr>
          <a:xfrm>
            <a:off x="412750" y="365125"/>
            <a:ext cx="11242675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sentences </a:t>
            </a:r>
            <a:r>
              <a:rPr lang="en-GB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prey</a:t>
            </a:r>
            <a:endParaRPr lang="en-GB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GB" sz="2400" b="1" dirty="0"/>
              <a:t>Images in this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1" y="609600"/>
            <a:ext cx="11145078" cy="6228572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Cat: </a:t>
            </a:r>
            <a:r>
              <a:rPr lang="en-GB" sz="1400" dirty="0">
                <a:solidFill>
                  <a:srgbClr val="4958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https://pixabay.com/photos/cat-a-cat-lying-on-the-grass-3803852/</a:t>
            </a:r>
            <a:r>
              <a:rPr lang="en-GB" sz="1400" dirty="0">
                <a:solidFill>
                  <a:srgbClr val="495868"/>
                </a:solidFill>
              </a:rPr>
              <a:t> By Asma </a:t>
            </a:r>
            <a:r>
              <a:rPr lang="en-GB" sz="1400" dirty="0">
                <a:solidFill>
                  <a:srgbClr val="4958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https://pixabay.com/users/_asma_-8826361/</a:t>
            </a:r>
            <a:r>
              <a:rPr lang="en-GB" sz="1400" dirty="0">
                <a:solidFill>
                  <a:srgbClr val="495868"/>
                </a:solidFill>
              </a:rPr>
              <a:t> Available under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 licence. For more information se </a:t>
            </a:r>
            <a:r>
              <a:rPr lang="en-GB" sz="14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Pigeon: </a:t>
            </a:r>
            <a:r>
              <a:rPr lang="en-GB" sz="1400" dirty="0">
                <a:solidFill>
                  <a:srgbClr val="49586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https://commons.wikimedia.org/wiki/File:A_Pigeon.jpg</a:t>
            </a:r>
            <a:r>
              <a:rPr lang="en-GB" sz="1400" dirty="0">
                <a:solidFill>
                  <a:srgbClr val="495868"/>
                </a:solidFill>
              </a:rPr>
              <a:t> By Alexander </a:t>
            </a:r>
            <a:r>
              <a:rPr lang="en-GB" sz="1400" dirty="0">
                <a:solidFill>
                  <a:srgbClr val="49586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https://www.flickr.com/people/12621630@N05</a:t>
            </a:r>
            <a:r>
              <a:rPr lang="en-GB" sz="14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4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https://creativecommons.org/licenses/by/2.0/deed.en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Spider: </a:t>
            </a:r>
            <a:r>
              <a:rPr lang="en-GB" sz="1400" dirty="0">
                <a:solidFill>
                  <a:srgbClr val="49586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https://www.geograph.org.uk/photo/2078350</a:t>
            </a:r>
            <a:r>
              <a:rPr lang="en-GB" sz="1400" dirty="0">
                <a:solidFill>
                  <a:srgbClr val="495868"/>
                </a:solidFill>
              </a:rPr>
              <a:t> By Evelyn </a:t>
            </a:r>
            <a:r>
              <a:rPr lang="en-GB" sz="1400" dirty="0" err="1">
                <a:solidFill>
                  <a:srgbClr val="495868"/>
                </a:solidFill>
              </a:rPr>
              <a:t>Simak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https://www.geograph.org.uk/profile/14840 Available under CCO 2.0</a:t>
            </a:r>
            <a:r>
              <a:rPr lang="en-GB" sz="1400" dirty="0">
                <a:solidFill>
                  <a:srgbClr val="495868"/>
                </a:solidFill>
              </a:rPr>
              <a:t>. For more information see </a:t>
            </a:r>
            <a:r>
              <a:rPr lang="en-GB" sz="1400" dirty="0">
                <a:solidFill>
                  <a:srgbClr val="49586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Fly: </a:t>
            </a:r>
            <a:r>
              <a:rPr lang="en-GB" sz="1400" dirty="0">
                <a:solidFill>
                  <a:srgbClr val="49586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https://www.goodfreephotos.com/animals/bugs/close-up-of-a-fly.jpg.php</a:t>
            </a:r>
            <a:r>
              <a:rPr lang="en-GB" sz="1400" dirty="0">
                <a:solidFill>
                  <a:srgbClr val="495868"/>
                </a:solidFill>
              </a:rPr>
              <a:t> By David Freeman on Good Free Photos. Available under CCO public domain. For more information see </a:t>
            </a:r>
            <a:r>
              <a:rPr lang="en-GB" sz="1400" dirty="0">
                <a:solidFill>
                  <a:srgbClr val="49586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https://creativecommons.org/licenses/publicdomain/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Snake: </a:t>
            </a:r>
            <a:r>
              <a:rPr lang="en-GB" sz="1400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https://en.wikipedia.org/wiki/File:Coast_Garter_Snake.jpg</a:t>
            </a:r>
            <a:r>
              <a:rPr lang="en-GB" sz="1400" dirty="0">
                <a:solidFill>
                  <a:srgbClr val="495868"/>
                </a:solidFill>
              </a:rPr>
              <a:t> By Steve </a:t>
            </a:r>
            <a:r>
              <a:rPr lang="en-GB" sz="1400" dirty="0" err="1">
                <a:solidFill>
                  <a:srgbClr val="495868"/>
                </a:solidFill>
              </a:rPr>
              <a:t>Jurvetson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https://www.flickr.com/people/44124348109@N01</a:t>
            </a:r>
            <a:r>
              <a:rPr lang="en-GB" sz="1400" dirty="0">
                <a:solidFill>
                  <a:srgbClr val="495868"/>
                </a:solidFill>
              </a:rPr>
              <a:t>. Available under CCO 2.0 via </a:t>
            </a:r>
            <a:r>
              <a:rPr lang="en-GB" sz="1400" dirty="0" err="1">
                <a:solidFill>
                  <a:srgbClr val="495868"/>
                </a:solidFill>
              </a:rPr>
              <a:t>Flikr</a:t>
            </a:r>
            <a:r>
              <a:rPr lang="en-GB" sz="1400" dirty="0">
                <a:solidFill>
                  <a:srgbClr val="495868"/>
                </a:solidFill>
              </a:rPr>
              <a:t>. For more information see </a:t>
            </a:r>
            <a:r>
              <a:rPr lang="en-GB" sz="1400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Lion: </a:t>
            </a:r>
            <a:r>
              <a:rPr lang="en-GB" sz="1400" dirty="0">
                <a:solidFill>
                  <a:srgbClr val="495868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https://en.wikipedia.org/wiki/File:Lion_waiting_in_Namibia.jpg</a:t>
            </a:r>
            <a:r>
              <a:rPr lang="en-GB" sz="1400" dirty="0">
                <a:solidFill>
                  <a:srgbClr val="495868"/>
                </a:solidFill>
              </a:rPr>
              <a:t>  By Kevin Pluck </a:t>
            </a:r>
            <a:r>
              <a:rPr lang="en-GB" sz="1400" dirty="0">
                <a:solidFill>
                  <a:srgbClr val="495868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https://www.flickr.com/photos/27109510@N00</a:t>
            </a:r>
            <a:r>
              <a:rPr lang="en-GB" sz="1400" dirty="0">
                <a:solidFill>
                  <a:srgbClr val="495868"/>
                </a:solidFill>
              </a:rPr>
              <a:t> Available under CCO 2.0 via </a:t>
            </a:r>
            <a:r>
              <a:rPr lang="en-GB" sz="1400" dirty="0" err="1">
                <a:solidFill>
                  <a:srgbClr val="495868"/>
                </a:solidFill>
              </a:rPr>
              <a:t>Flikr</a:t>
            </a:r>
            <a:r>
              <a:rPr lang="en-GB" sz="1400" dirty="0">
                <a:solidFill>
                  <a:srgbClr val="495868"/>
                </a:solidFill>
              </a:rPr>
              <a:t>. For more information see </a:t>
            </a:r>
            <a:r>
              <a:rPr lang="en-GB" sz="1400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Shark: </a:t>
            </a:r>
            <a:r>
              <a:rPr lang="en-GB" sz="1400" dirty="0">
                <a:solidFill>
                  <a:srgbClr val="495868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https://en.wikipedia.org/wiki/File:White_shark.jpg</a:t>
            </a:r>
            <a:r>
              <a:rPr lang="en-GB" sz="1400" dirty="0">
                <a:solidFill>
                  <a:srgbClr val="495868"/>
                </a:solidFill>
              </a:rPr>
              <a:t> By Terry Goss </a:t>
            </a:r>
            <a:r>
              <a:rPr lang="en-GB" sz="1400" dirty="0">
                <a:solidFill>
                  <a:srgbClr val="495868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https://terrygoss.ifp3.com/#/page/home/</a:t>
            </a:r>
            <a:r>
              <a:rPr lang="en-GB" sz="1400" dirty="0">
                <a:solidFill>
                  <a:srgbClr val="495868"/>
                </a:solidFill>
              </a:rPr>
              <a:t> Available under GUN free documentation licence. For more information see  </a:t>
            </a:r>
            <a:r>
              <a:rPr lang="en-GB" sz="1400" dirty="0">
                <a:solidFill>
                  <a:srgbClr val="495868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https://en.wikipedia.org/wiki/GNU_Free_Documentation_License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Deer: </a:t>
            </a:r>
            <a:r>
              <a:rPr lang="en-GB" sz="1400" dirty="0">
                <a:solidFill>
                  <a:srgbClr val="495868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https://commons.wikimedia.org/wiki/File:White-tailed_deer.jpg</a:t>
            </a:r>
            <a:r>
              <a:rPr lang="en-GB" sz="1400" dirty="0">
                <a:solidFill>
                  <a:srgbClr val="495868"/>
                </a:solidFill>
              </a:rPr>
              <a:t> By Scott Bauer (USDA photograph) </a:t>
            </a:r>
            <a:r>
              <a:rPr lang="en-GB" sz="1400" dirty="0">
                <a:solidFill>
                  <a:srgbClr val="495868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https://www.ars.usda.gov/oc/images/photos/may01/k5437-3/</a:t>
            </a:r>
            <a:r>
              <a:rPr lang="en-GB" sz="1400" dirty="0">
                <a:solidFill>
                  <a:srgbClr val="495868"/>
                </a:solidFill>
              </a:rPr>
              <a:t> . Available under public domain. For more information see </a:t>
            </a:r>
            <a:r>
              <a:rPr lang="en-GB" sz="1400" dirty="0">
                <a:solidFill>
                  <a:srgbClr val="495868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https://commons.wikimedia.org/wiki/Commons:Licensing#Material_in_the_public_domain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AutoNum type="arabicPeriod" startAt="11"/>
            </a:pPr>
            <a:endParaRPr lang="en-GB" sz="1400" dirty="0">
              <a:solidFill>
                <a:srgbClr val="495868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400" dirty="0">
              <a:solidFill>
                <a:srgbClr val="495868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9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9" y="193528"/>
            <a:ext cx="11357113" cy="6470944"/>
          </a:xfrm>
        </p:spPr>
        <p:txBody>
          <a:bodyPr>
            <a:normAutofit fontScale="92500" lnSpcReduction="20000"/>
          </a:bodyPr>
          <a:lstStyle/>
          <a:p>
            <a:pPr marL="342900"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Bee: </a:t>
            </a:r>
            <a:r>
              <a:rPr lang="en-GB" sz="1500" dirty="0">
                <a:solidFill>
                  <a:srgbClr val="4958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https://commons.wikimedia.org/wiki/File:Honey_bee_(Apis_mellifera).jpg</a:t>
            </a:r>
            <a:r>
              <a:rPr lang="en-GB" sz="1500" dirty="0">
                <a:solidFill>
                  <a:srgbClr val="495868"/>
                </a:solidFill>
              </a:rPr>
              <a:t> By Charles J Sharp </a:t>
            </a:r>
            <a:r>
              <a:rPr lang="en-GB" sz="1500" dirty="0">
                <a:solidFill>
                  <a:srgbClr val="4958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https://www.sharpphotography.co.uk/</a:t>
            </a:r>
            <a:r>
              <a:rPr lang="en-GB" sz="1500" dirty="0">
                <a:solidFill>
                  <a:srgbClr val="495868"/>
                </a:solidFill>
              </a:rPr>
              <a:t> Available under CCO Share </a:t>
            </a:r>
            <a:r>
              <a:rPr lang="en-GB" sz="1500" dirty="0" err="1">
                <a:solidFill>
                  <a:srgbClr val="495868"/>
                </a:solidFill>
              </a:rPr>
              <a:t>Alik</a:t>
            </a:r>
            <a:r>
              <a:rPr lang="en-GB" sz="1500" dirty="0">
                <a:solidFill>
                  <a:srgbClr val="495868"/>
                </a:solidFill>
              </a:rPr>
              <a:t>. For more information see  </a:t>
            </a:r>
            <a:r>
              <a:rPr lang="en-GB" sz="15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https://creativecommons.org/licenses/by-sa/3.0/deed.en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Eagle: </a:t>
            </a:r>
            <a:r>
              <a:rPr lang="en-GB" sz="1500" dirty="0">
                <a:solidFill>
                  <a:srgbClr val="49586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https://pixabay.com/photos/bald-eagle-adler-landskron-4144500/</a:t>
            </a:r>
            <a:r>
              <a:rPr lang="en-GB" sz="1500" dirty="0">
                <a:solidFill>
                  <a:srgbClr val="495868"/>
                </a:solidFill>
              </a:rPr>
              <a:t> By Mike_68 </a:t>
            </a:r>
            <a:r>
              <a:rPr lang="en-GB" sz="1500" dirty="0">
                <a:solidFill>
                  <a:srgbClr val="49586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https://pixabay.com/users/mike_68-10359383/</a:t>
            </a:r>
            <a:r>
              <a:rPr lang="en-GB" sz="1500" dirty="0">
                <a:solidFill>
                  <a:srgbClr val="495868"/>
                </a:solidFill>
              </a:rPr>
              <a:t>  Available under </a:t>
            </a:r>
            <a:r>
              <a:rPr lang="en-GB" sz="1500" dirty="0" err="1">
                <a:solidFill>
                  <a:srgbClr val="495868"/>
                </a:solidFill>
              </a:rPr>
              <a:t>Pixabay</a:t>
            </a:r>
            <a:r>
              <a:rPr lang="en-GB" sz="1500" dirty="0">
                <a:solidFill>
                  <a:srgbClr val="495868"/>
                </a:solidFill>
              </a:rPr>
              <a:t> Licence. For more information see </a:t>
            </a:r>
            <a:r>
              <a:rPr lang="en-GB" sz="15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Sea lion: </a:t>
            </a:r>
            <a:r>
              <a:rPr lang="en-GB" sz="1500" dirty="0">
                <a:solidFill>
                  <a:srgbClr val="49586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https://commons.wikimedia.org/wiki/File:California_sea_lion_in_La_Jolla_(70568).jpg</a:t>
            </a:r>
            <a:r>
              <a:rPr lang="en-GB" sz="1500" dirty="0">
                <a:solidFill>
                  <a:srgbClr val="495868"/>
                </a:solidFill>
              </a:rPr>
              <a:t> By </a:t>
            </a:r>
            <a:r>
              <a:rPr lang="en-GB" sz="1500" dirty="0" err="1">
                <a:solidFill>
                  <a:srgbClr val="495868"/>
                </a:solidFill>
              </a:rPr>
              <a:t>Rhododendrites</a:t>
            </a:r>
            <a:r>
              <a:rPr lang="en-GB" sz="1500" dirty="0">
                <a:solidFill>
                  <a:srgbClr val="495868"/>
                </a:solidFill>
              </a:rPr>
              <a:t> </a:t>
            </a:r>
            <a:r>
              <a:rPr lang="en-GB" sz="1500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https://commons.wikimedia.org/wiki/User:Rhododendrites</a:t>
            </a:r>
            <a:r>
              <a:rPr lang="en-GB" sz="1500" dirty="0">
                <a:solidFill>
                  <a:srgbClr val="495868"/>
                </a:solidFill>
              </a:rPr>
              <a:t> Available under CCO 4.0. For more information see </a:t>
            </a:r>
            <a:r>
              <a:rPr lang="en-GB" sz="1500" dirty="0">
                <a:solidFill>
                  <a:srgbClr val="49586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https://creativecommons.org/licenses/by-sa/4.0/deed.en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Snail: </a:t>
            </a:r>
            <a:r>
              <a:rPr lang="en-GB" sz="1500" dirty="0">
                <a:solidFill>
                  <a:srgbClr val="49586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https://en.wikipedia.org/wiki/File:Grapevinesnail_01.jpg</a:t>
            </a:r>
            <a:r>
              <a:rPr lang="en-GB" sz="1500" dirty="0">
                <a:solidFill>
                  <a:srgbClr val="495868"/>
                </a:solidFill>
              </a:rPr>
              <a:t> By Jurgen </a:t>
            </a:r>
            <a:r>
              <a:rPr lang="en-GB" sz="1500" dirty="0" err="1">
                <a:solidFill>
                  <a:srgbClr val="495868"/>
                </a:solidFill>
              </a:rPr>
              <a:t>Schoner</a:t>
            </a:r>
            <a:r>
              <a:rPr lang="en-GB" sz="1500" dirty="0">
                <a:solidFill>
                  <a:srgbClr val="495868"/>
                </a:solidFill>
              </a:rPr>
              <a:t> </a:t>
            </a:r>
            <a:r>
              <a:rPr lang="en-GB" sz="1500" dirty="0">
                <a:solidFill>
                  <a:srgbClr val="49586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https://de.wikipedia.org/wiki/Benutzer:Heliodor</a:t>
            </a:r>
            <a:r>
              <a:rPr lang="en-GB" sz="1500" dirty="0">
                <a:solidFill>
                  <a:srgbClr val="495868"/>
                </a:solidFill>
              </a:rPr>
              <a:t> Available under GNU Free Documentation Licence. For more information see </a:t>
            </a:r>
            <a:r>
              <a:rPr lang="en-GB" sz="1500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https://en.wikipedia.org/wiki/GNU_Free_Documentation_License</a:t>
            </a:r>
            <a:r>
              <a:rPr lang="en-GB" sz="1500" dirty="0">
                <a:solidFill>
                  <a:srgbClr val="495868"/>
                </a:solidFill>
              </a:rPr>
              <a:t> </a:t>
            </a: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Mouse: </a:t>
            </a:r>
            <a:r>
              <a:rPr lang="en-GB" sz="1500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https://commons.wikimedia.org/wiki/File:Lab_mouse_mg_3263.jpg</a:t>
            </a:r>
            <a:r>
              <a:rPr lang="en-GB" sz="1500" dirty="0">
                <a:solidFill>
                  <a:srgbClr val="495868"/>
                </a:solidFill>
              </a:rPr>
              <a:t> Rama </a:t>
            </a:r>
            <a:r>
              <a:rPr lang="en-GB" sz="1500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https://commons.wikimedia.org/wiki/User:Rama</a:t>
            </a:r>
            <a:r>
              <a:rPr lang="en-GB" sz="15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500" dirty="0">
                <a:solidFill>
                  <a:srgbClr val="495868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https://creativecommons.org/licenses/by-sa/2.0/fr/deed.en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Rabbit: </a:t>
            </a:r>
            <a:r>
              <a:rPr lang="en-GB" sz="1500" dirty="0">
                <a:solidFill>
                  <a:srgbClr val="495868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https://pixabay.com/photos/rabbit-bunny-pet-cute-isolated-740621/</a:t>
            </a:r>
            <a:r>
              <a:rPr lang="en-GB" sz="1500" dirty="0">
                <a:solidFill>
                  <a:srgbClr val="495868"/>
                </a:solidFill>
              </a:rPr>
              <a:t> By </a:t>
            </a:r>
            <a:r>
              <a:rPr lang="en-GB" sz="1500" dirty="0" err="1">
                <a:solidFill>
                  <a:srgbClr val="495868"/>
                </a:solidFill>
              </a:rPr>
              <a:t>Cristty</a:t>
            </a:r>
            <a:r>
              <a:rPr lang="en-GB" sz="1500" dirty="0">
                <a:solidFill>
                  <a:srgbClr val="495868"/>
                </a:solidFill>
              </a:rPr>
              <a:t> </a:t>
            </a:r>
            <a:r>
              <a:rPr lang="en-GB" sz="1500" dirty="0">
                <a:solidFill>
                  <a:srgbClr val="495868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https://pixabay.com/users/cristty-868745/</a:t>
            </a:r>
            <a:r>
              <a:rPr lang="en-GB" sz="1500" dirty="0">
                <a:solidFill>
                  <a:srgbClr val="495868"/>
                </a:solidFill>
              </a:rPr>
              <a:t> Available under </a:t>
            </a:r>
            <a:r>
              <a:rPr lang="en-GB" sz="1500" dirty="0" err="1">
                <a:solidFill>
                  <a:srgbClr val="495868"/>
                </a:solidFill>
              </a:rPr>
              <a:t>Pixabay</a:t>
            </a:r>
            <a:r>
              <a:rPr lang="en-GB" sz="1500" dirty="0">
                <a:solidFill>
                  <a:srgbClr val="495868"/>
                </a:solidFill>
              </a:rPr>
              <a:t> licence. For more information see </a:t>
            </a:r>
            <a:r>
              <a:rPr lang="en-GB" sz="15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Polar bear: </a:t>
            </a:r>
            <a:r>
              <a:rPr lang="en-GB" sz="1500" dirty="0">
                <a:solidFill>
                  <a:srgbClr val="495868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https://commons.wikimedia.org/wiki/File:Polar_Bear_-_Alaska_(cropped).jpg</a:t>
            </a:r>
            <a:r>
              <a:rPr lang="en-GB" sz="1500" dirty="0">
                <a:solidFill>
                  <a:srgbClr val="495868"/>
                </a:solidFill>
              </a:rPr>
              <a:t> By Alan Wilson. Available under CCO 3.0. For more information see </a:t>
            </a:r>
            <a:r>
              <a:rPr lang="en-GB" sz="15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https://creativecommons.org/licenses/by-sa/3.0/deed.en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Hedgehog: </a:t>
            </a:r>
            <a:r>
              <a:rPr lang="en-GB" sz="1500" dirty="0">
                <a:solidFill>
                  <a:srgbClr val="495868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https://www.pexels.com/photo/brown-hedgehog-eating-on-green-grass-162077/</a:t>
            </a:r>
            <a:r>
              <a:rPr lang="en-GB" sz="1500" dirty="0">
                <a:solidFill>
                  <a:srgbClr val="495868"/>
                </a:solidFill>
              </a:rPr>
              <a:t> By </a:t>
            </a:r>
            <a:r>
              <a:rPr lang="en-GB" sz="1500" dirty="0" err="1">
                <a:solidFill>
                  <a:srgbClr val="495868"/>
                </a:solidFill>
              </a:rPr>
              <a:t>Pexels</a:t>
            </a:r>
            <a:r>
              <a:rPr lang="en-GB" sz="1500" dirty="0">
                <a:solidFill>
                  <a:srgbClr val="495868"/>
                </a:solidFill>
              </a:rPr>
              <a:t> (exact author not given). Available under CCO zero licence. For more information see </a:t>
            </a:r>
            <a:r>
              <a:rPr lang="en-GB" sz="1500" dirty="0">
                <a:solidFill>
                  <a:srgbClr val="495868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https://www.pexels.com/creative-commons-images/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Fox: </a:t>
            </a:r>
            <a:r>
              <a:rPr lang="en-GB" sz="1500" dirty="0">
                <a:solidFill>
                  <a:srgbClr val="495868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https://www.flickr.com/photos/tambako/40557644381</a:t>
            </a:r>
            <a:r>
              <a:rPr lang="en-GB" sz="1500" dirty="0">
                <a:solidFill>
                  <a:srgbClr val="495868"/>
                </a:solidFill>
              </a:rPr>
              <a:t> By </a:t>
            </a:r>
            <a:r>
              <a:rPr lang="en-GB" sz="1500" dirty="0" err="1">
                <a:solidFill>
                  <a:srgbClr val="495868"/>
                </a:solidFill>
              </a:rPr>
              <a:t>Tambako</a:t>
            </a:r>
            <a:r>
              <a:rPr lang="en-GB" sz="1500" dirty="0">
                <a:solidFill>
                  <a:srgbClr val="495868"/>
                </a:solidFill>
              </a:rPr>
              <a:t> The Jaguar </a:t>
            </a:r>
            <a:r>
              <a:rPr lang="en-GB" sz="1500" dirty="0">
                <a:solidFill>
                  <a:srgbClr val="495868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</a:t>
            </a:r>
            <a:r>
              <a:rPr lang="en-GB" sz="15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500" dirty="0">
                <a:solidFill>
                  <a:srgbClr val="495868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https://creativecommons.org/licenses/by-nd/2.0/</a:t>
            </a:r>
            <a:endParaRPr lang="en-GB" sz="15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9"/>
            </a:pPr>
            <a:r>
              <a:rPr lang="en-GB" sz="1500" dirty="0">
                <a:solidFill>
                  <a:srgbClr val="495868"/>
                </a:solidFill>
              </a:rPr>
              <a:t>Trout: </a:t>
            </a:r>
            <a:r>
              <a:rPr lang="en-GB" sz="1500" dirty="0">
                <a:solidFill>
                  <a:srgbClr val="495868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https://commons.wikimedia.org/wiki/File:Salmo_trutta.jpg</a:t>
            </a:r>
            <a:r>
              <a:rPr lang="en-GB" sz="1500" dirty="0">
                <a:solidFill>
                  <a:srgbClr val="495868"/>
                </a:solidFill>
              </a:rPr>
              <a:t> By Eric </a:t>
            </a:r>
            <a:r>
              <a:rPr lang="en-GB" sz="1500" dirty="0" err="1">
                <a:solidFill>
                  <a:srgbClr val="495868"/>
                </a:solidFill>
              </a:rPr>
              <a:t>Engbretson</a:t>
            </a:r>
            <a:r>
              <a:rPr lang="en-GB" sz="1500" dirty="0">
                <a:solidFill>
                  <a:srgbClr val="495868"/>
                </a:solidFill>
              </a:rPr>
              <a:t> for U.S. Fish and Wildlife Service. Available under USFWS policy (public domain). For more information see </a:t>
            </a:r>
            <a:r>
              <a:rPr lang="en-GB" sz="1500" dirty="0">
                <a:solidFill>
                  <a:srgbClr val="495868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https://www.fws.gov/faq/imagefaq.html</a:t>
            </a:r>
            <a:r>
              <a:rPr lang="en-GB" sz="1800" dirty="0">
                <a:solidFill>
                  <a:srgbClr val="495868"/>
                </a:solidFill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400" dirty="0">
              <a:solidFill>
                <a:srgbClr val="495868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9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D62E-5D54-42F3-9085-11DF7F7647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predator? What is prey?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F1E2-DF04-497F-BF58-CA136C86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Char char=""/>
            </a:pPr>
            <a:r>
              <a:rPr lang="en-GB" altLang="en-US" sz="3600" dirty="0"/>
              <a:t>A predator is an animal that eats other animals</a:t>
            </a:r>
          </a:p>
          <a:p>
            <a:pPr eaLnBrk="1" hangingPunct="1">
              <a:buFont typeface="Wingdings 2" panose="05020102010507070707" pitchFamily="18" charset="2"/>
              <a:buChar char=""/>
            </a:pPr>
            <a:r>
              <a:rPr lang="en-GB" altLang="en-US" sz="3600" dirty="0"/>
              <a:t>Predators eat prey</a:t>
            </a:r>
          </a:p>
          <a:p>
            <a:pPr eaLnBrk="1" hangingPunct="1">
              <a:buFont typeface="Wingdings 2" panose="05020102010507070707" pitchFamily="18" charset="2"/>
              <a:buChar char=""/>
            </a:pPr>
            <a:r>
              <a:rPr lang="en-GB" altLang="en-US" sz="3600" dirty="0"/>
              <a:t>Many animals are both predators and prey – they eat smaller animals but are eaten by other, bigger species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B2D11-F751-4BA9-8F04-C6DC34674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429104"/>
            <a:ext cx="1849438" cy="122717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D34AB-FB31-4667-B81B-FC9D2D99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638" y="4470494"/>
            <a:ext cx="1717675" cy="11444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910AE-8536-4E87-BB87-2D8DDE31D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738" y="4197350"/>
            <a:ext cx="1289149" cy="169068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44E38-8197-4147-9FB7-6BF331EBE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1949" y="4611756"/>
            <a:ext cx="1497220" cy="100313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5EF18-076A-409A-AB55-D71CFDF5E550}"/>
              </a:ext>
            </a:extLst>
          </p:cNvPr>
          <p:cNvSpPr txBox="1"/>
          <p:nvPr/>
        </p:nvSpPr>
        <p:spPr>
          <a:xfrm>
            <a:off x="887413" y="6029325"/>
            <a:ext cx="1751012" cy="523875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838BE-08BE-4DA1-820C-22A147A50A98}"/>
              </a:ext>
            </a:extLst>
          </p:cNvPr>
          <p:cNvSpPr txBox="1"/>
          <p:nvPr/>
        </p:nvSpPr>
        <p:spPr>
          <a:xfrm>
            <a:off x="3646488" y="6029325"/>
            <a:ext cx="1749425" cy="5238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28A37-0B62-4946-8EE5-72C6DDA93EAC}"/>
              </a:ext>
            </a:extLst>
          </p:cNvPr>
          <p:cNvSpPr txBox="1"/>
          <p:nvPr/>
        </p:nvSpPr>
        <p:spPr>
          <a:xfrm>
            <a:off x="3646488" y="6029325"/>
            <a:ext cx="1749425" cy="523875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4BDAFD-A3F6-4A24-A60C-296B10D7A842}"/>
              </a:ext>
            </a:extLst>
          </p:cNvPr>
          <p:cNvSpPr txBox="1"/>
          <p:nvPr/>
        </p:nvSpPr>
        <p:spPr>
          <a:xfrm>
            <a:off x="6751638" y="6030913"/>
            <a:ext cx="1751012" cy="5238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0BA65-70A3-4080-9691-D875705B26CF}"/>
              </a:ext>
            </a:extLst>
          </p:cNvPr>
          <p:cNvSpPr txBox="1"/>
          <p:nvPr/>
        </p:nvSpPr>
        <p:spPr>
          <a:xfrm>
            <a:off x="6751638" y="6029325"/>
            <a:ext cx="1751012" cy="523875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3B589-530B-4A26-A5CB-1797C15931E4}"/>
              </a:ext>
            </a:extLst>
          </p:cNvPr>
          <p:cNvSpPr txBox="1"/>
          <p:nvPr/>
        </p:nvSpPr>
        <p:spPr>
          <a:xfrm>
            <a:off x="9555163" y="6029325"/>
            <a:ext cx="1751012" cy="5238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537CC-7CF7-4F4E-989E-8BA8122E48BC}"/>
              </a:ext>
            </a:extLst>
          </p:cNvPr>
          <p:cNvSpPr/>
          <p:nvPr/>
        </p:nvSpPr>
        <p:spPr>
          <a:xfrm>
            <a:off x="602974" y="814531"/>
            <a:ext cx="10986051" cy="553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lnSpc>
                <a:spcPct val="130000"/>
              </a:lnSpc>
              <a:buFont typeface="+mj-lt"/>
              <a:buAutoNum type="arabicPeriod" startAt="19"/>
            </a:pPr>
            <a:r>
              <a:rPr lang="en-GB" sz="1300" dirty="0">
                <a:solidFill>
                  <a:srgbClr val="495868"/>
                </a:solidFill>
              </a:rPr>
              <a:t>Chimpanzee: </a:t>
            </a:r>
            <a:r>
              <a:rPr lang="en-GB" sz="1300" dirty="0">
                <a:solidFill>
                  <a:srgbClr val="4958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https://www.flickr.com/photos/tambako/6262869136</a:t>
            </a:r>
            <a:r>
              <a:rPr lang="en-GB" sz="1300" dirty="0">
                <a:solidFill>
                  <a:srgbClr val="495868"/>
                </a:solidFill>
              </a:rPr>
              <a:t>  By </a:t>
            </a:r>
            <a:r>
              <a:rPr lang="en-GB" sz="1300" dirty="0" err="1">
                <a:solidFill>
                  <a:srgbClr val="495868"/>
                </a:solidFill>
              </a:rPr>
              <a:t>Tambako</a:t>
            </a:r>
            <a:r>
              <a:rPr lang="en-GB" sz="1300" dirty="0">
                <a:solidFill>
                  <a:srgbClr val="495868"/>
                </a:solidFill>
              </a:rPr>
              <a:t> The Jaguar </a:t>
            </a:r>
            <a:r>
              <a:rPr lang="en-GB" sz="1300" dirty="0">
                <a:solidFill>
                  <a:srgbClr val="4958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</a:t>
            </a:r>
            <a:r>
              <a:rPr lang="en-GB" sz="13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3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https://creativecommons.org/licenses/by-nd/2.0/</a:t>
            </a:r>
            <a:endParaRPr lang="en-GB" sz="13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19"/>
            </a:pPr>
            <a:r>
              <a:rPr lang="en-GB" sz="1300" dirty="0">
                <a:solidFill>
                  <a:srgbClr val="495868"/>
                </a:solidFill>
              </a:rPr>
              <a:t>Sparrow: </a:t>
            </a:r>
            <a:r>
              <a:rPr lang="en-GB" sz="1300" dirty="0">
                <a:solidFill>
                  <a:srgbClr val="49586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https://commons.wikimedia.org/wiki/File:A_Sparrow.jpg</a:t>
            </a:r>
            <a:r>
              <a:rPr lang="en-GB" sz="1300" dirty="0">
                <a:solidFill>
                  <a:srgbClr val="495868"/>
                </a:solidFill>
              </a:rPr>
              <a:t> By </a:t>
            </a:r>
            <a:r>
              <a:rPr lang="en-GB" sz="1300" dirty="0" err="1">
                <a:solidFill>
                  <a:srgbClr val="495868"/>
                </a:solidFill>
              </a:rPr>
              <a:t>Shreyanshdarshan</a:t>
            </a:r>
            <a:r>
              <a:rPr lang="en-GB" sz="1300" dirty="0">
                <a:solidFill>
                  <a:srgbClr val="495868"/>
                </a:solidFill>
              </a:rPr>
              <a:t> </a:t>
            </a:r>
            <a:r>
              <a:rPr lang="en-GB" sz="1300" dirty="0">
                <a:solidFill>
                  <a:srgbClr val="49586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https://commons.wikimedia.org/w/index.php?title=User:Shreyanshdarshan&amp;action=edit&amp;redlink=1</a:t>
            </a:r>
            <a:r>
              <a:rPr lang="en-GB" sz="1300" dirty="0">
                <a:solidFill>
                  <a:srgbClr val="495868"/>
                </a:solidFill>
              </a:rPr>
              <a:t> Available under CCO 4.0. For more information see </a:t>
            </a:r>
            <a:r>
              <a:rPr lang="en-GB" sz="13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https://creativecommons.org/licenses/by-sa/4.0/deed.en</a:t>
            </a:r>
            <a:r>
              <a:rPr lang="en-GB" sz="1300" dirty="0">
                <a:solidFill>
                  <a:srgbClr val="495868"/>
                </a:solidFill>
              </a:rPr>
              <a:t> </a:t>
            </a: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>
                <a:solidFill>
                  <a:srgbClr val="495868"/>
                </a:solidFill>
              </a:rPr>
              <a:t>Owl: </a:t>
            </a:r>
            <a:r>
              <a:rPr lang="en-GB" sz="1300" u="sng" dirty="0">
                <a:solidFill>
                  <a:srgbClr val="49586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https://www.flickr.com/photos/rogerlew/28584104112</a:t>
            </a:r>
            <a:r>
              <a:rPr lang="en-GB" sz="1300" dirty="0">
                <a:solidFill>
                  <a:srgbClr val="495868"/>
                </a:solidFill>
              </a:rPr>
              <a:t> By Roger Lew. Available under CCO 2.0. For more information see </a:t>
            </a:r>
            <a:r>
              <a:rPr lang="en-GB" sz="1300" u="sng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https://creativecommons.org/licenses/by/2.0/</a:t>
            </a:r>
            <a:endParaRPr lang="en-GB" sz="1300" dirty="0">
              <a:solidFill>
                <a:srgbClr val="495868"/>
              </a:solidFill>
            </a:endParaRP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>
                <a:solidFill>
                  <a:srgbClr val="495868"/>
                </a:solidFill>
              </a:rPr>
              <a:t>Pigeon’s eye: </a:t>
            </a:r>
            <a:r>
              <a:rPr lang="en-GB" sz="1300" u="sng" dirty="0">
                <a:solidFill>
                  <a:srgbClr val="49586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https://pixnio.com/media/beak-cage-dark-eye-feather</a:t>
            </a:r>
            <a:r>
              <a:rPr lang="en-GB" sz="1300" dirty="0">
                <a:solidFill>
                  <a:srgbClr val="495868"/>
                </a:solidFill>
              </a:rPr>
              <a:t> By </a:t>
            </a:r>
            <a:r>
              <a:rPr lang="en-GB" sz="1300" dirty="0" err="1">
                <a:solidFill>
                  <a:srgbClr val="495868"/>
                </a:solidFill>
              </a:rPr>
              <a:t>Bicanski</a:t>
            </a:r>
            <a:r>
              <a:rPr lang="en-GB" sz="1300" dirty="0">
                <a:solidFill>
                  <a:srgbClr val="495868"/>
                </a:solidFill>
              </a:rPr>
              <a:t> </a:t>
            </a:r>
            <a:r>
              <a:rPr lang="en-GB" sz="1300" u="sng" dirty="0">
                <a:solidFill>
                  <a:srgbClr val="49586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https://pixnio.com/author/bicanski</a:t>
            </a:r>
            <a:r>
              <a:rPr lang="en-GB" sz="1300" dirty="0">
                <a:solidFill>
                  <a:srgbClr val="495868"/>
                </a:solidFill>
              </a:rPr>
              <a:t> Available under CCO public domain. For more information see </a:t>
            </a:r>
            <a:r>
              <a:rPr lang="en-GB" sz="1300" u="sng" dirty="0">
                <a:solidFill>
                  <a:srgbClr val="49586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https://creativecommons.org/licenses/publicdomain/</a:t>
            </a:r>
            <a:endParaRPr lang="en-GB" sz="1300" dirty="0">
              <a:solidFill>
                <a:srgbClr val="495868"/>
              </a:solidFill>
            </a:endParaRP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>
                <a:solidFill>
                  <a:srgbClr val="495868"/>
                </a:solidFill>
              </a:rPr>
              <a:t>Dog: </a:t>
            </a:r>
            <a:r>
              <a:rPr lang="en-GB" sz="1300" u="sng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https://pixabay.com/photos/dog-animal-nose-smell-915945/</a:t>
            </a:r>
            <a:r>
              <a:rPr lang="en-GB" sz="1300" dirty="0">
                <a:solidFill>
                  <a:srgbClr val="495868"/>
                </a:solidFill>
              </a:rPr>
              <a:t> By  </a:t>
            </a:r>
            <a:r>
              <a:rPr lang="en-GB" sz="1300" dirty="0" err="1">
                <a:solidFill>
                  <a:srgbClr val="495868"/>
                </a:solidFill>
              </a:rPr>
              <a:t>Cocoparisienne</a:t>
            </a:r>
            <a:r>
              <a:rPr lang="en-GB" sz="1300" dirty="0">
                <a:solidFill>
                  <a:srgbClr val="495868"/>
                </a:solidFill>
              </a:rPr>
              <a:t> </a:t>
            </a:r>
            <a:r>
              <a:rPr lang="en-GB" sz="1300" u="sng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https://pixabay.com/users/cocoparisienne-127419/</a:t>
            </a:r>
            <a:r>
              <a:rPr lang="en-GB" sz="1300" dirty="0">
                <a:solidFill>
                  <a:srgbClr val="495868"/>
                </a:solidFill>
              </a:rPr>
              <a:t> Available under </a:t>
            </a:r>
            <a:r>
              <a:rPr lang="en-GB" sz="1300" dirty="0" err="1">
                <a:solidFill>
                  <a:srgbClr val="495868"/>
                </a:solidFill>
              </a:rPr>
              <a:t>Pixabay</a:t>
            </a:r>
            <a:r>
              <a:rPr lang="en-GB" sz="1300" dirty="0">
                <a:solidFill>
                  <a:srgbClr val="495868"/>
                </a:solidFill>
              </a:rPr>
              <a:t> licence. For more information see </a:t>
            </a:r>
            <a:r>
              <a:rPr lang="en-GB" sz="1300" u="sng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300" dirty="0">
              <a:solidFill>
                <a:srgbClr val="495868"/>
              </a:solidFill>
            </a:endParaRP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>
                <a:solidFill>
                  <a:srgbClr val="495868"/>
                </a:solidFill>
              </a:rPr>
              <a:t>Bear’s claws: </a:t>
            </a:r>
            <a:r>
              <a:rPr lang="en-GB" sz="1300" u="sng" dirty="0">
                <a:solidFill>
                  <a:srgbClr val="495868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https://pixabay.com/photos/bear-medvekarom-bear-paw-claws-1564448/</a:t>
            </a:r>
            <a:r>
              <a:rPr lang="en-GB" sz="1300" dirty="0">
                <a:solidFill>
                  <a:srgbClr val="495868"/>
                </a:solidFill>
              </a:rPr>
              <a:t> By </a:t>
            </a:r>
            <a:r>
              <a:rPr lang="en-GB" sz="1300" dirty="0" err="1">
                <a:solidFill>
                  <a:srgbClr val="495868"/>
                </a:solidFill>
              </a:rPr>
              <a:t>Gaborfejes</a:t>
            </a:r>
            <a:r>
              <a:rPr lang="en-GB" sz="1300" dirty="0">
                <a:solidFill>
                  <a:srgbClr val="495868"/>
                </a:solidFill>
              </a:rPr>
              <a:t> </a:t>
            </a:r>
            <a:r>
              <a:rPr lang="en-GB" sz="1300" u="sng" dirty="0">
                <a:solidFill>
                  <a:srgbClr val="495868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https://pixabay.com/users/gaborfejes-174629/</a:t>
            </a:r>
            <a:r>
              <a:rPr lang="en-GB" sz="1300" dirty="0">
                <a:solidFill>
                  <a:srgbClr val="495868"/>
                </a:solidFill>
              </a:rPr>
              <a:t> Available under </a:t>
            </a:r>
            <a:r>
              <a:rPr lang="en-GB" sz="1300" dirty="0" err="1">
                <a:solidFill>
                  <a:srgbClr val="495868"/>
                </a:solidFill>
              </a:rPr>
              <a:t>Pixabay</a:t>
            </a:r>
            <a:r>
              <a:rPr lang="en-GB" sz="1300" dirty="0">
                <a:solidFill>
                  <a:srgbClr val="495868"/>
                </a:solidFill>
              </a:rPr>
              <a:t> licence. For more information see </a:t>
            </a:r>
            <a:r>
              <a:rPr lang="en-GB" sz="1300" u="sng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300" dirty="0">
              <a:solidFill>
                <a:srgbClr val="495868"/>
              </a:solidFill>
            </a:endParaRP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>
                <a:solidFill>
                  <a:srgbClr val="495868"/>
                </a:solidFill>
              </a:rPr>
              <a:t>Shark’s teeth: </a:t>
            </a:r>
            <a:r>
              <a:rPr lang="en-GB" sz="1300" u="sng" dirty="0">
                <a:solidFill>
                  <a:srgbClr val="495868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https://pxhere.com/en/photo/790611</a:t>
            </a:r>
            <a:r>
              <a:rPr lang="en-GB" sz="1300" dirty="0">
                <a:solidFill>
                  <a:srgbClr val="495868"/>
                </a:solidFill>
              </a:rPr>
              <a:t> By </a:t>
            </a:r>
            <a:r>
              <a:rPr lang="en-GB" sz="1300" dirty="0" err="1">
                <a:solidFill>
                  <a:srgbClr val="495868"/>
                </a:solidFill>
              </a:rPr>
              <a:t>pxhere</a:t>
            </a:r>
            <a:r>
              <a:rPr lang="en-GB" sz="1300" dirty="0">
                <a:solidFill>
                  <a:srgbClr val="495868"/>
                </a:solidFill>
              </a:rPr>
              <a:t> (exact author not given). Available under CCO 1.0. For more information see </a:t>
            </a:r>
            <a:r>
              <a:rPr lang="en-GB" sz="1300" u="sng" dirty="0">
                <a:solidFill>
                  <a:srgbClr val="495868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https://creativecommons.org/publicdomain/zero/1.0/</a:t>
            </a:r>
            <a:endParaRPr lang="en-GB" sz="1300" dirty="0">
              <a:solidFill>
                <a:srgbClr val="495868"/>
              </a:solidFill>
            </a:endParaRP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>
                <a:solidFill>
                  <a:srgbClr val="495868"/>
                </a:solidFill>
              </a:rPr>
              <a:t>Cheetah running: </a:t>
            </a:r>
            <a:r>
              <a:rPr lang="en-GB" sz="1300" u="sng" dirty="0">
                <a:solidFill>
                  <a:srgbClr val="495868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https://www.maxpixel.net/Hunt-Cheetah-Namibia-Africa-Cat-Run-2859581</a:t>
            </a:r>
            <a:r>
              <a:rPr lang="en-GB" sz="1300" dirty="0">
                <a:solidFill>
                  <a:srgbClr val="495868"/>
                </a:solidFill>
              </a:rPr>
              <a:t> By </a:t>
            </a:r>
            <a:r>
              <a:rPr lang="en-GB" sz="1300" dirty="0" err="1">
                <a:solidFill>
                  <a:srgbClr val="495868"/>
                </a:solidFill>
              </a:rPr>
              <a:t>MaxPixel</a:t>
            </a:r>
            <a:r>
              <a:rPr lang="en-GB" sz="1300" dirty="0">
                <a:solidFill>
                  <a:srgbClr val="495868"/>
                </a:solidFill>
              </a:rPr>
              <a:t> (exact author not given). Available under CCO 1.0. For more information see </a:t>
            </a:r>
            <a:r>
              <a:rPr lang="en-GB" sz="1300" u="sng" dirty="0">
                <a:solidFill>
                  <a:srgbClr val="495868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https://creativecommons.org/publicdomain/zero/1.0/deed.en</a:t>
            </a:r>
            <a:endParaRPr lang="en-GB" sz="1300" dirty="0">
              <a:solidFill>
                <a:srgbClr val="495868"/>
              </a:solidFill>
            </a:endParaRPr>
          </a:p>
          <a:p>
            <a:pPr marL="342900" lvl="0" indent="-457200">
              <a:lnSpc>
                <a:spcPct val="130000"/>
              </a:lnSpc>
              <a:buFont typeface="+mj-lt"/>
              <a:buAutoNum type="arabicPeriod" startAt="21"/>
            </a:pPr>
            <a:r>
              <a:rPr lang="en-GB" sz="1300" dirty="0" err="1">
                <a:solidFill>
                  <a:srgbClr val="495868"/>
                </a:solidFill>
              </a:rPr>
              <a:t>Coccinella</a:t>
            </a:r>
            <a:r>
              <a:rPr lang="en-GB" sz="1300" dirty="0">
                <a:solidFill>
                  <a:srgbClr val="495868"/>
                </a:solidFill>
              </a:rPr>
              <a:t> transversalis: </a:t>
            </a:r>
            <a:r>
              <a:rPr lang="en-GB" sz="1300" u="sng" dirty="0">
                <a:solidFill>
                  <a:srgbClr val="495868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https://en.wikipedia.org/wiki/Coccinellidae#/media/File:Coccinella_transversalis_2.jpg</a:t>
            </a:r>
            <a:r>
              <a:rPr lang="en-GB" sz="1300" dirty="0">
                <a:solidFill>
                  <a:srgbClr val="495868"/>
                </a:solidFill>
              </a:rPr>
              <a:t> By J </a:t>
            </a:r>
            <a:r>
              <a:rPr lang="en-GB" sz="1300" dirty="0" err="1">
                <a:solidFill>
                  <a:srgbClr val="495868"/>
                </a:solidFill>
              </a:rPr>
              <a:t>J</a:t>
            </a:r>
            <a:r>
              <a:rPr lang="en-GB" sz="1300" dirty="0">
                <a:solidFill>
                  <a:srgbClr val="495868"/>
                </a:solidFill>
              </a:rPr>
              <a:t> Harrison </a:t>
            </a:r>
            <a:r>
              <a:rPr lang="en-GB" sz="1300" u="sng" dirty="0">
                <a:solidFill>
                  <a:srgbClr val="495868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https://www.jjharrison.com.au/</a:t>
            </a:r>
            <a:r>
              <a:rPr lang="en-GB" sz="1300" dirty="0">
                <a:solidFill>
                  <a:srgbClr val="495868"/>
                </a:solidFill>
              </a:rPr>
              <a:t> Available under GNU free documentation licence. For more information see </a:t>
            </a:r>
            <a:r>
              <a:rPr lang="en-GB" sz="1300" u="sng" dirty="0">
                <a:solidFill>
                  <a:srgbClr val="495868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https://en.wikipedia.org/wiki/GNU_Free_Documentation_License</a:t>
            </a:r>
            <a:endParaRPr lang="en-GB" sz="1300" dirty="0">
              <a:solidFill>
                <a:srgbClr val="495868"/>
              </a:solidFill>
            </a:endParaRPr>
          </a:p>
          <a:p>
            <a:pPr lvl="0" indent="-457200">
              <a:lnSpc>
                <a:spcPct val="130000"/>
              </a:lnSpc>
              <a:buFont typeface="+mj-lt"/>
              <a:buAutoNum type="arabicPeriod" startAt="19"/>
            </a:pPr>
            <a:endParaRPr lang="en-GB" sz="1300" dirty="0">
              <a:solidFill>
                <a:srgbClr val="49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AE55-3961-4FF2-B70D-5502C1EA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the pictures and decide if the animals are predators or prey. How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AE8E-A99E-4F36-8496-08B094B2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1825625"/>
            <a:ext cx="11771313" cy="47418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Phrases to help you: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5F1C4D8-C0D3-44D4-815E-FE343AF29D7A}"/>
              </a:ext>
            </a:extLst>
          </p:cNvPr>
          <p:cNvSpPr/>
          <p:nvPr/>
        </p:nvSpPr>
        <p:spPr>
          <a:xfrm>
            <a:off x="838200" y="2335213"/>
            <a:ext cx="3400425" cy="1984375"/>
          </a:xfrm>
          <a:prstGeom prst="wedgeRectCallout">
            <a:avLst>
              <a:gd name="adj1" fmla="val 70834"/>
              <a:gd name="adj2" fmla="val 19643"/>
            </a:avLst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think it’s a predator/prey because it has …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C7CB5592-CDAD-4D4C-A313-CF4758556B1B}"/>
              </a:ext>
            </a:extLst>
          </p:cNvPr>
          <p:cNvSpPr/>
          <p:nvPr/>
        </p:nvSpPr>
        <p:spPr>
          <a:xfrm>
            <a:off x="412750" y="4765675"/>
            <a:ext cx="5124450" cy="1801813"/>
          </a:xfrm>
          <a:prstGeom prst="wedgeEllipseCallout">
            <a:avLst>
              <a:gd name="adj1" fmla="val 40989"/>
              <a:gd name="adj2" fmla="val -82496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has … so it must be a predator/prey.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D0EF356C-50FD-4839-BCCA-959E5011613F}"/>
              </a:ext>
            </a:extLst>
          </p:cNvPr>
          <p:cNvSpPr/>
          <p:nvPr/>
        </p:nvSpPr>
        <p:spPr>
          <a:xfrm>
            <a:off x="5776913" y="2143125"/>
            <a:ext cx="6002337" cy="2371725"/>
          </a:xfrm>
          <a:prstGeom prst="cloudCallout">
            <a:avLst>
              <a:gd name="adj1" fmla="val -52163"/>
              <a:gd name="adj2" fmla="val 42411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might be a predator because of its … but it may also be prey because …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AB4C9C8-B178-45C5-90F0-6FE948E81392}"/>
              </a:ext>
            </a:extLst>
          </p:cNvPr>
          <p:cNvSpPr/>
          <p:nvPr/>
        </p:nvSpPr>
        <p:spPr>
          <a:xfrm>
            <a:off x="5962650" y="4765675"/>
            <a:ext cx="5816600" cy="1660525"/>
          </a:xfrm>
          <a:prstGeom prst="wedgeRoundRectCallout">
            <a:avLst>
              <a:gd name="adj1" fmla="val -56707"/>
              <a:gd name="adj2" fmla="val -6463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not sure whether it’s predator or prey but it looks like … because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8FAA5120-6142-433F-BA8D-10F9FC2B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E5570C-D9F4-4055-9F76-D06C249876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25" y="0"/>
          <a:ext cx="12192000" cy="6835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8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Shark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Snake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lion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Deer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Snail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Mouse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Rabbit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Polar bear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Hedgehog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Bee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Fox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8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Eagle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Trout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Chimpanzee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Sparrow</a:t>
                      </a:r>
                    </a:p>
                  </a:txBody>
                  <a:tcPr marL="50553" marR="505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50" name="Picture 15">
            <a:extLst>
              <a:ext uri="{FF2B5EF4-FFF2-40B4-BE49-F238E27FC236}">
                <a16:creationId xmlns:a16="http://schemas.microsoft.com/office/drawing/2014/main" id="{C59F1904-C338-4075-AA28-76238703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58" y="168275"/>
            <a:ext cx="2099946" cy="146208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14">
            <a:extLst>
              <a:ext uri="{FF2B5EF4-FFF2-40B4-BE49-F238E27FC236}">
                <a16:creationId xmlns:a16="http://schemas.microsoft.com/office/drawing/2014/main" id="{F35F7230-97BB-4762-862A-4A700635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712" y="223916"/>
            <a:ext cx="1784074" cy="133805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13">
            <a:extLst>
              <a:ext uri="{FF2B5EF4-FFF2-40B4-BE49-F238E27FC236}">
                <a16:creationId xmlns:a16="http://schemas.microsoft.com/office/drawing/2014/main" id="{BA541406-8E2C-46DB-BCE1-D51D3F33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89" y="1887538"/>
            <a:ext cx="1885822" cy="143351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11">
            <a:extLst>
              <a:ext uri="{FF2B5EF4-FFF2-40B4-BE49-F238E27FC236}">
                <a16:creationId xmlns:a16="http://schemas.microsoft.com/office/drawing/2014/main" id="{F3EC9DDA-DC51-4749-87A2-8BD9C55E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7863" y="1895117"/>
            <a:ext cx="2090737" cy="139295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10">
            <a:extLst>
              <a:ext uri="{FF2B5EF4-FFF2-40B4-BE49-F238E27FC236}">
                <a16:creationId xmlns:a16="http://schemas.microsoft.com/office/drawing/2014/main" id="{64DD2DE9-F753-4199-A8D7-D926CE6C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1927" y="1872669"/>
            <a:ext cx="1791474" cy="134360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9">
            <a:extLst>
              <a:ext uri="{FF2B5EF4-FFF2-40B4-BE49-F238E27FC236}">
                <a16:creationId xmlns:a16="http://schemas.microsoft.com/office/drawing/2014/main" id="{BA40148C-2A45-4FE7-8CDD-5A5A9AFC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11" y="3587750"/>
            <a:ext cx="1423692" cy="142875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7">
            <a:extLst>
              <a:ext uri="{FF2B5EF4-FFF2-40B4-BE49-F238E27FC236}">
                <a16:creationId xmlns:a16="http://schemas.microsoft.com/office/drawing/2014/main" id="{74CF70C5-EE29-456C-AC84-4FBFA3E3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801" y="3615089"/>
            <a:ext cx="1996937" cy="133045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5">
            <a:extLst>
              <a:ext uri="{FF2B5EF4-FFF2-40B4-BE49-F238E27FC236}">
                <a16:creationId xmlns:a16="http://schemas.microsoft.com/office/drawing/2014/main" id="{41507ED2-CF61-4267-8FFE-5C666360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512" y="5387975"/>
            <a:ext cx="1897302" cy="126486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4">
            <a:extLst>
              <a:ext uri="{FF2B5EF4-FFF2-40B4-BE49-F238E27FC236}">
                <a16:creationId xmlns:a16="http://schemas.microsoft.com/office/drawing/2014/main" id="{32DF2B23-A811-4607-9335-1484EFE7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097" y="5316538"/>
            <a:ext cx="1144269" cy="143033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8">
            <a:extLst>
              <a:ext uri="{FF2B5EF4-FFF2-40B4-BE49-F238E27FC236}">
                <a16:creationId xmlns:a16="http://schemas.microsoft.com/office/drawing/2014/main" id="{CDFF9F38-5E62-4C52-ADF7-C27D2B1E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026" y="3724674"/>
            <a:ext cx="2037702" cy="132992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1">
            <a:extLst>
              <a:ext uri="{FF2B5EF4-FFF2-40B4-BE49-F238E27FC236}">
                <a16:creationId xmlns:a16="http://schemas.microsoft.com/office/drawing/2014/main" id="{022C5236-B7AF-4068-B2F4-19D6B57F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1203" y="176078"/>
            <a:ext cx="1772197" cy="137328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12">
            <a:extLst>
              <a:ext uri="{FF2B5EF4-FFF2-40B4-BE49-F238E27FC236}">
                <a16:creationId xmlns:a16="http://schemas.microsoft.com/office/drawing/2014/main" id="{3513C9DB-DC16-41EB-BB2B-ED110604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026" y="2190750"/>
            <a:ext cx="1934598" cy="114141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1">
            <a:extLst>
              <a:ext uri="{FF2B5EF4-FFF2-40B4-BE49-F238E27FC236}">
                <a16:creationId xmlns:a16="http://schemas.microsoft.com/office/drawing/2014/main" id="{AF4F2FB7-5370-4C8B-AA27-2296FF98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3502" y="5387975"/>
            <a:ext cx="2115084" cy="14144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5">
            <a:extLst>
              <a:ext uri="{FF2B5EF4-FFF2-40B4-BE49-F238E27FC236}">
                <a16:creationId xmlns:a16="http://schemas.microsoft.com/office/drawing/2014/main" id="{F716022F-4F2E-4EA2-BECB-08DEDE80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3812" y="3587750"/>
            <a:ext cx="2141451" cy="142875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2">
            <a:extLst>
              <a:ext uri="{FF2B5EF4-FFF2-40B4-BE49-F238E27FC236}">
                <a16:creationId xmlns:a16="http://schemas.microsoft.com/office/drawing/2014/main" id="{D1B309A6-C5E2-4023-99DE-131ACAAA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8336" y="5240570"/>
            <a:ext cx="1064301" cy="159520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7" name="Picture 4">
            <a:extLst>
              <a:ext uri="{FF2B5EF4-FFF2-40B4-BE49-F238E27FC236}">
                <a16:creationId xmlns:a16="http://schemas.microsoft.com/office/drawing/2014/main" id="{539FC8B0-BFF0-4812-9A54-D50CD4E961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914" y="168275"/>
            <a:ext cx="1966384" cy="14747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37712-FAE4-46C5-8DA1-A6BC664BD65B}"/>
              </a:ext>
            </a:extLst>
          </p:cNvPr>
          <p:cNvSpPr txBox="1"/>
          <p:nvPr/>
        </p:nvSpPr>
        <p:spPr>
          <a:xfrm rot="20693756">
            <a:off x="3174796" y="391076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91217-B509-4234-82EB-4BC95A4EE132}"/>
              </a:ext>
            </a:extLst>
          </p:cNvPr>
          <p:cNvSpPr txBox="1"/>
          <p:nvPr/>
        </p:nvSpPr>
        <p:spPr>
          <a:xfrm rot="20693756">
            <a:off x="119184" y="5561208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9B1F3F-6407-4605-B639-3CF342C5275B}"/>
              </a:ext>
            </a:extLst>
          </p:cNvPr>
          <p:cNvSpPr txBox="1"/>
          <p:nvPr/>
        </p:nvSpPr>
        <p:spPr>
          <a:xfrm rot="20693756">
            <a:off x="62715" y="3831223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9ED7F0-8871-4326-9626-CBA3137267CC}"/>
              </a:ext>
            </a:extLst>
          </p:cNvPr>
          <p:cNvSpPr txBox="1"/>
          <p:nvPr/>
        </p:nvSpPr>
        <p:spPr>
          <a:xfrm rot="20693756">
            <a:off x="46097" y="399113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DC0D6-8ED2-4B86-8899-7FAE23AD5ACF}"/>
              </a:ext>
            </a:extLst>
          </p:cNvPr>
          <p:cNvSpPr txBox="1"/>
          <p:nvPr/>
        </p:nvSpPr>
        <p:spPr>
          <a:xfrm rot="20693756">
            <a:off x="6198497" y="382664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8ED4E-EBCE-47A5-B6D5-336412C74F3D}"/>
              </a:ext>
            </a:extLst>
          </p:cNvPr>
          <p:cNvSpPr txBox="1"/>
          <p:nvPr/>
        </p:nvSpPr>
        <p:spPr>
          <a:xfrm rot="20693756">
            <a:off x="9199593" y="374923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94E094-85E7-4BC1-838E-3CEE29F77FF3}"/>
              </a:ext>
            </a:extLst>
          </p:cNvPr>
          <p:cNvSpPr txBox="1"/>
          <p:nvPr/>
        </p:nvSpPr>
        <p:spPr>
          <a:xfrm rot="20693756">
            <a:off x="9247666" y="4002557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1539DD-01D2-4E53-BF2D-D80FB5C7E8F1}"/>
              </a:ext>
            </a:extLst>
          </p:cNvPr>
          <p:cNvSpPr txBox="1"/>
          <p:nvPr/>
        </p:nvSpPr>
        <p:spPr>
          <a:xfrm rot="20693756">
            <a:off x="6098896" y="5493366"/>
            <a:ext cx="285032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5AB49E-8A46-4E8E-999F-21609EBD37DE}"/>
              </a:ext>
            </a:extLst>
          </p:cNvPr>
          <p:cNvSpPr txBox="1"/>
          <p:nvPr/>
        </p:nvSpPr>
        <p:spPr>
          <a:xfrm rot="20693756">
            <a:off x="3773133" y="907007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60BC3C-A55D-49A1-A6DF-AB7AE13B264D}"/>
              </a:ext>
            </a:extLst>
          </p:cNvPr>
          <p:cNvSpPr txBox="1"/>
          <p:nvPr/>
        </p:nvSpPr>
        <p:spPr>
          <a:xfrm rot="20693756">
            <a:off x="897758" y="2387849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C261B2-5DC3-457E-A20D-6BD590D17A11}"/>
              </a:ext>
            </a:extLst>
          </p:cNvPr>
          <p:cNvSpPr txBox="1"/>
          <p:nvPr/>
        </p:nvSpPr>
        <p:spPr>
          <a:xfrm rot="20693756">
            <a:off x="9891715" y="907008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3F57CF-A860-4262-A957-61C2A0886606}"/>
              </a:ext>
            </a:extLst>
          </p:cNvPr>
          <p:cNvSpPr txBox="1"/>
          <p:nvPr/>
        </p:nvSpPr>
        <p:spPr>
          <a:xfrm rot="20693756">
            <a:off x="9811691" y="5866872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49F53A-412D-457B-8956-804FD5D5DA70}"/>
              </a:ext>
            </a:extLst>
          </p:cNvPr>
          <p:cNvSpPr txBox="1"/>
          <p:nvPr/>
        </p:nvSpPr>
        <p:spPr>
          <a:xfrm rot="20693756">
            <a:off x="6702816" y="4071988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AAA973-A55E-4267-872A-777ADCD47259}"/>
              </a:ext>
            </a:extLst>
          </p:cNvPr>
          <p:cNvSpPr txBox="1"/>
          <p:nvPr/>
        </p:nvSpPr>
        <p:spPr>
          <a:xfrm rot="20693756">
            <a:off x="9838680" y="2487047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82F944-205C-49B6-876F-A8127E200F7C}"/>
              </a:ext>
            </a:extLst>
          </p:cNvPr>
          <p:cNvSpPr txBox="1"/>
          <p:nvPr/>
        </p:nvSpPr>
        <p:spPr>
          <a:xfrm rot="20693756">
            <a:off x="6703364" y="2490025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843BDE-BB11-40DF-B8C5-CE2076BFBC4F}"/>
              </a:ext>
            </a:extLst>
          </p:cNvPr>
          <p:cNvSpPr txBox="1"/>
          <p:nvPr/>
        </p:nvSpPr>
        <p:spPr>
          <a:xfrm rot="20693756">
            <a:off x="3853003" y="2487047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9498F-610F-474C-A15F-366236DD50BB}"/>
              </a:ext>
            </a:extLst>
          </p:cNvPr>
          <p:cNvSpPr txBox="1"/>
          <p:nvPr/>
        </p:nvSpPr>
        <p:spPr>
          <a:xfrm rot="20693756">
            <a:off x="3856890" y="4192562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805FE1-E6E0-4774-B998-17D010176375}"/>
              </a:ext>
            </a:extLst>
          </p:cNvPr>
          <p:cNvSpPr txBox="1"/>
          <p:nvPr/>
        </p:nvSpPr>
        <p:spPr>
          <a:xfrm rot="20693756">
            <a:off x="3446246" y="5690045"/>
            <a:ext cx="184058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5398-35A4-4BF2-86C5-3B58F6EF5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pic>
        <p:nvPicPr>
          <p:cNvPr id="6147" name="Picture 15">
            <a:extLst>
              <a:ext uri="{FF2B5EF4-FFF2-40B4-BE49-F238E27FC236}">
                <a16:creationId xmlns:a16="http://schemas.microsoft.com/office/drawing/2014/main" id="{76AF394E-9549-4D7D-8467-798DFDEEB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3" y="1918606"/>
            <a:ext cx="2901950" cy="4349526"/>
          </a:xfrm>
          <a:ln w="381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302871-6AFF-43E8-B251-E1F6595E1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05749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/>
                      <a:r>
                        <a:rPr lang="en-GB" sz="6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has forward facing eyes.</a:t>
                      </a:r>
                      <a:endParaRPr lang="en-GB" sz="6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Both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0C9485-B22C-4BE6-B3E5-708E0692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5561013"/>
            <a:ext cx="2586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Predator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83DD-78E6-46BB-A03A-09DCA62D19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B09354-830C-4C9A-AC4D-58A4E5D95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00091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5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has eyes on the side of its head.  </a:t>
                      </a:r>
                      <a:endParaRPr lang="en-GB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Both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977543-0D09-4F0D-BB90-D2093E6AD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78475"/>
            <a:ext cx="214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pic>
        <p:nvPicPr>
          <p:cNvPr id="7184" name="Picture 14">
            <a:extLst>
              <a:ext uri="{FF2B5EF4-FFF2-40B4-BE49-F238E27FC236}">
                <a16:creationId xmlns:a16="http://schemas.microsoft.com/office/drawing/2014/main" id="{4F606CBA-5B59-4855-A712-50CA4F86B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9" y="2451653"/>
            <a:ext cx="3690904" cy="2460602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10257" name="Line 6">
            <a:extLst>
              <a:ext uri="{FF2B5EF4-FFF2-40B4-BE49-F238E27FC236}">
                <a16:creationId xmlns:a16="http://schemas.microsoft.com/office/drawing/2014/main" id="{770A67BC-543B-4D5A-A44F-DAAA57887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5948" y="3695414"/>
            <a:ext cx="1015983" cy="176448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2347-712F-42FB-88E5-06146D70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D26112-DA35-4DA4-9548-F6F34E926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83325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has a good sense of smell</a:t>
                      </a:r>
                      <a:endParaRPr lang="en-GB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8F85B1-2D0B-4677-808F-F9A8B82F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3" y="5565775"/>
            <a:ext cx="214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Both</a:t>
            </a:r>
          </a:p>
        </p:txBody>
      </p:sp>
      <p:pic>
        <p:nvPicPr>
          <p:cNvPr id="8208" name="Picture 11">
            <a:extLst>
              <a:ext uri="{FF2B5EF4-FFF2-40B4-BE49-F238E27FC236}">
                <a16:creationId xmlns:a16="http://schemas.microsoft.com/office/drawing/2014/main" id="{EE2925D8-BF01-417E-BD61-9B1EF7A41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6" y="2527300"/>
            <a:ext cx="2809835" cy="2371725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11281" name="Line 6">
            <a:extLst>
              <a:ext uri="{FF2B5EF4-FFF2-40B4-BE49-F238E27FC236}">
                <a16:creationId xmlns:a16="http://schemas.microsoft.com/office/drawing/2014/main" id="{23191562-835D-4263-A9C1-1BF3AB4D39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4964" y="4094920"/>
            <a:ext cx="749853" cy="23717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729C-4119-4279-A781-064EB19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14122D-2E04-4273-904E-C6D525D51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86072"/>
              </p:ext>
            </p:extLst>
          </p:nvPr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has</a:t>
                      </a:r>
                      <a:r>
                        <a:rPr lang="en-GB" sz="54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very good hearing.</a:t>
                      </a:r>
                      <a:endParaRPr lang="en-GB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Prey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ED6B1E-C941-454D-B50D-83AADB82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3" y="5565775"/>
            <a:ext cx="214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Both</a:t>
            </a:r>
          </a:p>
        </p:txBody>
      </p:sp>
      <p:pic>
        <p:nvPicPr>
          <p:cNvPr id="9232" name="Picture 9">
            <a:extLst>
              <a:ext uri="{FF2B5EF4-FFF2-40B4-BE49-F238E27FC236}">
                <a16:creationId xmlns:a16="http://schemas.microsoft.com/office/drawing/2014/main" id="{5ADC43DD-96C0-4AB7-8885-6B19E1B3BE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4" y="2902226"/>
            <a:ext cx="3881156" cy="2358887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12305" name="Line 6">
            <a:extLst>
              <a:ext uri="{FF2B5EF4-FFF2-40B4-BE49-F238E27FC236}">
                <a16:creationId xmlns:a16="http://schemas.microsoft.com/office/drawing/2014/main" id="{D8C4B58A-5DC1-4D0E-9558-700BCB46DF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9860" y="2636836"/>
            <a:ext cx="1232453" cy="13255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87B7-5BC6-4A11-AEDE-DA20593C79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characteristics for predators or prey or both?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FC6F28-400D-4CAB-A285-666794051E6B}"/>
              </a:ext>
            </a:extLst>
          </p:cNvPr>
          <p:cNvGraphicFramePr>
            <a:graphicFrameLocks noGrp="1"/>
          </p:cNvGraphicFramePr>
          <p:nvPr/>
        </p:nvGraphicFramePr>
        <p:xfrm>
          <a:off x="4297363" y="1906588"/>
          <a:ext cx="6497638" cy="4371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89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has</a:t>
                      </a:r>
                      <a:r>
                        <a:rPr lang="en-GB" sz="60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armour</a:t>
                      </a:r>
                      <a:r>
                        <a:rPr lang="en-GB" sz="6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 </a:t>
                      </a:r>
                      <a:endParaRPr lang="en-GB" sz="5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Predator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Both</a:t>
                      </a: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7F259D-0DCF-45D5-B35B-6DEA6AE4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78475"/>
            <a:ext cx="214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ahoma" panose="020B0604030504040204" pitchFamily="34" charset="0"/>
                <a:cs typeface="Tahoma" panose="020B0604030504040204" pitchFamily="34" charset="0"/>
              </a:rPr>
              <a:t>Prey</a:t>
            </a:r>
          </a:p>
        </p:txBody>
      </p:sp>
      <p:pic>
        <p:nvPicPr>
          <p:cNvPr id="10256" name="Picture 8">
            <a:extLst>
              <a:ext uri="{FF2B5EF4-FFF2-40B4-BE49-F238E27FC236}">
                <a16:creationId xmlns:a16="http://schemas.microsoft.com/office/drawing/2014/main" id="{0FF33140-6CBB-4CC4-8F67-6D60170BB8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875033"/>
            <a:ext cx="3604591" cy="2703442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Line 6">
            <a:extLst>
              <a:ext uri="{FF2B5EF4-FFF2-40B4-BE49-F238E27FC236}">
                <a16:creationId xmlns:a16="http://schemas.microsoft.com/office/drawing/2014/main" id="{1A5BE436-6816-4F1B-B538-FBBC02ED90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1164" y="2103437"/>
            <a:ext cx="1232453" cy="13255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DE15731DEFBD4ABBA3A0A2845F831B" ma:contentTypeVersion="8" ma:contentTypeDescription="Create a new document." ma:contentTypeScope="" ma:versionID="682a3281b2ef417c42a5ccbc414affa0">
  <xsd:schema xmlns:xsd="http://www.w3.org/2001/XMLSchema" xmlns:xs="http://www.w3.org/2001/XMLSchema" xmlns:p="http://schemas.microsoft.com/office/2006/metadata/properties" xmlns:ns2="b2c946c3-8e5b-4521-8aeb-9c6698d0bcd6" xmlns:ns3="4792f64d-3483-4bfd-a8dd-90820385f9c5" targetNamespace="http://schemas.microsoft.com/office/2006/metadata/properties" ma:root="true" ma:fieldsID="503f20da75ef762b71bc67f79fdc8c33" ns2:_="" ns3:_="">
    <xsd:import namespace="b2c946c3-8e5b-4521-8aeb-9c6698d0bcd6"/>
    <xsd:import namespace="4792f64d-3483-4bfd-a8dd-90820385f9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946c3-8e5b-4521-8aeb-9c6698d0b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2f64d-3483-4bfd-a8dd-90820385f9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ECE90-BA7E-4C69-84A9-6499A7141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946c3-8e5b-4521-8aeb-9c6698d0bcd6"/>
    <ds:schemaRef ds:uri="4792f64d-3483-4bfd-a8dd-90820385f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5A0047-3FAE-4452-8EFF-A00051A3BF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BFC3AD-344E-4BF1-ADA6-6D33629E28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2140</Words>
  <Application>Microsoft Office PowerPoint</Application>
  <PresentationFormat>Widescreen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 2</vt:lpstr>
      <vt:lpstr>Office Theme</vt:lpstr>
      <vt:lpstr>PowerPoint Presentation</vt:lpstr>
      <vt:lpstr>What is a predator? What is prey?</vt:lpstr>
      <vt:lpstr>Look at the pictures and decide if the animals are predators or prey. How do you know?</vt:lpstr>
      <vt:lpstr>PowerPoint Presentation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Are these characteristics for predators or prey or both?</vt:lpstr>
      <vt:lpstr> Explain why predators and prey have particular characteristics </vt:lpstr>
      <vt:lpstr>PowerPoint Presentation</vt:lpstr>
      <vt:lpstr>PowerPoint Presentation</vt:lpstr>
      <vt:lpstr>Images in this resource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Predators and prey.</dc:title>
  <dc:creator>alison9f@gmail.com</dc:creator>
  <cp:lastModifiedBy>Elizabeth Hooper</cp:lastModifiedBy>
  <cp:revision>48</cp:revision>
  <dcterms:created xsi:type="dcterms:W3CDTF">2014-07-28T06:57:17Z</dcterms:created>
  <dcterms:modified xsi:type="dcterms:W3CDTF">2021-09-03T15:01:04Z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0x010100BFDE15731DEFBD4ABBA3A0A2845F831B</vt:lpwstr>
  </property>
</Properties>
</file>