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80" r:id="rId2"/>
    <p:sldId id="257" r:id="rId3"/>
    <p:sldId id="259" r:id="rId4"/>
    <p:sldId id="260" r:id="rId5"/>
    <p:sldId id="261" r:id="rId6"/>
    <p:sldId id="263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FFB3"/>
    <a:srgbClr val="FFCCFF"/>
    <a:srgbClr val="7F7F7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2" autoAdjust="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86ED2-0689-42C2-AA9B-FD156A75A9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5E300-6C95-4F0D-B736-01A510114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414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BE8F5-A17B-4A93-BA96-06D4E410767B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7D925-BDC5-4C66-A9EE-8F1B1CC53A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702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0C92-6C4B-454B-9FCB-24063B5F4E1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1E5-6A92-485A-9C06-EF091C8B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62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0C92-6C4B-454B-9FCB-24063B5F4E1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1E5-6A92-485A-9C06-EF091C8B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80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0C92-6C4B-454B-9FCB-24063B5F4E1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1E5-6A92-485A-9C06-EF091C8B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40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0C92-6C4B-454B-9FCB-24063B5F4E1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1E5-6A92-485A-9C06-EF091C8B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15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0C92-6C4B-454B-9FCB-24063B5F4E1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1E5-6A92-485A-9C06-EF091C8B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3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0C92-6C4B-454B-9FCB-24063B5F4E1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1E5-6A92-485A-9C06-EF091C8B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46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0C92-6C4B-454B-9FCB-24063B5F4E1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1E5-6A92-485A-9C06-EF091C8B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41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0C92-6C4B-454B-9FCB-24063B5F4E1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1E5-6A92-485A-9C06-EF091C8B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10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0C92-6C4B-454B-9FCB-24063B5F4E1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1E5-6A92-485A-9C06-EF091C8B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61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0C92-6C4B-454B-9FCB-24063B5F4E1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1E5-6A92-485A-9C06-EF091C8B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94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0C92-6C4B-454B-9FCB-24063B5F4E1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21E5-6A92-485A-9C06-EF091C8B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43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0C92-6C4B-454B-9FCB-24063B5F4E1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C21E5-6A92-485A-9C06-EF091C8B41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60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957ADEB-8178-402D-9FFF-CA940B1F9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804307"/>
              </p:ext>
            </p:extLst>
          </p:nvPr>
        </p:nvGraphicFramePr>
        <p:xfrm>
          <a:off x="2672776" y="2166498"/>
          <a:ext cx="6864917" cy="2726383"/>
        </p:xfrm>
        <a:graphic>
          <a:graphicData uri="http://schemas.openxmlformats.org/drawingml/2006/table">
            <a:tbl>
              <a:tblPr firstRow="1" bandRow="1"/>
              <a:tblGrid>
                <a:gridCol w="2089681">
                  <a:extLst>
                    <a:ext uri="{9D8B030D-6E8A-4147-A177-3AD203B41FA5}">
                      <a16:colId xmlns:a16="http://schemas.microsoft.com/office/drawing/2014/main" val="1286923087"/>
                    </a:ext>
                  </a:extLst>
                </a:gridCol>
                <a:gridCol w="4775236">
                  <a:extLst>
                    <a:ext uri="{9D8B030D-6E8A-4147-A177-3AD203B41FA5}">
                      <a16:colId xmlns:a16="http://schemas.microsoft.com/office/drawing/2014/main" val="1646777964"/>
                    </a:ext>
                  </a:extLst>
                </a:gridCol>
              </a:tblGrid>
              <a:tr h="61485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200" b="1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Plant and animal cells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89100"/>
                  </a:ext>
                </a:extLst>
              </a:tr>
              <a:tr h="527882">
                <a:tc gridSpan="2">
                  <a:txBody>
                    <a:bodyPr/>
                    <a:lstStyle/>
                    <a:p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 sort activity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10815"/>
                  </a:ext>
                </a:extLst>
              </a:tr>
              <a:tr h="527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Subject(s):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endParaRPr lang="en-GB" sz="2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30116"/>
                  </a:ext>
                </a:extLst>
              </a:tr>
              <a:tr h="527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Stage: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KS4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31289"/>
                  </a:ext>
                </a:extLst>
              </a:tr>
              <a:tr h="527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Topic: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Cell structure and function</a:t>
                      </a:r>
                    </a:p>
                  </a:txBody>
                  <a:tcPr marT="41564" marB="41564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611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67CBCFF-E0FB-4D5F-ACD9-2809F711E94C}"/>
              </a:ext>
            </a:extLst>
          </p:cNvPr>
          <p:cNvSpPr txBox="1"/>
          <p:nvPr/>
        </p:nvSpPr>
        <p:spPr>
          <a:xfrm>
            <a:off x="534989" y="727788"/>
            <a:ext cx="55610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EAL Nexus Resource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1806F8-C738-43E6-B046-0C55803D1FD4}"/>
              </a:ext>
            </a:extLst>
          </p:cNvPr>
          <p:cNvSpPr/>
          <p:nvPr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6DAF349-9A88-4C9E-9944-4547D12E5D1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FB5ACF8-0F7C-4EA7-8676-39BA716011D4}"/>
              </a:ext>
            </a:extLst>
          </p:cNvPr>
          <p:cNvSpPr txBox="1"/>
          <p:nvPr/>
        </p:nvSpPr>
        <p:spPr>
          <a:xfrm>
            <a:off x="8055456" y="6237312"/>
            <a:ext cx="394257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457189">
              <a:defRPr/>
            </a:pPr>
            <a:r>
              <a:rPr lang="en-US" sz="1000" dirty="0">
                <a:solidFill>
                  <a:srgbClr val="4958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resource was originally developed by Alison Fisher and has been adapted by EAL Nexus.</a:t>
            </a:r>
          </a:p>
        </p:txBody>
      </p:sp>
    </p:spTree>
    <p:extLst>
      <p:ext uri="{BB962C8B-B14F-4D97-AF65-F5344CB8AC3E}">
        <p14:creationId xmlns:p14="http://schemas.microsoft.com/office/powerpoint/2010/main" val="192280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F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9923" y="265756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sz="8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like a bag and controls what can get into and out of the cell.</a:t>
            </a:r>
            <a:br>
              <a:rPr lang="en-GB" sz="6600" b="1" i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74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F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332" y="2747718"/>
            <a:ext cx="8341485" cy="1325563"/>
          </a:xfrm>
        </p:spPr>
        <p:txBody>
          <a:bodyPr>
            <a:noAutofit/>
          </a:bodyPr>
          <a:lstStyle/>
          <a:p>
            <a:r>
              <a:rPr lang="en-GB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contain chlorophyll which is green. They make photosynthesis happen.</a:t>
            </a:r>
            <a:endParaRPr lang="en-GB" sz="115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36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F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3483" y="2953781"/>
            <a:ext cx="7886700" cy="1325563"/>
          </a:xfrm>
        </p:spPr>
        <p:txBody>
          <a:bodyPr>
            <a:noAutofit/>
          </a:bodyPr>
          <a:lstStyle/>
          <a:p>
            <a:r>
              <a:rPr lang="en-GB" sz="7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helps the cell keep a firm shape. It contains a liquid called cell sap.</a:t>
            </a:r>
            <a:br>
              <a:rPr lang="en-GB" sz="9600" b="1" i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54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F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2309" y="273484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sz="8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supports the cell and makes it strong.</a:t>
            </a:r>
            <a:br>
              <a:rPr lang="en-GB" sz="6600" b="1" i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109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2357685" y="721218"/>
            <a:ext cx="2686775" cy="4222564"/>
          </a:xfrm>
          <a:custGeom>
            <a:avLst/>
            <a:gdLst>
              <a:gd name="T0" fmla="*/ 390 w 3990"/>
              <a:gd name="T1" fmla="*/ 390 h 4230"/>
              <a:gd name="T2" fmla="*/ 1290 w 3990"/>
              <a:gd name="T3" fmla="*/ 30 h 4230"/>
              <a:gd name="T4" fmla="*/ 2370 w 3990"/>
              <a:gd name="T5" fmla="*/ 210 h 4230"/>
              <a:gd name="T6" fmla="*/ 3270 w 3990"/>
              <a:gd name="T7" fmla="*/ 750 h 4230"/>
              <a:gd name="T8" fmla="*/ 3630 w 3990"/>
              <a:gd name="T9" fmla="*/ 1830 h 4230"/>
              <a:gd name="T10" fmla="*/ 3810 w 3990"/>
              <a:gd name="T11" fmla="*/ 3270 h 4230"/>
              <a:gd name="T12" fmla="*/ 2550 w 3990"/>
              <a:gd name="T13" fmla="*/ 4170 h 4230"/>
              <a:gd name="T14" fmla="*/ 570 w 3990"/>
              <a:gd name="T15" fmla="*/ 3630 h 4230"/>
              <a:gd name="T16" fmla="*/ 30 w 3990"/>
              <a:gd name="T17" fmla="*/ 1470 h 4230"/>
              <a:gd name="T18" fmla="*/ 390 w 3990"/>
              <a:gd name="T19" fmla="*/ 390 h 4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90" h="4230">
                <a:moveTo>
                  <a:pt x="390" y="390"/>
                </a:moveTo>
                <a:cubicBezTo>
                  <a:pt x="600" y="150"/>
                  <a:pt x="960" y="60"/>
                  <a:pt x="1290" y="30"/>
                </a:cubicBezTo>
                <a:cubicBezTo>
                  <a:pt x="1620" y="0"/>
                  <a:pt x="2040" y="90"/>
                  <a:pt x="2370" y="210"/>
                </a:cubicBezTo>
                <a:cubicBezTo>
                  <a:pt x="2700" y="330"/>
                  <a:pt x="3060" y="480"/>
                  <a:pt x="3270" y="750"/>
                </a:cubicBezTo>
                <a:cubicBezTo>
                  <a:pt x="3480" y="1020"/>
                  <a:pt x="3540" y="1410"/>
                  <a:pt x="3630" y="1830"/>
                </a:cubicBezTo>
                <a:cubicBezTo>
                  <a:pt x="3720" y="2250"/>
                  <a:pt x="3990" y="2880"/>
                  <a:pt x="3810" y="3270"/>
                </a:cubicBezTo>
                <a:cubicBezTo>
                  <a:pt x="3630" y="3660"/>
                  <a:pt x="3090" y="4110"/>
                  <a:pt x="2550" y="4170"/>
                </a:cubicBezTo>
                <a:cubicBezTo>
                  <a:pt x="2010" y="4230"/>
                  <a:pt x="990" y="4080"/>
                  <a:pt x="570" y="3630"/>
                </a:cubicBezTo>
                <a:cubicBezTo>
                  <a:pt x="150" y="3180"/>
                  <a:pt x="60" y="2010"/>
                  <a:pt x="30" y="1470"/>
                </a:cubicBezTo>
                <a:cubicBezTo>
                  <a:pt x="0" y="930"/>
                  <a:pt x="180" y="630"/>
                  <a:pt x="390" y="39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7224519" y="721220"/>
            <a:ext cx="2242678" cy="4171457"/>
          </a:xfrm>
          <a:prstGeom prst="roundRect">
            <a:avLst>
              <a:gd name="adj" fmla="val 16667"/>
            </a:avLst>
          </a:prstGeom>
          <a:solidFill>
            <a:srgbClr val="CFCDC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7" name="AutoShape 55" descr="Newsprint"/>
          <p:cNvSpPr>
            <a:spLocks noChangeArrowheads="1"/>
          </p:cNvSpPr>
          <p:nvPr/>
        </p:nvSpPr>
        <p:spPr bwMode="auto">
          <a:xfrm>
            <a:off x="7396767" y="965917"/>
            <a:ext cx="1937081" cy="3796561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06919" y="1851112"/>
            <a:ext cx="547215" cy="710850"/>
          </a:xfrm>
          <a:prstGeom prst="ellipse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8549927" y="2696161"/>
            <a:ext cx="636631" cy="1640604"/>
          </a:xfrm>
          <a:custGeom>
            <a:avLst/>
            <a:gdLst>
              <a:gd name="T0" fmla="*/ 210 w 1290"/>
              <a:gd name="T1" fmla="*/ 300 h 2340"/>
              <a:gd name="T2" fmla="*/ 570 w 1290"/>
              <a:gd name="T3" fmla="*/ 300 h 2340"/>
              <a:gd name="T4" fmla="*/ 930 w 1290"/>
              <a:gd name="T5" fmla="*/ 120 h 2340"/>
              <a:gd name="T6" fmla="*/ 930 w 1290"/>
              <a:gd name="T7" fmla="*/ 1020 h 2340"/>
              <a:gd name="T8" fmla="*/ 1290 w 1290"/>
              <a:gd name="T9" fmla="*/ 1920 h 2340"/>
              <a:gd name="T10" fmla="*/ 930 w 1290"/>
              <a:gd name="T11" fmla="*/ 2280 h 2340"/>
              <a:gd name="T12" fmla="*/ 210 w 1290"/>
              <a:gd name="T13" fmla="*/ 2280 h 2340"/>
              <a:gd name="T14" fmla="*/ 210 w 1290"/>
              <a:gd name="T15" fmla="*/ 1920 h 2340"/>
              <a:gd name="T16" fmla="*/ 30 w 1290"/>
              <a:gd name="T17" fmla="*/ 1020 h 2340"/>
              <a:gd name="T18" fmla="*/ 30 w 1290"/>
              <a:gd name="T19" fmla="*/ 480 h 2340"/>
              <a:gd name="T20" fmla="*/ 210 w 1290"/>
              <a:gd name="T21" fmla="*/ 300 h 2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90" h="2340">
                <a:moveTo>
                  <a:pt x="210" y="300"/>
                </a:moveTo>
                <a:cubicBezTo>
                  <a:pt x="300" y="270"/>
                  <a:pt x="450" y="330"/>
                  <a:pt x="570" y="300"/>
                </a:cubicBezTo>
                <a:cubicBezTo>
                  <a:pt x="690" y="270"/>
                  <a:pt x="870" y="0"/>
                  <a:pt x="930" y="120"/>
                </a:cubicBezTo>
                <a:cubicBezTo>
                  <a:pt x="990" y="240"/>
                  <a:pt x="870" y="720"/>
                  <a:pt x="930" y="1020"/>
                </a:cubicBezTo>
                <a:cubicBezTo>
                  <a:pt x="990" y="1320"/>
                  <a:pt x="1290" y="1710"/>
                  <a:pt x="1290" y="1920"/>
                </a:cubicBezTo>
                <a:cubicBezTo>
                  <a:pt x="1290" y="2130"/>
                  <a:pt x="1110" y="2220"/>
                  <a:pt x="930" y="2280"/>
                </a:cubicBezTo>
                <a:cubicBezTo>
                  <a:pt x="750" y="2340"/>
                  <a:pt x="330" y="2340"/>
                  <a:pt x="210" y="2280"/>
                </a:cubicBezTo>
                <a:cubicBezTo>
                  <a:pt x="90" y="2220"/>
                  <a:pt x="240" y="2130"/>
                  <a:pt x="210" y="1920"/>
                </a:cubicBezTo>
                <a:cubicBezTo>
                  <a:pt x="180" y="1710"/>
                  <a:pt x="60" y="1260"/>
                  <a:pt x="30" y="1020"/>
                </a:cubicBezTo>
                <a:cubicBezTo>
                  <a:pt x="0" y="780"/>
                  <a:pt x="0" y="600"/>
                  <a:pt x="30" y="480"/>
                </a:cubicBezTo>
                <a:cubicBezTo>
                  <a:pt x="60" y="360"/>
                  <a:pt x="120" y="330"/>
                  <a:pt x="210" y="300"/>
                </a:cubicBez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7646067" y="3046015"/>
            <a:ext cx="304531" cy="369077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8200685" y="3456407"/>
            <a:ext cx="215892" cy="320243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8271194" y="4201729"/>
            <a:ext cx="241874" cy="286245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8167813" y="2528835"/>
            <a:ext cx="284611" cy="334653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7707536" y="2174298"/>
            <a:ext cx="258209" cy="387664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7728309" y="3917979"/>
            <a:ext cx="237434" cy="275222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8497312" y="1503571"/>
            <a:ext cx="459454" cy="634322"/>
          </a:xfrm>
          <a:prstGeom prst="ellipse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cxnSp>
        <p:nvCxnSpPr>
          <p:cNvPr id="19" name="AutoShape 65"/>
          <p:cNvCxnSpPr>
            <a:cxnSpLocks noChangeShapeType="1"/>
          </p:cNvCxnSpPr>
          <p:nvPr/>
        </p:nvCxnSpPr>
        <p:spPr bwMode="auto">
          <a:xfrm flipH="1">
            <a:off x="6386380" y="1904715"/>
            <a:ext cx="2328712" cy="517416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71"/>
          <p:cNvCxnSpPr>
            <a:cxnSpLocks noChangeShapeType="1"/>
          </p:cNvCxnSpPr>
          <p:nvPr/>
        </p:nvCxnSpPr>
        <p:spPr bwMode="auto">
          <a:xfrm flipV="1">
            <a:off x="9160669" y="8293100"/>
            <a:ext cx="1077516" cy="2152650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571338" y="5300207"/>
            <a:ext cx="2326857" cy="584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1" rIns="91440" bIns="45721" anchor="t" anchorCtr="0" upright="1">
            <a:spAutoFit/>
          </a:bodyPr>
          <a:lstStyle/>
          <a:p>
            <a:pPr algn="ctr"/>
            <a:r>
              <a:rPr lang="en-GB" sz="3200" dirty="0">
                <a:latin typeface="Tahoma" panose="020B0604030504040204" pitchFamily="34" charset="0"/>
                <a:ea typeface="Times New Roman" panose="02020603050405020304" pitchFamily="18" charset="0"/>
              </a:rPr>
              <a:t>animal cell</a:t>
            </a:r>
            <a:endParaRPr lang="en-GB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7402365" y="5219987"/>
            <a:ext cx="2297062" cy="584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1" rIns="91440" bIns="45721" anchor="t" anchorCtr="0" upright="1">
            <a:spAutoFit/>
          </a:bodyPr>
          <a:lstStyle/>
          <a:p>
            <a:pPr algn="ctr"/>
            <a:r>
              <a:rPr lang="en-GB" sz="3200" dirty="0">
                <a:latin typeface="Tahoma" panose="020B0604030504040204" pitchFamily="34" charset="0"/>
                <a:ea typeface="Times New Roman" panose="02020603050405020304" pitchFamily="18" charset="0"/>
              </a:rPr>
              <a:t>plant cell</a:t>
            </a:r>
            <a:endParaRPr lang="en-GB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8" name="AutoShape 68"/>
          <p:cNvCxnSpPr>
            <a:cxnSpLocks noChangeShapeType="1"/>
          </p:cNvCxnSpPr>
          <p:nvPr/>
        </p:nvCxnSpPr>
        <p:spPr bwMode="auto">
          <a:xfrm flipH="1" flipV="1">
            <a:off x="4184123" y="2065901"/>
            <a:ext cx="1428144" cy="356230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5647137" y="2326698"/>
            <a:ext cx="184731" cy="36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801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647137" y="2422131"/>
            <a:ext cx="184731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100"/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1801">
                <a:latin typeface="Arial" panose="020B0604020202020204" pitchFamily="34" charset="0"/>
              </a:rPr>
            </a:br>
            <a:endParaRPr lang="en-GB" altLang="en-US" sz="1801">
              <a:latin typeface="Arial" panose="020B0604020202020204" pitchFamily="34" charset="0"/>
            </a:endParaRPr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801">
              <a:latin typeface="Arial" panose="020B0604020202020204" pitchFamily="34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5647137" y="3698298"/>
            <a:ext cx="184731" cy="36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801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647137" y="4335572"/>
            <a:ext cx="184731" cy="923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1801">
                <a:latin typeface="Arial" panose="020B0604020202020204" pitchFamily="34" charset="0"/>
              </a:rPr>
            </a:br>
            <a:endParaRPr lang="en-GB" altLang="en-US" sz="1801">
              <a:latin typeface="Arial" panose="020B0604020202020204" pitchFamily="34" charset="0"/>
            </a:endParaRPr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801">
              <a:latin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83478" y="1907114"/>
            <a:ext cx="1114798" cy="13234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0" dirty="0"/>
              <a:t> </a:t>
            </a:r>
            <a:r>
              <a:rPr lang="en-GB" sz="8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25105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2357685" y="721218"/>
            <a:ext cx="2686775" cy="4222564"/>
          </a:xfrm>
          <a:custGeom>
            <a:avLst/>
            <a:gdLst>
              <a:gd name="T0" fmla="*/ 390 w 3990"/>
              <a:gd name="T1" fmla="*/ 390 h 4230"/>
              <a:gd name="T2" fmla="*/ 1290 w 3990"/>
              <a:gd name="T3" fmla="*/ 30 h 4230"/>
              <a:gd name="T4" fmla="*/ 2370 w 3990"/>
              <a:gd name="T5" fmla="*/ 210 h 4230"/>
              <a:gd name="T6" fmla="*/ 3270 w 3990"/>
              <a:gd name="T7" fmla="*/ 750 h 4230"/>
              <a:gd name="T8" fmla="*/ 3630 w 3990"/>
              <a:gd name="T9" fmla="*/ 1830 h 4230"/>
              <a:gd name="T10" fmla="*/ 3810 w 3990"/>
              <a:gd name="T11" fmla="*/ 3270 h 4230"/>
              <a:gd name="T12" fmla="*/ 2550 w 3990"/>
              <a:gd name="T13" fmla="*/ 4170 h 4230"/>
              <a:gd name="T14" fmla="*/ 570 w 3990"/>
              <a:gd name="T15" fmla="*/ 3630 h 4230"/>
              <a:gd name="T16" fmla="*/ 30 w 3990"/>
              <a:gd name="T17" fmla="*/ 1470 h 4230"/>
              <a:gd name="T18" fmla="*/ 390 w 3990"/>
              <a:gd name="T19" fmla="*/ 390 h 4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90" h="4230">
                <a:moveTo>
                  <a:pt x="390" y="390"/>
                </a:moveTo>
                <a:cubicBezTo>
                  <a:pt x="600" y="150"/>
                  <a:pt x="960" y="60"/>
                  <a:pt x="1290" y="30"/>
                </a:cubicBezTo>
                <a:cubicBezTo>
                  <a:pt x="1620" y="0"/>
                  <a:pt x="2040" y="90"/>
                  <a:pt x="2370" y="210"/>
                </a:cubicBezTo>
                <a:cubicBezTo>
                  <a:pt x="2700" y="330"/>
                  <a:pt x="3060" y="480"/>
                  <a:pt x="3270" y="750"/>
                </a:cubicBezTo>
                <a:cubicBezTo>
                  <a:pt x="3480" y="1020"/>
                  <a:pt x="3540" y="1410"/>
                  <a:pt x="3630" y="1830"/>
                </a:cubicBezTo>
                <a:cubicBezTo>
                  <a:pt x="3720" y="2250"/>
                  <a:pt x="3990" y="2880"/>
                  <a:pt x="3810" y="3270"/>
                </a:cubicBezTo>
                <a:cubicBezTo>
                  <a:pt x="3630" y="3660"/>
                  <a:pt x="3090" y="4110"/>
                  <a:pt x="2550" y="4170"/>
                </a:cubicBezTo>
                <a:cubicBezTo>
                  <a:pt x="2010" y="4230"/>
                  <a:pt x="990" y="4080"/>
                  <a:pt x="570" y="3630"/>
                </a:cubicBezTo>
                <a:cubicBezTo>
                  <a:pt x="150" y="3180"/>
                  <a:pt x="60" y="2010"/>
                  <a:pt x="30" y="1470"/>
                </a:cubicBezTo>
                <a:cubicBezTo>
                  <a:pt x="0" y="930"/>
                  <a:pt x="180" y="630"/>
                  <a:pt x="390" y="39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7224519" y="721220"/>
            <a:ext cx="2242678" cy="4171457"/>
          </a:xfrm>
          <a:prstGeom prst="roundRect">
            <a:avLst>
              <a:gd name="adj" fmla="val 16667"/>
            </a:avLst>
          </a:prstGeom>
          <a:solidFill>
            <a:srgbClr val="CFCDC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7" name="AutoShape 55" descr="Newsprint"/>
          <p:cNvSpPr>
            <a:spLocks noChangeArrowheads="1"/>
          </p:cNvSpPr>
          <p:nvPr/>
        </p:nvSpPr>
        <p:spPr bwMode="auto">
          <a:xfrm>
            <a:off x="7396767" y="965917"/>
            <a:ext cx="1937081" cy="3796561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06919" y="1851112"/>
            <a:ext cx="547215" cy="710850"/>
          </a:xfrm>
          <a:prstGeom prst="ellipse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8549927" y="2696161"/>
            <a:ext cx="636631" cy="1640604"/>
          </a:xfrm>
          <a:custGeom>
            <a:avLst/>
            <a:gdLst>
              <a:gd name="T0" fmla="*/ 210 w 1290"/>
              <a:gd name="T1" fmla="*/ 300 h 2340"/>
              <a:gd name="T2" fmla="*/ 570 w 1290"/>
              <a:gd name="T3" fmla="*/ 300 h 2340"/>
              <a:gd name="T4" fmla="*/ 930 w 1290"/>
              <a:gd name="T5" fmla="*/ 120 h 2340"/>
              <a:gd name="T6" fmla="*/ 930 w 1290"/>
              <a:gd name="T7" fmla="*/ 1020 h 2340"/>
              <a:gd name="T8" fmla="*/ 1290 w 1290"/>
              <a:gd name="T9" fmla="*/ 1920 h 2340"/>
              <a:gd name="T10" fmla="*/ 930 w 1290"/>
              <a:gd name="T11" fmla="*/ 2280 h 2340"/>
              <a:gd name="T12" fmla="*/ 210 w 1290"/>
              <a:gd name="T13" fmla="*/ 2280 h 2340"/>
              <a:gd name="T14" fmla="*/ 210 w 1290"/>
              <a:gd name="T15" fmla="*/ 1920 h 2340"/>
              <a:gd name="T16" fmla="*/ 30 w 1290"/>
              <a:gd name="T17" fmla="*/ 1020 h 2340"/>
              <a:gd name="T18" fmla="*/ 30 w 1290"/>
              <a:gd name="T19" fmla="*/ 480 h 2340"/>
              <a:gd name="T20" fmla="*/ 210 w 1290"/>
              <a:gd name="T21" fmla="*/ 300 h 2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90" h="2340">
                <a:moveTo>
                  <a:pt x="210" y="300"/>
                </a:moveTo>
                <a:cubicBezTo>
                  <a:pt x="300" y="270"/>
                  <a:pt x="450" y="330"/>
                  <a:pt x="570" y="300"/>
                </a:cubicBezTo>
                <a:cubicBezTo>
                  <a:pt x="690" y="270"/>
                  <a:pt x="870" y="0"/>
                  <a:pt x="930" y="120"/>
                </a:cubicBezTo>
                <a:cubicBezTo>
                  <a:pt x="990" y="240"/>
                  <a:pt x="870" y="720"/>
                  <a:pt x="930" y="1020"/>
                </a:cubicBezTo>
                <a:cubicBezTo>
                  <a:pt x="990" y="1320"/>
                  <a:pt x="1290" y="1710"/>
                  <a:pt x="1290" y="1920"/>
                </a:cubicBezTo>
                <a:cubicBezTo>
                  <a:pt x="1290" y="2130"/>
                  <a:pt x="1110" y="2220"/>
                  <a:pt x="930" y="2280"/>
                </a:cubicBezTo>
                <a:cubicBezTo>
                  <a:pt x="750" y="2340"/>
                  <a:pt x="330" y="2340"/>
                  <a:pt x="210" y="2280"/>
                </a:cubicBezTo>
                <a:cubicBezTo>
                  <a:pt x="90" y="2220"/>
                  <a:pt x="240" y="2130"/>
                  <a:pt x="210" y="1920"/>
                </a:cubicBezTo>
                <a:cubicBezTo>
                  <a:pt x="180" y="1710"/>
                  <a:pt x="60" y="1260"/>
                  <a:pt x="30" y="1020"/>
                </a:cubicBezTo>
                <a:cubicBezTo>
                  <a:pt x="0" y="780"/>
                  <a:pt x="0" y="600"/>
                  <a:pt x="30" y="480"/>
                </a:cubicBezTo>
                <a:cubicBezTo>
                  <a:pt x="60" y="360"/>
                  <a:pt x="120" y="330"/>
                  <a:pt x="210" y="300"/>
                </a:cubicBez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7646067" y="3046015"/>
            <a:ext cx="304531" cy="369077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8200685" y="3456407"/>
            <a:ext cx="215892" cy="320243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8271194" y="4201729"/>
            <a:ext cx="241874" cy="286245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8167813" y="2528835"/>
            <a:ext cx="284611" cy="334653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7707536" y="2174298"/>
            <a:ext cx="258209" cy="387664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7728309" y="3917979"/>
            <a:ext cx="237434" cy="275222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8497312" y="1503571"/>
            <a:ext cx="459454" cy="634322"/>
          </a:xfrm>
          <a:prstGeom prst="ellipse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cxnSp>
        <p:nvCxnSpPr>
          <p:cNvPr id="19" name="AutoShape 65"/>
          <p:cNvCxnSpPr>
            <a:cxnSpLocks noChangeShapeType="1"/>
          </p:cNvCxnSpPr>
          <p:nvPr/>
        </p:nvCxnSpPr>
        <p:spPr bwMode="auto">
          <a:xfrm flipH="1">
            <a:off x="6386381" y="1904715"/>
            <a:ext cx="1579362" cy="517416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71"/>
          <p:cNvCxnSpPr>
            <a:cxnSpLocks noChangeShapeType="1"/>
          </p:cNvCxnSpPr>
          <p:nvPr/>
        </p:nvCxnSpPr>
        <p:spPr bwMode="auto">
          <a:xfrm flipV="1">
            <a:off x="9160669" y="8293100"/>
            <a:ext cx="1077516" cy="2152650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571338" y="5300207"/>
            <a:ext cx="2352685" cy="584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1" rIns="91440" bIns="45721" anchor="t" anchorCtr="0" upright="1">
            <a:spAutoFit/>
          </a:bodyPr>
          <a:lstStyle/>
          <a:p>
            <a:pPr algn="ctr"/>
            <a:r>
              <a:rPr lang="en-GB" sz="3200" dirty="0">
                <a:latin typeface="Tahoma" panose="020B0604030504040204" pitchFamily="34" charset="0"/>
                <a:ea typeface="Times New Roman" panose="02020603050405020304" pitchFamily="18" charset="0"/>
              </a:rPr>
              <a:t>animal cell</a:t>
            </a:r>
            <a:endParaRPr lang="en-GB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7402365" y="5219987"/>
            <a:ext cx="2064832" cy="584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1" rIns="91440" bIns="45721" anchor="t" anchorCtr="0" upright="1">
            <a:spAutoFit/>
          </a:bodyPr>
          <a:lstStyle/>
          <a:p>
            <a:pPr algn="ctr"/>
            <a:r>
              <a:rPr lang="en-GB" sz="3200" dirty="0">
                <a:latin typeface="Tahoma" panose="020B0604030504040204" pitchFamily="34" charset="0"/>
                <a:ea typeface="Times New Roman" panose="02020603050405020304" pitchFamily="18" charset="0"/>
              </a:rPr>
              <a:t>plant cell</a:t>
            </a:r>
            <a:endParaRPr lang="en-GB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8" name="AutoShape 68"/>
          <p:cNvCxnSpPr>
            <a:cxnSpLocks noChangeShapeType="1"/>
          </p:cNvCxnSpPr>
          <p:nvPr/>
        </p:nvCxnSpPr>
        <p:spPr bwMode="auto">
          <a:xfrm flipH="1">
            <a:off x="4421746" y="2422131"/>
            <a:ext cx="1190522" cy="623882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5647137" y="2326698"/>
            <a:ext cx="184731" cy="36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801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647137" y="2422131"/>
            <a:ext cx="184731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100"/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1801">
                <a:latin typeface="Arial" panose="020B0604020202020204" pitchFamily="34" charset="0"/>
              </a:rPr>
            </a:br>
            <a:endParaRPr lang="en-GB" altLang="en-US" sz="1801">
              <a:latin typeface="Arial" panose="020B0604020202020204" pitchFamily="34" charset="0"/>
            </a:endParaRPr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801">
              <a:latin typeface="Arial" panose="020B0604020202020204" pitchFamily="34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5647137" y="3698298"/>
            <a:ext cx="184731" cy="36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801"/>
          </a:p>
        </p:txBody>
      </p:sp>
      <p:sp>
        <p:nvSpPr>
          <p:cNvPr id="37" name="TextBox 36"/>
          <p:cNvSpPr txBox="1"/>
          <p:nvPr/>
        </p:nvSpPr>
        <p:spPr>
          <a:xfrm>
            <a:off x="5470600" y="1904717"/>
            <a:ext cx="1127677" cy="13234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0" dirty="0"/>
              <a:t> </a:t>
            </a:r>
            <a:r>
              <a:rPr lang="en-GB" sz="8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15452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2357685" y="721218"/>
            <a:ext cx="2686775" cy="4222564"/>
          </a:xfrm>
          <a:custGeom>
            <a:avLst/>
            <a:gdLst>
              <a:gd name="T0" fmla="*/ 390 w 3990"/>
              <a:gd name="T1" fmla="*/ 390 h 4230"/>
              <a:gd name="T2" fmla="*/ 1290 w 3990"/>
              <a:gd name="T3" fmla="*/ 30 h 4230"/>
              <a:gd name="T4" fmla="*/ 2370 w 3990"/>
              <a:gd name="T5" fmla="*/ 210 h 4230"/>
              <a:gd name="T6" fmla="*/ 3270 w 3990"/>
              <a:gd name="T7" fmla="*/ 750 h 4230"/>
              <a:gd name="T8" fmla="*/ 3630 w 3990"/>
              <a:gd name="T9" fmla="*/ 1830 h 4230"/>
              <a:gd name="T10" fmla="*/ 3810 w 3990"/>
              <a:gd name="T11" fmla="*/ 3270 h 4230"/>
              <a:gd name="T12" fmla="*/ 2550 w 3990"/>
              <a:gd name="T13" fmla="*/ 4170 h 4230"/>
              <a:gd name="T14" fmla="*/ 570 w 3990"/>
              <a:gd name="T15" fmla="*/ 3630 h 4230"/>
              <a:gd name="T16" fmla="*/ 30 w 3990"/>
              <a:gd name="T17" fmla="*/ 1470 h 4230"/>
              <a:gd name="T18" fmla="*/ 390 w 3990"/>
              <a:gd name="T19" fmla="*/ 390 h 4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90" h="4230">
                <a:moveTo>
                  <a:pt x="390" y="390"/>
                </a:moveTo>
                <a:cubicBezTo>
                  <a:pt x="600" y="150"/>
                  <a:pt x="960" y="60"/>
                  <a:pt x="1290" y="30"/>
                </a:cubicBezTo>
                <a:cubicBezTo>
                  <a:pt x="1620" y="0"/>
                  <a:pt x="2040" y="90"/>
                  <a:pt x="2370" y="210"/>
                </a:cubicBezTo>
                <a:cubicBezTo>
                  <a:pt x="2700" y="330"/>
                  <a:pt x="3060" y="480"/>
                  <a:pt x="3270" y="750"/>
                </a:cubicBezTo>
                <a:cubicBezTo>
                  <a:pt x="3480" y="1020"/>
                  <a:pt x="3540" y="1410"/>
                  <a:pt x="3630" y="1830"/>
                </a:cubicBezTo>
                <a:cubicBezTo>
                  <a:pt x="3720" y="2250"/>
                  <a:pt x="3990" y="2880"/>
                  <a:pt x="3810" y="3270"/>
                </a:cubicBezTo>
                <a:cubicBezTo>
                  <a:pt x="3630" y="3660"/>
                  <a:pt x="3090" y="4110"/>
                  <a:pt x="2550" y="4170"/>
                </a:cubicBezTo>
                <a:cubicBezTo>
                  <a:pt x="2010" y="4230"/>
                  <a:pt x="990" y="4080"/>
                  <a:pt x="570" y="3630"/>
                </a:cubicBezTo>
                <a:cubicBezTo>
                  <a:pt x="150" y="3180"/>
                  <a:pt x="60" y="2010"/>
                  <a:pt x="30" y="1470"/>
                </a:cubicBezTo>
                <a:cubicBezTo>
                  <a:pt x="0" y="930"/>
                  <a:pt x="180" y="630"/>
                  <a:pt x="390" y="390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7224519" y="721220"/>
            <a:ext cx="2242678" cy="4171457"/>
          </a:xfrm>
          <a:prstGeom prst="roundRect">
            <a:avLst>
              <a:gd name="adj" fmla="val 16667"/>
            </a:avLst>
          </a:prstGeom>
          <a:solidFill>
            <a:srgbClr val="CFCDC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7" name="AutoShape 55" descr="Newsprint"/>
          <p:cNvSpPr>
            <a:spLocks noChangeArrowheads="1"/>
          </p:cNvSpPr>
          <p:nvPr/>
        </p:nvSpPr>
        <p:spPr bwMode="auto">
          <a:xfrm>
            <a:off x="7396767" y="965917"/>
            <a:ext cx="1937081" cy="3796561"/>
          </a:xfrm>
          <a:prstGeom prst="roundRect">
            <a:avLst>
              <a:gd name="adj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06919" y="1851112"/>
            <a:ext cx="547215" cy="710850"/>
          </a:xfrm>
          <a:prstGeom prst="ellipse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8549927" y="2696161"/>
            <a:ext cx="636631" cy="1640604"/>
          </a:xfrm>
          <a:custGeom>
            <a:avLst/>
            <a:gdLst>
              <a:gd name="T0" fmla="*/ 210 w 1290"/>
              <a:gd name="T1" fmla="*/ 300 h 2340"/>
              <a:gd name="T2" fmla="*/ 570 w 1290"/>
              <a:gd name="T3" fmla="*/ 300 h 2340"/>
              <a:gd name="T4" fmla="*/ 930 w 1290"/>
              <a:gd name="T5" fmla="*/ 120 h 2340"/>
              <a:gd name="T6" fmla="*/ 930 w 1290"/>
              <a:gd name="T7" fmla="*/ 1020 h 2340"/>
              <a:gd name="T8" fmla="*/ 1290 w 1290"/>
              <a:gd name="T9" fmla="*/ 1920 h 2340"/>
              <a:gd name="T10" fmla="*/ 930 w 1290"/>
              <a:gd name="T11" fmla="*/ 2280 h 2340"/>
              <a:gd name="T12" fmla="*/ 210 w 1290"/>
              <a:gd name="T13" fmla="*/ 2280 h 2340"/>
              <a:gd name="T14" fmla="*/ 210 w 1290"/>
              <a:gd name="T15" fmla="*/ 1920 h 2340"/>
              <a:gd name="T16" fmla="*/ 30 w 1290"/>
              <a:gd name="T17" fmla="*/ 1020 h 2340"/>
              <a:gd name="T18" fmla="*/ 30 w 1290"/>
              <a:gd name="T19" fmla="*/ 480 h 2340"/>
              <a:gd name="T20" fmla="*/ 210 w 1290"/>
              <a:gd name="T21" fmla="*/ 300 h 2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90" h="2340">
                <a:moveTo>
                  <a:pt x="210" y="300"/>
                </a:moveTo>
                <a:cubicBezTo>
                  <a:pt x="300" y="270"/>
                  <a:pt x="450" y="330"/>
                  <a:pt x="570" y="300"/>
                </a:cubicBezTo>
                <a:cubicBezTo>
                  <a:pt x="690" y="270"/>
                  <a:pt x="870" y="0"/>
                  <a:pt x="930" y="120"/>
                </a:cubicBezTo>
                <a:cubicBezTo>
                  <a:pt x="990" y="240"/>
                  <a:pt x="870" y="720"/>
                  <a:pt x="930" y="1020"/>
                </a:cubicBezTo>
                <a:cubicBezTo>
                  <a:pt x="990" y="1320"/>
                  <a:pt x="1290" y="1710"/>
                  <a:pt x="1290" y="1920"/>
                </a:cubicBezTo>
                <a:cubicBezTo>
                  <a:pt x="1290" y="2130"/>
                  <a:pt x="1110" y="2220"/>
                  <a:pt x="930" y="2280"/>
                </a:cubicBezTo>
                <a:cubicBezTo>
                  <a:pt x="750" y="2340"/>
                  <a:pt x="330" y="2340"/>
                  <a:pt x="210" y="2280"/>
                </a:cubicBezTo>
                <a:cubicBezTo>
                  <a:pt x="90" y="2220"/>
                  <a:pt x="240" y="2130"/>
                  <a:pt x="210" y="1920"/>
                </a:cubicBezTo>
                <a:cubicBezTo>
                  <a:pt x="180" y="1710"/>
                  <a:pt x="60" y="1260"/>
                  <a:pt x="30" y="1020"/>
                </a:cubicBezTo>
                <a:cubicBezTo>
                  <a:pt x="0" y="780"/>
                  <a:pt x="0" y="600"/>
                  <a:pt x="30" y="480"/>
                </a:cubicBezTo>
                <a:cubicBezTo>
                  <a:pt x="60" y="360"/>
                  <a:pt x="120" y="330"/>
                  <a:pt x="210" y="300"/>
                </a:cubicBez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7646067" y="3046015"/>
            <a:ext cx="304531" cy="369077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8200685" y="3456407"/>
            <a:ext cx="215892" cy="320243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8271194" y="4201729"/>
            <a:ext cx="241874" cy="286245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8167813" y="2528835"/>
            <a:ext cx="284611" cy="334653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7707536" y="2174298"/>
            <a:ext cx="258209" cy="387664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7728309" y="3917979"/>
            <a:ext cx="237434" cy="275222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8497312" y="1503571"/>
            <a:ext cx="459454" cy="634322"/>
          </a:xfrm>
          <a:prstGeom prst="ellipse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cxnSp>
        <p:nvCxnSpPr>
          <p:cNvPr id="19" name="AutoShape 65"/>
          <p:cNvCxnSpPr>
            <a:cxnSpLocks noChangeShapeType="1"/>
          </p:cNvCxnSpPr>
          <p:nvPr/>
        </p:nvCxnSpPr>
        <p:spPr bwMode="auto">
          <a:xfrm flipH="1">
            <a:off x="6386382" y="2047741"/>
            <a:ext cx="1015984" cy="374390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71"/>
          <p:cNvCxnSpPr>
            <a:cxnSpLocks noChangeShapeType="1"/>
          </p:cNvCxnSpPr>
          <p:nvPr/>
        </p:nvCxnSpPr>
        <p:spPr bwMode="auto">
          <a:xfrm flipV="1">
            <a:off x="9160669" y="8293100"/>
            <a:ext cx="1077516" cy="2152650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571338" y="5300207"/>
            <a:ext cx="2473121" cy="584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1" rIns="91440" bIns="45721" anchor="t" anchorCtr="0" upright="1">
            <a:spAutoFit/>
          </a:bodyPr>
          <a:lstStyle/>
          <a:p>
            <a:pPr algn="ctr"/>
            <a:r>
              <a:rPr lang="en-GB" sz="3200" dirty="0">
                <a:latin typeface="Tahoma" panose="020B0604030504040204" pitchFamily="34" charset="0"/>
                <a:ea typeface="Times New Roman" panose="02020603050405020304" pitchFamily="18" charset="0"/>
              </a:rPr>
              <a:t>animal cell</a:t>
            </a:r>
            <a:endParaRPr lang="en-GB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7402366" y="5219987"/>
            <a:ext cx="2170931" cy="584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1" rIns="91440" bIns="45721" anchor="t" anchorCtr="0" upright="1">
            <a:spAutoFit/>
          </a:bodyPr>
          <a:lstStyle/>
          <a:p>
            <a:pPr algn="ctr"/>
            <a:r>
              <a:rPr lang="en-GB" sz="3200" dirty="0">
                <a:latin typeface="Tahoma" panose="020B0604030504040204" pitchFamily="34" charset="0"/>
                <a:ea typeface="Times New Roman" panose="02020603050405020304" pitchFamily="18" charset="0"/>
              </a:rPr>
              <a:t>plant cell</a:t>
            </a:r>
            <a:endParaRPr lang="en-GB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8" name="AutoShape 68"/>
          <p:cNvCxnSpPr>
            <a:cxnSpLocks noChangeShapeType="1"/>
          </p:cNvCxnSpPr>
          <p:nvPr/>
        </p:nvCxnSpPr>
        <p:spPr bwMode="auto">
          <a:xfrm flipH="1" flipV="1">
            <a:off x="4750160" y="2326700"/>
            <a:ext cx="862109" cy="95433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5647137" y="2326698"/>
            <a:ext cx="184731" cy="36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801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647137" y="2422131"/>
            <a:ext cx="184731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100"/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1801">
                <a:latin typeface="Arial" panose="020B0604020202020204" pitchFamily="34" charset="0"/>
              </a:rPr>
            </a:br>
            <a:endParaRPr lang="en-GB" altLang="en-US" sz="1801">
              <a:latin typeface="Arial" panose="020B0604020202020204" pitchFamily="34" charset="0"/>
            </a:endParaRPr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801">
              <a:latin typeface="Arial" panose="020B0604020202020204" pitchFamily="34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5647137" y="3698298"/>
            <a:ext cx="184731" cy="36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801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647137" y="4335572"/>
            <a:ext cx="184731" cy="923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1801">
                <a:latin typeface="Arial" panose="020B0604020202020204" pitchFamily="34" charset="0"/>
              </a:rPr>
            </a:br>
            <a:endParaRPr lang="en-GB" altLang="en-US" sz="1801">
              <a:latin typeface="Arial" panose="020B0604020202020204" pitchFamily="34" charset="0"/>
            </a:endParaRPr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801">
              <a:latin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57721" y="1907114"/>
            <a:ext cx="1101919" cy="13234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0" dirty="0"/>
              <a:t> </a:t>
            </a:r>
            <a:r>
              <a:rPr lang="en-GB" sz="8000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05100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5963645" y="777759"/>
            <a:ext cx="2242678" cy="4171457"/>
          </a:xfrm>
          <a:prstGeom prst="roundRect">
            <a:avLst>
              <a:gd name="adj" fmla="val 16667"/>
            </a:avLst>
          </a:prstGeom>
          <a:solidFill>
            <a:srgbClr val="CFCDC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7" name="AutoShape 55" descr="Newsprint"/>
          <p:cNvSpPr>
            <a:spLocks noChangeArrowheads="1"/>
          </p:cNvSpPr>
          <p:nvPr/>
        </p:nvSpPr>
        <p:spPr bwMode="auto">
          <a:xfrm>
            <a:off x="6092441" y="1000871"/>
            <a:ext cx="1937081" cy="379656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7188139" y="2437439"/>
            <a:ext cx="636631" cy="1640604"/>
          </a:xfrm>
          <a:custGeom>
            <a:avLst/>
            <a:gdLst>
              <a:gd name="T0" fmla="*/ 210 w 1290"/>
              <a:gd name="T1" fmla="*/ 300 h 2340"/>
              <a:gd name="T2" fmla="*/ 570 w 1290"/>
              <a:gd name="T3" fmla="*/ 300 h 2340"/>
              <a:gd name="T4" fmla="*/ 930 w 1290"/>
              <a:gd name="T5" fmla="*/ 120 h 2340"/>
              <a:gd name="T6" fmla="*/ 930 w 1290"/>
              <a:gd name="T7" fmla="*/ 1020 h 2340"/>
              <a:gd name="T8" fmla="*/ 1290 w 1290"/>
              <a:gd name="T9" fmla="*/ 1920 h 2340"/>
              <a:gd name="T10" fmla="*/ 930 w 1290"/>
              <a:gd name="T11" fmla="*/ 2280 h 2340"/>
              <a:gd name="T12" fmla="*/ 210 w 1290"/>
              <a:gd name="T13" fmla="*/ 2280 h 2340"/>
              <a:gd name="T14" fmla="*/ 210 w 1290"/>
              <a:gd name="T15" fmla="*/ 1920 h 2340"/>
              <a:gd name="T16" fmla="*/ 30 w 1290"/>
              <a:gd name="T17" fmla="*/ 1020 h 2340"/>
              <a:gd name="T18" fmla="*/ 30 w 1290"/>
              <a:gd name="T19" fmla="*/ 480 h 2340"/>
              <a:gd name="T20" fmla="*/ 210 w 1290"/>
              <a:gd name="T21" fmla="*/ 300 h 2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90" h="2340">
                <a:moveTo>
                  <a:pt x="210" y="300"/>
                </a:moveTo>
                <a:cubicBezTo>
                  <a:pt x="300" y="270"/>
                  <a:pt x="450" y="330"/>
                  <a:pt x="570" y="300"/>
                </a:cubicBezTo>
                <a:cubicBezTo>
                  <a:pt x="690" y="270"/>
                  <a:pt x="870" y="0"/>
                  <a:pt x="930" y="120"/>
                </a:cubicBezTo>
                <a:cubicBezTo>
                  <a:pt x="990" y="240"/>
                  <a:pt x="870" y="720"/>
                  <a:pt x="930" y="1020"/>
                </a:cubicBezTo>
                <a:cubicBezTo>
                  <a:pt x="990" y="1320"/>
                  <a:pt x="1290" y="1710"/>
                  <a:pt x="1290" y="1920"/>
                </a:cubicBezTo>
                <a:cubicBezTo>
                  <a:pt x="1290" y="2130"/>
                  <a:pt x="1110" y="2220"/>
                  <a:pt x="930" y="2280"/>
                </a:cubicBezTo>
                <a:cubicBezTo>
                  <a:pt x="750" y="2340"/>
                  <a:pt x="330" y="2340"/>
                  <a:pt x="210" y="2280"/>
                </a:cubicBezTo>
                <a:cubicBezTo>
                  <a:pt x="90" y="2220"/>
                  <a:pt x="240" y="2130"/>
                  <a:pt x="210" y="1920"/>
                </a:cubicBezTo>
                <a:cubicBezTo>
                  <a:pt x="180" y="1710"/>
                  <a:pt x="60" y="1260"/>
                  <a:pt x="30" y="1020"/>
                </a:cubicBezTo>
                <a:cubicBezTo>
                  <a:pt x="0" y="780"/>
                  <a:pt x="0" y="600"/>
                  <a:pt x="30" y="480"/>
                </a:cubicBezTo>
                <a:cubicBezTo>
                  <a:pt x="60" y="360"/>
                  <a:pt x="120" y="330"/>
                  <a:pt x="210" y="300"/>
                </a:cubicBez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6210955" y="2800979"/>
            <a:ext cx="304531" cy="369077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6574596" y="3378057"/>
            <a:ext cx="215892" cy="320243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6752557" y="4286815"/>
            <a:ext cx="241874" cy="286245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6644281" y="2528835"/>
            <a:ext cx="284611" cy="334653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6386381" y="1823819"/>
            <a:ext cx="258209" cy="387664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6337162" y="4011591"/>
            <a:ext cx="237434" cy="275222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387572" y="1435770"/>
            <a:ext cx="459454" cy="634322"/>
          </a:xfrm>
          <a:prstGeom prst="ellipse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cxnSp>
        <p:nvCxnSpPr>
          <p:cNvPr id="19" name="AutoShape 65"/>
          <p:cNvCxnSpPr>
            <a:cxnSpLocks noChangeShapeType="1"/>
          </p:cNvCxnSpPr>
          <p:nvPr/>
        </p:nvCxnSpPr>
        <p:spPr bwMode="auto">
          <a:xfrm flipH="1">
            <a:off x="4279034" y="2058888"/>
            <a:ext cx="2236451" cy="581403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71"/>
          <p:cNvCxnSpPr>
            <a:cxnSpLocks noChangeShapeType="1"/>
          </p:cNvCxnSpPr>
          <p:nvPr/>
        </p:nvCxnSpPr>
        <p:spPr bwMode="auto">
          <a:xfrm flipV="1">
            <a:off x="9160669" y="8293100"/>
            <a:ext cx="1077516" cy="2152650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6210953" y="5270593"/>
            <a:ext cx="2254760" cy="584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1" rIns="91440" bIns="45721" anchor="t" anchorCtr="0" upright="1">
            <a:spAutoFit/>
          </a:bodyPr>
          <a:lstStyle/>
          <a:p>
            <a:pPr algn="ctr"/>
            <a:r>
              <a:rPr lang="en-GB" sz="3200" dirty="0">
                <a:latin typeface="Tahoma" panose="020B0604030504040204" pitchFamily="34" charset="0"/>
                <a:ea typeface="Times New Roman" panose="02020603050405020304" pitchFamily="18" charset="0"/>
              </a:rPr>
              <a:t>plant cell</a:t>
            </a:r>
            <a:endParaRPr lang="en-GB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5647137" y="2326698"/>
            <a:ext cx="184731" cy="36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801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647137" y="2422131"/>
            <a:ext cx="184731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100"/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1801">
                <a:latin typeface="Arial" panose="020B0604020202020204" pitchFamily="34" charset="0"/>
              </a:rPr>
            </a:br>
            <a:endParaRPr lang="en-GB" altLang="en-US" sz="1801">
              <a:latin typeface="Arial" panose="020B0604020202020204" pitchFamily="34" charset="0"/>
            </a:endParaRPr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801">
              <a:latin typeface="Arial" panose="020B0604020202020204" pitchFamily="34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5647137" y="3698298"/>
            <a:ext cx="184731" cy="36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801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647137" y="4335572"/>
            <a:ext cx="184731" cy="923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1801">
                <a:latin typeface="Arial" panose="020B0604020202020204" pitchFamily="34" charset="0"/>
              </a:rPr>
            </a:br>
            <a:endParaRPr lang="en-GB" altLang="en-US" sz="1801">
              <a:latin typeface="Arial" panose="020B0604020202020204" pitchFamily="34" charset="0"/>
            </a:endParaRPr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801">
              <a:latin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85376" y="2306909"/>
            <a:ext cx="1093657" cy="13234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0" dirty="0"/>
              <a:t> </a:t>
            </a:r>
            <a:r>
              <a:rPr lang="en-GB" sz="8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92732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5963645" y="777759"/>
            <a:ext cx="2242678" cy="4171457"/>
          </a:xfrm>
          <a:prstGeom prst="roundRect">
            <a:avLst>
              <a:gd name="adj" fmla="val 16667"/>
            </a:avLst>
          </a:prstGeom>
          <a:solidFill>
            <a:srgbClr val="CFCDC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7" name="AutoShape 55" descr="Newsprint"/>
          <p:cNvSpPr>
            <a:spLocks noChangeArrowheads="1"/>
          </p:cNvSpPr>
          <p:nvPr/>
        </p:nvSpPr>
        <p:spPr bwMode="auto">
          <a:xfrm>
            <a:off x="6092441" y="1000871"/>
            <a:ext cx="1937081" cy="379656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7188139" y="2437439"/>
            <a:ext cx="636631" cy="1640604"/>
          </a:xfrm>
          <a:custGeom>
            <a:avLst/>
            <a:gdLst>
              <a:gd name="T0" fmla="*/ 210 w 1290"/>
              <a:gd name="T1" fmla="*/ 300 h 2340"/>
              <a:gd name="T2" fmla="*/ 570 w 1290"/>
              <a:gd name="T3" fmla="*/ 300 h 2340"/>
              <a:gd name="T4" fmla="*/ 930 w 1290"/>
              <a:gd name="T5" fmla="*/ 120 h 2340"/>
              <a:gd name="T6" fmla="*/ 930 w 1290"/>
              <a:gd name="T7" fmla="*/ 1020 h 2340"/>
              <a:gd name="T8" fmla="*/ 1290 w 1290"/>
              <a:gd name="T9" fmla="*/ 1920 h 2340"/>
              <a:gd name="T10" fmla="*/ 930 w 1290"/>
              <a:gd name="T11" fmla="*/ 2280 h 2340"/>
              <a:gd name="T12" fmla="*/ 210 w 1290"/>
              <a:gd name="T13" fmla="*/ 2280 h 2340"/>
              <a:gd name="T14" fmla="*/ 210 w 1290"/>
              <a:gd name="T15" fmla="*/ 1920 h 2340"/>
              <a:gd name="T16" fmla="*/ 30 w 1290"/>
              <a:gd name="T17" fmla="*/ 1020 h 2340"/>
              <a:gd name="T18" fmla="*/ 30 w 1290"/>
              <a:gd name="T19" fmla="*/ 480 h 2340"/>
              <a:gd name="T20" fmla="*/ 210 w 1290"/>
              <a:gd name="T21" fmla="*/ 300 h 2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90" h="2340">
                <a:moveTo>
                  <a:pt x="210" y="300"/>
                </a:moveTo>
                <a:cubicBezTo>
                  <a:pt x="300" y="270"/>
                  <a:pt x="450" y="330"/>
                  <a:pt x="570" y="300"/>
                </a:cubicBezTo>
                <a:cubicBezTo>
                  <a:pt x="690" y="270"/>
                  <a:pt x="870" y="0"/>
                  <a:pt x="930" y="120"/>
                </a:cubicBezTo>
                <a:cubicBezTo>
                  <a:pt x="990" y="240"/>
                  <a:pt x="870" y="720"/>
                  <a:pt x="930" y="1020"/>
                </a:cubicBezTo>
                <a:cubicBezTo>
                  <a:pt x="990" y="1320"/>
                  <a:pt x="1290" y="1710"/>
                  <a:pt x="1290" y="1920"/>
                </a:cubicBezTo>
                <a:cubicBezTo>
                  <a:pt x="1290" y="2130"/>
                  <a:pt x="1110" y="2220"/>
                  <a:pt x="930" y="2280"/>
                </a:cubicBezTo>
                <a:cubicBezTo>
                  <a:pt x="750" y="2340"/>
                  <a:pt x="330" y="2340"/>
                  <a:pt x="210" y="2280"/>
                </a:cubicBezTo>
                <a:cubicBezTo>
                  <a:pt x="90" y="2220"/>
                  <a:pt x="240" y="2130"/>
                  <a:pt x="210" y="1920"/>
                </a:cubicBezTo>
                <a:cubicBezTo>
                  <a:pt x="180" y="1710"/>
                  <a:pt x="60" y="1260"/>
                  <a:pt x="30" y="1020"/>
                </a:cubicBezTo>
                <a:cubicBezTo>
                  <a:pt x="0" y="780"/>
                  <a:pt x="0" y="600"/>
                  <a:pt x="30" y="480"/>
                </a:cubicBezTo>
                <a:cubicBezTo>
                  <a:pt x="60" y="360"/>
                  <a:pt x="120" y="330"/>
                  <a:pt x="210" y="300"/>
                </a:cubicBez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6210955" y="2800979"/>
            <a:ext cx="304531" cy="369077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6574596" y="3378057"/>
            <a:ext cx="215892" cy="320243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6752557" y="4286815"/>
            <a:ext cx="241874" cy="286245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6644281" y="2528835"/>
            <a:ext cx="284611" cy="334653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6386381" y="1823819"/>
            <a:ext cx="258209" cy="387664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6337162" y="4011591"/>
            <a:ext cx="237434" cy="275222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387572" y="1435770"/>
            <a:ext cx="459454" cy="634322"/>
          </a:xfrm>
          <a:prstGeom prst="ellipse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cxnSp>
        <p:nvCxnSpPr>
          <p:cNvPr id="19" name="AutoShape 65"/>
          <p:cNvCxnSpPr>
            <a:cxnSpLocks noChangeShapeType="1"/>
          </p:cNvCxnSpPr>
          <p:nvPr/>
        </p:nvCxnSpPr>
        <p:spPr bwMode="auto">
          <a:xfrm flipH="1">
            <a:off x="4279035" y="2070094"/>
            <a:ext cx="1684611" cy="570197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71"/>
          <p:cNvCxnSpPr>
            <a:cxnSpLocks noChangeShapeType="1"/>
          </p:cNvCxnSpPr>
          <p:nvPr/>
        </p:nvCxnSpPr>
        <p:spPr bwMode="auto">
          <a:xfrm flipV="1">
            <a:off x="9160669" y="8293100"/>
            <a:ext cx="1077516" cy="2152650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6210953" y="5270593"/>
            <a:ext cx="1995370" cy="584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1" rIns="91440" bIns="45721" anchor="t" anchorCtr="0" upright="1">
            <a:spAutoFit/>
          </a:bodyPr>
          <a:lstStyle/>
          <a:p>
            <a:pPr algn="ctr"/>
            <a:r>
              <a:rPr lang="en-GB" sz="3200" dirty="0">
                <a:latin typeface="Tahoma" panose="020B0604030504040204" pitchFamily="34" charset="0"/>
                <a:ea typeface="Times New Roman" panose="02020603050405020304" pitchFamily="18" charset="0"/>
              </a:rPr>
              <a:t>plant cell</a:t>
            </a:r>
            <a:endParaRPr lang="en-GB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5647137" y="2326698"/>
            <a:ext cx="184731" cy="36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801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647137" y="2422131"/>
            <a:ext cx="184731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100"/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1801">
                <a:latin typeface="Arial" panose="020B0604020202020204" pitchFamily="34" charset="0"/>
              </a:rPr>
            </a:br>
            <a:endParaRPr lang="en-GB" altLang="en-US" sz="1801">
              <a:latin typeface="Arial" panose="020B0604020202020204" pitchFamily="34" charset="0"/>
            </a:endParaRPr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801">
              <a:latin typeface="Arial" panose="020B0604020202020204" pitchFamily="34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5647137" y="3698298"/>
            <a:ext cx="184731" cy="36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801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647137" y="4335572"/>
            <a:ext cx="184731" cy="923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1801">
                <a:latin typeface="Arial" panose="020B0604020202020204" pitchFamily="34" charset="0"/>
              </a:rPr>
            </a:br>
            <a:endParaRPr lang="en-GB" altLang="en-US" sz="1801">
              <a:latin typeface="Arial" panose="020B0604020202020204" pitchFamily="34" charset="0"/>
            </a:endParaRPr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801">
              <a:latin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85376" y="2368132"/>
            <a:ext cx="1093657" cy="13234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0" dirty="0"/>
              <a:t> </a:t>
            </a:r>
            <a:r>
              <a:rPr lang="en-GB" sz="8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91840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5963645" y="777759"/>
            <a:ext cx="2242678" cy="4171457"/>
          </a:xfrm>
          <a:prstGeom prst="roundRect">
            <a:avLst>
              <a:gd name="adj" fmla="val 16667"/>
            </a:avLst>
          </a:prstGeom>
          <a:solidFill>
            <a:srgbClr val="CFCDC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7" name="AutoShape 55" descr="Newsprint"/>
          <p:cNvSpPr>
            <a:spLocks noChangeArrowheads="1"/>
          </p:cNvSpPr>
          <p:nvPr/>
        </p:nvSpPr>
        <p:spPr bwMode="auto">
          <a:xfrm>
            <a:off x="6092441" y="1000871"/>
            <a:ext cx="1937081" cy="3796561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7188139" y="2437439"/>
            <a:ext cx="636631" cy="1640604"/>
          </a:xfrm>
          <a:custGeom>
            <a:avLst/>
            <a:gdLst>
              <a:gd name="T0" fmla="*/ 210 w 1290"/>
              <a:gd name="T1" fmla="*/ 300 h 2340"/>
              <a:gd name="T2" fmla="*/ 570 w 1290"/>
              <a:gd name="T3" fmla="*/ 300 h 2340"/>
              <a:gd name="T4" fmla="*/ 930 w 1290"/>
              <a:gd name="T5" fmla="*/ 120 h 2340"/>
              <a:gd name="T6" fmla="*/ 930 w 1290"/>
              <a:gd name="T7" fmla="*/ 1020 h 2340"/>
              <a:gd name="T8" fmla="*/ 1290 w 1290"/>
              <a:gd name="T9" fmla="*/ 1920 h 2340"/>
              <a:gd name="T10" fmla="*/ 930 w 1290"/>
              <a:gd name="T11" fmla="*/ 2280 h 2340"/>
              <a:gd name="T12" fmla="*/ 210 w 1290"/>
              <a:gd name="T13" fmla="*/ 2280 h 2340"/>
              <a:gd name="T14" fmla="*/ 210 w 1290"/>
              <a:gd name="T15" fmla="*/ 1920 h 2340"/>
              <a:gd name="T16" fmla="*/ 30 w 1290"/>
              <a:gd name="T17" fmla="*/ 1020 h 2340"/>
              <a:gd name="T18" fmla="*/ 30 w 1290"/>
              <a:gd name="T19" fmla="*/ 480 h 2340"/>
              <a:gd name="T20" fmla="*/ 210 w 1290"/>
              <a:gd name="T21" fmla="*/ 300 h 2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90" h="2340">
                <a:moveTo>
                  <a:pt x="210" y="300"/>
                </a:moveTo>
                <a:cubicBezTo>
                  <a:pt x="300" y="270"/>
                  <a:pt x="450" y="330"/>
                  <a:pt x="570" y="300"/>
                </a:cubicBezTo>
                <a:cubicBezTo>
                  <a:pt x="690" y="270"/>
                  <a:pt x="870" y="0"/>
                  <a:pt x="930" y="120"/>
                </a:cubicBezTo>
                <a:cubicBezTo>
                  <a:pt x="990" y="240"/>
                  <a:pt x="870" y="720"/>
                  <a:pt x="930" y="1020"/>
                </a:cubicBezTo>
                <a:cubicBezTo>
                  <a:pt x="990" y="1320"/>
                  <a:pt x="1290" y="1710"/>
                  <a:pt x="1290" y="1920"/>
                </a:cubicBezTo>
                <a:cubicBezTo>
                  <a:pt x="1290" y="2130"/>
                  <a:pt x="1110" y="2220"/>
                  <a:pt x="930" y="2280"/>
                </a:cubicBezTo>
                <a:cubicBezTo>
                  <a:pt x="750" y="2340"/>
                  <a:pt x="330" y="2340"/>
                  <a:pt x="210" y="2280"/>
                </a:cubicBezTo>
                <a:cubicBezTo>
                  <a:pt x="90" y="2220"/>
                  <a:pt x="240" y="2130"/>
                  <a:pt x="210" y="1920"/>
                </a:cubicBezTo>
                <a:cubicBezTo>
                  <a:pt x="180" y="1710"/>
                  <a:pt x="60" y="1260"/>
                  <a:pt x="30" y="1020"/>
                </a:cubicBezTo>
                <a:cubicBezTo>
                  <a:pt x="0" y="780"/>
                  <a:pt x="0" y="600"/>
                  <a:pt x="30" y="480"/>
                </a:cubicBezTo>
                <a:cubicBezTo>
                  <a:pt x="60" y="360"/>
                  <a:pt x="120" y="330"/>
                  <a:pt x="210" y="300"/>
                </a:cubicBez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6210955" y="2800979"/>
            <a:ext cx="304531" cy="369077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6574596" y="3378057"/>
            <a:ext cx="215892" cy="320243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6752557" y="4286815"/>
            <a:ext cx="241874" cy="286245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6644281" y="2528835"/>
            <a:ext cx="284611" cy="334653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6386381" y="1823819"/>
            <a:ext cx="258209" cy="387664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6337162" y="4011591"/>
            <a:ext cx="237434" cy="275222"/>
          </a:xfrm>
          <a:custGeom>
            <a:avLst/>
            <a:gdLst>
              <a:gd name="T0" fmla="*/ 30 w 240"/>
              <a:gd name="T1" fmla="*/ 30 h 240"/>
              <a:gd name="T2" fmla="*/ 210 w 240"/>
              <a:gd name="T3" fmla="*/ 30 h 240"/>
              <a:gd name="T4" fmla="*/ 210 w 240"/>
              <a:gd name="T5" fmla="*/ 210 h 240"/>
              <a:gd name="T6" fmla="*/ 30 w 240"/>
              <a:gd name="T7" fmla="*/ 210 h 240"/>
              <a:gd name="T8" fmla="*/ 30 w 240"/>
              <a:gd name="T9" fmla="*/ 3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240">
                <a:moveTo>
                  <a:pt x="30" y="30"/>
                </a:moveTo>
                <a:cubicBezTo>
                  <a:pt x="60" y="0"/>
                  <a:pt x="180" y="0"/>
                  <a:pt x="210" y="30"/>
                </a:cubicBezTo>
                <a:cubicBezTo>
                  <a:pt x="240" y="60"/>
                  <a:pt x="240" y="180"/>
                  <a:pt x="210" y="210"/>
                </a:cubicBezTo>
                <a:cubicBezTo>
                  <a:pt x="180" y="240"/>
                  <a:pt x="60" y="240"/>
                  <a:pt x="30" y="210"/>
                </a:cubicBezTo>
                <a:cubicBezTo>
                  <a:pt x="0" y="180"/>
                  <a:pt x="0" y="60"/>
                  <a:pt x="30" y="30"/>
                </a:cubicBezTo>
                <a:close/>
              </a:path>
            </a:pathLst>
          </a:custGeom>
          <a:solidFill>
            <a:srgbClr val="C0C0C0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none" lIns="91440" tIns="45721" rIns="91440" bIns="45721" anchor="ctr" anchorCtr="0" upright="1">
            <a:noAutofit/>
          </a:bodyPr>
          <a:lstStyle/>
          <a:p>
            <a:endParaRPr lang="en-GB" sz="1801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387572" y="1435770"/>
            <a:ext cx="459454" cy="634322"/>
          </a:xfrm>
          <a:prstGeom prst="ellipse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91440" tIns="45721" rIns="91440" bIns="45721" anchor="t" anchorCtr="0" upright="1">
            <a:noAutofit/>
          </a:bodyPr>
          <a:lstStyle/>
          <a:p>
            <a:endParaRPr lang="en-GB" sz="1801"/>
          </a:p>
        </p:txBody>
      </p:sp>
      <p:cxnSp>
        <p:nvCxnSpPr>
          <p:cNvPr id="19" name="AutoShape 65"/>
          <p:cNvCxnSpPr>
            <a:cxnSpLocks noChangeShapeType="1"/>
          </p:cNvCxnSpPr>
          <p:nvPr/>
        </p:nvCxnSpPr>
        <p:spPr bwMode="auto">
          <a:xfrm flipH="1" flipV="1">
            <a:off x="4278206" y="3015998"/>
            <a:ext cx="3202525" cy="300012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71"/>
          <p:cNvCxnSpPr>
            <a:cxnSpLocks noChangeShapeType="1"/>
          </p:cNvCxnSpPr>
          <p:nvPr/>
        </p:nvCxnSpPr>
        <p:spPr bwMode="auto">
          <a:xfrm flipV="1">
            <a:off x="9160669" y="8293100"/>
            <a:ext cx="1077516" cy="2152650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6210953" y="5270593"/>
            <a:ext cx="2164608" cy="584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1" rIns="91440" bIns="45721" anchor="t" anchorCtr="0" upright="1">
            <a:spAutoFit/>
          </a:bodyPr>
          <a:lstStyle/>
          <a:p>
            <a:pPr algn="ctr"/>
            <a:r>
              <a:rPr lang="en-GB" sz="3200" dirty="0">
                <a:latin typeface="Tahoma" panose="020B0604030504040204" pitchFamily="34" charset="0"/>
                <a:ea typeface="Times New Roman" panose="02020603050405020304" pitchFamily="18" charset="0"/>
              </a:rPr>
              <a:t>plant cell</a:t>
            </a:r>
            <a:endParaRPr lang="en-GB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5647137" y="2326698"/>
            <a:ext cx="184731" cy="36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801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647137" y="2422131"/>
            <a:ext cx="184731" cy="10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100"/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1801">
                <a:latin typeface="Arial" panose="020B0604020202020204" pitchFamily="34" charset="0"/>
              </a:rPr>
            </a:br>
            <a:endParaRPr lang="en-GB" altLang="en-US" sz="1801">
              <a:latin typeface="Arial" panose="020B0604020202020204" pitchFamily="34" charset="0"/>
            </a:endParaRPr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801">
              <a:latin typeface="Arial" panose="020B0604020202020204" pitchFamily="34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5647137" y="3698298"/>
            <a:ext cx="184731" cy="36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801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5647137" y="4335572"/>
            <a:ext cx="184731" cy="923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1" rIns="91440" bIns="45721" numCol="1" anchor="ctr" anchorCtr="0" compatLnSpc="1">
            <a:prstTxWarp prst="textNoShape">
              <a:avLst/>
            </a:prstTxWarp>
            <a:spAutoFit/>
          </a:bodyPr>
          <a:lstStyle/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1801">
                <a:latin typeface="Arial" panose="020B0604020202020204" pitchFamily="34" charset="0"/>
              </a:rPr>
            </a:br>
            <a:endParaRPr lang="en-GB" altLang="en-US" sz="1801">
              <a:latin typeface="Arial" panose="020B0604020202020204" pitchFamily="34" charset="0"/>
            </a:endParaRPr>
          </a:p>
          <a:p>
            <a:pPr defTabSz="914434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801">
              <a:latin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59618" y="2368132"/>
            <a:ext cx="1119415" cy="13234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0" dirty="0"/>
              <a:t> </a:t>
            </a:r>
            <a:r>
              <a:rPr lang="en-GB" sz="8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9263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2078" y="2515898"/>
            <a:ext cx="9065922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nucleus</a:t>
            </a:r>
          </a:p>
        </p:txBody>
      </p:sp>
    </p:spTree>
    <p:extLst>
      <p:ext uri="{BB962C8B-B14F-4D97-AF65-F5344CB8AC3E}">
        <p14:creationId xmlns:p14="http://schemas.microsoft.com/office/powerpoint/2010/main" val="3694694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52650" y="2528778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cytoplasm</a:t>
            </a:r>
          </a:p>
        </p:txBody>
      </p:sp>
    </p:spTree>
    <p:extLst>
      <p:ext uri="{BB962C8B-B14F-4D97-AF65-F5344CB8AC3E}">
        <p14:creationId xmlns:p14="http://schemas.microsoft.com/office/powerpoint/2010/main" val="188545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42941" y="2438625"/>
            <a:ext cx="8731876" cy="1325563"/>
          </a:xfrm>
        </p:spPr>
        <p:txBody>
          <a:bodyPr anchor="ctr">
            <a:noAutofit/>
          </a:bodyPr>
          <a:lstStyle/>
          <a:p>
            <a:pPr algn="ctr"/>
            <a:r>
              <a:rPr lang="en-GB" sz="9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cell membrane</a:t>
            </a:r>
            <a:endParaRPr lang="en-GB" sz="1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88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104" y="2580294"/>
            <a:ext cx="7886700" cy="1325563"/>
          </a:xfrm>
        </p:spPr>
        <p:txBody>
          <a:bodyPr anchor="ctr">
            <a:noAutofit/>
          </a:bodyPr>
          <a:lstStyle/>
          <a:p>
            <a:pPr algn="ctr"/>
            <a:r>
              <a:rPr lang="en-GB" sz="9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cell wall</a:t>
            </a:r>
          </a:p>
        </p:txBody>
      </p:sp>
    </p:spTree>
    <p:extLst>
      <p:ext uri="{BB962C8B-B14F-4D97-AF65-F5344CB8AC3E}">
        <p14:creationId xmlns:p14="http://schemas.microsoft.com/office/powerpoint/2010/main" val="14899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763" y="2309837"/>
            <a:ext cx="7886700" cy="1325563"/>
          </a:xfrm>
        </p:spPr>
        <p:txBody>
          <a:bodyPr anchor="ctr">
            <a:noAutofit/>
          </a:bodyPr>
          <a:lstStyle/>
          <a:p>
            <a:pPr algn="ctr"/>
            <a:r>
              <a:rPr lang="en-GB" sz="9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vacuole</a:t>
            </a:r>
          </a:p>
        </p:txBody>
      </p:sp>
    </p:spTree>
    <p:extLst>
      <p:ext uri="{BB962C8B-B14F-4D97-AF65-F5344CB8AC3E}">
        <p14:creationId xmlns:p14="http://schemas.microsoft.com/office/powerpoint/2010/main" val="2701280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673" y="2644687"/>
            <a:ext cx="7886700" cy="1325563"/>
          </a:xfrm>
        </p:spPr>
        <p:txBody>
          <a:bodyPr anchor="ctr">
            <a:noAutofit/>
          </a:bodyPr>
          <a:lstStyle/>
          <a:p>
            <a:pPr algn="ctr"/>
            <a:r>
              <a:rPr lang="en-GB" sz="9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chloroplasts</a:t>
            </a:r>
          </a:p>
        </p:txBody>
      </p:sp>
    </p:spTree>
    <p:extLst>
      <p:ext uri="{BB962C8B-B14F-4D97-AF65-F5344CB8AC3E}">
        <p14:creationId xmlns:p14="http://schemas.microsoft.com/office/powerpoint/2010/main" val="225458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F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2309" y="2670445"/>
            <a:ext cx="7886700" cy="1325563"/>
          </a:xfrm>
        </p:spPr>
        <p:txBody>
          <a:bodyPr anchor="ctr">
            <a:normAutofit fontScale="90000"/>
          </a:bodyPr>
          <a:lstStyle/>
          <a:p>
            <a:r>
              <a:rPr lang="en-GB" sz="8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controls what happens inside the cell. It also contains genetic information (DNA).</a:t>
            </a:r>
            <a:br>
              <a:rPr lang="en-GB" sz="8800" b="1" i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859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F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0214" y="1996226"/>
            <a:ext cx="8551572" cy="3078051"/>
          </a:xfrm>
        </p:spPr>
        <p:txBody>
          <a:bodyPr>
            <a:normAutofit fontScale="90000"/>
          </a:bodyPr>
          <a:lstStyle/>
          <a:p>
            <a:r>
              <a:rPr lang="en-GB" sz="8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a jelly that gives the cell its shape. It is also where chemical reactions take place.</a:t>
            </a:r>
            <a:br>
              <a:rPr lang="en-GB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97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191</Words>
  <Application>Microsoft Office PowerPoint</Application>
  <PresentationFormat>Widescreen</PresentationFormat>
  <Paragraphs>55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nucleus</vt:lpstr>
      <vt:lpstr>cytoplasm</vt:lpstr>
      <vt:lpstr>cell membrane</vt:lpstr>
      <vt:lpstr>cell wall</vt:lpstr>
      <vt:lpstr>vacuole</vt:lpstr>
      <vt:lpstr>chloroplasts</vt:lpstr>
      <vt:lpstr>This controls what happens inside the cell. It also contains genetic information (DNA). </vt:lpstr>
      <vt:lpstr>This is a jelly that gives the cell its shape. It is also where chemical reactions take place. </vt:lpstr>
      <vt:lpstr>This is like a bag and controls what can get into and out of the cell. </vt:lpstr>
      <vt:lpstr>These contain chlorophyll which is green. They make photosynthesis happen.</vt:lpstr>
      <vt:lpstr>This helps the cell keep a firm shape. It contains a liquid called cell sap. </vt:lpstr>
      <vt:lpstr>This supports the cell and makes it strong.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and animal cells card sort.</dc:title>
  <dc:creator>alison9f@gmail.com</dc:creator>
  <cp:lastModifiedBy>Elizabeth Hooper</cp:lastModifiedBy>
  <cp:revision>12</cp:revision>
  <dcterms:created xsi:type="dcterms:W3CDTF">2014-04-08T18:52:06Z</dcterms:created>
  <dcterms:modified xsi:type="dcterms:W3CDTF">2021-09-03T14:42:10Z</dcterms:modified>
</cp:coreProperties>
</file>