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63" r:id="rId3"/>
    <p:sldId id="265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108" d="100"/>
          <a:sy n="108" d="100"/>
        </p:scale>
        <p:origin x="678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1ADAA-1074-42E6-9DAD-D33F2FECAAA2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8AC5A-1075-46B4-8FF2-34BD498C6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362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F80C-6C2E-451A-BCA6-96174E7154EE}" type="datetime1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British Council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B8DDE-D532-4C18-A64E-EA7B84038A8A}" type="datetime1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British Council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1F11-CDBA-4627-8B3C-08210FF06A25}" type="datetime1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British Council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AA08-84B7-4D3C-8B80-5E5614D9C9A6}" type="datetime1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British Council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27A8-4037-44A8-A0F8-0D6C473722EA}" type="datetime1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British Council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2EEE-DEC5-42FC-87A9-D5C9B990D545}" type="datetime1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British Council 2014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F40E2-429B-4D5B-8394-3DE0D7135A6A}" type="datetime1">
              <a:rPr lang="en-US" smtClean="0"/>
              <a:t>9/3/2021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British Council 2014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35ED-5D6C-4684-9BC8-9F947791A73F}" type="datetime1">
              <a:rPr lang="en-US" smtClean="0"/>
              <a:t>9/3/2021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British Council 2014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DA0D-6E3B-4126-BA76-B714B5DF97FD}" type="datetime1">
              <a:rPr lang="en-US" smtClean="0"/>
              <a:t>9/3/2021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British Council 2014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0668-53F7-44AF-8A10-8C404F68C692}" type="datetime1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British Council 2014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E29A-096E-44BA-8549-3F91E2595782}" type="datetime1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British Council 2014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E37C4-C799-46C6-AA35-7CC6E6F6FA73}" type="datetime1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British Council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1295802-5DBA-4B12-9CF4-73C239B9E8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548029"/>
              </p:ext>
            </p:extLst>
          </p:nvPr>
        </p:nvGraphicFramePr>
        <p:xfrm>
          <a:off x="2672776" y="2166498"/>
          <a:ext cx="6864917" cy="2726383"/>
        </p:xfrm>
        <a:graphic>
          <a:graphicData uri="http://schemas.openxmlformats.org/drawingml/2006/table">
            <a:tbl>
              <a:tblPr firstRow="1" bandRow="1"/>
              <a:tblGrid>
                <a:gridCol w="2089681">
                  <a:extLst>
                    <a:ext uri="{9D8B030D-6E8A-4147-A177-3AD203B41FA5}">
                      <a16:colId xmlns:a16="http://schemas.microsoft.com/office/drawing/2014/main" val="1286923087"/>
                    </a:ext>
                  </a:extLst>
                </a:gridCol>
                <a:gridCol w="4775236">
                  <a:extLst>
                    <a:ext uri="{9D8B030D-6E8A-4147-A177-3AD203B41FA5}">
                      <a16:colId xmlns:a16="http://schemas.microsoft.com/office/drawing/2014/main" val="1646777964"/>
                    </a:ext>
                  </a:extLst>
                </a:gridCol>
              </a:tblGrid>
              <a:tr h="614855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Plant and animal cells</a:t>
                      </a:r>
                    </a:p>
                  </a:txBody>
                  <a:tcPr marT="41564" marB="4156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84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989100"/>
                  </a:ext>
                </a:extLst>
              </a:tr>
              <a:tr h="527882">
                <a:tc gridSpan="2">
                  <a:txBody>
                    <a:bodyPr/>
                    <a:lstStyle/>
                    <a:p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Instructions for activities</a:t>
                      </a:r>
                    </a:p>
                  </a:txBody>
                  <a:tcPr marT="41564" marB="4156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010815"/>
                  </a:ext>
                </a:extLst>
              </a:tr>
              <a:tr h="5278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Subject(s):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1564" marB="4156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Science</a:t>
                      </a:r>
                      <a:endParaRPr lang="en-GB" sz="2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1564" marB="4156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930116"/>
                  </a:ext>
                </a:extLst>
              </a:tr>
              <a:tr h="5278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Key Stage: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1564" marB="4156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KS4</a:t>
                      </a:r>
                    </a:p>
                  </a:txBody>
                  <a:tcPr marT="41564" marB="4156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631289"/>
                  </a:ext>
                </a:extLst>
              </a:tr>
              <a:tr h="5278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Topic: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1564" marB="4156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Cell structure and function</a:t>
                      </a:r>
                    </a:p>
                  </a:txBody>
                  <a:tcPr marT="41564" marB="4156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26118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361294F-75F5-444B-A076-1C2C153339F2}"/>
              </a:ext>
            </a:extLst>
          </p:cNvPr>
          <p:cNvSpPr txBox="1"/>
          <p:nvPr/>
        </p:nvSpPr>
        <p:spPr>
          <a:xfrm>
            <a:off x="534989" y="727788"/>
            <a:ext cx="55610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EAL Nexus Resource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FC84C9-2B65-49F6-8B8F-B826B0CA9B5F}"/>
              </a:ext>
            </a:extLst>
          </p:cNvPr>
          <p:cNvSpPr/>
          <p:nvPr/>
        </p:nvSpPr>
        <p:spPr>
          <a:xfrm>
            <a:off x="0" y="6147054"/>
            <a:ext cx="12192000" cy="710946"/>
          </a:xfrm>
          <a:prstGeom prst="rect">
            <a:avLst/>
          </a:prstGeom>
          <a:solidFill>
            <a:srgbClr val="FBF7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Image 8">
            <a:extLst>
              <a:ext uri="{FF2B5EF4-FFF2-40B4-BE49-F238E27FC236}">
                <a16:creationId xmlns:a16="http://schemas.microsoft.com/office/drawing/2014/main" id="{841C72AE-E1BF-4BB9-B3FA-347BD7DD191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3651" y="6270743"/>
            <a:ext cx="1049691" cy="46357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65398D3-9F9B-468D-9E02-5FD6A8BB6794}"/>
              </a:ext>
            </a:extLst>
          </p:cNvPr>
          <p:cNvSpPr txBox="1"/>
          <p:nvPr/>
        </p:nvSpPr>
        <p:spPr>
          <a:xfrm>
            <a:off x="8055456" y="6237312"/>
            <a:ext cx="394257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49586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Bell Educational Trust 2020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457189">
              <a:defRPr/>
            </a:pPr>
            <a:r>
              <a:rPr lang="en-US" sz="10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resource was originally developed by Alison Fisher and has been adapted by EAL Nexus.</a:t>
            </a:r>
          </a:p>
        </p:txBody>
      </p:sp>
    </p:spTree>
    <p:extLst>
      <p:ext uri="{BB962C8B-B14F-4D97-AF65-F5344CB8AC3E}">
        <p14:creationId xmlns:p14="http://schemas.microsoft.com/office/powerpoint/2010/main" val="906831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71600" y="228601"/>
            <a:ext cx="944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Plant and animal cells: card sort games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752600" y="874931"/>
            <a:ext cx="86868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Symbol" panose="05050102010706020507" pitchFamily="18" charset="2"/>
              <a:buChar char="¨"/>
            </a:pP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First match the six diagram cards to the pink vocabulary cards</a:t>
            </a:r>
          </a:p>
          <a:p>
            <a:pPr marL="457200" indent="-457200">
              <a:buFont typeface="Symbol" panose="05050102010706020507" pitchFamily="18" charset="2"/>
              <a:buChar char="¨"/>
            </a:pP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Then match the green functions cards</a:t>
            </a:r>
          </a:p>
          <a:p>
            <a:pPr marL="457200" indent="-457200">
              <a:buFont typeface="Symbol" panose="05050102010706020507" pitchFamily="18" charset="2"/>
              <a:buChar char="¨"/>
            </a:pP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Practise the language as you go. You’ll need it later.</a:t>
            </a:r>
          </a:p>
          <a:p>
            <a:endParaRPr lang="en-GB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Now you can play pairs:</a:t>
            </a:r>
          </a:p>
          <a:p>
            <a:pPr marL="457200" indent="-457200">
              <a:buFont typeface="Symbol" panose="05050102010706020507" pitchFamily="18" charset="2"/>
              <a:buChar char="¨"/>
            </a:pP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Round 1: use the diagrams (grey cards) and the pink vocabulary cards. To win the pair you have to make a correct sentence.</a:t>
            </a:r>
          </a:p>
          <a:p>
            <a:pPr marL="457200" indent="-457200">
              <a:buFont typeface="Symbol" panose="05050102010706020507" pitchFamily="18" charset="2"/>
              <a:buChar char="¨"/>
            </a:pP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Round 2: use the pink vocabulary cards and </a:t>
            </a:r>
            <a:r>
              <a:rPr lang="en-GB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green functions 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cards. Again make a correct sentence to win the pair. Why not try making the sentence without looking at the cards!</a:t>
            </a:r>
          </a:p>
        </p:txBody>
      </p:sp>
    </p:spTree>
    <p:extLst>
      <p:ext uri="{BB962C8B-B14F-4D97-AF65-F5344CB8AC3E}">
        <p14:creationId xmlns:p14="http://schemas.microsoft.com/office/powerpoint/2010/main" val="4080889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Callout 2"/>
          <p:cNvSpPr/>
          <p:nvPr/>
        </p:nvSpPr>
        <p:spPr>
          <a:xfrm>
            <a:off x="1663890" y="762000"/>
            <a:ext cx="4648200" cy="2514600"/>
          </a:xfrm>
          <a:prstGeom prst="wedgeEllipseCallout">
            <a:avLst>
              <a:gd name="adj1" fmla="val 23473"/>
              <a:gd name="adj2" fmla="val 63263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These  are chloroplasts. Plant  cells have them but animal cells don’t.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6173133" y="762000"/>
            <a:ext cx="4113868" cy="2161532"/>
          </a:xfrm>
          <a:prstGeom prst="wedgeEllipseCallout">
            <a:avLst>
              <a:gd name="adj1" fmla="val 37863"/>
              <a:gd name="adj2" fmla="val 64969"/>
            </a:avLst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is the nucleus. Both plant and animal cells have one.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1839036" y="3962400"/>
            <a:ext cx="4032504" cy="2121408"/>
          </a:xfrm>
          <a:prstGeom prst="wedgeRectCallout">
            <a:avLst>
              <a:gd name="adj1" fmla="val -188"/>
              <a:gd name="adj2" fmla="val 71559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Chloroplasts contain chlorophyll which is green. They make photosynthesis happen.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6173133" y="3657600"/>
            <a:ext cx="4343400" cy="1892808"/>
          </a:xfrm>
          <a:prstGeom prst="wedgeRectCallout">
            <a:avLst>
              <a:gd name="adj1" fmla="val 220"/>
              <a:gd name="adj2" fmla="val 76786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cell membrane is like a bag and controls what can get  into and out of the cell controls</a:t>
            </a:r>
          </a:p>
        </p:txBody>
      </p:sp>
    </p:spTree>
    <p:extLst>
      <p:ext uri="{BB962C8B-B14F-4D97-AF65-F5344CB8AC3E}">
        <p14:creationId xmlns:p14="http://schemas.microsoft.com/office/powerpoint/2010/main" val="2475021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61312" y="304801"/>
            <a:ext cx="831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Plant and animal cells barrier game</a:t>
            </a:r>
            <a:endParaRPr lang="en-GB" sz="3600" b="1" dirty="0">
              <a:solidFill>
                <a:srgbClr val="CC006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69273" y="1066800"/>
            <a:ext cx="8310880" cy="7178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Symbol" panose="05050102010706020507" pitchFamily="18" charset="2"/>
              <a:buChar char="¨"/>
            </a:pP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First, get into pairs and make a barrier between you</a:t>
            </a:r>
          </a:p>
          <a:p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Symbol" panose="05050102010706020507" pitchFamily="18" charset="2"/>
              <a:buChar char="¨"/>
            </a:pP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 of you has sheet A, the other sheet B. Don’t show each other!</a:t>
            </a:r>
          </a:p>
          <a:p>
            <a:endParaRPr lang="en-GB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Symbol" panose="05050102010706020507" pitchFamily="18" charset="2"/>
              <a:buChar char="¨"/>
            </a:pP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sheet has information missing. You’ll have a short time to fill in what you can on your own.</a:t>
            </a:r>
          </a:p>
          <a:p>
            <a:endParaRPr lang="en-GB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Symbol" panose="05050102010706020507" pitchFamily="18" charset="2"/>
              <a:buChar char="¨"/>
            </a:pP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partner has the information you need. Ask her/him to get/check the information. Use questions like the ones on the next slide.</a:t>
            </a:r>
          </a:p>
          <a:p>
            <a:endParaRPr lang="en-GB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Symbol" panose="05050102010706020507" pitchFamily="18" charset="2"/>
              <a:buChar char="¨"/>
            </a:pP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Mark each other’s  work. One point for a correct name, two points for a correct sentence</a:t>
            </a:r>
          </a:p>
          <a:p>
            <a:pPr marL="342900" indent="-342900">
              <a:buFont typeface="Symbol" panose="05050102010706020507" pitchFamily="18" charset="2"/>
              <a:buChar char="¨"/>
            </a:pPr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991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ular Callout 4"/>
          <p:cNvSpPr/>
          <p:nvPr/>
        </p:nvSpPr>
        <p:spPr>
          <a:xfrm>
            <a:off x="2135632" y="363474"/>
            <a:ext cx="4669536" cy="1234440"/>
          </a:xfrm>
          <a:prstGeom prst="wedgeRectCallout">
            <a:avLst>
              <a:gd name="adj1" fmla="val -37067"/>
              <a:gd name="adj2" fmla="val 95336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the role of </a:t>
            </a:r>
            <a:r>
              <a:rPr lang="en-GB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nucleus i</a:t>
            </a:r>
            <a:r>
              <a:rPr lang="en-GB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 the cell?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1752600" y="3265015"/>
            <a:ext cx="4572000" cy="1083564"/>
          </a:xfrm>
          <a:prstGeom prst="wedgeRoundRectCallou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the name of </a:t>
            </a:r>
            <a:r>
              <a:rPr lang="en-GB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jelly in the cell?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3905504" y="4857751"/>
            <a:ext cx="6457696" cy="1488069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part of the cell </a:t>
            </a:r>
            <a:r>
              <a:rPr lang="en-GB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controls what happens in the cell ? </a:t>
            </a:r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6632448" y="2952486"/>
            <a:ext cx="3706368" cy="1314450"/>
          </a:xfrm>
          <a:prstGeom prst="wedgeRectCallout">
            <a:avLst>
              <a:gd name="adj1" fmla="val -439"/>
              <a:gd name="adj2" fmla="val 82443"/>
            </a:avLst>
          </a:prstGeom>
          <a:solidFill>
            <a:srgbClr val="CC0066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the function of </a:t>
            </a:r>
            <a:r>
              <a:rPr lang="en-GB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nucleus? 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5051552" y="1314450"/>
            <a:ext cx="5287264" cy="1303020"/>
          </a:xfrm>
          <a:prstGeom prst="wedgeEllipseCallout">
            <a:avLst>
              <a:gd name="adj1" fmla="val -54038"/>
              <a:gd name="adj2" fmla="val 42500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part of the animal cell</a:t>
            </a:r>
            <a:r>
              <a:rPr lang="en-GB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….?</a:t>
            </a:r>
          </a:p>
        </p:txBody>
      </p:sp>
    </p:spTree>
    <p:extLst>
      <p:ext uri="{BB962C8B-B14F-4D97-AF65-F5344CB8AC3E}">
        <p14:creationId xmlns:p14="http://schemas.microsoft.com/office/powerpoint/2010/main" val="1761279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29607"/>
              </p:ext>
            </p:extLst>
          </p:nvPr>
        </p:nvGraphicFramePr>
        <p:xfrm>
          <a:off x="4547054" y="593191"/>
          <a:ext cx="3390920" cy="7620000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3390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b="1" i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200" b="1" i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0157" marR="6015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02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This controls what happens inside the cell. It also contains genetic information (DNA).</a:t>
                      </a:r>
                      <a:endParaRPr lang="en-GB" sz="2800" b="0" i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0157" marR="60157" marT="0" marB="0">
                    <a:solidFill>
                      <a:schemeClr val="tx1">
                        <a:lumMod val="65000"/>
                        <a:lumOff val="3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cytoplasm</a:t>
                      </a:r>
                      <a:endParaRPr lang="en-GB" sz="2800" b="1" i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0157" marR="6015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200" b="0" i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="0" i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="0" i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0157" marR="60157" marT="0" marB="0">
                    <a:solidFill>
                      <a:schemeClr val="tx1">
                        <a:lumMod val="65000"/>
                        <a:lumOff val="3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b="1" i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200" b="1" i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0157" marR="6015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This is like a bag and controls what can get into and out of the cell.</a:t>
                      </a:r>
                      <a:endParaRPr lang="en-GB" sz="2800" b="0" i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0157" marR="60157" marT="0" marB="0">
                    <a:solidFill>
                      <a:schemeClr val="tx1">
                        <a:lumMod val="65000"/>
                        <a:lumOff val="3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4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chloroplasts</a:t>
                      </a:r>
                      <a:endParaRPr lang="en-GB" sz="2800" b="1" i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0157" marR="60157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459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200" b="0" i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="0" i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="0" i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="0" i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="0" i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="0" i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="0" i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="0" i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="0" i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0157" marR="60157" marT="0" marB="0">
                    <a:solidFill>
                      <a:schemeClr val="tx1">
                        <a:lumMod val="65000"/>
                        <a:lumOff val="3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1868417" y="2171979"/>
            <a:ext cx="2289885" cy="2195330"/>
          </a:xfrm>
          <a:custGeom>
            <a:avLst/>
            <a:gdLst>
              <a:gd name="T0" fmla="*/ 390 w 3990"/>
              <a:gd name="T1" fmla="*/ 390 h 4230"/>
              <a:gd name="T2" fmla="*/ 1290 w 3990"/>
              <a:gd name="T3" fmla="*/ 30 h 4230"/>
              <a:gd name="T4" fmla="*/ 2370 w 3990"/>
              <a:gd name="T5" fmla="*/ 210 h 4230"/>
              <a:gd name="T6" fmla="*/ 3270 w 3990"/>
              <a:gd name="T7" fmla="*/ 750 h 4230"/>
              <a:gd name="T8" fmla="*/ 3630 w 3990"/>
              <a:gd name="T9" fmla="*/ 1830 h 4230"/>
              <a:gd name="T10" fmla="*/ 3810 w 3990"/>
              <a:gd name="T11" fmla="*/ 3270 h 4230"/>
              <a:gd name="T12" fmla="*/ 2550 w 3990"/>
              <a:gd name="T13" fmla="*/ 4170 h 4230"/>
              <a:gd name="T14" fmla="*/ 570 w 3990"/>
              <a:gd name="T15" fmla="*/ 3630 h 4230"/>
              <a:gd name="T16" fmla="*/ 30 w 3990"/>
              <a:gd name="T17" fmla="*/ 1470 h 4230"/>
              <a:gd name="T18" fmla="*/ 390 w 3990"/>
              <a:gd name="T19" fmla="*/ 390 h 4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990" h="4230">
                <a:moveTo>
                  <a:pt x="390" y="390"/>
                </a:moveTo>
                <a:cubicBezTo>
                  <a:pt x="600" y="150"/>
                  <a:pt x="960" y="60"/>
                  <a:pt x="1290" y="30"/>
                </a:cubicBezTo>
                <a:cubicBezTo>
                  <a:pt x="1620" y="0"/>
                  <a:pt x="2040" y="90"/>
                  <a:pt x="2370" y="210"/>
                </a:cubicBezTo>
                <a:cubicBezTo>
                  <a:pt x="2700" y="330"/>
                  <a:pt x="3060" y="480"/>
                  <a:pt x="3270" y="750"/>
                </a:cubicBezTo>
                <a:cubicBezTo>
                  <a:pt x="3480" y="1020"/>
                  <a:pt x="3540" y="1410"/>
                  <a:pt x="3630" y="1830"/>
                </a:cubicBezTo>
                <a:cubicBezTo>
                  <a:pt x="3720" y="2250"/>
                  <a:pt x="3990" y="2880"/>
                  <a:pt x="3810" y="3270"/>
                </a:cubicBezTo>
                <a:cubicBezTo>
                  <a:pt x="3630" y="3660"/>
                  <a:pt x="3090" y="4110"/>
                  <a:pt x="2550" y="4170"/>
                </a:cubicBezTo>
                <a:cubicBezTo>
                  <a:pt x="2010" y="4230"/>
                  <a:pt x="990" y="4080"/>
                  <a:pt x="570" y="3630"/>
                </a:cubicBezTo>
                <a:cubicBezTo>
                  <a:pt x="150" y="3180"/>
                  <a:pt x="60" y="2010"/>
                  <a:pt x="30" y="1470"/>
                </a:cubicBezTo>
                <a:cubicBezTo>
                  <a:pt x="0" y="930"/>
                  <a:pt x="180" y="630"/>
                  <a:pt x="390" y="390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cxnSp>
        <p:nvCxnSpPr>
          <p:cNvPr id="5" name="AutoShape 68"/>
          <p:cNvCxnSpPr>
            <a:cxnSpLocks noChangeShapeType="1"/>
            <a:stCxn id="4" idx="5"/>
          </p:cNvCxnSpPr>
          <p:nvPr/>
        </p:nvCxnSpPr>
        <p:spPr bwMode="auto">
          <a:xfrm>
            <a:off x="4054998" y="3869079"/>
            <a:ext cx="669402" cy="410911"/>
          </a:xfrm>
          <a:prstGeom prst="straightConnector1">
            <a:avLst/>
          </a:prstGeom>
          <a:noFill/>
          <a:ln w="38100" cmpd="sng">
            <a:solidFill>
              <a:schemeClr val="accent1">
                <a:lumMod val="50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AutoShape 70"/>
          <p:cNvCxnSpPr>
            <a:cxnSpLocks noChangeShapeType="1"/>
            <a:stCxn id="8" idx="7"/>
          </p:cNvCxnSpPr>
          <p:nvPr/>
        </p:nvCxnSpPr>
        <p:spPr bwMode="auto">
          <a:xfrm flipV="1">
            <a:off x="3451774" y="761935"/>
            <a:ext cx="1488695" cy="1968454"/>
          </a:xfrm>
          <a:prstGeom prst="straightConnector1">
            <a:avLst/>
          </a:prstGeom>
          <a:noFill/>
          <a:ln w="38100" cmpd="sng">
            <a:solidFill>
              <a:schemeClr val="accent1">
                <a:lumMod val="50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68"/>
          <p:cNvCxnSpPr>
            <a:cxnSpLocks noChangeShapeType="1"/>
          </p:cNvCxnSpPr>
          <p:nvPr/>
        </p:nvCxnSpPr>
        <p:spPr bwMode="auto">
          <a:xfrm>
            <a:off x="3338203" y="3265181"/>
            <a:ext cx="1640199" cy="71228"/>
          </a:xfrm>
          <a:prstGeom prst="straightConnector1">
            <a:avLst/>
          </a:prstGeom>
          <a:noFill/>
          <a:ln w="38100" cmpd="sng">
            <a:solidFill>
              <a:schemeClr val="accent1">
                <a:lumMod val="50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077345" y="2687766"/>
            <a:ext cx="438670" cy="291050"/>
          </a:xfrm>
          <a:prstGeom prst="ellipse">
            <a:avLst/>
          </a:prstGeom>
          <a:solidFill>
            <a:srgbClr val="000000"/>
          </a:solidFill>
          <a:ln w="38100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rot="0" vert="horz" wrap="square" lIns="91440" tIns="45721" rIns="91440" bIns="45721" anchor="t" anchorCtr="0" upright="1">
            <a:noAutofit/>
          </a:bodyPr>
          <a:lstStyle/>
          <a:p>
            <a:endParaRPr lang="en-GB" sz="1801"/>
          </a:p>
        </p:txBody>
      </p:sp>
      <p:grpSp>
        <p:nvGrpSpPr>
          <p:cNvPr id="39" name="Group 38"/>
          <p:cNvGrpSpPr/>
          <p:nvPr/>
        </p:nvGrpSpPr>
        <p:grpSpPr>
          <a:xfrm>
            <a:off x="8464920" y="1845360"/>
            <a:ext cx="2126880" cy="2950575"/>
            <a:chOff x="8061236" y="2171978"/>
            <a:chExt cx="2590800" cy="2328862"/>
          </a:xfrm>
        </p:grpSpPr>
        <p:sp>
          <p:nvSpPr>
            <p:cNvPr id="16" name="AutoShape 54"/>
            <p:cNvSpPr>
              <a:spLocks noChangeArrowheads="1"/>
            </p:cNvSpPr>
            <p:nvPr/>
          </p:nvSpPr>
          <p:spPr bwMode="auto">
            <a:xfrm>
              <a:off x="8061236" y="2171978"/>
              <a:ext cx="2590800" cy="2328862"/>
            </a:xfrm>
            <a:prstGeom prst="roundRect">
              <a:avLst>
                <a:gd name="adj" fmla="val 16667"/>
              </a:avLst>
            </a:prstGeom>
            <a:solidFill>
              <a:srgbClr val="CFCDC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1" rIns="91440" bIns="45721" anchor="t" anchorCtr="0" upright="1">
              <a:noAutofit/>
            </a:bodyPr>
            <a:lstStyle/>
            <a:p>
              <a:endParaRPr lang="en-GB" sz="1801"/>
            </a:p>
          </p:txBody>
        </p:sp>
        <p:sp>
          <p:nvSpPr>
            <p:cNvPr id="17" name="AutoShape 55" descr="Newsprint"/>
            <p:cNvSpPr>
              <a:spLocks noChangeArrowheads="1"/>
            </p:cNvSpPr>
            <p:nvPr/>
          </p:nvSpPr>
          <p:spPr bwMode="auto">
            <a:xfrm>
              <a:off x="8332172" y="2367222"/>
              <a:ext cx="2082800" cy="2035969"/>
            </a:xfrm>
            <a:prstGeom prst="roundRect">
              <a:avLst>
                <a:gd name="adj" fmla="val 16667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1" rIns="91440" bIns="45721" anchor="t" anchorCtr="0" upright="1">
              <a:noAutofit/>
            </a:bodyPr>
            <a:lstStyle/>
            <a:p>
              <a:endParaRPr lang="en-GB" sz="1801"/>
            </a:p>
          </p:txBody>
        </p:sp>
        <p:sp>
          <p:nvSpPr>
            <p:cNvPr id="18" name="Freeform 17"/>
            <p:cNvSpPr>
              <a:spLocks noChangeArrowheads="1"/>
            </p:cNvSpPr>
            <p:nvPr/>
          </p:nvSpPr>
          <p:spPr bwMode="auto">
            <a:xfrm>
              <a:off x="9198507" y="3226657"/>
              <a:ext cx="954617" cy="857251"/>
            </a:xfrm>
            <a:custGeom>
              <a:avLst/>
              <a:gdLst>
                <a:gd name="T0" fmla="*/ 210 w 1290"/>
                <a:gd name="T1" fmla="*/ 300 h 2340"/>
                <a:gd name="T2" fmla="*/ 570 w 1290"/>
                <a:gd name="T3" fmla="*/ 300 h 2340"/>
                <a:gd name="T4" fmla="*/ 930 w 1290"/>
                <a:gd name="T5" fmla="*/ 120 h 2340"/>
                <a:gd name="T6" fmla="*/ 930 w 1290"/>
                <a:gd name="T7" fmla="*/ 1020 h 2340"/>
                <a:gd name="T8" fmla="*/ 1290 w 1290"/>
                <a:gd name="T9" fmla="*/ 1920 h 2340"/>
                <a:gd name="T10" fmla="*/ 930 w 1290"/>
                <a:gd name="T11" fmla="*/ 2280 h 2340"/>
                <a:gd name="T12" fmla="*/ 210 w 1290"/>
                <a:gd name="T13" fmla="*/ 2280 h 2340"/>
                <a:gd name="T14" fmla="*/ 210 w 1290"/>
                <a:gd name="T15" fmla="*/ 1920 h 2340"/>
                <a:gd name="T16" fmla="*/ 30 w 1290"/>
                <a:gd name="T17" fmla="*/ 1020 h 2340"/>
                <a:gd name="T18" fmla="*/ 30 w 1290"/>
                <a:gd name="T19" fmla="*/ 480 h 2340"/>
                <a:gd name="T20" fmla="*/ 210 w 1290"/>
                <a:gd name="T21" fmla="*/ 300 h 2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90" h="2340">
                  <a:moveTo>
                    <a:pt x="210" y="300"/>
                  </a:moveTo>
                  <a:cubicBezTo>
                    <a:pt x="300" y="270"/>
                    <a:pt x="450" y="330"/>
                    <a:pt x="570" y="300"/>
                  </a:cubicBezTo>
                  <a:cubicBezTo>
                    <a:pt x="690" y="270"/>
                    <a:pt x="870" y="0"/>
                    <a:pt x="930" y="120"/>
                  </a:cubicBezTo>
                  <a:cubicBezTo>
                    <a:pt x="990" y="240"/>
                    <a:pt x="870" y="720"/>
                    <a:pt x="930" y="1020"/>
                  </a:cubicBezTo>
                  <a:cubicBezTo>
                    <a:pt x="990" y="1320"/>
                    <a:pt x="1290" y="1710"/>
                    <a:pt x="1290" y="1920"/>
                  </a:cubicBezTo>
                  <a:cubicBezTo>
                    <a:pt x="1290" y="2130"/>
                    <a:pt x="1110" y="2220"/>
                    <a:pt x="930" y="2280"/>
                  </a:cubicBezTo>
                  <a:cubicBezTo>
                    <a:pt x="750" y="2340"/>
                    <a:pt x="330" y="2340"/>
                    <a:pt x="210" y="2280"/>
                  </a:cubicBezTo>
                  <a:cubicBezTo>
                    <a:pt x="90" y="2220"/>
                    <a:pt x="240" y="2130"/>
                    <a:pt x="210" y="1920"/>
                  </a:cubicBezTo>
                  <a:cubicBezTo>
                    <a:pt x="180" y="1710"/>
                    <a:pt x="60" y="1260"/>
                    <a:pt x="30" y="1020"/>
                  </a:cubicBezTo>
                  <a:cubicBezTo>
                    <a:pt x="0" y="780"/>
                    <a:pt x="0" y="600"/>
                    <a:pt x="30" y="480"/>
                  </a:cubicBezTo>
                  <a:cubicBezTo>
                    <a:pt x="60" y="360"/>
                    <a:pt x="120" y="330"/>
                    <a:pt x="210" y="300"/>
                  </a:cubicBezTo>
                  <a:close/>
                </a:path>
              </a:pathLst>
            </a:custGeom>
            <a:solidFill>
              <a:srgbClr val="FFFFFF"/>
            </a:solidFill>
            <a:ln w="9360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none" lIns="91440" tIns="45721" rIns="91440" bIns="45721" anchor="ctr" anchorCtr="0" upright="1">
              <a:noAutofit/>
            </a:bodyPr>
            <a:lstStyle/>
            <a:p>
              <a:endParaRPr lang="en-GB" sz="1801"/>
            </a:p>
          </p:txBody>
        </p:sp>
        <p:sp>
          <p:nvSpPr>
            <p:cNvPr id="19" name="Freeform 18"/>
            <p:cNvSpPr>
              <a:spLocks noChangeArrowheads="1"/>
            </p:cNvSpPr>
            <p:nvPr/>
          </p:nvSpPr>
          <p:spPr bwMode="auto">
            <a:xfrm>
              <a:off x="8555492" y="3746227"/>
              <a:ext cx="203200" cy="114300"/>
            </a:xfrm>
            <a:custGeom>
              <a:avLst/>
              <a:gdLst>
                <a:gd name="T0" fmla="*/ 30 w 240"/>
                <a:gd name="T1" fmla="*/ 30 h 240"/>
                <a:gd name="T2" fmla="*/ 210 w 240"/>
                <a:gd name="T3" fmla="*/ 30 h 240"/>
                <a:gd name="T4" fmla="*/ 210 w 240"/>
                <a:gd name="T5" fmla="*/ 210 h 240"/>
                <a:gd name="T6" fmla="*/ 30 w 240"/>
                <a:gd name="T7" fmla="*/ 210 h 240"/>
                <a:gd name="T8" fmla="*/ 30 w 240"/>
                <a:gd name="T9" fmla="*/ 3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40">
                  <a:moveTo>
                    <a:pt x="30" y="30"/>
                  </a:moveTo>
                  <a:cubicBezTo>
                    <a:pt x="60" y="0"/>
                    <a:pt x="180" y="0"/>
                    <a:pt x="210" y="30"/>
                  </a:cubicBezTo>
                  <a:cubicBezTo>
                    <a:pt x="240" y="60"/>
                    <a:pt x="240" y="180"/>
                    <a:pt x="210" y="210"/>
                  </a:cubicBezTo>
                  <a:cubicBezTo>
                    <a:pt x="180" y="240"/>
                    <a:pt x="60" y="240"/>
                    <a:pt x="30" y="210"/>
                  </a:cubicBezTo>
                  <a:cubicBezTo>
                    <a:pt x="0" y="180"/>
                    <a:pt x="0" y="60"/>
                    <a:pt x="30" y="30"/>
                  </a:cubicBezTo>
                  <a:close/>
                </a:path>
              </a:pathLst>
            </a:custGeom>
            <a:solidFill>
              <a:srgbClr val="C0C0C0"/>
            </a:solidFill>
            <a:ln w="9360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none" lIns="91440" tIns="45721" rIns="91440" bIns="45721" anchor="ctr" anchorCtr="0" upright="1">
              <a:noAutofit/>
            </a:bodyPr>
            <a:lstStyle/>
            <a:p>
              <a:endParaRPr lang="en-GB" sz="1801"/>
            </a:p>
          </p:txBody>
        </p:sp>
        <p:sp>
          <p:nvSpPr>
            <p:cNvPr id="20" name="Freeform 19"/>
            <p:cNvSpPr>
              <a:spLocks noChangeArrowheads="1"/>
            </p:cNvSpPr>
            <p:nvPr/>
          </p:nvSpPr>
          <p:spPr bwMode="auto">
            <a:xfrm>
              <a:off x="9858025" y="4165689"/>
              <a:ext cx="203200" cy="114300"/>
            </a:xfrm>
            <a:custGeom>
              <a:avLst/>
              <a:gdLst>
                <a:gd name="T0" fmla="*/ 30 w 240"/>
                <a:gd name="T1" fmla="*/ 30 h 240"/>
                <a:gd name="T2" fmla="*/ 210 w 240"/>
                <a:gd name="T3" fmla="*/ 30 h 240"/>
                <a:gd name="T4" fmla="*/ 210 w 240"/>
                <a:gd name="T5" fmla="*/ 210 h 240"/>
                <a:gd name="T6" fmla="*/ 30 w 240"/>
                <a:gd name="T7" fmla="*/ 210 h 240"/>
                <a:gd name="T8" fmla="*/ 30 w 240"/>
                <a:gd name="T9" fmla="*/ 3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40">
                  <a:moveTo>
                    <a:pt x="30" y="30"/>
                  </a:moveTo>
                  <a:cubicBezTo>
                    <a:pt x="60" y="0"/>
                    <a:pt x="180" y="0"/>
                    <a:pt x="210" y="30"/>
                  </a:cubicBezTo>
                  <a:cubicBezTo>
                    <a:pt x="240" y="60"/>
                    <a:pt x="240" y="180"/>
                    <a:pt x="210" y="210"/>
                  </a:cubicBezTo>
                  <a:cubicBezTo>
                    <a:pt x="180" y="240"/>
                    <a:pt x="60" y="240"/>
                    <a:pt x="30" y="210"/>
                  </a:cubicBezTo>
                  <a:cubicBezTo>
                    <a:pt x="0" y="180"/>
                    <a:pt x="0" y="60"/>
                    <a:pt x="30" y="30"/>
                  </a:cubicBezTo>
                  <a:close/>
                </a:path>
              </a:pathLst>
            </a:custGeom>
            <a:solidFill>
              <a:srgbClr val="C0C0C0"/>
            </a:solidFill>
            <a:ln w="9360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none" lIns="91440" tIns="45721" rIns="91440" bIns="45721" anchor="ctr" anchorCtr="0" upright="1">
              <a:noAutofit/>
            </a:bodyPr>
            <a:lstStyle/>
            <a:p>
              <a:endParaRPr lang="en-GB" sz="1801"/>
            </a:p>
          </p:txBody>
        </p:sp>
        <p:sp>
          <p:nvSpPr>
            <p:cNvPr id="21" name="Freeform 20"/>
            <p:cNvSpPr>
              <a:spLocks noChangeArrowheads="1"/>
            </p:cNvSpPr>
            <p:nvPr/>
          </p:nvSpPr>
          <p:spPr bwMode="auto">
            <a:xfrm>
              <a:off x="9002776" y="4165689"/>
              <a:ext cx="203200" cy="114300"/>
            </a:xfrm>
            <a:custGeom>
              <a:avLst/>
              <a:gdLst>
                <a:gd name="T0" fmla="*/ 30 w 240"/>
                <a:gd name="T1" fmla="*/ 30 h 240"/>
                <a:gd name="T2" fmla="*/ 210 w 240"/>
                <a:gd name="T3" fmla="*/ 30 h 240"/>
                <a:gd name="T4" fmla="*/ 210 w 240"/>
                <a:gd name="T5" fmla="*/ 210 h 240"/>
                <a:gd name="T6" fmla="*/ 30 w 240"/>
                <a:gd name="T7" fmla="*/ 210 h 240"/>
                <a:gd name="T8" fmla="*/ 30 w 240"/>
                <a:gd name="T9" fmla="*/ 3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40">
                  <a:moveTo>
                    <a:pt x="30" y="30"/>
                  </a:moveTo>
                  <a:cubicBezTo>
                    <a:pt x="60" y="0"/>
                    <a:pt x="180" y="0"/>
                    <a:pt x="210" y="30"/>
                  </a:cubicBezTo>
                  <a:cubicBezTo>
                    <a:pt x="240" y="60"/>
                    <a:pt x="240" y="180"/>
                    <a:pt x="210" y="210"/>
                  </a:cubicBezTo>
                  <a:cubicBezTo>
                    <a:pt x="180" y="240"/>
                    <a:pt x="60" y="240"/>
                    <a:pt x="30" y="210"/>
                  </a:cubicBezTo>
                  <a:cubicBezTo>
                    <a:pt x="0" y="180"/>
                    <a:pt x="0" y="60"/>
                    <a:pt x="30" y="30"/>
                  </a:cubicBezTo>
                  <a:close/>
                </a:path>
              </a:pathLst>
            </a:custGeom>
            <a:solidFill>
              <a:srgbClr val="C0C0C0"/>
            </a:solidFill>
            <a:ln w="9360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none" lIns="91440" tIns="45721" rIns="91440" bIns="45721" anchor="ctr" anchorCtr="0" upright="1">
              <a:noAutofit/>
            </a:bodyPr>
            <a:lstStyle/>
            <a:p>
              <a:endParaRPr lang="en-GB" sz="1801"/>
            </a:p>
          </p:txBody>
        </p:sp>
        <p:sp>
          <p:nvSpPr>
            <p:cNvPr id="22" name="Freeform 21"/>
            <p:cNvSpPr>
              <a:spLocks noChangeArrowheads="1"/>
            </p:cNvSpPr>
            <p:nvPr/>
          </p:nvSpPr>
          <p:spPr bwMode="auto">
            <a:xfrm>
              <a:off x="8927799" y="3664061"/>
              <a:ext cx="203200" cy="114300"/>
            </a:xfrm>
            <a:custGeom>
              <a:avLst/>
              <a:gdLst>
                <a:gd name="T0" fmla="*/ 30 w 240"/>
                <a:gd name="T1" fmla="*/ 30 h 240"/>
                <a:gd name="T2" fmla="*/ 210 w 240"/>
                <a:gd name="T3" fmla="*/ 30 h 240"/>
                <a:gd name="T4" fmla="*/ 210 w 240"/>
                <a:gd name="T5" fmla="*/ 210 h 240"/>
                <a:gd name="T6" fmla="*/ 30 w 240"/>
                <a:gd name="T7" fmla="*/ 210 h 240"/>
                <a:gd name="T8" fmla="*/ 30 w 240"/>
                <a:gd name="T9" fmla="*/ 3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40">
                  <a:moveTo>
                    <a:pt x="30" y="30"/>
                  </a:moveTo>
                  <a:cubicBezTo>
                    <a:pt x="60" y="0"/>
                    <a:pt x="180" y="0"/>
                    <a:pt x="210" y="30"/>
                  </a:cubicBezTo>
                  <a:cubicBezTo>
                    <a:pt x="240" y="60"/>
                    <a:pt x="240" y="180"/>
                    <a:pt x="210" y="210"/>
                  </a:cubicBezTo>
                  <a:cubicBezTo>
                    <a:pt x="180" y="240"/>
                    <a:pt x="60" y="240"/>
                    <a:pt x="30" y="210"/>
                  </a:cubicBezTo>
                  <a:cubicBezTo>
                    <a:pt x="0" y="180"/>
                    <a:pt x="0" y="60"/>
                    <a:pt x="30" y="30"/>
                  </a:cubicBezTo>
                  <a:close/>
                </a:path>
              </a:pathLst>
            </a:custGeom>
            <a:solidFill>
              <a:srgbClr val="C0C0C0"/>
            </a:solidFill>
            <a:ln w="9360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none" lIns="91440" tIns="45721" rIns="91440" bIns="45721" anchor="ctr" anchorCtr="0" upright="1">
              <a:noAutofit/>
            </a:bodyPr>
            <a:lstStyle/>
            <a:p>
              <a:endParaRPr lang="en-GB" sz="1801"/>
            </a:p>
          </p:txBody>
        </p:sp>
        <p:sp>
          <p:nvSpPr>
            <p:cNvPr id="23" name="Freeform 22"/>
            <p:cNvSpPr>
              <a:spLocks noChangeArrowheads="1"/>
            </p:cNvSpPr>
            <p:nvPr/>
          </p:nvSpPr>
          <p:spPr bwMode="auto">
            <a:xfrm>
              <a:off x="8657091" y="3371786"/>
              <a:ext cx="203200" cy="114300"/>
            </a:xfrm>
            <a:custGeom>
              <a:avLst/>
              <a:gdLst>
                <a:gd name="T0" fmla="*/ 30 w 240"/>
                <a:gd name="T1" fmla="*/ 30 h 240"/>
                <a:gd name="T2" fmla="*/ 210 w 240"/>
                <a:gd name="T3" fmla="*/ 30 h 240"/>
                <a:gd name="T4" fmla="*/ 210 w 240"/>
                <a:gd name="T5" fmla="*/ 210 h 240"/>
                <a:gd name="T6" fmla="*/ 30 w 240"/>
                <a:gd name="T7" fmla="*/ 210 h 240"/>
                <a:gd name="T8" fmla="*/ 30 w 240"/>
                <a:gd name="T9" fmla="*/ 3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40">
                  <a:moveTo>
                    <a:pt x="30" y="30"/>
                  </a:moveTo>
                  <a:cubicBezTo>
                    <a:pt x="60" y="0"/>
                    <a:pt x="180" y="0"/>
                    <a:pt x="210" y="30"/>
                  </a:cubicBezTo>
                  <a:cubicBezTo>
                    <a:pt x="240" y="60"/>
                    <a:pt x="240" y="180"/>
                    <a:pt x="210" y="210"/>
                  </a:cubicBezTo>
                  <a:cubicBezTo>
                    <a:pt x="180" y="240"/>
                    <a:pt x="60" y="240"/>
                    <a:pt x="30" y="210"/>
                  </a:cubicBezTo>
                  <a:cubicBezTo>
                    <a:pt x="0" y="180"/>
                    <a:pt x="0" y="60"/>
                    <a:pt x="30" y="30"/>
                  </a:cubicBezTo>
                  <a:close/>
                </a:path>
              </a:pathLst>
            </a:custGeom>
            <a:solidFill>
              <a:srgbClr val="C0C0C0"/>
            </a:solidFill>
            <a:ln w="9360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none" lIns="91440" tIns="45721" rIns="91440" bIns="45721" anchor="ctr" anchorCtr="0" upright="1">
              <a:noAutofit/>
            </a:bodyPr>
            <a:lstStyle/>
            <a:p>
              <a:endParaRPr lang="en-GB" sz="1801"/>
            </a:p>
          </p:txBody>
        </p:sp>
        <p:sp>
          <p:nvSpPr>
            <p:cNvPr id="24" name="Freeform 23"/>
            <p:cNvSpPr>
              <a:spLocks noChangeArrowheads="1"/>
            </p:cNvSpPr>
            <p:nvPr/>
          </p:nvSpPr>
          <p:spPr bwMode="auto">
            <a:xfrm>
              <a:off x="8545693" y="4077026"/>
              <a:ext cx="203200" cy="114300"/>
            </a:xfrm>
            <a:custGeom>
              <a:avLst/>
              <a:gdLst>
                <a:gd name="T0" fmla="*/ 30 w 240"/>
                <a:gd name="T1" fmla="*/ 30 h 240"/>
                <a:gd name="T2" fmla="*/ 210 w 240"/>
                <a:gd name="T3" fmla="*/ 30 h 240"/>
                <a:gd name="T4" fmla="*/ 210 w 240"/>
                <a:gd name="T5" fmla="*/ 210 h 240"/>
                <a:gd name="T6" fmla="*/ 30 w 240"/>
                <a:gd name="T7" fmla="*/ 210 h 240"/>
                <a:gd name="T8" fmla="*/ 30 w 240"/>
                <a:gd name="T9" fmla="*/ 3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40">
                  <a:moveTo>
                    <a:pt x="30" y="30"/>
                  </a:moveTo>
                  <a:cubicBezTo>
                    <a:pt x="60" y="0"/>
                    <a:pt x="180" y="0"/>
                    <a:pt x="210" y="30"/>
                  </a:cubicBezTo>
                  <a:cubicBezTo>
                    <a:pt x="240" y="60"/>
                    <a:pt x="240" y="180"/>
                    <a:pt x="210" y="210"/>
                  </a:cubicBezTo>
                  <a:cubicBezTo>
                    <a:pt x="180" y="240"/>
                    <a:pt x="60" y="240"/>
                    <a:pt x="30" y="210"/>
                  </a:cubicBezTo>
                  <a:cubicBezTo>
                    <a:pt x="0" y="180"/>
                    <a:pt x="0" y="60"/>
                    <a:pt x="30" y="30"/>
                  </a:cubicBezTo>
                  <a:close/>
                </a:path>
              </a:pathLst>
            </a:custGeom>
            <a:solidFill>
              <a:srgbClr val="C0C0C0"/>
            </a:solidFill>
            <a:ln w="9360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none" lIns="91440" tIns="45721" rIns="91440" bIns="45721" anchor="ctr" anchorCtr="0" upright="1">
              <a:noAutofit/>
            </a:bodyPr>
            <a:lstStyle/>
            <a:p>
              <a:endParaRPr lang="en-GB" sz="1801"/>
            </a:p>
          </p:txBody>
        </p:sp>
        <p:sp>
          <p:nvSpPr>
            <p:cNvPr id="25" name="Oval 24"/>
            <p:cNvSpPr>
              <a:spLocks noChangeArrowheads="1"/>
            </p:cNvSpPr>
            <p:nvPr/>
          </p:nvSpPr>
          <p:spPr bwMode="auto">
            <a:xfrm>
              <a:off x="9083585" y="2752806"/>
              <a:ext cx="546100" cy="278607"/>
            </a:xfrm>
            <a:prstGeom prst="ellipse">
              <a:avLst/>
            </a:prstGeom>
            <a:solidFill>
              <a:srgbClr val="000000"/>
            </a:solidFill>
            <a:ln w="38100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rot="0" vert="horz" wrap="square" lIns="91440" tIns="45721" rIns="91440" bIns="45721" anchor="t" anchorCtr="0" upright="1">
              <a:noAutofit/>
            </a:bodyPr>
            <a:lstStyle/>
            <a:p>
              <a:endParaRPr lang="en-GB" sz="1801"/>
            </a:p>
          </p:txBody>
        </p:sp>
      </p:grpSp>
      <p:cxnSp>
        <p:nvCxnSpPr>
          <p:cNvPr id="26" name="AutoShape 63"/>
          <p:cNvCxnSpPr>
            <a:cxnSpLocks noChangeShapeType="1"/>
            <a:stCxn id="21" idx="3"/>
          </p:cNvCxnSpPr>
          <p:nvPr/>
        </p:nvCxnSpPr>
        <p:spPr bwMode="auto">
          <a:xfrm flipH="1">
            <a:off x="7441924" y="4498024"/>
            <a:ext cx="1816793" cy="1845177"/>
          </a:xfrm>
          <a:prstGeom prst="straightConnector1">
            <a:avLst/>
          </a:prstGeom>
          <a:noFill/>
          <a:ln w="38100" cmpd="sng">
            <a:solidFill>
              <a:schemeClr val="accent1">
                <a:lumMod val="50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AutoShape 65"/>
          <p:cNvCxnSpPr>
            <a:cxnSpLocks noChangeShapeType="1"/>
          </p:cNvCxnSpPr>
          <p:nvPr/>
        </p:nvCxnSpPr>
        <p:spPr bwMode="auto">
          <a:xfrm flipH="1">
            <a:off x="7467601" y="4258979"/>
            <a:ext cx="1219741" cy="21010"/>
          </a:xfrm>
          <a:prstGeom prst="straightConnector1">
            <a:avLst/>
          </a:prstGeom>
          <a:noFill/>
          <a:ln w="38100" cmpd="sng">
            <a:solidFill>
              <a:schemeClr val="accent1">
                <a:lumMod val="50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AutoShape 66"/>
          <p:cNvCxnSpPr>
            <a:cxnSpLocks noChangeShapeType="1"/>
          </p:cNvCxnSpPr>
          <p:nvPr/>
        </p:nvCxnSpPr>
        <p:spPr bwMode="auto">
          <a:xfrm flipV="1">
            <a:off x="7467601" y="3124229"/>
            <a:ext cx="1478435" cy="145416"/>
          </a:xfrm>
          <a:prstGeom prst="straightConnector1">
            <a:avLst/>
          </a:prstGeom>
          <a:noFill/>
          <a:ln w="38100" cmpd="sng">
            <a:solidFill>
              <a:schemeClr val="accent1">
                <a:lumMod val="50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AutoShape 69"/>
          <p:cNvCxnSpPr>
            <a:cxnSpLocks noChangeShapeType="1"/>
          </p:cNvCxnSpPr>
          <p:nvPr/>
        </p:nvCxnSpPr>
        <p:spPr bwMode="auto">
          <a:xfrm>
            <a:off x="7467601" y="761935"/>
            <a:ext cx="2074663" cy="1995802"/>
          </a:xfrm>
          <a:prstGeom prst="straightConnector1">
            <a:avLst/>
          </a:prstGeom>
          <a:noFill/>
          <a:ln w="38100" cmpd="sng">
            <a:solidFill>
              <a:schemeClr val="accent1">
                <a:lumMod val="50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TextBox 46"/>
          <p:cNvSpPr txBox="1"/>
          <p:nvPr/>
        </p:nvSpPr>
        <p:spPr>
          <a:xfrm>
            <a:off x="9727161" y="300270"/>
            <a:ext cx="592428" cy="923330"/>
          </a:xfrm>
          <a:prstGeom prst="rect">
            <a:avLst/>
          </a:prstGeom>
          <a:noFill/>
          <a:ln w="38100">
            <a:solidFill>
              <a:srgbClr val="CC0066"/>
            </a:solidFill>
          </a:ln>
        </p:spPr>
        <p:txBody>
          <a:bodyPr wrap="square" rtlCol="0">
            <a:spAutoFit/>
          </a:bodyPr>
          <a:lstStyle/>
          <a:p>
            <a:r>
              <a:rPr lang="en-GB" sz="5400" dirty="0">
                <a:ln>
                  <a:solidFill>
                    <a:sysClr val="windowText" lastClr="000000"/>
                  </a:solidFill>
                </a:ln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080667" y="4677786"/>
            <a:ext cx="18653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imes New Roman" panose="02020603050405020304" pitchFamily="18" charset="0"/>
              </a:rPr>
              <a:t>animal cell</a:t>
            </a:r>
            <a:endParaRPr lang="en-GB" sz="2800" dirty="0"/>
          </a:p>
        </p:txBody>
      </p:sp>
      <p:sp>
        <p:nvSpPr>
          <p:cNvPr id="49" name="Rectangle 48"/>
          <p:cNvSpPr/>
          <p:nvPr/>
        </p:nvSpPr>
        <p:spPr>
          <a:xfrm>
            <a:off x="8824074" y="4939396"/>
            <a:ext cx="16059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imes New Roman" panose="02020603050405020304" pitchFamily="18" charset="0"/>
              </a:rPr>
              <a:t>plant cell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81859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683157"/>
              </p:ext>
            </p:extLst>
          </p:nvPr>
        </p:nvGraphicFramePr>
        <p:xfrm>
          <a:off x="4114801" y="56528"/>
          <a:ext cx="4007289" cy="6512010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4007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b="1" i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nucleus</a:t>
                      </a:r>
                    </a:p>
                  </a:txBody>
                  <a:tcPr marL="60157" marR="6015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2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2800" b="0" i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0157" marR="60157" marT="0" marB="0">
                    <a:solidFill>
                      <a:schemeClr val="tx1">
                        <a:lumMod val="65000"/>
                        <a:lumOff val="3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b="1" i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0157" marR="6015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5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This is a jelly that gives the cell its shape. It is also where chemical reactions take</a:t>
                      </a:r>
                      <a:r>
                        <a:rPr lang="en-GB" sz="2800" b="0" i="0" baseline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place.</a:t>
                      </a:r>
                      <a:endParaRPr lang="en-GB" sz="2800" b="0" i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0157" marR="60157" marT="0" marB="0">
                    <a:solidFill>
                      <a:schemeClr val="tx1">
                        <a:lumMod val="65000"/>
                        <a:lumOff val="3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b="1" i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cell membrane</a:t>
                      </a:r>
                    </a:p>
                  </a:txBody>
                  <a:tcPr marL="60157" marR="6015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2800" b="0" i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0157" marR="60157" marT="0" marB="0">
                    <a:solidFill>
                      <a:schemeClr val="tx1">
                        <a:lumMod val="65000"/>
                        <a:lumOff val="3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4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800" b="1" i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0157" marR="60157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459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These contain</a:t>
                      </a:r>
                      <a:r>
                        <a:rPr lang="en-GB" sz="2800" b="0" i="0" baseline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chlorophyll which is green. They make photosynthesis happen.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GB" sz="1200" b="0" i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="0" i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0157" marR="60157" marT="0" marB="0">
                    <a:solidFill>
                      <a:schemeClr val="tx1">
                        <a:lumMod val="65000"/>
                        <a:lumOff val="3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1706697" y="2160158"/>
            <a:ext cx="2289885" cy="2195330"/>
          </a:xfrm>
          <a:custGeom>
            <a:avLst/>
            <a:gdLst>
              <a:gd name="T0" fmla="*/ 390 w 3990"/>
              <a:gd name="T1" fmla="*/ 390 h 4230"/>
              <a:gd name="T2" fmla="*/ 1290 w 3990"/>
              <a:gd name="T3" fmla="*/ 30 h 4230"/>
              <a:gd name="T4" fmla="*/ 2370 w 3990"/>
              <a:gd name="T5" fmla="*/ 210 h 4230"/>
              <a:gd name="T6" fmla="*/ 3270 w 3990"/>
              <a:gd name="T7" fmla="*/ 750 h 4230"/>
              <a:gd name="T8" fmla="*/ 3630 w 3990"/>
              <a:gd name="T9" fmla="*/ 1830 h 4230"/>
              <a:gd name="T10" fmla="*/ 3810 w 3990"/>
              <a:gd name="T11" fmla="*/ 3270 h 4230"/>
              <a:gd name="T12" fmla="*/ 2550 w 3990"/>
              <a:gd name="T13" fmla="*/ 4170 h 4230"/>
              <a:gd name="T14" fmla="*/ 570 w 3990"/>
              <a:gd name="T15" fmla="*/ 3630 h 4230"/>
              <a:gd name="T16" fmla="*/ 30 w 3990"/>
              <a:gd name="T17" fmla="*/ 1470 h 4230"/>
              <a:gd name="T18" fmla="*/ 390 w 3990"/>
              <a:gd name="T19" fmla="*/ 390 h 4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990" h="4230">
                <a:moveTo>
                  <a:pt x="390" y="390"/>
                </a:moveTo>
                <a:cubicBezTo>
                  <a:pt x="600" y="150"/>
                  <a:pt x="960" y="60"/>
                  <a:pt x="1290" y="30"/>
                </a:cubicBezTo>
                <a:cubicBezTo>
                  <a:pt x="1620" y="0"/>
                  <a:pt x="2040" y="90"/>
                  <a:pt x="2370" y="210"/>
                </a:cubicBezTo>
                <a:cubicBezTo>
                  <a:pt x="2700" y="330"/>
                  <a:pt x="3060" y="480"/>
                  <a:pt x="3270" y="750"/>
                </a:cubicBezTo>
                <a:cubicBezTo>
                  <a:pt x="3480" y="1020"/>
                  <a:pt x="3540" y="1410"/>
                  <a:pt x="3630" y="1830"/>
                </a:cubicBezTo>
                <a:cubicBezTo>
                  <a:pt x="3720" y="2250"/>
                  <a:pt x="3990" y="2880"/>
                  <a:pt x="3810" y="3270"/>
                </a:cubicBezTo>
                <a:cubicBezTo>
                  <a:pt x="3630" y="3660"/>
                  <a:pt x="3090" y="4110"/>
                  <a:pt x="2550" y="4170"/>
                </a:cubicBezTo>
                <a:cubicBezTo>
                  <a:pt x="2010" y="4230"/>
                  <a:pt x="990" y="4080"/>
                  <a:pt x="570" y="3630"/>
                </a:cubicBezTo>
                <a:cubicBezTo>
                  <a:pt x="150" y="3180"/>
                  <a:pt x="60" y="2010"/>
                  <a:pt x="30" y="1470"/>
                </a:cubicBezTo>
                <a:cubicBezTo>
                  <a:pt x="0" y="930"/>
                  <a:pt x="180" y="630"/>
                  <a:pt x="390" y="390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cxnSp>
        <p:nvCxnSpPr>
          <p:cNvPr id="5" name="AutoShape 68"/>
          <p:cNvCxnSpPr>
            <a:cxnSpLocks noChangeShapeType="1"/>
            <a:stCxn id="4" idx="5"/>
          </p:cNvCxnSpPr>
          <p:nvPr/>
        </p:nvCxnSpPr>
        <p:spPr bwMode="auto">
          <a:xfrm flipV="1">
            <a:off x="3893279" y="3498461"/>
            <a:ext cx="654225" cy="358796"/>
          </a:xfrm>
          <a:prstGeom prst="straightConnector1">
            <a:avLst/>
          </a:prstGeom>
          <a:noFill/>
          <a:ln w="38100" cmpd="sng">
            <a:solidFill>
              <a:schemeClr val="accent1">
                <a:lumMod val="50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AutoShape 70"/>
          <p:cNvCxnSpPr>
            <a:cxnSpLocks noChangeShapeType="1"/>
            <a:stCxn id="8" idx="7"/>
          </p:cNvCxnSpPr>
          <p:nvPr/>
        </p:nvCxnSpPr>
        <p:spPr bwMode="auto">
          <a:xfrm flipV="1">
            <a:off x="3220529" y="147251"/>
            <a:ext cx="1488695" cy="2430119"/>
          </a:xfrm>
          <a:prstGeom prst="straightConnector1">
            <a:avLst/>
          </a:prstGeom>
          <a:noFill/>
          <a:ln w="38100" cmpd="sng">
            <a:solidFill>
              <a:schemeClr val="accent1">
                <a:lumMod val="50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68"/>
          <p:cNvCxnSpPr>
            <a:cxnSpLocks noChangeShapeType="1"/>
          </p:cNvCxnSpPr>
          <p:nvPr/>
        </p:nvCxnSpPr>
        <p:spPr bwMode="auto">
          <a:xfrm flipV="1">
            <a:off x="3396104" y="1256205"/>
            <a:ext cx="824286" cy="2046044"/>
          </a:xfrm>
          <a:prstGeom prst="straightConnector1">
            <a:avLst/>
          </a:prstGeom>
          <a:noFill/>
          <a:ln w="38100" cmpd="sng">
            <a:solidFill>
              <a:schemeClr val="accent1">
                <a:lumMod val="50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846100" y="2534746"/>
            <a:ext cx="438670" cy="291050"/>
          </a:xfrm>
          <a:prstGeom prst="ellipse">
            <a:avLst/>
          </a:prstGeom>
          <a:solidFill>
            <a:srgbClr val="000000"/>
          </a:solidFill>
          <a:ln w="38100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rot="0" vert="horz" wrap="square" lIns="91440" tIns="45721" rIns="91440" bIns="45721" anchor="t" anchorCtr="0" upright="1">
            <a:noAutofit/>
          </a:bodyPr>
          <a:lstStyle/>
          <a:p>
            <a:endParaRPr lang="en-GB" sz="1801"/>
          </a:p>
        </p:txBody>
      </p:sp>
      <p:grpSp>
        <p:nvGrpSpPr>
          <p:cNvPr id="39" name="Group 38"/>
          <p:cNvGrpSpPr/>
          <p:nvPr/>
        </p:nvGrpSpPr>
        <p:grpSpPr>
          <a:xfrm>
            <a:off x="8464920" y="1845360"/>
            <a:ext cx="2126880" cy="2950575"/>
            <a:chOff x="8061236" y="2171978"/>
            <a:chExt cx="2590800" cy="2328862"/>
          </a:xfrm>
        </p:grpSpPr>
        <p:sp>
          <p:nvSpPr>
            <p:cNvPr id="16" name="AutoShape 54"/>
            <p:cNvSpPr>
              <a:spLocks noChangeArrowheads="1"/>
            </p:cNvSpPr>
            <p:nvPr/>
          </p:nvSpPr>
          <p:spPr bwMode="auto">
            <a:xfrm>
              <a:off x="8061236" y="2171978"/>
              <a:ext cx="2590800" cy="2328862"/>
            </a:xfrm>
            <a:prstGeom prst="roundRect">
              <a:avLst>
                <a:gd name="adj" fmla="val 16667"/>
              </a:avLst>
            </a:prstGeom>
            <a:solidFill>
              <a:srgbClr val="CFCDC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1" rIns="91440" bIns="45721" anchor="t" anchorCtr="0" upright="1">
              <a:noAutofit/>
            </a:bodyPr>
            <a:lstStyle/>
            <a:p>
              <a:endParaRPr lang="en-GB" sz="1801"/>
            </a:p>
          </p:txBody>
        </p:sp>
        <p:sp>
          <p:nvSpPr>
            <p:cNvPr id="17" name="AutoShape 55" descr="Newsprint"/>
            <p:cNvSpPr>
              <a:spLocks noChangeArrowheads="1"/>
            </p:cNvSpPr>
            <p:nvPr/>
          </p:nvSpPr>
          <p:spPr bwMode="auto">
            <a:xfrm>
              <a:off x="8332172" y="2367222"/>
              <a:ext cx="2082800" cy="2035969"/>
            </a:xfrm>
            <a:prstGeom prst="roundRect">
              <a:avLst>
                <a:gd name="adj" fmla="val 16667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1" rIns="91440" bIns="45721" anchor="t" anchorCtr="0" upright="1">
              <a:noAutofit/>
            </a:bodyPr>
            <a:lstStyle/>
            <a:p>
              <a:endParaRPr lang="en-GB" sz="1801"/>
            </a:p>
          </p:txBody>
        </p:sp>
        <p:sp>
          <p:nvSpPr>
            <p:cNvPr id="18" name="Freeform 17"/>
            <p:cNvSpPr>
              <a:spLocks noChangeArrowheads="1"/>
            </p:cNvSpPr>
            <p:nvPr/>
          </p:nvSpPr>
          <p:spPr bwMode="auto">
            <a:xfrm>
              <a:off x="9198507" y="3226657"/>
              <a:ext cx="954617" cy="857251"/>
            </a:xfrm>
            <a:custGeom>
              <a:avLst/>
              <a:gdLst>
                <a:gd name="T0" fmla="*/ 210 w 1290"/>
                <a:gd name="T1" fmla="*/ 300 h 2340"/>
                <a:gd name="T2" fmla="*/ 570 w 1290"/>
                <a:gd name="T3" fmla="*/ 300 h 2340"/>
                <a:gd name="T4" fmla="*/ 930 w 1290"/>
                <a:gd name="T5" fmla="*/ 120 h 2340"/>
                <a:gd name="T6" fmla="*/ 930 w 1290"/>
                <a:gd name="T7" fmla="*/ 1020 h 2340"/>
                <a:gd name="T8" fmla="*/ 1290 w 1290"/>
                <a:gd name="T9" fmla="*/ 1920 h 2340"/>
                <a:gd name="T10" fmla="*/ 930 w 1290"/>
                <a:gd name="T11" fmla="*/ 2280 h 2340"/>
                <a:gd name="T12" fmla="*/ 210 w 1290"/>
                <a:gd name="T13" fmla="*/ 2280 h 2340"/>
                <a:gd name="T14" fmla="*/ 210 w 1290"/>
                <a:gd name="T15" fmla="*/ 1920 h 2340"/>
                <a:gd name="T16" fmla="*/ 30 w 1290"/>
                <a:gd name="T17" fmla="*/ 1020 h 2340"/>
                <a:gd name="T18" fmla="*/ 30 w 1290"/>
                <a:gd name="T19" fmla="*/ 480 h 2340"/>
                <a:gd name="T20" fmla="*/ 210 w 1290"/>
                <a:gd name="T21" fmla="*/ 300 h 2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90" h="2340">
                  <a:moveTo>
                    <a:pt x="210" y="300"/>
                  </a:moveTo>
                  <a:cubicBezTo>
                    <a:pt x="300" y="270"/>
                    <a:pt x="450" y="330"/>
                    <a:pt x="570" y="300"/>
                  </a:cubicBezTo>
                  <a:cubicBezTo>
                    <a:pt x="690" y="270"/>
                    <a:pt x="870" y="0"/>
                    <a:pt x="930" y="120"/>
                  </a:cubicBezTo>
                  <a:cubicBezTo>
                    <a:pt x="990" y="240"/>
                    <a:pt x="870" y="720"/>
                    <a:pt x="930" y="1020"/>
                  </a:cubicBezTo>
                  <a:cubicBezTo>
                    <a:pt x="990" y="1320"/>
                    <a:pt x="1290" y="1710"/>
                    <a:pt x="1290" y="1920"/>
                  </a:cubicBezTo>
                  <a:cubicBezTo>
                    <a:pt x="1290" y="2130"/>
                    <a:pt x="1110" y="2220"/>
                    <a:pt x="930" y="2280"/>
                  </a:cubicBezTo>
                  <a:cubicBezTo>
                    <a:pt x="750" y="2340"/>
                    <a:pt x="330" y="2340"/>
                    <a:pt x="210" y="2280"/>
                  </a:cubicBezTo>
                  <a:cubicBezTo>
                    <a:pt x="90" y="2220"/>
                    <a:pt x="240" y="2130"/>
                    <a:pt x="210" y="1920"/>
                  </a:cubicBezTo>
                  <a:cubicBezTo>
                    <a:pt x="180" y="1710"/>
                    <a:pt x="60" y="1260"/>
                    <a:pt x="30" y="1020"/>
                  </a:cubicBezTo>
                  <a:cubicBezTo>
                    <a:pt x="0" y="780"/>
                    <a:pt x="0" y="600"/>
                    <a:pt x="30" y="480"/>
                  </a:cubicBezTo>
                  <a:cubicBezTo>
                    <a:pt x="60" y="360"/>
                    <a:pt x="120" y="330"/>
                    <a:pt x="210" y="300"/>
                  </a:cubicBezTo>
                  <a:close/>
                </a:path>
              </a:pathLst>
            </a:custGeom>
            <a:solidFill>
              <a:srgbClr val="FFFFFF"/>
            </a:solidFill>
            <a:ln w="9360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none" lIns="91440" tIns="45721" rIns="91440" bIns="45721" anchor="ctr" anchorCtr="0" upright="1">
              <a:noAutofit/>
            </a:bodyPr>
            <a:lstStyle/>
            <a:p>
              <a:endParaRPr lang="en-GB" sz="1801"/>
            </a:p>
          </p:txBody>
        </p:sp>
        <p:sp>
          <p:nvSpPr>
            <p:cNvPr id="19" name="Freeform 18"/>
            <p:cNvSpPr>
              <a:spLocks noChangeArrowheads="1"/>
            </p:cNvSpPr>
            <p:nvPr/>
          </p:nvSpPr>
          <p:spPr bwMode="auto">
            <a:xfrm>
              <a:off x="8555492" y="3746227"/>
              <a:ext cx="203200" cy="114300"/>
            </a:xfrm>
            <a:custGeom>
              <a:avLst/>
              <a:gdLst>
                <a:gd name="T0" fmla="*/ 30 w 240"/>
                <a:gd name="T1" fmla="*/ 30 h 240"/>
                <a:gd name="T2" fmla="*/ 210 w 240"/>
                <a:gd name="T3" fmla="*/ 30 h 240"/>
                <a:gd name="T4" fmla="*/ 210 w 240"/>
                <a:gd name="T5" fmla="*/ 210 h 240"/>
                <a:gd name="T6" fmla="*/ 30 w 240"/>
                <a:gd name="T7" fmla="*/ 210 h 240"/>
                <a:gd name="T8" fmla="*/ 30 w 240"/>
                <a:gd name="T9" fmla="*/ 3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40">
                  <a:moveTo>
                    <a:pt x="30" y="30"/>
                  </a:moveTo>
                  <a:cubicBezTo>
                    <a:pt x="60" y="0"/>
                    <a:pt x="180" y="0"/>
                    <a:pt x="210" y="30"/>
                  </a:cubicBezTo>
                  <a:cubicBezTo>
                    <a:pt x="240" y="60"/>
                    <a:pt x="240" y="180"/>
                    <a:pt x="210" y="210"/>
                  </a:cubicBezTo>
                  <a:cubicBezTo>
                    <a:pt x="180" y="240"/>
                    <a:pt x="60" y="240"/>
                    <a:pt x="30" y="210"/>
                  </a:cubicBezTo>
                  <a:cubicBezTo>
                    <a:pt x="0" y="180"/>
                    <a:pt x="0" y="60"/>
                    <a:pt x="30" y="30"/>
                  </a:cubicBezTo>
                  <a:close/>
                </a:path>
              </a:pathLst>
            </a:custGeom>
            <a:solidFill>
              <a:srgbClr val="C0C0C0"/>
            </a:solidFill>
            <a:ln w="9360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none" lIns="91440" tIns="45721" rIns="91440" bIns="45721" anchor="ctr" anchorCtr="0" upright="1">
              <a:noAutofit/>
            </a:bodyPr>
            <a:lstStyle/>
            <a:p>
              <a:endParaRPr lang="en-GB" sz="1801"/>
            </a:p>
          </p:txBody>
        </p:sp>
        <p:sp>
          <p:nvSpPr>
            <p:cNvPr id="20" name="Freeform 19"/>
            <p:cNvSpPr>
              <a:spLocks noChangeArrowheads="1"/>
            </p:cNvSpPr>
            <p:nvPr/>
          </p:nvSpPr>
          <p:spPr bwMode="auto">
            <a:xfrm>
              <a:off x="9858025" y="4165689"/>
              <a:ext cx="203200" cy="114300"/>
            </a:xfrm>
            <a:custGeom>
              <a:avLst/>
              <a:gdLst>
                <a:gd name="T0" fmla="*/ 30 w 240"/>
                <a:gd name="T1" fmla="*/ 30 h 240"/>
                <a:gd name="T2" fmla="*/ 210 w 240"/>
                <a:gd name="T3" fmla="*/ 30 h 240"/>
                <a:gd name="T4" fmla="*/ 210 w 240"/>
                <a:gd name="T5" fmla="*/ 210 h 240"/>
                <a:gd name="T6" fmla="*/ 30 w 240"/>
                <a:gd name="T7" fmla="*/ 210 h 240"/>
                <a:gd name="T8" fmla="*/ 30 w 240"/>
                <a:gd name="T9" fmla="*/ 3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40">
                  <a:moveTo>
                    <a:pt x="30" y="30"/>
                  </a:moveTo>
                  <a:cubicBezTo>
                    <a:pt x="60" y="0"/>
                    <a:pt x="180" y="0"/>
                    <a:pt x="210" y="30"/>
                  </a:cubicBezTo>
                  <a:cubicBezTo>
                    <a:pt x="240" y="60"/>
                    <a:pt x="240" y="180"/>
                    <a:pt x="210" y="210"/>
                  </a:cubicBezTo>
                  <a:cubicBezTo>
                    <a:pt x="180" y="240"/>
                    <a:pt x="60" y="240"/>
                    <a:pt x="30" y="210"/>
                  </a:cubicBezTo>
                  <a:cubicBezTo>
                    <a:pt x="0" y="180"/>
                    <a:pt x="0" y="60"/>
                    <a:pt x="30" y="30"/>
                  </a:cubicBezTo>
                  <a:close/>
                </a:path>
              </a:pathLst>
            </a:custGeom>
            <a:solidFill>
              <a:srgbClr val="C0C0C0"/>
            </a:solidFill>
            <a:ln w="9360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none" lIns="91440" tIns="45721" rIns="91440" bIns="45721" anchor="ctr" anchorCtr="0" upright="1">
              <a:noAutofit/>
            </a:bodyPr>
            <a:lstStyle/>
            <a:p>
              <a:endParaRPr lang="en-GB" sz="1801"/>
            </a:p>
          </p:txBody>
        </p:sp>
        <p:sp>
          <p:nvSpPr>
            <p:cNvPr id="21" name="Freeform 20"/>
            <p:cNvSpPr>
              <a:spLocks noChangeArrowheads="1"/>
            </p:cNvSpPr>
            <p:nvPr/>
          </p:nvSpPr>
          <p:spPr bwMode="auto">
            <a:xfrm>
              <a:off x="9002776" y="4165689"/>
              <a:ext cx="203200" cy="114300"/>
            </a:xfrm>
            <a:custGeom>
              <a:avLst/>
              <a:gdLst>
                <a:gd name="T0" fmla="*/ 30 w 240"/>
                <a:gd name="T1" fmla="*/ 30 h 240"/>
                <a:gd name="T2" fmla="*/ 210 w 240"/>
                <a:gd name="T3" fmla="*/ 30 h 240"/>
                <a:gd name="T4" fmla="*/ 210 w 240"/>
                <a:gd name="T5" fmla="*/ 210 h 240"/>
                <a:gd name="T6" fmla="*/ 30 w 240"/>
                <a:gd name="T7" fmla="*/ 210 h 240"/>
                <a:gd name="T8" fmla="*/ 30 w 240"/>
                <a:gd name="T9" fmla="*/ 3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40">
                  <a:moveTo>
                    <a:pt x="30" y="30"/>
                  </a:moveTo>
                  <a:cubicBezTo>
                    <a:pt x="60" y="0"/>
                    <a:pt x="180" y="0"/>
                    <a:pt x="210" y="30"/>
                  </a:cubicBezTo>
                  <a:cubicBezTo>
                    <a:pt x="240" y="60"/>
                    <a:pt x="240" y="180"/>
                    <a:pt x="210" y="210"/>
                  </a:cubicBezTo>
                  <a:cubicBezTo>
                    <a:pt x="180" y="240"/>
                    <a:pt x="60" y="240"/>
                    <a:pt x="30" y="210"/>
                  </a:cubicBezTo>
                  <a:cubicBezTo>
                    <a:pt x="0" y="180"/>
                    <a:pt x="0" y="60"/>
                    <a:pt x="30" y="30"/>
                  </a:cubicBezTo>
                  <a:close/>
                </a:path>
              </a:pathLst>
            </a:custGeom>
            <a:solidFill>
              <a:srgbClr val="C0C0C0"/>
            </a:solidFill>
            <a:ln w="9360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none" lIns="91440" tIns="45721" rIns="91440" bIns="45721" anchor="ctr" anchorCtr="0" upright="1">
              <a:noAutofit/>
            </a:bodyPr>
            <a:lstStyle/>
            <a:p>
              <a:endParaRPr lang="en-GB" sz="1801"/>
            </a:p>
          </p:txBody>
        </p:sp>
        <p:sp>
          <p:nvSpPr>
            <p:cNvPr id="22" name="Freeform 21"/>
            <p:cNvSpPr>
              <a:spLocks noChangeArrowheads="1"/>
            </p:cNvSpPr>
            <p:nvPr/>
          </p:nvSpPr>
          <p:spPr bwMode="auto">
            <a:xfrm>
              <a:off x="8927799" y="3664061"/>
              <a:ext cx="203200" cy="114300"/>
            </a:xfrm>
            <a:custGeom>
              <a:avLst/>
              <a:gdLst>
                <a:gd name="T0" fmla="*/ 30 w 240"/>
                <a:gd name="T1" fmla="*/ 30 h 240"/>
                <a:gd name="T2" fmla="*/ 210 w 240"/>
                <a:gd name="T3" fmla="*/ 30 h 240"/>
                <a:gd name="T4" fmla="*/ 210 w 240"/>
                <a:gd name="T5" fmla="*/ 210 h 240"/>
                <a:gd name="T6" fmla="*/ 30 w 240"/>
                <a:gd name="T7" fmla="*/ 210 h 240"/>
                <a:gd name="T8" fmla="*/ 30 w 240"/>
                <a:gd name="T9" fmla="*/ 3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40">
                  <a:moveTo>
                    <a:pt x="30" y="30"/>
                  </a:moveTo>
                  <a:cubicBezTo>
                    <a:pt x="60" y="0"/>
                    <a:pt x="180" y="0"/>
                    <a:pt x="210" y="30"/>
                  </a:cubicBezTo>
                  <a:cubicBezTo>
                    <a:pt x="240" y="60"/>
                    <a:pt x="240" y="180"/>
                    <a:pt x="210" y="210"/>
                  </a:cubicBezTo>
                  <a:cubicBezTo>
                    <a:pt x="180" y="240"/>
                    <a:pt x="60" y="240"/>
                    <a:pt x="30" y="210"/>
                  </a:cubicBezTo>
                  <a:cubicBezTo>
                    <a:pt x="0" y="180"/>
                    <a:pt x="0" y="60"/>
                    <a:pt x="30" y="30"/>
                  </a:cubicBezTo>
                  <a:close/>
                </a:path>
              </a:pathLst>
            </a:custGeom>
            <a:solidFill>
              <a:srgbClr val="C0C0C0"/>
            </a:solidFill>
            <a:ln w="9360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none" lIns="91440" tIns="45721" rIns="91440" bIns="45721" anchor="ctr" anchorCtr="0" upright="1">
              <a:noAutofit/>
            </a:bodyPr>
            <a:lstStyle/>
            <a:p>
              <a:endParaRPr lang="en-GB" sz="1801"/>
            </a:p>
          </p:txBody>
        </p:sp>
        <p:sp>
          <p:nvSpPr>
            <p:cNvPr id="23" name="Freeform 22"/>
            <p:cNvSpPr>
              <a:spLocks noChangeArrowheads="1"/>
            </p:cNvSpPr>
            <p:nvPr/>
          </p:nvSpPr>
          <p:spPr bwMode="auto">
            <a:xfrm>
              <a:off x="8657091" y="3371786"/>
              <a:ext cx="203200" cy="114300"/>
            </a:xfrm>
            <a:custGeom>
              <a:avLst/>
              <a:gdLst>
                <a:gd name="T0" fmla="*/ 30 w 240"/>
                <a:gd name="T1" fmla="*/ 30 h 240"/>
                <a:gd name="T2" fmla="*/ 210 w 240"/>
                <a:gd name="T3" fmla="*/ 30 h 240"/>
                <a:gd name="T4" fmla="*/ 210 w 240"/>
                <a:gd name="T5" fmla="*/ 210 h 240"/>
                <a:gd name="T6" fmla="*/ 30 w 240"/>
                <a:gd name="T7" fmla="*/ 210 h 240"/>
                <a:gd name="T8" fmla="*/ 30 w 240"/>
                <a:gd name="T9" fmla="*/ 3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40">
                  <a:moveTo>
                    <a:pt x="30" y="30"/>
                  </a:moveTo>
                  <a:cubicBezTo>
                    <a:pt x="60" y="0"/>
                    <a:pt x="180" y="0"/>
                    <a:pt x="210" y="30"/>
                  </a:cubicBezTo>
                  <a:cubicBezTo>
                    <a:pt x="240" y="60"/>
                    <a:pt x="240" y="180"/>
                    <a:pt x="210" y="210"/>
                  </a:cubicBezTo>
                  <a:cubicBezTo>
                    <a:pt x="180" y="240"/>
                    <a:pt x="60" y="240"/>
                    <a:pt x="30" y="210"/>
                  </a:cubicBezTo>
                  <a:cubicBezTo>
                    <a:pt x="0" y="180"/>
                    <a:pt x="0" y="60"/>
                    <a:pt x="30" y="30"/>
                  </a:cubicBezTo>
                  <a:close/>
                </a:path>
              </a:pathLst>
            </a:custGeom>
            <a:solidFill>
              <a:srgbClr val="C0C0C0"/>
            </a:solidFill>
            <a:ln w="9360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none" lIns="91440" tIns="45721" rIns="91440" bIns="45721" anchor="ctr" anchorCtr="0" upright="1">
              <a:noAutofit/>
            </a:bodyPr>
            <a:lstStyle/>
            <a:p>
              <a:endParaRPr lang="en-GB" sz="1801"/>
            </a:p>
          </p:txBody>
        </p:sp>
        <p:sp>
          <p:nvSpPr>
            <p:cNvPr id="24" name="Freeform 23"/>
            <p:cNvSpPr>
              <a:spLocks noChangeArrowheads="1"/>
            </p:cNvSpPr>
            <p:nvPr/>
          </p:nvSpPr>
          <p:spPr bwMode="auto">
            <a:xfrm>
              <a:off x="8545693" y="4077026"/>
              <a:ext cx="203200" cy="114300"/>
            </a:xfrm>
            <a:custGeom>
              <a:avLst/>
              <a:gdLst>
                <a:gd name="T0" fmla="*/ 30 w 240"/>
                <a:gd name="T1" fmla="*/ 30 h 240"/>
                <a:gd name="T2" fmla="*/ 210 w 240"/>
                <a:gd name="T3" fmla="*/ 30 h 240"/>
                <a:gd name="T4" fmla="*/ 210 w 240"/>
                <a:gd name="T5" fmla="*/ 210 h 240"/>
                <a:gd name="T6" fmla="*/ 30 w 240"/>
                <a:gd name="T7" fmla="*/ 210 h 240"/>
                <a:gd name="T8" fmla="*/ 30 w 240"/>
                <a:gd name="T9" fmla="*/ 3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40">
                  <a:moveTo>
                    <a:pt x="30" y="30"/>
                  </a:moveTo>
                  <a:cubicBezTo>
                    <a:pt x="60" y="0"/>
                    <a:pt x="180" y="0"/>
                    <a:pt x="210" y="30"/>
                  </a:cubicBezTo>
                  <a:cubicBezTo>
                    <a:pt x="240" y="60"/>
                    <a:pt x="240" y="180"/>
                    <a:pt x="210" y="210"/>
                  </a:cubicBezTo>
                  <a:cubicBezTo>
                    <a:pt x="180" y="240"/>
                    <a:pt x="60" y="240"/>
                    <a:pt x="30" y="210"/>
                  </a:cubicBezTo>
                  <a:cubicBezTo>
                    <a:pt x="0" y="180"/>
                    <a:pt x="0" y="60"/>
                    <a:pt x="30" y="30"/>
                  </a:cubicBezTo>
                  <a:close/>
                </a:path>
              </a:pathLst>
            </a:custGeom>
            <a:solidFill>
              <a:srgbClr val="C0C0C0"/>
            </a:solidFill>
            <a:ln w="9360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none" lIns="91440" tIns="45721" rIns="91440" bIns="45721" anchor="ctr" anchorCtr="0" upright="1">
              <a:noAutofit/>
            </a:bodyPr>
            <a:lstStyle/>
            <a:p>
              <a:endParaRPr lang="en-GB" sz="1801"/>
            </a:p>
          </p:txBody>
        </p:sp>
        <p:sp>
          <p:nvSpPr>
            <p:cNvPr id="25" name="Oval 24"/>
            <p:cNvSpPr>
              <a:spLocks noChangeArrowheads="1"/>
            </p:cNvSpPr>
            <p:nvPr/>
          </p:nvSpPr>
          <p:spPr bwMode="auto">
            <a:xfrm>
              <a:off x="9083587" y="2752806"/>
              <a:ext cx="515215" cy="278607"/>
            </a:xfrm>
            <a:prstGeom prst="ellipse">
              <a:avLst/>
            </a:prstGeom>
            <a:solidFill>
              <a:srgbClr val="000000"/>
            </a:solidFill>
            <a:ln w="38100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rot="0" vert="horz" wrap="square" lIns="91440" tIns="45721" rIns="91440" bIns="45721" anchor="t" anchorCtr="0" upright="1">
              <a:noAutofit/>
            </a:bodyPr>
            <a:lstStyle/>
            <a:p>
              <a:endParaRPr lang="en-GB" sz="1801"/>
            </a:p>
          </p:txBody>
        </p:sp>
      </p:grpSp>
      <p:cxnSp>
        <p:nvCxnSpPr>
          <p:cNvPr id="26" name="AutoShape 63"/>
          <p:cNvCxnSpPr>
            <a:cxnSpLocks noChangeShapeType="1"/>
            <a:stCxn id="21" idx="3"/>
          </p:cNvCxnSpPr>
          <p:nvPr/>
        </p:nvCxnSpPr>
        <p:spPr bwMode="auto">
          <a:xfrm flipH="1" flipV="1">
            <a:off x="7620000" y="4443719"/>
            <a:ext cx="1638716" cy="54305"/>
          </a:xfrm>
          <a:prstGeom prst="straightConnector1">
            <a:avLst/>
          </a:prstGeom>
          <a:noFill/>
          <a:ln w="38100" cmpd="sng">
            <a:solidFill>
              <a:schemeClr val="accent1">
                <a:lumMod val="50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AutoShape 65"/>
          <p:cNvCxnSpPr>
            <a:cxnSpLocks noChangeShapeType="1"/>
          </p:cNvCxnSpPr>
          <p:nvPr/>
        </p:nvCxnSpPr>
        <p:spPr bwMode="auto">
          <a:xfrm flipH="1" flipV="1">
            <a:off x="7620000" y="3724647"/>
            <a:ext cx="1067342" cy="534333"/>
          </a:xfrm>
          <a:prstGeom prst="straightConnector1">
            <a:avLst/>
          </a:prstGeom>
          <a:noFill/>
          <a:ln w="38100" cmpd="sng">
            <a:solidFill>
              <a:schemeClr val="accent1">
                <a:lumMod val="50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AutoShape 66"/>
          <p:cNvCxnSpPr>
            <a:cxnSpLocks noChangeShapeType="1"/>
          </p:cNvCxnSpPr>
          <p:nvPr/>
        </p:nvCxnSpPr>
        <p:spPr bwMode="auto">
          <a:xfrm>
            <a:off x="7772401" y="1256205"/>
            <a:ext cx="1173635" cy="1868024"/>
          </a:xfrm>
          <a:prstGeom prst="straightConnector1">
            <a:avLst/>
          </a:prstGeom>
          <a:noFill/>
          <a:ln w="38100" cmpd="sng">
            <a:solidFill>
              <a:schemeClr val="accent1">
                <a:lumMod val="50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AutoShape 69"/>
          <p:cNvCxnSpPr>
            <a:cxnSpLocks noChangeShapeType="1"/>
          </p:cNvCxnSpPr>
          <p:nvPr/>
        </p:nvCxnSpPr>
        <p:spPr bwMode="auto">
          <a:xfrm>
            <a:off x="7239001" y="300271"/>
            <a:ext cx="2303263" cy="2457467"/>
          </a:xfrm>
          <a:prstGeom prst="straightConnector1">
            <a:avLst/>
          </a:prstGeom>
          <a:noFill/>
          <a:ln w="38100" cmpd="sng">
            <a:solidFill>
              <a:schemeClr val="accent1">
                <a:lumMod val="50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TextBox 46"/>
          <p:cNvSpPr txBox="1"/>
          <p:nvPr/>
        </p:nvSpPr>
        <p:spPr>
          <a:xfrm>
            <a:off x="9727161" y="300270"/>
            <a:ext cx="592428" cy="923330"/>
          </a:xfrm>
          <a:prstGeom prst="rect">
            <a:avLst/>
          </a:prstGeom>
          <a:noFill/>
          <a:ln w="38100">
            <a:solidFill>
              <a:srgbClr val="CC0066"/>
            </a:solidFill>
          </a:ln>
        </p:spPr>
        <p:txBody>
          <a:bodyPr wrap="square" rtlCol="0">
            <a:spAutoFit/>
          </a:bodyPr>
          <a:lstStyle/>
          <a:p>
            <a:r>
              <a:rPr lang="en-GB" sz="5400" dirty="0">
                <a:ln>
                  <a:solidFill>
                    <a:sysClr val="windowText" lastClr="000000"/>
                  </a:solidFill>
                </a:ln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080667" y="4677786"/>
            <a:ext cx="18653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imes New Roman" panose="02020603050405020304" pitchFamily="18" charset="0"/>
              </a:rPr>
              <a:t>animal cell</a:t>
            </a:r>
            <a:endParaRPr lang="en-GB" sz="2800" dirty="0"/>
          </a:p>
        </p:txBody>
      </p:sp>
      <p:sp>
        <p:nvSpPr>
          <p:cNvPr id="49" name="Rectangle 48"/>
          <p:cNvSpPr/>
          <p:nvPr/>
        </p:nvSpPr>
        <p:spPr>
          <a:xfrm>
            <a:off x="8824074" y="4939396"/>
            <a:ext cx="16059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imes New Roman" panose="02020603050405020304" pitchFamily="18" charset="0"/>
              </a:rPr>
              <a:t>plant cell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25246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ChangeArrowheads="1"/>
          </p:cNvSpPr>
          <p:nvPr/>
        </p:nvSpPr>
        <p:spPr bwMode="auto">
          <a:xfrm>
            <a:off x="2112127" y="1999824"/>
            <a:ext cx="2057401" cy="2333625"/>
          </a:xfrm>
          <a:custGeom>
            <a:avLst/>
            <a:gdLst>
              <a:gd name="T0" fmla="*/ 390 w 3990"/>
              <a:gd name="T1" fmla="*/ 390 h 4230"/>
              <a:gd name="T2" fmla="*/ 1290 w 3990"/>
              <a:gd name="T3" fmla="*/ 30 h 4230"/>
              <a:gd name="T4" fmla="*/ 2370 w 3990"/>
              <a:gd name="T5" fmla="*/ 210 h 4230"/>
              <a:gd name="T6" fmla="*/ 3270 w 3990"/>
              <a:gd name="T7" fmla="*/ 750 h 4230"/>
              <a:gd name="T8" fmla="*/ 3630 w 3990"/>
              <a:gd name="T9" fmla="*/ 1830 h 4230"/>
              <a:gd name="T10" fmla="*/ 3810 w 3990"/>
              <a:gd name="T11" fmla="*/ 3270 h 4230"/>
              <a:gd name="T12" fmla="*/ 2550 w 3990"/>
              <a:gd name="T13" fmla="*/ 4170 h 4230"/>
              <a:gd name="T14" fmla="*/ 570 w 3990"/>
              <a:gd name="T15" fmla="*/ 3630 h 4230"/>
              <a:gd name="T16" fmla="*/ 30 w 3990"/>
              <a:gd name="T17" fmla="*/ 1470 h 4230"/>
              <a:gd name="T18" fmla="*/ 390 w 3990"/>
              <a:gd name="T19" fmla="*/ 390 h 4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990" h="4230">
                <a:moveTo>
                  <a:pt x="390" y="390"/>
                </a:moveTo>
                <a:cubicBezTo>
                  <a:pt x="600" y="150"/>
                  <a:pt x="960" y="60"/>
                  <a:pt x="1290" y="30"/>
                </a:cubicBezTo>
                <a:cubicBezTo>
                  <a:pt x="1620" y="0"/>
                  <a:pt x="2040" y="90"/>
                  <a:pt x="2370" y="210"/>
                </a:cubicBezTo>
                <a:cubicBezTo>
                  <a:pt x="2700" y="330"/>
                  <a:pt x="3060" y="480"/>
                  <a:pt x="3270" y="750"/>
                </a:cubicBezTo>
                <a:cubicBezTo>
                  <a:pt x="3480" y="1020"/>
                  <a:pt x="3540" y="1410"/>
                  <a:pt x="3630" y="1830"/>
                </a:cubicBezTo>
                <a:cubicBezTo>
                  <a:pt x="3720" y="2250"/>
                  <a:pt x="3990" y="2880"/>
                  <a:pt x="3810" y="3270"/>
                </a:cubicBezTo>
                <a:cubicBezTo>
                  <a:pt x="3630" y="3660"/>
                  <a:pt x="3090" y="4110"/>
                  <a:pt x="2550" y="4170"/>
                </a:cubicBezTo>
                <a:cubicBezTo>
                  <a:pt x="2010" y="4230"/>
                  <a:pt x="990" y="4080"/>
                  <a:pt x="570" y="3630"/>
                </a:cubicBezTo>
                <a:cubicBezTo>
                  <a:pt x="150" y="3180"/>
                  <a:pt x="60" y="2010"/>
                  <a:pt x="30" y="1470"/>
                </a:cubicBezTo>
                <a:cubicBezTo>
                  <a:pt x="0" y="930"/>
                  <a:pt x="180" y="630"/>
                  <a:pt x="390" y="390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140826" y="2590800"/>
            <a:ext cx="409575" cy="371476"/>
          </a:xfrm>
          <a:prstGeom prst="ellipse">
            <a:avLst/>
          </a:prstGeom>
          <a:solidFill>
            <a:srgbClr val="000000"/>
          </a:solidFill>
          <a:ln w="38100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rot="0" vert="horz" wrap="square" lIns="91440" tIns="45721" rIns="91440" bIns="45721" anchor="t" anchorCtr="0" upright="1">
            <a:noAutofit/>
          </a:bodyPr>
          <a:lstStyle/>
          <a:p>
            <a:endParaRPr lang="en-GB" sz="1801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194073" y="4822800"/>
            <a:ext cx="1893507" cy="52322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1" rIns="91440" bIns="45721" anchor="t" anchorCtr="0" upright="1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imes New Roman" panose="02020603050405020304" pitchFamily="18" charset="0"/>
              </a:rPr>
              <a:t>animal cell</a:t>
            </a:r>
            <a:endParaRPr lang="en-GB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057453" y="1692072"/>
            <a:ext cx="2126880" cy="2950575"/>
            <a:chOff x="8061236" y="2171978"/>
            <a:chExt cx="2590800" cy="2328862"/>
          </a:xfrm>
        </p:grpSpPr>
        <p:sp>
          <p:nvSpPr>
            <p:cNvPr id="7" name="AutoShape 54"/>
            <p:cNvSpPr>
              <a:spLocks noChangeArrowheads="1"/>
            </p:cNvSpPr>
            <p:nvPr/>
          </p:nvSpPr>
          <p:spPr bwMode="auto">
            <a:xfrm>
              <a:off x="8061236" y="2171978"/>
              <a:ext cx="2590800" cy="2328862"/>
            </a:xfrm>
            <a:prstGeom prst="roundRect">
              <a:avLst>
                <a:gd name="adj" fmla="val 16667"/>
              </a:avLst>
            </a:prstGeom>
            <a:solidFill>
              <a:srgbClr val="CFCDC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1" rIns="91440" bIns="45721" anchor="t" anchorCtr="0" upright="1">
              <a:noAutofit/>
            </a:bodyPr>
            <a:lstStyle/>
            <a:p>
              <a:endParaRPr lang="en-GB" sz="1801"/>
            </a:p>
          </p:txBody>
        </p:sp>
        <p:sp>
          <p:nvSpPr>
            <p:cNvPr id="8" name="AutoShape 55" descr="Newsprint"/>
            <p:cNvSpPr>
              <a:spLocks noChangeArrowheads="1"/>
            </p:cNvSpPr>
            <p:nvPr/>
          </p:nvSpPr>
          <p:spPr bwMode="auto">
            <a:xfrm>
              <a:off x="8332172" y="2367222"/>
              <a:ext cx="2082800" cy="2035969"/>
            </a:xfrm>
            <a:prstGeom prst="roundRect">
              <a:avLst>
                <a:gd name="adj" fmla="val 16667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1" rIns="91440" bIns="45721" anchor="t" anchorCtr="0" upright="1">
              <a:noAutofit/>
            </a:bodyPr>
            <a:lstStyle/>
            <a:p>
              <a:endParaRPr lang="en-GB" sz="1801"/>
            </a:p>
          </p:txBody>
        </p:sp>
        <p:sp>
          <p:nvSpPr>
            <p:cNvPr id="9" name="Freeform 8"/>
            <p:cNvSpPr>
              <a:spLocks noChangeArrowheads="1"/>
            </p:cNvSpPr>
            <p:nvPr/>
          </p:nvSpPr>
          <p:spPr bwMode="auto">
            <a:xfrm>
              <a:off x="9198507" y="3226657"/>
              <a:ext cx="954617" cy="857251"/>
            </a:xfrm>
            <a:custGeom>
              <a:avLst/>
              <a:gdLst>
                <a:gd name="T0" fmla="*/ 210 w 1290"/>
                <a:gd name="T1" fmla="*/ 300 h 2340"/>
                <a:gd name="T2" fmla="*/ 570 w 1290"/>
                <a:gd name="T3" fmla="*/ 300 h 2340"/>
                <a:gd name="T4" fmla="*/ 930 w 1290"/>
                <a:gd name="T5" fmla="*/ 120 h 2340"/>
                <a:gd name="T6" fmla="*/ 930 w 1290"/>
                <a:gd name="T7" fmla="*/ 1020 h 2340"/>
                <a:gd name="T8" fmla="*/ 1290 w 1290"/>
                <a:gd name="T9" fmla="*/ 1920 h 2340"/>
                <a:gd name="T10" fmla="*/ 930 w 1290"/>
                <a:gd name="T11" fmla="*/ 2280 h 2340"/>
                <a:gd name="T12" fmla="*/ 210 w 1290"/>
                <a:gd name="T13" fmla="*/ 2280 h 2340"/>
                <a:gd name="T14" fmla="*/ 210 w 1290"/>
                <a:gd name="T15" fmla="*/ 1920 h 2340"/>
                <a:gd name="T16" fmla="*/ 30 w 1290"/>
                <a:gd name="T17" fmla="*/ 1020 h 2340"/>
                <a:gd name="T18" fmla="*/ 30 w 1290"/>
                <a:gd name="T19" fmla="*/ 480 h 2340"/>
                <a:gd name="T20" fmla="*/ 210 w 1290"/>
                <a:gd name="T21" fmla="*/ 300 h 2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90" h="2340">
                  <a:moveTo>
                    <a:pt x="210" y="300"/>
                  </a:moveTo>
                  <a:cubicBezTo>
                    <a:pt x="300" y="270"/>
                    <a:pt x="450" y="330"/>
                    <a:pt x="570" y="300"/>
                  </a:cubicBezTo>
                  <a:cubicBezTo>
                    <a:pt x="690" y="270"/>
                    <a:pt x="870" y="0"/>
                    <a:pt x="930" y="120"/>
                  </a:cubicBezTo>
                  <a:cubicBezTo>
                    <a:pt x="990" y="240"/>
                    <a:pt x="870" y="720"/>
                    <a:pt x="930" y="1020"/>
                  </a:cubicBezTo>
                  <a:cubicBezTo>
                    <a:pt x="990" y="1320"/>
                    <a:pt x="1290" y="1710"/>
                    <a:pt x="1290" y="1920"/>
                  </a:cubicBezTo>
                  <a:cubicBezTo>
                    <a:pt x="1290" y="2130"/>
                    <a:pt x="1110" y="2220"/>
                    <a:pt x="930" y="2280"/>
                  </a:cubicBezTo>
                  <a:cubicBezTo>
                    <a:pt x="750" y="2340"/>
                    <a:pt x="330" y="2340"/>
                    <a:pt x="210" y="2280"/>
                  </a:cubicBezTo>
                  <a:cubicBezTo>
                    <a:pt x="90" y="2220"/>
                    <a:pt x="240" y="2130"/>
                    <a:pt x="210" y="1920"/>
                  </a:cubicBezTo>
                  <a:cubicBezTo>
                    <a:pt x="180" y="1710"/>
                    <a:pt x="60" y="1260"/>
                    <a:pt x="30" y="1020"/>
                  </a:cubicBezTo>
                  <a:cubicBezTo>
                    <a:pt x="0" y="780"/>
                    <a:pt x="0" y="600"/>
                    <a:pt x="30" y="480"/>
                  </a:cubicBezTo>
                  <a:cubicBezTo>
                    <a:pt x="60" y="360"/>
                    <a:pt x="120" y="330"/>
                    <a:pt x="210" y="300"/>
                  </a:cubicBezTo>
                  <a:close/>
                </a:path>
              </a:pathLst>
            </a:custGeom>
            <a:solidFill>
              <a:srgbClr val="FFFFFF"/>
            </a:solidFill>
            <a:ln w="9360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none" lIns="91440" tIns="45721" rIns="91440" bIns="45721" anchor="ctr" anchorCtr="0" upright="1">
              <a:noAutofit/>
            </a:bodyPr>
            <a:lstStyle/>
            <a:p>
              <a:endParaRPr lang="en-GB" sz="1801"/>
            </a:p>
          </p:txBody>
        </p:sp>
        <p:sp>
          <p:nvSpPr>
            <p:cNvPr id="10" name="Freeform 9"/>
            <p:cNvSpPr>
              <a:spLocks noChangeArrowheads="1"/>
            </p:cNvSpPr>
            <p:nvPr/>
          </p:nvSpPr>
          <p:spPr bwMode="auto">
            <a:xfrm>
              <a:off x="8555492" y="3746227"/>
              <a:ext cx="203200" cy="114300"/>
            </a:xfrm>
            <a:custGeom>
              <a:avLst/>
              <a:gdLst>
                <a:gd name="T0" fmla="*/ 30 w 240"/>
                <a:gd name="T1" fmla="*/ 30 h 240"/>
                <a:gd name="T2" fmla="*/ 210 w 240"/>
                <a:gd name="T3" fmla="*/ 30 h 240"/>
                <a:gd name="T4" fmla="*/ 210 w 240"/>
                <a:gd name="T5" fmla="*/ 210 h 240"/>
                <a:gd name="T6" fmla="*/ 30 w 240"/>
                <a:gd name="T7" fmla="*/ 210 h 240"/>
                <a:gd name="T8" fmla="*/ 30 w 240"/>
                <a:gd name="T9" fmla="*/ 3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40">
                  <a:moveTo>
                    <a:pt x="30" y="30"/>
                  </a:moveTo>
                  <a:cubicBezTo>
                    <a:pt x="60" y="0"/>
                    <a:pt x="180" y="0"/>
                    <a:pt x="210" y="30"/>
                  </a:cubicBezTo>
                  <a:cubicBezTo>
                    <a:pt x="240" y="60"/>
                    <a:pt x="240" y="180"/>
                    <a:pt x="210" y="210"/>
                  </a:cubicBezTo>
                  <a:cubicBezTo>
                    <a:pt x="180" y="240"/>
                    <a:pt x="60" y="240"/>
                    <a:pt x="30" y="210"/>
                  </a:cubicBezTo>
                  <a:cubicBezTo>
                    <a:pt x="0" y="180"/>
                    <a:pt x="0" y="60"/>
                    <a:pt x="30" y="30"/>
                  </a:cubicBezTo>
                  <a:close/>
                </a:path>
              </a:pathLst>
            </a:custGeom>
            <a:solidFill>
              <a:srgbClr val="C0C0C0"/>
            </a:solidFill>
            <a:ln w="9360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none" lIns="91440" tIns="45721" rIns="91440" bIns="45721" anchor="ctr" anchorCtr="0" upright="1">
              <a:noAutofit/>
            </a:bodyPr>
            <a:lstStyle/>
            <a:p>
              <a:endParaRPr lang="en-GB" sz="1801"/>
            </a:p>
          </p:txBody>
        </p:sp>
        <p:sp>
          <p:nvSpPr>
            <p:cNvPr id="11" name="Freeform 10"/>
            <p:cNvSpPr>
              <a:spLocks noChangeArrowheads="1"/>
            </p:cNvSpPr>
            <p:nvPr/>
          </p:nvSpPr>
          <p:spPr bwMode="auto">
            <a:xfrm>
              <a:off x="9858025" y="4165689"/>
              <a:ext cx="203200" cy="114300"/>
            </a:xfrm>
            <a:custGeom>
              <a:avLst/>
              <a:gdLst>
                <a:gd name="T0" fmla="*/ 30 w 240"/>
                <a:gd name="T1" fmla="*/ 30 h 240"/>
                <a:gd name="T2" fmla="*/ 210 w 240"/>
                <a:gd name="T3" fmla="*/ 30 h 240"/>
                <a:gd name="T4" fmla="*/ 210 w 240"/>
                <a:gd name="T5" fmla="*/ 210 h 240"/>
                <a:gd name="T6" fmla="*/ 30 w 240"/>
                <a:gd name="T7" fmla="*/ 210 h 240"/>
                <a:gd name="T8" fmla="*/ 30 w 240"/>
                <a:gd name="T9" fmla="*/ 3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40">
                  <a:moveTo>
                    <a:pt x="30" y="30"/>
                  </a:moveTo>
                  <a:cubicBezTo>
                    <a:pt x="60" y="0"/>
                    <a:pt x="180" y="0"/>
                    <a:pt x="210" y="30"/>
                  </a:cubicBezTo>
                  <a:cubicBezTo>
                    <a:pt x="240" y="60"/>
                    <a:pt x="240" y="180"/>
                    <a:pt x="210" y="210"/>
                  </a:cubicBezTo>
                  <a:cubicBezTo>
                    <a:pt x="180" y="240"/>
                    <a:pt x="60" y="240"/>
                    <a:pt x="30" y="210"/>
                  </a:cubicBezTo>
                  <a:cubicBezTo>
                    <a:pt x="0" y="180"/>
                    <a:pt x="0" y="60"/>
                    <a:pt x="30" y="30"/>
                  </a:cubicBezTo>
                  <a:close/>
                </a:path>
              </a:pathLst>
            </a:custGeom>
            <a:solidFill>
              <a:srgbClr val="C0C0C0"/>
            </a:solidFill>
            <a:ln w="9360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none" lIns="91440" tIns="45721" rIns="91440" bIns="45721" anchor="ctr" anchorCtr="0" upright="1">
              <a:noAutofit/>
            </a:bodyPr>
            <a:lstStyle/>
            <a:p>
              <a:endParaRPr lang="en-GB" sz="1801"/>
            </a:p>
          </p:txBody>
        </p:sp>
        <p:sp>
          <p:nvSpPr>
            <p:cNvPr id="12" name="Freeform 11"/>
            <p:cNvSpPr>
              <a:spLocks noChangeArrowheads="1"/>
            </p:cNvSpPr>
            <p:nvPr/>
          </p:nvSpPr>
          <p:spPr bwMode="auto">
            <a:xfrm>
              <a:off x="9002776" y="4165689"/>
              <a:ext cx="203200" cy="114300"/>
            </a:xfrm>
            <a:custGeom>
              <a:avLst/>
              <a:gdLst>
                <a:gd name="T0" fmla="*/ 30 w 240"/>
                <a:gd name="T1" fmla="*/ 30 h 240"/>
                <a:gd name="T2" fmla="*/ 210 w 240"/>
                <a:gd name="T3" fmla="*/ 30 h 240"/>
                <a:gd name="T4" fmla="*/ 210 w 240"/>
                <a:gd name="T5" fmla="*/ 210 h 240"/>
                <a:gd name="T6" fmla="*/ 30 w 240"/>
                <a:gd name="T7" fmla="*/ 210 h 240"/>
                <a:gd name="T8" fmla="*/ 30 w 240"/>
                <a:gd name="T9" fmla="*/ 3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40">
                  <a:moveTo>
                    <a:pt x="30" y="30"/>
                  </a:moveTo>
                  <a:cubicBezTo>
                    <a:pt x="60" y="0"/>
                    <a:pt x="180" y="0"/>
                    <a:pt x="210" y="30"/>
                  </a:cubicBezTo>
                  <a:cubicBezTo>
                    <a:pt x="240" y="60"/>
                    <a:pt x="240" y="180"/>
                    <a:pt x="210" y="210"/>
                  </a:cubicBezTo>
                  <a:cubicBezTo>
                    <a:pt x="180" y="240"/>
                    <a:pt x="60" y="240"/>
                    <a:pt x="30" y="210"/>
                  </a:cubicBezTo>
                  <a:cubicBezTo>
                    <a:pt x="0" y="180"/>
                    <a:pt x="0" y="60"/>
                    <a:pt x="30" y="30"/>
                  </a:cubicBezTo>
                  <a:close/>
                </a:path>
              </a:pathLst>
            </a:custGeom>
            <a:solidFill>
              <a:srgbClr val="C0C0C0"/>
            </a:solidFill>
            <a:ln w="9360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none" lIns="91440" tIns="45721" rIns="91440" bIns="45721" anchor="ctr" anchorCtr="0" upright="1">
              <a:noAutofit/>
            </a:bodyPr>
            <a:lstStyle/>
            <a:p>
              <a:endParaRPr lang="en-GB" sz="1801"/>
            </a:p>
          </p:txBody>
        </p:sp>
        <p:sp>
          <p:nvSpPr>
            <p:cNvPr id="13" name="Freeform 12"/>
            <p:cNvSpPr>
              <a:spLocks noChangeArrowheads="1"/>
            </p:cNvSpPr>
            <p:nvPr/>
          </p:nvSpPr>
          <p:spPr bwMode="auto">
            <a:xfrm>
              <a:off x="8927799" y="3664061"/>
              <a:ext cx="203200" cy="114300"/>
            </a:xfrm>
            <a:custGeom>
              <a:avLst/>
              <a:gdLst>
                <a:gd name="T0" fmla="*/ 30 w 240"/>
                <a:gd name="T1" fmla="*/ 30 h 240"/>
                <a:gd name="T2" fmla="*/ 210 w 240"/>
                <a:gd name="T3" fmla="*/ 30 h 240"/>
                <a:gd name="T4" fmla="*/ 210 w 240"/>
                <a:gd name="T5" fmla="*/ 210 h 240"/>
                <a:gd name="T6" fmla="*/ 30 w 240"/>
                <a:gd name="T7" fmla="*/ 210 h 240"/>
                <a:gd name="T8" fmla="*/ 30 w 240"/>
                <a:gd name="T9" fmla="*/ 3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40">
                  <a:moveTo>
                    <a:pt x="30" y="30"/>
                  </a:moveTo>
                  <a:cubicBezTo>
                    <a:pt x="60" y="0"/>
                    <a:pt x="180" y="0"/>
                    <a:pt x="210" y="30"/>
                  </a:cubicBezTo>
                  <a:cubicBezTo>
                    <a:pt x="240" y="60"/>
                    <a:pt x="240" y="180"/>
                    <a:pt x="210" y="210"/>
                  </a:cubicBezTo>
                  <a:cubicBezTo>
                    <a:pt x="180" y="240"/>
                    <a:pt x="60" y="240"/>
                    <a:pt x="30" y="210"/>
                  </a:cubicBezTo>
                  <a:cubicBezTo>
                    <a:pt x="0" y="180"/>
                    <a:pt x="0" y="60"/>
                    <a:pt x="30" y="30"/>
                  </a:cubicBezTo>
                  <a:close/>
                </a:path>
              </a:pathLst>
            </a:custGeom>
            <a:solidFill>
              <a:srgbClr val="C0C0C0"/>
            </a:solidFill>
            <a:ln w="9360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none" lIns="91440" tIns="45721" rIns="91440" bIns="45721" anchor="ctr" anchorCtr="0" upright="1">
              <a:noAutofit/>
            </a:bodyPr>
            <a:lstStyle/>
            <a:p>
              <a:endParaRPr lang="en-GB" sz="1801"/>
            </a:p>
          </p:txBody>
        </p:sp>
        <p:sp>
          <p:nvSpPr>
            <p:cNvPr id="14" name="Freeform 13"/>
            <p:cNvSpPr>
              <a:spLocks noChangeArrowheads="1"/>
            </p:cNvSpPr>
            <p:nvPr/>
          </p:nvSpPr>
          <p:spPr bwMode="auto">
            <a:xfrm>
              <a:off x="8657091" y="3371786"/>
              <a:ext cx="203200" cy="114300"/>
            </a:xfrm>
            <a:custGeom>
              <a:avLst/>
              <a:gdLst>
                <a:gd name="T0" fmla="*/ 30 w 240"/>
                <a:gd name="T1" fmla="*/ 30 h 240"/>
                <a:gd name="T2" fmla="*/ 210 w 240"/>
                <a:gd name="T3" fmla="*/ 30 h 240"/>
                <a:gd name="T4" fmla="*/ 210 w 240"/>
                <a:gd name="T5" fmla="*/ 210 h 240"/>
                <a:gd name="T6" fmla="*/ 30 w 240"/>
                <a:gd name="T7" fmla="*/ 210 h 240"/>
                <a:gd name="T8" fmla="*/ 30 w 240"/>
                <a:gd name="T9" fmla="*/ 3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40">
                  <a:moveTo>
                    <a:pt x="30" y="30"/>
                  </a:moveTo>
                  <a:cubicBezTo>
                    <a:pt x="60" y="0"/>
                    <a:pt x="180" y="0"/>
                    <a:pt x="210" y="30"/>
                  </a:cubicBezTo>
                  <a:cubicBezTo>
                    <a:pt x="240" y="60"/>
                    <a:pt x="240" y="180"/>
                    <a:pt x="210" y="210"/>
                  </a:cubicBezTo>
                  <a:cubicBezTo>
                    <a:pt x="180" y="240"/>
                    <a:pt x="60" y="240"/>
                    <a:pt x="30" y="210"/>
                  </a:cubicBezTo>
                  <a:cubicBezTo>
                    <a:pt x="0" y="180"/>
                    <a:pt x="0" y="60"/>
                    <a:pt x="30" y="30"/>
                  </a:cubicBezTo>
                  <a:close/>
                </a:path>
              </a:pathLst>
            </a:custGeom>
            <a:solidFill>
              <a:srgbClr val="C0C0C0"/>
            </a:solidFill>
            <a:ln w="9360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none" lIns="91440" tIns="45721" rIns="91440" bIns="45721" anchor="ctr" anchorCtr="0" upright="1">
              <a:noAutofit/>
            </a:bodyPr>
            <a:lstStyle/>
            <a:p>
              <a:endParaRPr lang="en-GB" sz="1801"/>
            </a:p>
          </p:txBody>
        </p:sp>
        <p:sp>
          <p:nvSpPr>
            <p:cNvPr id="15" name="Freeform 14"/>
            <p:cNvSpPr>
              <a:spLocks noChangeArrowheads="1"/>
            </p:cNvSpPr>
            <p:nvPr/>
          </p:nvSpPr>
          <p:spPr bwMode="auto">
            <a:xfrm>
              <a:off x="8545693" y="4077026"/>
              <a:ext cx="203200" cy="114300"/>
            </a:xfrm>
            <a:custGeom>
              <a:avLst/>
              <a:gdLst>
                <a:gd name="T0" fmla="*/ 30 w 240"/>
                <a:gd name="T1" fmla="*/ 30 h 240"/>
                <a:gd name="T2" fmla="*/ 210 w 240"/>
                <a:gd name="T3" fmla="*/ 30 h 240"/>
                <a:gd name="T4" fmla="*/ 210 w 240"/>
                <a:gd name="T5" fmla="*/ 210 h 240"/>
                <a:gd name="T6" fmla="*/ 30 w 240"/>
                <a:gd name="T7" fmla="*/ 210 h 240"/>
                <a:gd name="T8" fmla="*/ 30 w 240"/>
                <a:gd name="T9" fmla="*/ 3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40">
                  <a:moveTo>
                    <a:pt x="30" y="30"/>
                  </a:moveTo>
                  <a:cubicBezTo>
                    <a:pt x="60" y="0"/>
                    <a:pt x="180" y="0"/>
                    <a:pt x="210" y="30"/>
                  </a:cubicBezTo>
                  <a:cubicBezTo>
                    <a:pt x="240" y="60"/>
                    <a:pt x="240" y="180"/>
                    <a:pt x="210" y="210"/>
                  </a:cubicBezTo>
                  <a:cubicBezTo>
                    <a:pt x="180" y="240"/>
                    <a:pt x="60" y="240"/>
                    <a:pt x="30" y="210"/>
                  </a:cubicBezTo>
                  <a:cubicBezTo>
                    <a:pt x="0" y="180"/>
                    <a:pt x="0" y="60"/>
                    <a:pt x="30" y="30"/>
                  </a:cubicBezTo>
                  <a:close/>
                </a:path>
              </a:pathLst>
            </a:custGeom>
            <a:solidFill>
              <a:srgbClr val="C0C0C0"/>
            </a:solidFill>
            <a:ln w="9360" cap="sq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none" lIns="91440" tIns="45721" rIns="91440" bIns="45721" anchor="ctr" anchorCtr="0" upright="1">
              <a:noAutofit/>
            </a:bodyPr>
            <a:lstStyle/>
            <a:p>
              <a:endParaRPr lang="en-GB" sz="1801"/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9083587" y="2752806"/>
              <a:ext cx="515215" cy="278607"/>
            </a:xfrm>
            <a:prstGeom prst="ellipse">
              <a:avLst/>
            </a:prstGeom>
            <a:solidFill>
              <a:srgbClr val="000000"/>
            </a:solidFill>
            <a:ln w="38100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7F7F7F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rot="0" vert="horz" wrap="square" lIns="91440" tIns="45721" rIns="91440" bIns="45721" anchor="t" anchorCtr="0" upright="1">
              <a:noAutofit/>
            </a:bodyPr>
            <a:lstStyle/>
            <a:p>
              <a:endParaRPr lang="en-GB" sz="1801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8305240" y="4976335"/>
            <a:ext cx="16059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imes New Roman" panose="02020603050405020304" pitchFamily="18" charset="0"/>
              </a:rPr>
              <a:t>plant cell</a:t>
            </a:r>
            <a:endParaRPr lang="en-GB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5305344" y="467380"/>
            <a:ext cx="1650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nucleus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843210" y="3753112"/>
            <a:ext cx="25744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chloroplasts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587184" y="2657868"/>
            <a:ext cx="30865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cell membrane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280623" y="4848356"/>
            <a:ext cx="16996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vacuole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032408" y="1562624"/>
            <a:ext cx="21960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cytoplasm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230287" y="5943600"/>
            <a:ext cx="18003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cell wall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3345612" y="990600"/>
            <a:ext cx="1884674" cy="178593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550400" y="1939439"/>
            <a:ext cx="1482008" cy="1227197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4087579" y="3028308"/>
            <a:ext cx="499604" cy="183872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1"/>
          </p:cNvCxnSpPr>
          <p:nvPr/>
        </p:nvCxnSpPr>
        <p:spPr>
          <a:xfrm flipH="1" flipV="1">
            <a:off x="7417704" y="3028307"/>
            <a:ext cx="862170" cy="200876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7139019" y="1939437"/>
            <a:ext cx="1316142" cy="48852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6759634" y="990600"/>
            <a:ext cx="2348583" cy="1562436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3"/>
          </p:cNvCxnSpPr>
          <p:nvPr/>
        </p:nvCxnSpPr>
        <p:spPr>
          <a:xfrm flipH="1">
            <a:off x="7242645" y="3813294"/>
            <a:ext cx="1241412" cy="256826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6955568" y="3831396"/>
            <a:ext cx="2179228" cy="127857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6955568" y="4642646"/>
            <a:ext cx="1324306" cy="1562564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897858" y="267325"/>
            <a:ext cx="2390091" cy="523220"/>
          </a:xfrm>
          <a:prstGeom prst="rect">
            <a:avLst/>
          </a:prstGeom>
          <a:noFill/>
          <a:ln w="38100">
            <a:solidFill>
              <a:srgbClr val="CC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n>
                  <a:solidFill>
                    <a:sysClr val="windowText" lastClr="000000"/>
                  </a:solidFill>
                </a:ln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277869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968419"/>
              </p:ext>
            </p:extLst>
          </p:nvPr>
        </p:nvGraphicFramePr>
        <p:xfrm>
          <a:off x="1676400" y="609601"/>
          <a:ext cx="8686800" cy="57911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09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7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6799">
                <a:tc>
                  <a:txBody>
                    <a:bodyPr/>
                    <a:lstStyle/>
                    <a:p>
                      <a:r>
                        <a:rPr lang="en-GB" sz="2800" b="1" dirty="0">
                          <a:solidFill>
                            <a:srgbClr val="CC006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nucleus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This controls what happens inside the cell. It also contains DNA.</a:t>
                      </a:r>
                      <a:endParaRPr lang="en-GB" sz="2800" b="0" i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864">
                <a:tc>
                  <a:txBody>
                    <a:bodyPr/>
                    <a:lstStyle/>
                    <a:p>
                      <a:r>
                        <a:rPr lang="en-GB" sz="2800" b="1" dirty="0">
                          <a:solidFill>
                            <a:srgbClr val="CC006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cytoplasm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This is a jelly that gives the cell its shape. </a:t>
                      </a:r>
                      <a:endParaRPr lang="en-GB" sz="2800" b="0" i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864">
                <a:tc>
                  <a:txBody>
                    <a:bodyPr/>
                    <a:lstStyle/>
                    <a:p>
                      <a:r>
                        <a:rPr lang="en-GB" sz="2800" b="1" dirty="0">
                          <a:solidFill>
                            <a:srgbClr val="CC006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cell membrane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This is like a bag and controls what can get into and out of the cell.</a:t>
                      </a:r>
                      <a:endParaRPr lang="en-GB" sz="2800" b="0" i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7864">
                <a:tc>
                  <a:txBody>
                    <a:bodyPr/>
                    <a:lstStyle/>
                    <a:p>
                      <a:r>
                        <a:rPr lang="en-GB" sz="2800" b="1" dirty="0">
                          <a:solidFill>
                            <a:srgbClr val="CC006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chloroplasts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These contain chlorophyll </a:t>
                      </a:r>
                      <a:r>
                        <a:rPr lang="en-GB" sz="2800" b="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and </a:t>
                      </a:r>
                      <a:r>
                        <a:rPr lang="en-GB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make photosynthesis happen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7864">
                <a:tc>
                  <a:txBody>
                    <a:bodyPr/>
                    <a:lstStyle/>
                    <a:p>
                      <a:r>
                        <a:rPr lang="en-GB" sz="2800" b="1" dirty="0">
                          <a:solidFill>
                            <a:srgbClr val="CC006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vacuole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This helps the cell keep a firm shape. It contains a liquid called cell sap.</a:t>
                      </a:r>
                      <a:endParaRPr lang="en-GB" sz="2800" b="0" i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7864">
                <a:tc>
                  <a:txBody>
                    <a:bodyPr/>
                    <a:lstStyle/>
                    <a:p>
                      <a:r>
                        <a:rPr lang="en-GB" sz="2800" b="1" dirty="0">
                          <a:solidFill>
                            <a:srgbClr val="CC0066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cell wall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This supports the cell and makes it strong.</a:t>
                      </a:r>
                      <a:endParaRPr lang="en-GB" sz="2800" b="0" i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928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536</Words>
  <Application>Microsoft Office PowerPoint</Application>
  <PresentationFormat>Widescreen</PresentationFormat>
  <Paragraphs>83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Symbol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Wilson, Ruth (EAL Nexus Co-ordinator (Website and Resources))</dc:creator>
  <cp:lastModifiedBy>Elizabeth Hooper</cp:lastModifiedBy>
  <cp:revision>41</cp:revision>
  <dcterms:created xsi:type="dcterms:W3CDTF">2006-08-16T00:00:00Z</dcterms:created>
  <dcterms:modified xsi:type="dcterms:W3CDTF">2021-09-03T14:41:09Z</dcterms:modified>
</cp:coreProperties>
</file>