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4" r:id="rId3"/>
    <p:sldId id="256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3300"/>
    <a:srgbClr val="CC0066"/>
    <a:srgbClr val="FF0066"/>
    <a:srgbClr val="FFFF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D66B9-FFD0-487A-9307-FA08CABB51A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7A979-27C5-4FA0-A438-CCD4CA77F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2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6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5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481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AL Nexus Resou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901B2B-54E0-42C5-947F-48826F0C3351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B20E3-CF5C-4EF4-8440-6F8EF7BA2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240" y="1837029"/>
            <a:ext cx="416333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548C47B-9673-44AF-A16F-4FE419CD3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240" y="732441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b="0" i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8E9F468-F34E-4BC9-9E41-BFDDF30FE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60950" y="6270743"/>
            <a:ext cx="6610350" cy="4635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EAL Nexus-free  downloadable teaching materials https://bell-foundation.org.uk</a:t>
            </a:r>
          </a:p>
          <a:p>
            <a:r>
              <a:rPr lang="en-GB"/>
              <a:t>© Bell education Trust 2020. This resource was originally developed by A.Surname and has been adapted for EAL Nexus.</a:t>
            </a:r>
            <a:endParaRPr lang="en-GB" dirty="0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E84A37BE-6864-714B-A6F2-D363D29CD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8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965" y="1"/>
            <a:ext cx="11520491" cy="48582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722874"/>
            <a:ext cx="12192000" cy="213512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965" y="4858291"/>
            <a:ext cx="10363200" cy="80411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8544" y="6021288"/>
            <a:ext cx="3066912" cy="56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7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AC5-4D95-CE4C-B523-5098A1A61050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E7EA-5389-C843-A55C-5AC7CEA933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14683"/>
            <a:ext cx="12192000" cy="64331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4205" y="6309321"/>
            <a:ext cx="2218195" cy="41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72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AL Nexus Resou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901B2B-54E0-42C5-947F-48826F0C3351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B20E3-CF5C-4EF4-8440-6F8EF7BA2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240" y="1837029"/>
            <a:ext cx="416333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548C47B-9673-44AF-A16F-4FE419CD3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240" y="732441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b="0" i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8E9F468-F34E-4BC9-9E41-BFDDF30FE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60950" y="6270743"/>
            <a:ext cx="6610350" cy="4635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EAL Nexus-free  downloadable teaching materials https://bell-foundation.org.uk</a:t>
            </a:r>
          </a:p>
          <a:p>
            <a:r>
              <a:rPr lang="en-GB"/>
              <a:t>© Bell education Trust 2020. This resource was originally developed by A.Surname and has been adapted for EAL Nexus.</a:t>
            </a:r>
            <a:endParaRPr lang="en-GB" dirty="0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E84A37BE-6864-714B-A6F2-D363D29CD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6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7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66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2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1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1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0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8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0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6A3B-261D-4834-87CE-13D5F3CECB5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16C5-41B8-4838-B12F-6F95A3574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34AC5-4D95-CE4C-B523-5098A1A61050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E7EA-5389-C843-A55C-5AC7CEA93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5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users/falkenpost-1987955/" TargetMode="External"/><Relationship Id="rId3" Type="http://schemas.openxmlformats.org/officeDocument/2006/relationships/hyperlink" Target="https://pixabay.com/users/358611-358611/" TargetMode="External"/><Relationship Id="rId7" Type="http://schemas.openxmlformats.org/officeDocument/2006/relationships/hyperlink" Target="https://pixabay.com/photos/desert-dunes-algodones-dunes-1654439/" TargetMode="External"/><Relationship Id="rId2" Type="http://schemas.openxmlformats.org/officeDocument/2006/relationships/hyperlink" Target="https://pixabay.com/photos/iceberg-antarctica-polar-blue-ice-404966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ixabay.com/users/clker-free-vector-images-3736/" TargetMode="External"/><Relationship Id="rId5" Type="http://schemas.openxmlformats.org/officeDocument/2006/relationships/hyperlink" Target="https://pixabay.com/vectors/camel-pyramid-travel-hump-desert-48307/" TargetMode="External"/><Relationship Id="rId10" Type="http://schemas.openxmlformats.org/officeDocument/2006/relationships/hyperlink" Target="https://pixabay.com/vectors/snowflake-christmas-winter-flake-29366/" TargetMode="External"/><Relationship Id="rId4" Type="http://schemas.openxmlformats.org/officeDocument/2006/relationships/hyperlink" Target="https://pixabay.com/service/license/" TargetMode="External"/><Relationship Id="rId9" Type="http://schemas.openxmlformats.org/officeDocument/2006/relationships/hyperlink" Target="https://pixabay.com/vectors/bear-cub-animal-fur-polar-baby-30787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users/davidrockdesign-2595351/" TargetMode="External"/><Relationship Id="rId2" Type="http://schemas.openxmlformats.org/officeDocument/2006/relationships/hyperlink" Target="https://pixabay.com/illustrations/sun-astro-vector-ray-lights-1789653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ixabay.com/service/licen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27E47E-70B6-451E-92E3-4CD4BAE8D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00873"/>
              </p:ext>
            </p:extLst>
          </p:nvPr>
        </p:nvGraphicFramePr>
        <p:xfrm>
          <a:off x="2663541" y="1929489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Answers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 to different habitats</a:t>
                      </a:r>
                      <a:endParaRPr lang="en-GB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Subject(s):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and Geography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Stage: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KS3, KS4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Topic: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 to different habitats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902EE1-F798-4BE5-8432-0831CA2AF58B}"/>
              </a:ext>
            </a:extLst>
          </p:cNvPr>
          <p:cNvSpPr txBox="1"/>
          <p:nvPr/>
        </p:nvSpPr>
        <p:spPr>
          <a:xfrm>
            <a:off x="534989" y="727788"/>
            <a:ext cx="5561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EAL Nexus Resource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75523-4DDD-48CD-8AFB-649661FABD3E}"/>
              </a:ext>
            </a:extLst>
          </p:cNvPr>
          <p:cNvSpPr txBox="1"/>
          <p:nvPr/>
        </p:nvSpPr>
        <p:spPr>
          <a:xfrm>
            <a:off x="6480458" y="6317050"/>
            <a:ext cx="56233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Alison Fisher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has been adapted for EAL Nexus.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0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65125"/>
            <a:ext cx="11066417" cy="1325563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reasons for the adaptations?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with a partner the reasons for the camel’s adaptations.</a:t>
            </a:r>
          </a:p>
          <a:p>
            <a:pPr marL="0" indent="0">
              <a:buNone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 about what it needs to do:</a:t>
            </a:r>
          </a:p>
          <a:p>
            <a:pPr lvl="1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 itself from the heat</a:t>
            </a:r>
          </a:p>
          <a:p>
            <a:pPr lvl="1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stay hidden (when there are no trees or rocks)</a:t>
            </a:r>
          </a:p>
          <a:p>
            <a:pPr lvl="1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on soft sand</a:t>
            </a:r>
          </a:p>
          <a:p>
            <a:pPr lvl="1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survive without water.</a:t>
            </a:r>
          </a:p>
          <a:p>
            <a:pPr marL="0" indent="0">
              <a:buNone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Phrases to help you:</a:t>
            </a:r>
          </a:p>
          <a:p>
            <a:pPr lvl="1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needs … so that it can …</a:t>
            </a:r>
          </a:p>
          <a:p>
            <a:pPr lvl="1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… help it …</a:t>
            </a:r>
          </a:p>
          <a:p>
            <a:pPr lvl="1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can … so that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00396" y="5647830"/>
            <a:ext cx="1238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Camel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1A2ED61A-267F-46A8-AE70-30E2837AAF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33" y="3384773"/>
            <a:ext cx="2649799" cy="2128120"/>
          </a:xfrm>
          <a:prstGeom prst="rect">
            <a:avLst/>
          </a:prstGeom>
          <a:ln w="38100">
            <a:solidFill>
              <a:srgbClr val="CC0066"/>
            </a:solidFill>
          </a:ln>
        </p:spPr>
      </p:pic>
    </p:spTree>
    <p:extLst>
      <p:ext uri="{BB962C8B-B14F-4D97-AF65-F5344CB8AC3E}">
        <p14:creationId xmlns:p14="http://schemas.microsoft.com/office/powerpoint/2010/main" val="4182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Match the adaptation to the reason.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eyelashes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legs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brown fur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thick fur on its hump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nostrils that can close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stores fat in hump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sweat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feet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97641" y="1848576"/>
            <a:ext cx="6988342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keep its body away from the hot sand.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energy if it has had no food or water for a while.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sand irritating it.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prevent water loss.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protect its back from the sun.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it sinking into the soft sand.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it cannot be seen easily.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47834" y="2017836"/>
            <a:ext cx="1748317" cy="1825294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936920" y="2073499"/>
            <a:ext cx="2098719" cy="478971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98922" y="3107554"/>
            <a:ext cx="2098719" cy="2869176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57000" y="3686290"/>
            <a:ext cx="610087" cy="1132135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25989" y="3909773"/>
            <a:ext cx="276247" cy="186632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388923" y="3244735"/>
            <a:ext cx="991331" cy="1321358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867935" y="4389038"/>
            <a:ext cx="1334301" cy="792055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936920" y="5473726"/>
            <a:ext cx="2125123" cy="196688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03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522"/>
            <a:ext cx="10515600" cy="1046921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40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Match the adaptation to the reason – </a:t>
            </a:r>
            <a:r>
              <a:rPr lang="en-GB" sz="4000" i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63217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eyelashes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sand irritating it.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legs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keep its body away from the hot sand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brown fur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it cannot be seen easily.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thick fur on its hump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protect its back from the sun.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nostrils that can close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sand irritating it.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stores fat in hump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energy if it has had no food or water for a while.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sweat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prevent water loss.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feet - </a:t>
            </a: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it sinking into the soft sand.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1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4000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Write a paragraph about what you have learnt. You will need to:</a:t>
            </a:r>
          </a:p>
          <a:p>
            <a:r>
              <a:rPr lang="en-GB" altLang="en-US" sz="4000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describe the Arctic and desert environments</a:t>
            </a:r>
          </a:p>
          <a:p>
            <a:r>
              <a:rPr lang="en-GB" altLang="en-US" sz="4000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explain how the polar bear and camel have  adapted to their environment  </a:t>
            </a:r>
          </a:p>
          <a:p>
            <a:r>
              <a:rPr lang="en-GB" altLang="en-US" sz="400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compare </a:t>
            </a:r>
            <a:r>
              <a:rPr lang="en-GB" altLang="en-US" sz="4000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and contrast the two animals.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92677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en-GB" altLang="en-US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could start like this:</a:t>
            </a:r>
            <a:endParaRPr lang="en-GB" dirty="0">
              <a:solidFill>
                <a:srgbClr val="0033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821794"/>
              </p:ext>
            </p:extLst>
          </p:nvPr>
        </p:nvGraphicFramePr>
        <p:xfrm>
          <a:off x="838200" y="4057324"/>
          <a:ext cx="10108097" cy="246565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368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9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Words to show similarity</a:t>
                      </a:r>
                    </a:p>
                  </a:txBody>
                  <a:tcPr marL="122910" marR="1229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Words to show difference</a:t>
                      </a:r>
                    </a:p>
                  </a:txBody>
                  <a:tcPr marL="122910" marR="1229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Words to explain</a:t>
                      </a:r>
                    </a:p>
                  </a:txBody>
                  <a:tcPr marL="122910" marR="1229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7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well 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similarly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the same 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also</a:t>
                      </a:r>
                    </a:p>
                  </a:txBody>
                  <a:tcPr marL="122910" marR="1229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unlike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different from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however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although</a:t>
                      </a:r>
                    </a:p>
                  </a:txBody>
                  <a:tcPr marL="122910" marR="1229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because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 that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because it needs to</a:t>
                      </a:r>
                    </a:p>
                  </a:txBody>
                  <a:tcPr marL="122910" marR="1229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7322" y="1981101"/>
            <a:ext cx="111450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camel and the polar bear are well suited to their environment. A polar bear has white fur </a:t>
            </a:r>
            <a:r>
              <a:rPr lang="en-GB" altLang="en-US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</a:t>
            </a:r>
            <a:r>
              <a:rPr lang="en-GB" alt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 </a:t>
            </a:r>
            <a:r>
              <a:rPr lang="en-GB" altLang="en-US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 the other hand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camel has.....................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to use all the words in the table below.</a:t>
            </a:r>
          </a:p>
        </p:txBody>
      </p:sp>
    </p:spTree>
    <p:extLst>
      <p:ext uri="{BB962C8B-B14F-4D97-AF65-F5344CB8AC3E}">
        <p14:creationId xmlns:p14="http://schemas.microsoft.com/office/powerpoint/2010/main" val="3525717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3" y="365125"/>
            <a:ext cx="11416937" cy="1163229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your work.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718078"/>
              </p:ext>
            </p:extLst>
          </p:nvPr>
        </p:nvGraphicFramePr>
        <p:xfrm>
          <a:off x="378823" y="2200458"/>
          <a:ext cx="11412582" cy="447365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0170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have: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003300"/>
                          </a:solidFill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GB" sz="3200" b="0" dirty="0">
                          <a:solidFill>
                            <a:srgbClr val="003300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</a:t>
                      </a:r>
                      <a:r>
                        <a:rPr lang="en-GB" sz="3200" b="0" dirty="0">
                          <a:solidFill>
                            <a:srgbClr val="003300"/>
                          </a:solidFill>
                          <a:effectLst/>
                        </a:rPr>
                        <a:t> </a:t>
                      </a:r>
                      <a:r>
                        <a:rPr lang="en-GB" sz="3200" b="0" dirty="0">
                          <a:solidFill>
                            <a:srgbClr val="003300"/>
                          </a:solidFill>
                          <a:effectLst/>
                          <a:sym typeface="Wingdings" panose="05000000000000000000" pitchFamily="2" charset="2"/>
                        </a:rPr>
                        <a:t></a:t>
                      </a:r>
                      <a:endParaRPr lang="en-GB" sz="16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528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described the desert and the Arctic using at least four of the words from my list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GB" sz="11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528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written about at least three adaptations for the polar bear and the camel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GB" sz="11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264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explained the reasons for the adaptations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GB" sz="11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264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used at least six</a:t>
                      </a:r>
                      <a:r>
                        <a:rPr lang="en-GB" sz="2400" b="0" baseline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different words to compare, contrast and explain.</a:t>
                      </a:r>
                      <a:endParaRPr lang="en-GB" sz="2400" b="0" dirty="0"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GB" sz="11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528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described at least one similarity and two differences between the camel and the polar bear.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GB" sz="11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2002" y="1690688"/>
            <a:ext cx="7342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Polar bear and camel adaptations - Checklist.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1062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E175523-4DDD-48CD-8AFB-649661FABD3E}"/>
              </a:ext>
            </a:extLst>
          </p:cNvPr>
          <p:cNvSpPr txBox="1"/>
          <p:nvPr/>
        </p:nvSpPr>
        <p:spPr>
          <a:xfrm>
            <a:off x="6480458" y="6317050"/>
            <a:ext cx="56233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Alison Fisher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has been adapted for EAL Nexus.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ED6E5-6A0E-4BF2-9FB7-83475B9AE15A}"/>
              </a:ext>
            </a:extLst>
          </p:cNvPr>
          <p:cNvSpPr txBox="1">
            <a:spLocks/>
          </p:cNvSpPr>
          <p:nvPr/>
        </p:nvSpPr>
        <p:spPr>
          <a:xfrm>
            <a:off x="1909614" y="288457"/>
            <a:ext cx="8229600" cy="3460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defRPr/>
            </a:pPr>
            <a:r>
              <a:rPr lang="en-GB" sz="2000" b="1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– Images in this resource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BDA7CC-E3DD-4E33-B2A6-77E1BA3889D4}"/>
              </a:ext>
            </a:extLst>
          </p:cNvPr>
          <p:cNvSpPr txBox="1"/>
          <p:nvPr/>
        </p:nvSpPr>
        <p:spPr>
          <a:xfrm>
            <a:off x="1888926" y="838627"/>
            <a:ext cx="8229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Iceberg - Antarctica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https://pixabay.com/photos/iceberg-antarctica-polar-blue-ice-404966/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358611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https://pixabay.com/users/358611-358611/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kern="0" dirty="0">
              <a:solidFill>
                <a:srgbClr val="495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Camel - Pyramid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https://pixabay.com/vectors/camel-pyramid-travel-hump-desert-48307/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Clker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-Free-Vector-Images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https://pixabay.com/users/clker-free-vector-images-3736/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914377">
              <a:defRPr/>
            </a:pPr>
            <a:endParaRPr lang="en-GB" sz="1400" kern="0" dirty="0">
              <a:solidFill>
                <a:srgbClr val="495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Desert - Dunes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https://pixabay.com/photos/desert-dunes-algodones-dunes-1654439/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Falkenpost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https://pixabay.com/users/falkenpost-1987955/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dirty="0">
              <a:solidFill>
                <a:srgbClr val="495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Bear - Cub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https://pixabay.com/vectors/bear-cub-animal-fur-polar-baby-30787/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Clker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-Free-Vector-Images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https://pixabay.com/users/clker-free-vector-images-3736/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Snowflake - Christmas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https://pixabay.com/vectors/snowflake-christmas-winter-flake-29366/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Clker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-Free-Vector-Images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https://pixabay.com/users/clker-free-vector-images-3736/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55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E175523-4DDD-48CD-8AFB-649661FABD3E}"/>
              </a:ext>
            </a:extLst>
          </p:cNvPr>
          <p:cNvSpPr txBox="1"/>
          <p:nvPr/>
        </p:nvSpPr>
        <p:spPr>
          <a:xfrm>
            <a:off x="6480458" y="6317050"/>
            <a:ext cx="56233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Alison Fisher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has been adapted for EAL Nexus.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A38A19-E64C-43E2-81C6-7B320BCB4363}"/>
              </a:ext>
            </a:extLst>
          </p:cNvPr>
          <p:cNvSpPr txBox="1"/>
          <p:nvPr/>
        </p:nvSpPr>
        <p:spPr>
          <a:xfrm>
            <a:off x="2365658" y="47467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Sun - Astro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https://pixabay.com/illustrations/sun-astro-vector-ray-lights-1789653/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DavidRockDesign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https://pixabay.com/users/davidrockdesign-2595351/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72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Adaptations to different habitats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9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9026"/>
            <a:ext cx="12191920" cy="1763550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down as many words as you can to describe each habitat. Then try to find some similarities between the two habitats.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03916" y="851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" name="Picture 4" descr="A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879A3E56-D22F-47A6-A0CA-D036E47D80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14"/>
          <a:stretch/>
        </p:blipFill>
        <p:spPr>
          <a:xfrm>
            <a:off x="54761" y="2046248"/>
            <a:ext cx="5675706" cy="4720475"/>
          </a:xfrm>
          <a:prstGeom prst="rect">
            <a:avLst/>
          </a:prstGeom>
          <a:ln w="76200">
            <a:solidFill>
              <a:srgbClr val="00CC00"/>
            </a:solidFill>
          </a:ln>
        </p:spPr>
      </p:pic>
      <p:pic>
        <p:nvPicPr>
          <p:cNvPr id="8" name="Picture 7" descr="A close up of a dune&#10;&#10;Description automatically generated">
            <a:extLst>
              <a:ext uri="{FF2B5EF4-FFF2-40B4-BE49-F238E27FC236}">
                <a16:creationId xmlns:a16="http://schemas.microsoft.com/office/drawing/2014/main" id="{5A6909F1-5A2C-4B75-B0E6-A3F4625D84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7"/>
          <a:stretch/>
        </p:blipFill>
        <p:spPr>
          <a:xfrm>
            <a:off x="6245155" y="2046248"/>
            <a:ext cx="5892084" cy="4720475"/>
          </a:xfrm>
          <a:prstGeom prst="rect">
            <a:avLst/>
          </a:prstGeom>
          <a:ln w="76200">
            <a:solidFill>
              <a:srgbClr val="00CC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03916" y="5403776"/>
            <a:ext cx="4095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Arctic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9916" y="5282020"/>
            <a:ext cx="3949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Desert</a:t>
            </a:r>
          </a:p>
        </p:txBody>
      </p:sp>
      <p:pic>
        <p:nvPicPr>
          <p:cNvPr id="11" name="Picture 10" descr="A picture containing rain&#10;&#10;Description automatically generated">
            <a:extLst>
              <a:ext uri="{FF2B5EF4-FFF2-40B4-BE49-F238E27FC236}">
                <a16:creationId xmlns:a16="http://schemas.microsoft.com/office/drawing/2014/main" id="{4A3A1393-B336-4961-8E38-5C768B9BF7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16" y="2102113"/>
            <a:ext cx="2038349" cy="3047998"/>
          </a:xfrm>
          <a:prstGeom prst="rect">
            <a:avLst/>
          </a:prstGeom>
        </p:spPr>
      </p:pic>
      <p:pic>
        <p:nvPicPr>
          <p:cNvPr id="13" name="Picture 12" descr="A picture containing text, room&#10;&#10;Description automatically generated">
            <a:extLst>
              <a:ext uri="{FF2B5EF4-FFF2-40B4-BE49-F238E27FC236}">
                <a16:creationId xmlns:a16="http://schemas.microsoft.com/office/drawing/2014/main" id="{C3A559CA-6A89-4D43-9C6E-0B7CFFA349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974" y="2065860"/>
            <a:ext cx="3437990" cy="326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7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531" y="72422"/>
            <a:ext cx="10630784" cy="1166853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Differences between the Arctic and the desert</a:t>
            </a:r>
            <a:b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the words into the correct box.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03916" y="851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84856" y="4242650"/>
            <a:ext cx="3304873" cy="126188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4855" y="5504534"/>
            <a:ext cx="3304873" cy="126188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04157" y="4254832"/>
            <a:ext cx="3695157" cy="12618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4157" y="5403945"/>
            <a:ext cx="3695157" cy="12618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0516" y="4265815"/>
            <a:ext cx="86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3537" y="4267531"/>
            <a:ext cx="69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7035" y="5021646"/>
            <a:ext cx="122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snowy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25169" y="4611982"/>
            <a:ext cx="1115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sunny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36935" y="4619750"/>
            <a:ext cx="1150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sandy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0481" y="4611982"/>
            <a:ext cx="90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21169" y="5369810"/>
            <a:ext cx="661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50245" y="5002661"/>
            <a:ext cx="831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56955" y="4274140"/>
            <a:ext cx="171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scorching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41657" y="5021646"/>
            <a:ext cx="1057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dusty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84792" y="5377126"/>
            <a:ext cx="1663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freezing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63197" y="5377126"/>
            <a:ext cx="1551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parched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96660" y="5758492"/>
            <a:ext cx="2024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bitterly cold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37240" y="6132833"/>
            <a:ext cx="218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searing heat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31213" y="5725290"/>
            <a:ext cx="11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frosty</a:t>
            </a:r>
          </a:p>
        </p:txBody>
      </p:sp>
      <p:pic>
        <p:nvPicPr>
          <p:cNvPr id="9" name="Picture 8" descr="A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6B40BF53-6B2B-45A8-B145-A6BCDD4E11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8" b="9178"/>
          <a:stretch/>
        </p:blipFill>
        <p:spPr>
          <a:xfrm>
            <a:off x="797695" y="1324789"/>
            <a:ext cx="5567799" cy="2932314"/>
          </a:xfrm>
          <a:prstGeom prst="rect">
            <a:avLst/>
          </a:prstGeom>
          <a:ln w="38100">
            <a:solidFill>
              <a:srgbClr val="00CC00"/>
            </a:solidFill>
          </a:ln>
        </p:spPr>
      </p:pic>
      <p:pic>
        <p:nvPicPr>
          <p:cNvPr id="12" name="Picture 11" descr="A close up of a dune&#10;&#10;Description automatically generated">
            <a:extLst>
              <a:ext uri="{FF2B5EF4-FFF2-40B4-BE49-F238E27FC236}">
                <a16:creationId xmlns:a16="http://schemas.microsoft.com/office/drawing/2014/main" id="{CB0FAFFC-20D5-42E1-8933-C0EEDC8768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0"/>
          <a:stretch/>
        </p:blipFill>
        <p:spPr>
          <a:xfrm>
            <a:off x="6458885" y="1313134"/>
            <a:ext cx="4936229" cy="2950563"/>
          </a:xfrm>
          <a:prstGeom prst="rect">
            <a:avLst/>
          </a:prstGeom>
          <a:ln w="38100">
            <a:solidFill>
              <a:srgbClr val="00CC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12042" y="3310397"/>
            <a:ext cx="2640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Arctic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6105" y="3262062"/>
            <a:ext cx="2640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Desert</a:t>
            </a:r>
          </a:p>
        </p:txBody>
      </p:sp>
      <p:pic>
        <p:nvPicPr>
          <p:cNvPr id="17" name="Picture 16" descr="A picture containing rain&#10;&#10;Description automatically generated">
            <a:extLst>
              <a:ext uri="{FF2B5EF4-FFF2-40B4-BE49-F238E27FC236}">
                <a16:creationId xmlns:a16="http://schemas.microsoft.com/office/drawing/2014/main" id="{D87C9B3A-A54B-419C-A966-94D3544D68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45" y="1479009"/>
            <a:ext cx="1304056" cy="1949991"/>
          </a:xfrm>
          <a:prstGeom prst="rect">
            <a:avLst/>
          </a:prstGeom>
        </p:spPr>
      </p:pic>
      <p:pic>
        <p:nvPicPr>
          <p:cNvPr id="23" name="Picture 22" descr="A picture containing text, room&#10;&#10;Description automatically generated">
            <a:extLst>
              <a:ext uri="{FF2B5EF4-FFF2-40B4-BE49-F238E27FC236}">
                <a16:creationId xmlns:a16="http://schemas.microsoft.com/office/drawing/2014/main" id="{53253A24-0CAC-4574-B746-540EE0AE50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651" y="1324789"/>
            <a:ext cx="2160524" cy="20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4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209 L -0.27214 0.045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3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0.20808 0.059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4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7037E-7 L 0.30299 0.046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43" y="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26 -0.00394 L 0.39948 0.1564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0.40651 0.11898 " pathEditMode="relative" rAng="0" ptsTypes="AA">
                                      <p:cBhvr>
                                        <p:cTn id="62" dur="19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26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3 -0.00139 L 0.34076 0.1787 " pathEditMode="relative" rAng="0" ptsTypes="AA">
                                      <p:cBhvr>
                                        <p:cTn id="74" dur="16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10" y="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0.39115 0.0636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7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35495 0.1798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65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00185 L 0.11745 0.1655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1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-0.15938 -0.088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-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7.40741E-7 L 0.36146 0.1210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73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22222E-6 L -0.33217 0.0592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15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163 L -0.28112 -0.0972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84" y="-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-0.27982 -0.16944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97" y="-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24297 -0.18101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48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8" grpId="0" build="allAtOnce"/>
      <p:bldP spid="24" grpId="0" build="allAtOnce"/>
      <p:bldP spid="25" grpId="0" build="allAtOnce"/>
      <p:bldP spid="26" grpId="0" build="allAtOnce"/>
      <p:bldP spid="27" grpId="0" build="allAtOnce"/>
      <p:bldP spid="28" grpId="0" build="allAtOnce"/>
      <p:bldP spid="29" grpId="0" build="allAtOnce"/>
      <p:bldP spid="30" grpId="0" build="allAtOnce"/>
      <p:bldP spid="31" grpId="0" build="allAtOnce"/>
      <p:bldP spid="3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863" y="72422"/>
            <a:ext cx="10602453" cy="1364490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Similarities between the 2 habitats</a:t>
            </a:r>
            <a:b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the words in the correct boxes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03916" y="851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02863" y="4462485"/>
            <a:ext cx="2816100" cy="2369880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Climate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89216" y="4456090"/>
            <a:ext cx="2816100" cy="2369880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Landscape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8570" y="5379420"/>
            <a:ext cx="1675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trees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1470" y="4484431"/>
            <a:ext cx="216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monotonous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1234" y="6180348"/>
            <a:ext cx="2594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harsh weather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62587" y="4899594"/>
            <a:ext cx="455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severe climatic conditions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75121" y="5379420"/>
            <a:ext cx="3354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sparse vegetation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5419" y="6151424"/>
            <a:ext cx="172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desolate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63790" y="4497774"/>
            <a:ext cx="2759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glaring sunlight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6932" y="5784232"/>
            <a:ext cx="3671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extreme temperatures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88160" y="5731044"/>
            <a:ext cx="1197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bleak </a:t>
            </a:r>
          </a:p>
        </p:txBody>
      </p:sp>
      <p:pic>
        <p:nvPicPr>
          <p:cNvPr id="23" name="Picture 22" descr="A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F5186B29-EA5D-404A-AB08-9ABE448E85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8" b="9178"/>
          <a:stretch/>
        </p:blipFill>
        <p:spPr>
          <a:xfrm>
            <a:off x="812042" y="1497156"/>
            <a:ext cx="5494109" cy="2974024"/>
          </a:xfrm>
          <a:prstGeom prst="rect">
            <a:avLst/>
          </a:prstGeom>
          <a:ln w="38100">
            <a:solidFill>
              <a:srgbClr val="00CC00"/>
            </a:solidFill>
          </a:ln>
        </p:spPr>
      </p:pic>
      <p:pic>
        <p:nvPicPr>
          <p:cNvPr id="24" name="Picture 23" descr="A close up of a dune&#10;&#10;Description automatically generated">
            <a:extLst>
              <a:ext uri="{FF2B5EF4-FFF2-40B4-BE49-F238E27FC236}">
                <a16:creationId xmlns:a16="http://schemas.microsoft.com/office/drawing/2014/main" id="{B572D836-97EB-408D-868F-CF504A0AD6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0"/>
          <a:stretch/>
        </p:blipFill>
        <p:spPr>
          <a:xfrm>
            <a:off x="6443729" y="1511922"/>
            <a:ext cx="4936229" cy="2950563"/>
          </a:xfrm>
          <a:prstGeom prst="rect">
            <a:avLst/>
          </a:prstGeom>
          <a:ln w="38100">
            <a:solidFill>
              <a:srgbClr val="00CC00"/>
            </a:solidFill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608E617-0074-4B33-BFB6-9BAEDFDEDDD0}"/>
              </a:ext>
            </a:extLst>
          </p:cNvPr>
          <p:cNvSpPr txBox="1"/>
          <p:nvPr/>
        </p:nvSpPr>
        <p:spPr>
          <a:xfrm>
            <a:off x="820552" y="3473615"/>
            <a:ext cx="2640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Arctic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8CD735-8746-458B-A498-FD4A617A84AE}"/>
              </a:ext>
            </a:extLst>
          </p:cNvPr>
          <p:cNvSpPr txBox="1"/>
          <p:nvPr/>
        </p:nvSpPr>
        <p:spPr>
          <a:xfrm>
            <a:off x="6359263" y="3513890"/>
            <a:ext cx="2640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Desert</a:t>
            </a:r>
          </a:p>
        </p:txBody>
      </p:sp>
      <p:pic>
        <p:nvPicPr>
          <p:cNvPr id="27" name="Picture 26" descr="A picture containing rain&#10;&#10;Description automatically generated">
            <a:extLst>
              <a:ext uri="{FF2B5EF4-FFF2-40B4-BE49-F238E27FC236}">
                <a16:creationId xmlns:a16="http://schemas.microsoft.com/office/drawing/2014/main" id="{E41222C6-3CF6-43CC-A4BA-68386E4E6A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45" y="1479009"/>
            <a:ext cx="1304056" cy="1949991"/>
          </a:xfrm>
          <a:prstGeom prst="rect">
            <a:avLst/>
          </a:prstGeom>
        </p:spPr>
      </p:pic>
      <p:pic>
        <p:nvPicPr>
          <p:cNvPr id="28" name="Picture 27" descr="A picture containing text, room&#10;&#10;Description automatically generated">
            <a:extLst>
              <a:ext uri="{FF2B5EF4-FFF2-40B4-BE49-F238E27FC236}">
                <a16:creationId xmlns:a16="http://schemas.microsoft.com/office/drawing/2014/main" id="{6A3A7E2A-6426-4D96-9A7F-96AFA37DF7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012" y="1497156"/>
            <a:ext cx="2160524" cy="20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23906 0.036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1.85185E-6 L 0.17604 0.052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28294 0.0319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54" y="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39466 -0.0203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2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0.16224 0.0409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12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28477 -0.0261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5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53047 0.0567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23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81481E-6 L 0.39115 0.0208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7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85185E-6 L -0.36523 0.0340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68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189" y="205727"/>
            <a:ext cx="11324822" cy="890872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Match the adaptation to the correct animal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4665" y="1442509"/>
            <a:ext cx="241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Polar bear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54491" y="1433248"/>
            <a:ext cx="1854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Camel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36590" y="4708398"/>
            <a:ext cx="2982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transparent fur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6321" y="5403042"/>
            <a:ext cx="4843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covered in blubber (fat)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3164" y="4271433"/>
            <a:ext cx="4270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fur covered soles of feet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1783" y="6100594"/>
            <a:ext cx="3323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small ears and tail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6337" y="4949086"/>
            <a:ext cx="2330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black skin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55900" y="2526955"/>
            <a:ext cx="3292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nostrils can close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94050" y="6024745"/>
            <a:ext cx="2175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large feet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2394" y="1669381"/>
            <a:ext cx="2896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long eyelashes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194" y="5920731"/>
            <a:ext cx="3013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does not sweat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3189" y="5241474"/>
            <a:ext cx="347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stores fat in hump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3189" y="4432544"/>
            <a:ext cx="3120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hair lined nostrils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36612" y="3372614"/>
            <a:ext cx="186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long legs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56243" y="3390351"/>
            <a:ext cx="186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brown fur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08987" y="5628343"/>
            <a:ext cx="2168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thick fur</a:t>
            </a: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9EC2A8F5-EF95-49E6-AB34-93A1CDA464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314" y="2043749"/>
            <a:ext cx="2377079" cy="1931377"/>
          </a:xfrm>
          <a:prstGeom prst="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A5E77C25-83A0-4861-87A1-D7FB919DDD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057" y="2062184"/>
            <a:ext cx="2649799" cy="2128120"/>
          </a:xfrm>
          <a:prstGeom prst="rect">
            <a:avLst/>
          </a:prstGeom>
          <a:ln w="38100">
            <a:solidFill>
              <a:srgbClr val="CC0066"/>
            </a:solidFill>
          </a:ln>
        </p:spPr>
      </p:pic>
    </p:spTree>
    <p:extLst>
      <p:ext uri="{BB962C8B-B14F-4D97-AF65-F5344CB8AC3E}">
        <p14:creationId xmlns:p14="http://schemas.microsoft.com/office/powerpoint/2010/main" val="154864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4" grpId="1"/>
      <p:bldP spid="16" grpId="0"/>
      <p:bldP spid="16" grpId="1"/>
      <p:bldP spid="6" grpId="0"/>
      <p:bldP spid="19" grpId="0"/>
      <p:bldP spid="20" grpId="0"/>
      <p:bldP spid="22" grpId="0"/>
      <p:bldP spid="23" grpId="0"/>
      <p:bldP spid="26" grpId="0"/>
      <p:bldP spid="27" grpId="0"/>
      <p:bldP spid="27" grpId="1"/>
      <p:bldP spid="2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65125"/>
            <a:ext cx="11066417" cy="1325563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b="1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What are the reasons for the adaptations?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22922" y="5715298"/>
            <a:ext cx="185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Polar bear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ea typeface="Tahoma" panose="020B0604030504040204" pitchFamily="34" charset="0"/>
                <a:cs typeface="Tahoma" panose="020B0604030504040204" pitchFamily="34" charset="0"/>
              </a:rPr>
              <a:t>Discuss with a partner the reasons for the polar bear’s adaptations</a:t>
            </a:r>
          </a:p>
          <a:p>
            <a:pPr marL="0" indent="0">
              <a:buNone/>
            </a:pPr>
            <a:endParaRPr lang="en-GB" sz="4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>
                <a:ea typeface="Tahoma" panose="020B0604030504040204" pitchFamily="34" charset="0"/>
                <a:cs typeface="Tahoma" panose="020B0604030504040204" pitchFamily="34" charset="0"/>
              </a:rPr>
              <a:t>Think about what it needs to do:</a:t>
            </a:r>
          </a:p>
          <a:p>
            <a:pPr lvl="1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protect itself from the cold</a:t>
            </a:r>
          </a:p>
          <a:p>
            <a:pPr lvl="1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stay hidden (when there are no trees or rocks)</a:t>
            </a:r>
          </a:p>
          <a:p>
            <a:pPr lvl="1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walk on soft snow</a:t>
            </a:r>
          </a:p>
          <a:p>
            <a:pPr lvl="1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swim in cold water.</a:t>
            </a:r>
          </a:p>
          <a:p>
            <a:pPr marL="0" indent="0">
              <a:buNone/>
            </a:pPr>
            <a:r>
              <a:rPr lang="en-GB" b="1" dirty="0">
                <a:ea typeface="Tahoma" panose="020B0604030504040204" pitchFamily="34" charset="0"/>
                <a:cs typeface="Tahoma" panose="020B0604030504040204" pitchFamily="34" charset="0"/>
              </a:rPr>
              <a:t>Phrases to help you:</a:t>
            </a:r>
          </a:p>
          <a:p>
            <a:pPr lvl="1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It needs … so that it can …</a:t>
            </a:r>
          </a:p>
          <a:p>
            <a:pPr lvl="1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Its … help it …</a:t>
            </a:r>
          </a:p>
          <a:p>
            <a:pPr lvl="1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It can … so that …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7ADD449-8232-4D0D-8B19-8D8F3A2DC2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234" y="3648984"/>
            <a:ext cx="2377079" cy="1931377"/>
          </a:xfrm>
          <a:prstGeom prst="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6721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Match the adaptation to the reason.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6228" y="1825625"/>
            <a:ext cx="396562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black skin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feet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transparent fur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thick fur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ears and tail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nostrils can close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 covered soles of feet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covered in blubber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49149" y="1690688"/>
            <a:ext cx="7188384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reflect the snow so the bear appears white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small surface area so less heat escapes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insulation from the cold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the bear sinking into the snow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cold water going into the bear’s nose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absorb heat to keep the bear warm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give a good grip on ice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627291" y="2021983"/>
            <a:ext cx="2301477" cy="3331895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27291" y="2536233"/>
            <a:ext cx="2262909" cy="1618131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500846" y="2175397"/>
            <a:ext cx="1571084" cy="800274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4108" y="3423077"/>
            <a:ext cx="2494660" cy="280871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59513" y="3110608"/>
            <a:ext cx="1032840" cy="862397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75104" y="4376766"/>
            <a:ext cx="1003643" cy="363115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933576" y="3629751"/>
            <a:ext cx="945171" cy="1574248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3576" y="5158813"/>
            <a:ext cx="945171" cy="95060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036652" y="3876066"/>
            <a:ext cx="1007335" cy="1834191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7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853057" cy="1031966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Match the adaptation to the reason - </a:t>
            </a:r>
            <a:r>
              <a:rPr lang="en-GB" i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</a:t>
            </a:r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" y="914400"/>
            <a:ext cx="11861074" cy="5786846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black skin –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absorb heat to keep the bear warm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feet - 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the bear sinking into the snow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transparent fur –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reflect the snow so the bear appears white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thick fur –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insulation from the cold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ears and tail - 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small surface area so less heat escapes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nostrils can close –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stop cold water going into the bear’s nose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 covered soles of feet –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insulation from the cold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give a good grip on ice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covered in blubber – </a:t>
            </a:r>
            <a:r>
              <a:rPr lang="en-GB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insulation from the cold</a:t>
            </a:r>
          </a:p>
        </p:txBody>
      </p:sp>
    </p:spTree>
    <p:extLst>
      <p:ext uri="{BB962C8B-B14F-4D97-AF65-F5344CB8AC3E}">
        <p14:creationId xmlns:p14="http://schemas.microsoft.com/office/powerpoint/2010/main" val="1597974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1311</Words>
  <Application>Microsoft Office PowerPoint</Application>
  <PresentationFormat>Widescreen</PresentationFormat>
  <Paragraphs>223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Wingdings</vt:lpstr>
      <vt:lpstr>Office Theme</vt:lpstr>
      <vt:lpstr>1_Office Theme</vt:lpstr>
      <vt:lpstr>PowerPoint Presentation</vt:lpstr>
      <vt:lpstr>Adaptations to different habitats</vt:lpstr>
      <vt:lpstr>Write down as many words as you can to describe each habitat. Then try to find some similarities between the two habitats.</vt:lpstr>
      <vt:lpstr>Differences between the Arctic and the desert Put the words into the correct box.</vt:lpstr>
      <vt:lpstr>Similarities between the 2 habitats Put the words in the correct boxes</vt:lpstr>
      <vt:lpstr>Match the adaptation to the correct animal</vt:lpstr>
      <vt:lpstr>What are the reasons for the adaptations?</vt:lpstr>
      <vt:lpstr>Match the adaptation to the reason.</vt:lpstr>
      <vt:lpstr>Match the adaptation to the reason - answers.</vt:lpstr>
      <vt:lpstr>What are the reasons for the adaptations?</vt:lpstr>
      <vt:lpstr>Match the adaptation to the reason.</vt:lpstr>
      <vt:lpstr>Match the adaptation to the reason – answers.</vt:lpstr>
      <vt:lpstr>Writing task</vt:lpstr>
      <vt:lpstr>You could start like this:</vt:lpstr>
      <vt:lpstr>Check your work.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 to different habitats.</dc:title>
  <dc:creator>alison9f@gmail.com</dc:creator>
  <cp:lastModifiedBy>Elizabeth Hooper</cp:lastModifiedBy>
  <cp:revision>68</cp:revision>
  <dcterms:created xsi:type="dcterms:W3CDTF">2014-07-07T14:22:48Z</dcterms:created>
  <dcterms:modified xsi:type="dcterms:W3CDTF">2021-09-03T14:20:02Z</dcterms:modified>
</cp:coreProperties>
</file>