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2" r:id="rId5"/>
    <p:sldId id="267" r:id="rId6"/>
    <p:sldId id="257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E-4BA9-A169-29412BCC6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DE-4BA9-A169-29412BCC6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E-4BA9-A169-29412BCC6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E-4BA9-A169-29412BCC60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2DE-4BA9-A169-29412BCC60EC}"/>
              </c:ext>
            </c:extLst>
          </c:dPt>
          <c:dLbls>
            <c:dLbl>
              <c:idx val="0"/>
              <c:layout>
                <c:manualLayout>
                  <c:x val="0.20147697833793188"/>
                  <c:y val="-0.10657054759165697"/>
                </c:manualLayout>
              </c:layout>
              <c:tx>
                <c:rich>
                  <a:bodyPr/>
                  <a:lstStyle/>
                  <a:p>
                    <a:fld id="{5155E0D8-000C-4987-9F8A-099C7DEF1F82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A7F5DC25-23E3-4823-8ACA-6FCDD716E9E7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5778839046772"/>
                      <c:h val="9.35933496734951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DE-4BA9-A169-29412BCC60EC}"/>
                </c:ext>
              </c:extLst>
            </c:dLbl>
            <c:dLbl>
              <c:idx val="1"/>
              <c:layout>
                <c:manualLayout>
                  <c:x val="0.13302845996343032"/>
                  <c:y val="-0.15049302700739267"/>
                </c:manualLayout>
              </c:layout>
              <c:tx>
                <c:rich>
                  <a:bodyPr/>
                  <a:lstStyle/>
                  <a:p>
                    <a:fld id="{A0B1A2AB-286D-41B4-AD6D-07044469964F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</a:t>
                    </a:r>
                    <a:fld id="{30A6849D-F342-4149-AEC8-6B176E66B3AF}" type="PERCENTAGE">
                      <a:rPr lang="en-US" baseline="0" smtClean="0"/>
                      <a:pPr/>
                      <a:t>[PERCENTAGE]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58233101808415"/>
                      <c:h val="8.87494131895269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DE-4BA9-A169-29412BCC60EC}"/>
                </c:ext>
              </c:extLst>
            </c:dLbl>
            <c:dLbl>
              <c:idx val="2"/>
              <c:layout>
                <c:manualLayout>
                  <c:x val="0.14675977780613161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2782C-011C-495A-B834-C7D5091D50E8}" type="CATEGORYNAME">
                      <a:rPr lang="en-GB" smtClean="0"/>
                      <a:pPr>
                        <a:defRPr sz="2800"/>
                      </a:pPr>
                      <a:t>[CATEGORY NAME]</a:t>
                    </a:fld>
                    <a:r>
                      <a:rPr lang="en-GB" baseline="0" dirty="0"/>
                      <a:t> </a:t>
                    </a:r>
                    <a:fld id="{1BF80AC7-D76E-4CB5-88CD-E4CF79FFC38A}" type="PERCENTAGE">
                      <a:rPr lang="en-GB" baseline="0" smtClean="0"/>
                      <a:pPr>
                        <a:defRPr sz="2800"/>
                      </a:pPr>
                      <a:t>[PERCENTAGE]</a:t>
                    </a:fld>
                    <a:endParaRPr lang="en-GB" baseline="0" dirty="0"/>
                  </a:p>
                </c:rich>
              </c:tx>
              <c:spPr>
                <a:xfrm>
                  <a:off x="5610069" y="5973866"/>
                  <a:ext cx="4033477" cy="61684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1809"/>
                        <a:gd name="adj2" fmla="val -775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520995800152341"/>
                      <c:h val="9.35933496734951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E-4BA9-A169-29412BCC60EC}"/>
                </c:ext>
              </c:extLst>
            </c:dLbl>
            <c:dLbl>
              <c:idx val="3"/>
              <c:layout>
                <c:manualLayout>
                  <c:x val="-9.9648058742585172E-2"/>
                  <c:y val="-2.964269121676346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Milk and dairy </a:t>
                    </a:r>
                    <a:fld id="{21731341-C35E-4DEC-A43C-17CB0844EAF4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7592256079002"/>
                      <c:h val="9.744725685259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DE-4BA9-A169-29412BCC60EC}"/>
                </c:ext>
              </c:extLst>
            </c:dLbl>
            <c:dLbl>
              <c:idx val="4"/>
              <c:layout>
                <c:manualLayout>
                  <c:x val="9.7693228265609156E-3"/>
                  <c:y val="-5.4542724809481948E-2"/>
                </c:manualLayout>
              </c:layout>
              <c:tx>
                <c:rich>
                  <a:bodyPr/>
                  <a:lstStyle/>
                  <a:p>
                    <a:fld id="{A58ED8A4-0B25-42C1-887A-933B232EBA4F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D1321B8-B9FB-4B4C-BD33-A04C3DEDB44F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01334067538079"/>
                      <c:h val="8.39585817257432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DE-4BA9-A169-29412BCC60E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Carbohydrates</c:v>
                </c:pt>
                <c:pt idx="1">
                  <c:v>Protein</c:v>
                </c:pt>
                <c:pt idx="2">
                  <c:v>High in fat or sugar</c:v>
                </c:pt>
                <c:pt idx="3">
                  <c:v>Milk, and dairy</c:v>
                </c:pt>
                <c:pt idx="4">
                  <c:v>Fruit and vegetables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7</c:v>
                </c:pt>
                <c:pt idx="3">
                  <c:v>15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E-4BA9-A169-29412BCC6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2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2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0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5AD240-EBD3-4243-AF8C-47772925AE90}"/>
              </a:ext>
            </a:extLst>
          </p:cNvPr>
          <p:cNvSpPr/>
          <p:nvPr userDrawn="1"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8">
            <a:extLst>
              <a:ext uri="{FF2B5EF4-FFF2-40B4-BE49-F238E27FC236}">
                <a16:creationId xmlns:a16="http://schemas.microsoft.com/office/drawing/2014/main" id="{6D0484AF-EC9B-40A4-A1F2-9B886629E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51" y="6270743"/>
            <a:ext cx="1049691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0781E7-C652-40A9-955E-EE912662C9F3}"/>
              </a:ext>
            </a:extLst>
          </p:cNvPr>
          <p:cNvSpPr txBox="1"/>
          <p:nvPr userDrawn="1"/>
        </p:nvSpPr>
        <p:spPr>
          <a:xfrm>
            <a:off x="6317673" y="6317050"/>
            <a:ext cx="57860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originally developed by </a:t>
            </a:r>
            <a:r>
              <a:rPr lang="en-GB" sz="10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GB" sz="1000" dirty="0" err="1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Aldwin</a:t>
            </a:r>
            <a:r>
              <a:rPr lang="en-GB" sz="10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has been adapted for EAL Nexus.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3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8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3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09F1-701C-48E0-B33B-3FAD2827295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9876-5798-4102-8911-41CD48988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9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4AC5-4D95-CE4C-B523-5098A1A6105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E7EA-5389-C843-A55C-5AC7CEA9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.jp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15.png"/><Relationship Id="rId2" Type="http://schemas.openxmlformats.org/officeDocument/2006/relationships/image" Target="../media/image27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9.jpeg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18" Type="http://schemas.openxmlformats.org/officeDocument/2006/relationships/image" Target="../media/image51.jpeg"/><Relationship Id="rId26" Type="http://schemas.openxmlformats.org/officeDocument/2006/relationships/image" Target="../media/image57.jpeg"/><Relationship Id="rId3" Type="http://schemas.openxmlformats.org/officeDocument/2006/relationships/image" Target="../media/image39.jpeg"/><Relationship Id="rId21" Type="http://schemas.openxmlformats.org/officeDocument/2006/relationships/image" Target="../media/image15.pn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17" Type="http://schemas.openxmlformats.org/officeDocument/2006/relationships/image" Target="../media/image50.jpeg"/><Relationship Id="rId25" Type="http://schemas.openxmlformats.org/officeDocument/2006/relationships/image" Target="../media/image56.jpeg"/><Relationship Id="rId2" Type="http://schemas.openxmlformats.org/officeDocument/2006/relationships/image" Target="../media/image38.jpeg"/><Relationship Id="rId16" Type="http://schemas.openxmlformats.org/officeDocument/2006/relationships/image" Target="../media/image49.jpeg"/><Relationship Id="rId20" Type="http://schemas.openxmlformats.org/officeDocument/2006/relationships/image" Target="../media/image52.jpe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22.jpeg"/><Relationship Id="rId24" Type="http://schemas.openxmlformats.org/officeDocument/2006/relationships/image" Target="../media/image55.jpeg"/><Relationship Id="rId5" Type="http://schemas.openxmlformats.org/officeDocument/2006/relationships/image" Target="../media/image40.jpeg"/><Relationship Id="rId15" Type="http://schemas.openxmlformats.org/officeDocument/2006/relationships/image" Target="../media/image26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5.jpeg"/><Relationship Id="rId19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44.jpeg"/><Relationship Id="rId14" Type="http://schemas.openxmlformats.org/officeDocument/2006/relationships/image" Target="../media/image48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Boston_baked_beans#/media/File:Boston_Baked_Beans_in_Concord,_Mass_2012-0193.jpg" TargetMode="External"/><Relationship Id="rId18" Type="http://schemas.openxmlformats.org/officeDocument/2006/relationships/hyperlink" Target="https://commons.wikimedia.org/wiki/User:Anna_Frodesiak" TargetMode="External"/><Relationship Id="rId26" Type="http://schemas.openxmlformats.org/officeDocument/2006/relationships/hyperlink" Target="https://upload.wikimedia.org/wikipedia/commons/f/f2/Kiwifruit_halved.jpg" TargetMode="External"/><Relationship Id="rId3" Type="http://schemas.openxmlformats.org/officeDocument/2006/relationships/hyperlink" Target="https://upload.wikimedia.org/wikipedia/commons/0/04/Pound_layer_cake.jpg" TargetMode="External"/><Relationship Id="rId21" Type="http://schemas.openxmlformats.org/officeDocument/2006/relationships/hyperlink" Target="https://upload.wikimedia.org/wikipedia/commons/4/42/Milk_-_olly_claxton.jpg" TargetMode="External"/><Relationship Id="rId7" Type="http://schemas.openxmlformats.org/officeDocument/2006/relationships/hyperlink" Target="https://commons.wikimedia.org/wiki/File:Alexander_Lucas_10.10.10.jpg#/media/File:Alexander_Lucas_10.10.10.jpg" TargetMode="External"/><Relationship Id="rId12" Type="http://schemas.openxmlformats.org/officeDocument/2006/relationships/hyperlink" Target="https://commons.wikimedia.org/wiki/File:Fancy_raw_mixed_nuts_macro.jpg" TargetMode="External"/><Relationship Id="rId17" Type="http://schemas.openxmlformats.org/officeDocument/2006/relationships/hyperlink" Target="https://en.wikipedia.org/wiki/Steamed_rice#/media/File:Steamed_rice_in_bowl_01.jpg" TargetMode="External"/><Relationship Id="rId25" Type="http://schemas.openxmlformats.org/officeDocument/2006/relationships/hyperlink" Target="http://www.publicdomainpictures.net/pictures/30000/velka/isolated-potatoes.jpg" TargetMode="External"/><Relationship Id="rId33" Type="http://schemas.openxmlformats.org/officeDocument/2006/relationships/hyperlink" Target="https://pixabay.com/en/porcelain-plate-knife-fork-spoon-30612/" TargetMode="External"/><Relationship Id="rId2" Type="http://schemas.openxmlformats.org/officeDocument/2006/relationships/hyperlink" Target="http://www.publicdomainpictures.net/pictures/10000/velka/1-1210580242pikC.jpg" TargetMode="External"/><Relationship Id="rId16" Type="http://schemas.openxmlformats.org/officeDocument/2006/relationships/hyperlink" Target="http://res.freestockphotos.biz/pictures/9/9515-uncooked-dry-yellow-fusilli-pasta-pv.jpg" TargetMode="External"/><Relationship Id="rId20" Type="http://schemas.openxmlformats.org/officeDocument/2006/relationships/hyperlink" Target="https://i.ytimg.com/vi/6Gbhfy-XXxE/maxresdefault.jpg" TargetMode="External"/><Relationship Id="rId29" Type="http://schemas.openxmlformats.org/officeDocument/2006/relationships/hyperlink" Target="https://pixabay.com/en/appetite-broccoli-brocoli-broccolli-123825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omato" TargetMode="External"/><Relationship Id="rId11" Type="http://schemas.openxmlformats.org/officeDocument/2006/relationships/hyperlink" Target="https://upload.wikimedia.org/wikipedia/commons/1/12/6-Pack-Chicken-Eggs.jpg" TargetMode="External"/><Relationship Id="rId24" Type="http://schemas.openxmlformats.org/officeDocument/2006/relationships/hyperlink" Target="https://pixabay.com/static/uploads/photo/2013/09/27/09/53/butter-186909_960_720.jpg" TargetMode="External"/><Relationship Id="rId32" Type="http://schemas.openxmlformats.org/officeDocument/2006/relationships/hyperlink" Target="http://nyphotographic.com/" TargetMode="External"/><Relationship Id="rId5" Type="http://schemas.openxmlformats.org/officeDocument/2006/relationships/hyperlink" Target="https://upload.wikimedia.org/wikipedia/commons/9/9b/Cavendish_Banana_DS.jpg" TargetMode="External"/><Relationship Id="rId15" Type="http://schemas.openxmlformats.org/officeDocument/2006/relationships/hyperlink" Target="https://commons.wikimedia.org/wiki/File:Anadama_bread_(1).jpg#/media/File:Anadama_bread_(1).jpg" TargetMode="External"/><Relationship Id="rId23" Type="http://schemas.openxmlformats.org/officeDocument/2006/relationships/hyperlink" Target="http://www.publicdomainpictures.net/view-image.php?image=8790" TargetMode="External"/><Relationship Id="rId28" Type="http://schemas.openxmlformats.org/officeDocument/2006/relationships/hyperlink" Target="http://www.freestockphotos.biz/stockphoto/17438" TargetMode="External"/><Relationship Id="rId10" Type="http://schemas.openxmlformats.org/officeDocument/2006/relationships/hyperlink" Target="https://commons.wikimedia.org/w/index.php?curid=5101375" TargetMode="External"/><Relationship Id="rId19" Type="http://schemas.openxmlformats.org/officeDocument/2006/relationships/hyperlink" Target="http://www.picserver.org/pictures/carrots01-lg.jpg" TargetMode="External"/><Relationship Id="rId31" Type="http://schemas.openxmlformats.org/officeDocument/2006/relationships/hyperlink" Target="http://www.picserver.org/a/avocados.html" TargetMode="External"/><Relationship Id="rId4" Type="http://schemas.openxmlformats.org/officeDocument/2006/relationships/hyperlink" Target="http://s3.freefoto.com/images/09/04/09_04_3_web.jpg" TargetMode="External"/><Relationship Id="rId9" Type="http://schemas.openxmlformats.org/officeDocument/2006/relationships/hyperlink" Target="https://visualsonline.cancer.gov/details.cfm?imageid=2402" TargetMode="External"/><Relationship Id="rId14" Type="http://schemas.openxmlformats.org/officeDocument/2006/relationships/hyperlink" Target="https://commons.wikimedia.org/w/index.php?curid=23943506" TargetMode="External"/><Relationship Id="rId22" Type="http://schemas.openxmlformats.org/officeDocument/2006/relationships/hyperlink" Target="https://pixabay.com/en/photos/ice%20cream%20cone/" TargetMode="External"/><Relationship Id="rId27" Type="http://schemas.openxmlformats.org/officeDocument/2006/relationships/hyperlink" Target="https://upload.wikimedia.org/wikipedia/commons/4/42/Saladlt95.jpg" TargetMode="External"/><Relationship Id="rId30" Type="http://schemas.openxmlformats.org/officeDocument/2006/relationships/hyperlink" Target="http://www.freestockphotos.biz/stockphoto/11380" TargetMode="External"/><Relationship Id="rId8" Type="http://schemas.openxmlformats.org/officeDocument/2006/relationships/hyperlink" Target="https://en.wikipedia.org/wiki/Meat#/media/File:FoodMea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111073" y="22953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A2A62C-23A3-45E0-B3FD-DEA774D1B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45226"/>
              </p:ext>
            </p:extLst>
          </p:nvPr>
        </p:nvGraphicFramePr>
        <p:xfrm>
          <a:off x="2663540" y="1929489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 diet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/>
                        <a:t>Introduction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Subject(s):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/>
                        <a:t>Science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Stage: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Topic: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Food and nutrition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467199-4A54-4E0F-89B3-9C3CD6F9095F}"/>
              </a:ext>
            </a:extLst>
          </p:cNvPr>
          <p:cNvSpPr txBox="1"/>
          <p:nvPr/>
        </p:nvSpPr>
        <p:spPr>
          <a:xfrm>
            <a:off x="534989" y="727788"/>
            <a:ext cx="556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</p:spTree>
    <p:extLst>
      <p:ext uri="{BB962C8B-B14F-4D97-AF65-F5344CB8AC3E}">
        <p14:creationId xmlns:p14="http://schemas.microsoft.com/office/powerpoint/2010/main" val="23648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8539" y="-206836"/>
            <a:ext cx="10515600" cy="113334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A balanced diet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03847468"/>
              </p:ext>
            </p:extLst>
          </p:nvPr>
        </p:nvGraphicFramePr>
        <p:xfrm>
          <a:off x="1927273" y="1133341"/>
          <a:ext cx="8904849" cy="561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1700564"/>
              </p:ext>
            </p:extLst>
          </p:nvPr>
        </p:nvGraphicFramePr>
        <p:xfrm>
          <a:off x="159026" y="157817"/>
          <a:ext cx="12032974" cy="659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810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961473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Key language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947405"/>
            <a:ext cx="5157787" cy="458686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960" y="1406090"/>
            <a:ext cx="5157787" cy="5451910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Balanced diet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Well nourished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Malnourished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Energy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nutrients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Carbohydrates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Proteins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Fats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Vitamins and minerals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Fibre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Water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Vegetables </a:t>
            </a:r>
            <a:r>
              <a:rPr lang="en-GB" sz="3200" b="1" dirty="0">
                <a:latin typeface="Century Gothic" panose="020B0502020202020204" pitchFamily="34" charset="0"/>
              </a:rPr>
              <a:t>contain</a:t>
            </a:r>
            <a:r>
              <a:rPr lang="en-GB" sz="3200" dirty="0">
                <a:latin typeface="Century Gothic" panose="020B0502020202020204" pitchFamily="34" charset="0"/>
              </a:rPr>
              <a:t> vitamins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We need </a:t>
            </a:r>
            <a:r>
              <a:rPr lang="en-GB" sz="3200" b="1" dirty="0">
                <a:latin typeface="Century Gothic" panose="020B0502020202020204" pitchFamily="34" charset="0"/>
              </a:rPr>
              <a:t>water</a:t>
            </a:r>
            <a:r>
              <a:rPr lang="en-GB" sz="3200" dirty="0">
                <a:latin typeface="Century Gothic" panose="020B0502020202020204" pitchFamily="34" charset="0"/>
              </a:rPr>
              <a:t> to keep our cells hydrated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961473"/>
            <a:ext cx="5183188" cy="430550"/>
          </a:xfrm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My language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739617" y="1406090"/>
            <a:ext cx="6288259" cy="526199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9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788877" cy="998806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The </a:t>
            </a:r>
            <a:r>
              <a:rPr lang="en-GB" b="1" dirty="0" err="1">
                <a:latin typeface="Century Gothic" panose="020B0502020202020204" pitchFamily="34" charset="0"/>
              </a:rPr>
              <a:t>Eatwell</a:t>
            </a:r>
            <a:r>
              <a:rPr lang="en-GB" b="1" dirty="0">
                <a:latin typeface="Century Gothic" panose="020B0502020202020204" pitchFamily="34" charset="0"/>
              </a:rPr>
              <a:t> Plate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1"/>
          <a:stretch/>
        </p:blipFill>
        <p:spPr>
          <a:xfrm>
            <a:off x="2982351" y="499404"/>
            <a:ext cx="9209649" cy="63262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24689" y="499404"/>
            <a:ext cx="0" cy="316312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4689" y="3662527"/>
            <a:ext cx="2835813" cy="17574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8098" y="3662527"/>
            <a:ext cx="2616592" cy="180980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58929" y="3662527"/>
            <a:ext cx="365762" cy="31631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4688" y="3662527"/>
            <a:ext cx="953673" cy="290708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824">
            <a:off x="7702126" y="1121876"/>
            <a:ext cx="1984689" cy="1323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92" y="2406066"/>
            <a:ext cx="1407621" cy="9384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965">
            <a:off x="9119850" y="2212372"/>
            <a:ext cx="1760281" cy="1173520"/>
          </a:xfrm>
          <a:prstGeom prst="dodecagon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189">
            <a:off x="8947835" y="3360095"/>
            <a:ext cx="1526289" cy="11810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90" y="792093"/>
            <a:ext cx="933198" cy="768573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8721" r="12868" b="26770"/>
          <a:stretch/>
        </p:blipFill>
        <p:spPr>
          <a:xfrm>
            <a:off x="5578002" y="2171951"/>
            <a:ext cx="2115698" cy="989089"/>
          </a:xfrm>
          <a:prstGeom prst="dodecagon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29" y="1319630"/>
            <a:ext cx="1657093" cy="1105305"/>
          </a:xfrm>
          <a:prstGeom prst="dodecagon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10" y="2930306"/>
            <a:ext cx="1065809" cy="779373"/>
          </a:xfrm>
          <a:prstGeom prst="octagon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97" y="3858579"/>
            <a:ext cx="1047562" cy="7088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43" y="2977147"/>
            <a:ext cx="1372969" cy="9765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12" y="3532268"/>
            <a:ext cx="838738" cy="5593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30" y="2173691"/>
            <a:ext cx="603393" cy="783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65" y="4473537"/>
            <a:ext cx="747007" cy="7705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06" y="5568814"/>
            <a:ext cx="1112649" cy="7421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1771">
            <a:off x="6512998" y="4355361"/>
            <a:ext cx="1394301" cy="648923"/>
          </a:xfrm>
          <a:prstGeom prst="diamond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31" y="5334542"/>
            <a:ext cx="932273" cy="6181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43" y="4208269"/>
            <a:ext cx="632443" cy="3843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00" y="4787363"/>
            <a:ext cx="686545" cy="4574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42" y="4693765"/>
            <a:ext cx="767880" cy="726170"/>
          </a:xfrm>
          <a:prstGeom prst="triangl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97" y="4583306"/>
            <a:ext cx="731546" cy="7122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95" y="5295518"/>
            <a:ext cx="767101" cy="5106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2937"/>
          <a:stretch/>
        </p:blipFill>
        <p:spPr>
          <a:xfrm flipH="1">
            <a:off x="8578361" y="5395119"/>
            <a:ext cx="464234" cy="9010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2342" r="2355" b="9684"/>
          <a:stretch/>
        </p:blipFill>
        <p:spPr>
          <a:xfrm rot="1628435">
            <a:off x="7853251" y="3360226"/>
            <a:ext cx="1276188" cy="604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6" y="5879224"/>
            <a:ext cx="736507" cy="57194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8539" y="2776778"/>
            <a:ext cx="3005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Use the </a:t>
            </a:r>
            <a:r>
              <a:rPr lang="en-GB" sz="2800" dirty="0" err="1">
                <a:latin typeface="Century Gothic" panose="020B0502020202020204" pitchFamily="34" charset="0"/>
              </a:rPr>
              <a:t>Eatwell</a:t>
            </a:r>
            <a:r>
              <a:rPr lang="en-GB" sz="2800" dirty="0">
                <a:latin typeface="Century Gothic" panose="020B0502020202020204" pitchFamily="34" charset="0"/>
              </a:rPr>
              <a:t> Plate to make sure you have a balanced diet.</a:t>
            </a:r>
          </a:p>
        </p:txBody>
      </p:sp>
    </p:spTree>
    <p:extLst>
      <p:ext uri="{BB962C8B-B14F-4D97-AF65-F5344CB8AC3E}">
        <p14:creationId xmlns:p14="http://schemas.microsoft.com/office/powerpoint/2010/main" val="11961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59" y="2522201"/>
            <a:ext cx="8448542" cy="1721027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A balanced diet contains all the </a:t>
            </a:r>
            <a:r>
              <a:rPr lang="en-GB" sz="5400" b="1" u="sng" dirty="0">
                <a:latin typeface="Century Gothic" panose="020B0502020202020204" pitchFamily="34" charset="0"/>
              </a:rPr>
              <a:t>energy</a:t>
            </a:r>
            <a:r>
              <a:rPr lang="en-GB" sz="5400" b="1" dirty="0">
                <a:latin typeface="Century Gothic" panose="020B0502020202020204" pitchFamily="34" charset="0"/>
              </a:rPr>
              <a:t> and </a:t>
            </a:r>
            <a:r>
              <a:rPr lang="en-GB" sz="5400" b="1" u="sng" dirty="0">
                <a:latin typeface="Century Gothic" panose="020B0502020202020204" pitchFamily="34" charset="0"/>
              </a:rPr>
              <a:t>nutrients</a:t>
            </a:r>
            <a:r>
              <a:rPr lang="en-GB" sz="5400" b="1" dirty="0">
                <a:latin typeface="Century Gothic" panose="020B0502020202020204" pitchFamily="34" charset="0"/>
              </a:rPr>
              <a:t> that the body needs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946">
            <a:off x="3695506" y="4790513"/>
            <a:ext cx="3198159" cy="1798964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824">
            <a:off x="9814214" y="485431"/>
            <a:ext cx="1984689" cy="13231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153">
            <a:off x="7703846" y="373060"/>
            <a:ext cx="1842467" cy="14256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47" y="145894"/>
            <a:ext cx="1657093" cy="1105305"/>
          </a:xfrm>
          <a:prstGeom prst="dodecagon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0" y="120833"/>
            <a:ext cx="1496757" cy="1094504"/>
          </a:xfrm>
          <a:prstGeom prst="octagon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9" y="140108"/>
            <a:ext cx="2202127" cy="15662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518">
            <a:off x="76917" y="4502236"/>
            <a:ext cx="1857139" cy="12386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79" y="5297551"/>
            <a:ext cx="1895393" cy="11519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58" y="4379348"/>
            <a:ext cx="1382281" cy="1345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2937"/>
          <a:stretch/>
        </p:blipFill>
        <p:spPr>
          <a:xfrm rot="21152840" flipH="1">
            <a:off x="9237291" y="4834101"/>
            <a:ext cx="1031556" cy="2002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6" y="1955037"/>
            <a:ext cx="1867901" cy="12452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187">
            <a:off x="5321340" y="189136"/>
            <a:ext cx="2335876" cy="1557250"/>
          </a:xfrm>
          <a:prstGeom prst="dodecagon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7" y="1658479"/>
            <a:ext cx="975513" cy="12660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5390209"/>
            <a:ext cx="2213577" cy="1467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4" y="807546"/>
            <a:ext cx="933198" cy="768573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8" y="882766"/>
            <a:ext cx="1429654" cy="147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2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641718"/>
              </p:ext>
            </p:extLst>
          </p:nvPr>
        </p:nvGraphicFramePr>
        <p:xfrm>
          <a:off x="295422" y="678125"/>
          <a:ext cx="11549575" cy="602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27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91702" y="-79891"/>
            <a:ext cx="10027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What nutrients does the body need?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081" y="887248"/>
            <a:ext cx="255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Carbohydrates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508" y="1747079"/>
            <a:ext cx="149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Proteins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894" y="2606910"/>
            <a:ext cx="98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459" y="3466741"/>
            <a:ext cx="16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Vitamins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797" y="4326572"/>
            <a:ext cx="150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Minerals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762" y="5186403"/>
            <a:ext cx="9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Fibre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035" y="6046237"/>
            <a:ext cx="13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4183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262828"/>
              </p:ext>
            </p:extLst>
          </p:nvPr>
        </p:nvGraphicFramePr>
        <p:xfrm>
          <a:off x="205233" y="677352"/>
          <a:ext cx="11771503" cy="602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27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701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494" y="904800"/>
            <a:ext cx="255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Carbohydrates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21" y="1764631"/>
            <a:ext cx="149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Proteins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0307" y="2624462"/>
            <a:ext cx="98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0872" y="3484293"/>
            <a:ext cx="164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Vitamins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0" y="4344124"/>
            <a:ext cx="150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Minerals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2175" y="5203955"/>
            <a:ext cx="9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Fibre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0448" y="6063789"/>
            <a:ext cx="13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0657" y="-6910"/>
            <a:ext cx="6631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Which foods contain…?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714760"/>
            <a:ext cx="1139163" cy="759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39" y="715328"/>
            <a:ext cx="1137459" cy="758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72" y="679654"/>
            <a:ext cx="1244482" cy="829654"/>
          </a:xfrm>
          <a:prstGeom prst="dodecagon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56" y="695570"/>
            <a:ext cx="1031052" cy="797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2342" r="2355" b="9684"/>
          <a:stretch/>
        </p:blipFill>
        <p:spPr>
          <a:xfrm>
            <a:off x="5368000" y="751964"/>
            <a:ext cx="1445970" cy="6850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97" y="1604918"/>
            <a:ext cx="1024814" cy="683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41" y="1596401"/>
            <a:ext cx="1056539" cy="7005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37" y="1604627"/>
            <a:ext cx="1125597" cy="68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1" y="1604627"/>
            <a:ext cx="1026773" cy="6841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1590583"/>
            <a:ext cx="731546" cy="712212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28" y="1595552"/>
            <a:ext cx="1248488" cy="702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2937"/>
          <a:stretch/>
        </p:blipFill>
        <p:spPr>
          <a:xfrm flipH="1">
            <a:off x="9932633" y="1604921"/>
            <a:ext cx="356547" cy="692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49" y="2486072"/>
            <a:ext cx="1056539" cy="700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99" y="2480254"/>
            <a:ext cx="731546" cy="7122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2937"/>
          <a:stretch/>
        </p:blipFill>
        <p:spPr>
          <a:xfrm flipH="1">
            <a:off x="6354392" y="2490332"/>
            <a:ext cx="356547" cy="6920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9" y="2511211"/>
            <a:ext cx="976976" cy="6502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43" y="2550386"/>
            <a:ext cx="736507" cy="571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8295" r="10754"/>
          <a:stretch/>
        </p:blipFill>
        <p:spPr>
          <a:xfrm>
            <a:off x="7938052" y="2499907"/>
            <a:ext cx="957458" cy="6729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3" y="3394757"/>
            <a:ext cx="719614" cy="592667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4" y="3330644"/>
            <a:ext cx="985837" cy="720893"/>
          </a:xfrm>
          <a:prstGeom prst="octagon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6" y="3336665"/>
            <a:ext cx="1047562" cy="70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13" y="5947989"/>
            <a:ext cx="545463" cy="7079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71" y="4190308"/>
            <a:ext cx="747007" cy="77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8049" r="14852" b="25051"/>
          <a:stretch/>
        </p:blipFill>
        <p:spPr>
          <a:xfrm>
            <a:off x="5927152" y="3341162"/>
            <a:ext cx="1389466" cy="6998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2" y="6005619"/>
            <a:ext cx="719614" cy="592667"/>
          </a:xfrm>
          <a:prstGeom prst="ellipse">
            <a:avLst/>
          </a:prstGeom>
        </p:spPr>
      </p:pic>
      <p:pic>
        <p:nvPicPr>
          <p:cNvPr id="3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83" y="3339953"/>
            <a:ext cx="1248488" cy="7022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36" y="3328555"/>
            <a:ext cx="1087608" cy="725071"/>
          </a:xfrm>
          <a:prstGeom prst="dodecagon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0915"/>
          <a:stretch/>
        </p:blipFill>
        <p:spPr>
          <a:xfrm>
            <a:off x="10038709" y="3326141"/>
            <a:ext cx="733212" cy="729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89" y="3414468"/>
            <a:ext cx="863372" cy="5532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20915"/>
          <a:stretch/>
        </p:blipFill>
        <p:spPr>
          <a:xfrm>
            <a:off x="5521085" y="5937003"/>
            <a:ext cx="733212" cy="729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05" y="4208692"/>
            <a:ext cx="870100" cy="7337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32" y="4255518"/>
            <a:ext cx="960440" cy="640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99" y="4225296"/>
            <a:ext cx="1056539" cy="7005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2" y="5987922"/>
            <a:ext cx="941796" cy="6280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65" y="4261554"/>
            <a:ext cx="941796" cy="6280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88" y="4212246"/>
            <a:ext cx="1089447" cy="726676"/>
          </a:xfrm>
          <a:prstGeom prst="dodecagon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62" y="4215138"/>
            <a:ext cx="985837" cy="720893"/>
          </a:xfrm>
          <a:prstGeom prst="octagon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2937"/>
          <a:stretch/>
        </p:blipFill>
        <p:spPr>
          <a:xfrm flipH="1">
            <a:off x="10459726" y="4229556"/>
            <a:ext cx="356547" cy="6920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02" y="4219478"/>
            <a:ext cx="731546" cy="71221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70" y="5031721"/>
            <a:ext cx="1139163" cy="7594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58" y="4996615"/>
            <a:ext cx="1244482" cy="829654"/>
          </a:xfrm>
          <a:prstGeom prst="dodecagon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53" y="5012531"/>
            <a:ext cx="1031052" cy="79782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95" y="5057017"/>
            <a:ext cx="1047562" cy="7088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46" y="5134820"/>
            <a:ext cx="863372" cy="55324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31" y="5069671"/>
            <a:ext cx="1024814" cy="6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3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0"/>
            <a:ext cx="12140418" cy="625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attributions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Aubergine: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http://www.publicdomainpictures.net/pictures/10000/velka/1-1210580242pikC.jpg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Petr </a:t>
            </a:r>
            <a:r>
              <a:rPr lang="en-GB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Kratochvil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licence – public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Cake: 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https://upload.wikimedia.org/wikipedia/commons/0/04/Pound_layer_cake.jpg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Cereal: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http://s3.freefoto.com/images/09/04/09_04_3_web.jpg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Ian Britton, licence – non-commercial no derivative works.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Bananas: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https://upload.wikimedia.org/wikipedia/commons/9/9b/Cavendish_Banana_DS.jpg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Augustus </a:t>
            </a:r>
            <a:r>
              <a:rPr lang="en-GB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Binu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[CC BY-SA 4.0 (http://creativecommons.org/licenses/by-sa/4.0)], via Wikimedia Commons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Tomato: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https://en.wikipedia.org/wiki/Tomato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Fir0002/</a:t>
            </a:r>
            <a:r>
              <a:rPr lang="en-GB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Flagstaffotos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https://commons.wikimedia.org/wiki/File:Alexander_Lucas_10.10.10.jpg#/media/File:Alexander_Lucas_10.10.10.jpg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Meat: 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https://en.wikipedia.org/wiki/Meat#/media/File:FoodMeat.jpg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 photographer - </a:t>
            </a:r>
            <a:r>
              <a:rPr lang="en-GB" sz="1100" u="sng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https://visualsonline.cancer.gov/details.cfm?imageid=2402</a:t>
            </a:r>
            <a:r>
              <a:rPr lang="en-GB" sz="11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Pubic domain.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Fish: By George </a:t>
            </a:r>
            <a:r>
              <a:rPr lang="en-GB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Chernilevsky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https://commons.wikimedia.org/w/index.php?curid=5101375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Eggs: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https://upload.wikimedia.org/wikipedia/commons/1/12/6-Pack-Chicken-Eggs.jpg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https://commons.wikimedia.org/wiki/File:Fancy_raw_mixed_nuts_macro.jpg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By Sage Ross (Own work) [CC BY-SA 3.0 (http://creativecommons.org/licenses/by-sa/3.0)], via Wikimedia Commons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https://en.wikipedia.org/wiki/Boston_baked_beans#/media/File:Boston_Baked_Beans_in_Concord,_Mass_2012-0193.jpg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By </a:t>
            </a:r>
            <a:r>
              <a:rPr lang="en-GB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Victorgrigas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https://commons.wikimedia.org/w/index.php?curid=23943506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https://commons.wikimedia.org/wiki/File:Anadama_bread_(1).jpg#/media/File:Anadama_bread_(1).jpg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Stacey </a:t>
            </a:r>
            <a:r>
              <a:rPr lang="en-GB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Spensley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Pasta: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http://res.freestockphotos.biz/pictures/9/9515-uncooked-dry-yellow-fusilli-pasta-pv.jpg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https://en.wikipedia.org/wiki/Steamed_rice#/media/File:Steamed_rice_in_bowl_01.jpg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100" u="sng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 tooltip="User:Anna Frodesiak"/>
              </a:rPr>
              <a:t>Anna </a:t>
            </a:r>
            <a:r>
              <a:rPr lang="en-GB" sz="1100" u="sng" dirty="0" err="1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 tooltip="User:Anna Frodesiak"/>
              </a:rPr>
              <a:t>Frodesiak</a:t>
            </a:r>
            <a:r>
              <a:rPr lang="en-GB" sz="11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 Own work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Carrots: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http://www.picserver.org/pictures/carrots01-lg.jpg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Cheese: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https://i.ytimg.com/vi/6Gbhfy-XXxE/maxresdefault.jpg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https://upload.wikimedia.org/wikipedia/commons/4/42/Milk_-_olly_claxton.jpg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cream: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https://pixabay.com/en/photos/ice%20cream%20cone/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orange: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http://www.publicdomainpictures.net/view-image.php?image=8790</a:t>
            </a:r>
            <a:r>
              <a:rPr lang="en-GB" sz="1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Vera </a:t>
            </a:r>
            <a:r>
              <a:rPr lang="en-GB" sz="1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Kratochvil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Butter: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https://pixabay.com/static/uploads/photo/2013/09/27/09/53/butter-186909_960_720.jpg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Potatoes: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http://www.publicdomainpictures.net/pictures/30000/velka/isolated-potatoes.jpg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Kiwifruit: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https://upload.wikimedia.org/wikipedia/commons/f/f2/Kiwifruit_halved.jpg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Tiia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Monto [CC BY-SA 3.0 (http://creativecommons.org/licenses/by-sa/3.0)], via Wikimedia Commons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Salad;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https://upload.wikimedia.org/wikipedia/commons/4/42/Saladlt95.jpg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LouiseTynan95 (Own work) [CC BY-SA 4.0 (http://creativecommons.org/licenses/by-sa/4.0)], via Wikimedia Commons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mango: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http://www.freestockphotos.biz/stockphoto/17438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Broccoli: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https://pixabay.com/en/appetite-broccoli-brocoli-broccolli-1238251/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Cabbage: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https://pixabay.com/en/appetite-broccoli-brocoli-broccolli-1238251/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apple: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http://www.freestockphotos.biz/stockphoto/11380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Avocados: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http://www.picserver.org/a/avocados.html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GB" sz="1100" dirty="0">
                <a:solidFill>
                  <a:srgbClr val="706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- </a:t>
            </a:r>
            <a:r>
              <a:rPr lang="en-GB" sz="11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2"/>
              </a:rPr>
              <a:t>http://nyphotographic.com/</a:t>
            </a:r>
            <a:r>
              <a:rPr lang="en-GB" sz="1100" dirty="0">
                <a:solidFill>
                  <a:srgbClr val="706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706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Plate: </a:t>
            </a:r>
            <a:r>
              <a:rPr lang="en-GB" sz="1100" dirty="0">
                <a:solidFill>
                  <a:srgbClr val="706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/>
              </a:rPr>
              <a:t>https://pixabay.com/en/porcelain-plate-knife-fork-spoon-30612/</a:t>
            </a:r>
            <a:r>
              <a:rPr lang="en-GB" sz="1100" dirty="0">
                <a:solidFill>
                  <a:srgbClr val="70686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domain.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5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914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1_Office Theme</vt:lpstr>
      <vt:lpstr>PowerPoint Presentation</vt:lpstr>
      <vt:lpstr>A balanced diet</vt:lpstr>
      <vt:lpstr>Key language</vt:lpstr>
      <vt:lpstr>The Eatwell Plate</vt:lpstr>
      <vt:lpstr>A balanced diet contains all the energy and nutrients that the body needs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balanced Diet</dc:title>
  <dc:creator>Amanda Millican</dc:creator>
  <cp:lastModifiedBy>Elizabeth Hooper</cp:lastModifiedBy>
  <cp:revision>71</cp:revision>
  <dcterms:created xsi:type="dcterms:W3CDTF">2014-11-22T12:42:20Z</dcterms:created>
  <dcterms:modified xsi:type="dcterms:W3CDTF">2021-09-03T14:14:43Z</dcterms:modified>
</cp:coreProperties>
</file>