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409" r:id="rId5"/>
    <p:sldId id="266" r:id="rId6"/>
    <p:sldId id="410" r:id="rId7"/>
    <p:sldId id="379" r:id="rId8"/>
    <p:sldId id="265" r:id="rId9"/>
    <p:sldId id="412" r:id="rId10"/>
    <p:sldId id="400" r:id="rId11"/>
    <p:sldId id="383" r:id="rId12"/>
    <p:sldId id="394" r:id="rId13"/>
    <p:sldId id="395" r:id="rId14"/>
    <p:sldId id="284" r:id="rId15"/>
    <p:sldId id="413" r:id="rId16"/>
    <p:sldId id="414" r:id="rId17"/>
    <p:sldId id="337" r:id="rId18"/>
    <p:sldId id="384" r:id="rId19"/>
    <p:sldId id="262" r:id="rId20"/>
    <p:sldId id="261" r:id="rId21"/>
    <p:sldId id="415" r:id="rId22"/>
    <p:sldId id="390" r:id="rId23"/>
    <p:sldId id="260" r:id="rId24"/>
    <p:sldId id="416" r:id="rId25"/>
    <p:sldId id="407" r:id="rId26"/>
    <p:sldId id="418" r:id="rId27"/>
    <p:sldId id="342" r:id="rId28"/>
    <p:sldId id="408" r:id="rId29"/>
    <p:sldId id="419" r:id="rId30"/>
    <p:sldId id="411" r:id="rId31"/>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v Smith" initials="BS" lastIdx="3" clrIdx="0">
    <p:extLst>
      <p:ext uri="{19B8F6BF-5375-455C-9EA6-DF929625EA0E}">
        <p15:presenceInfo xmlns:p15="http://schemas.microsoft.com/office/powerpoint/2012/main" userId="S::bev.smith@1851trust.org.uk::44d46123-fa3f-4edf-bad8-9d73b516c91a" providerId="AD"/>
      </p:ext>
    </p:extLst>
  </p:cmAuthor>
  <p:cmAuthor id="2" name="David Flowers" initials="DF" lastIdx="2" clrIdx="1">
    <p:extLst>
      <p:ext uri="{19B8F6BF-5375-455C-9EA6-DF929625EA0E}">
        <p15:presenceInfo xmlns:p15="http://schemas.microsoft.com/office/powerpoint/2012/main" userId="S::David.Flowers@1851trust.org.uk::53af6164-297d-470e-9a04-14e6654915dd" providerId="AD"/>
      </p:ext>
    </p:extLst>
  </p:cmAuthor>
  <p:cmAuthor id="3" name="Tash Elliott" initials="TE" lastIdx="1" clrIdx="2">
    <p:extLst>
      <p:ext uri="{19B8F6BF-5375-455C-9EA6-DF929625EA0E}">
        <p15:presenceInfo xmlns:p15="http://schemas.microsoft.com/office/powerpoint/2012/main" userId="a908a900f00e775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E00"/>
    <a:srgbClr val="FF6B00"/>
    <a:srgbClr val="7AC5EB"/>
    <a:srgbClr val="FF6600"/>
    <a:srgbClr val="00FF00"/>
    <a:srgbClr val="FF9933"/>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72BF8A-C17D-F742-935E-8223C55867C3}" v="1" dt="2021-03-03T10:36:08.711"/>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62" d="100"/>
          <a:sy n="62" d="100"/>
        </p:scale>
        <p:origin x="804"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BB7A9F9-F53B-4376-ABBA-DB117D98B704}" type="datetimeFigureOut">
              <a:rPr lang="en-GB" smtClean="0"/>
              <a:t>25/08/2021</a:t>
            </a:fld>
            <a:endParaRPr lang="en-GB"/>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14D3FDDE-EB62-4F3D-80D7-528FC99FCEC5}" type="slidenum">
              <a:rPr lang="en-GB" smtClean="0"/>
              <a:t>‹#›</a:t>
            </a:fld>
            <a:endParaRPr lang="en-GB"/>
          </a:p>
        </p:txBody>
      </p:sp>
    </p:spTree>
    <p:extLst>
      <p:ext uri="{BB962C8B-B14F-4D97-AF65-F5344CB8AC3E}">
        <p14:creationId xmlns:p14="http://schemas.microsoft.com/office/powerpoint/2010/main" val="1167997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htwins.net/scale2/"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4D3FDDE-EB62-4F3D-80D7-528FC99FCEC5}" type="slidenum">
              <a:rPr lang="en-GB" smtClean="0"/>
              <a:t>1</a:t>
            </a:fld>
            <a:endParaRPr lang="en-GB"/>
          </a:p>
        </p:txBody>
      </p:sp>
    </p:spTree>
    <p:extLst>
      <p:ext uri="{BB962C8B-B14F-4D97-AF65-F5344CB8AC3E}">
        <p14:creationId xmlns:p14="http://schemas.microsoft.com/office/powerpoint/2010/main" val="2913669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Teacher notes –</a:t>
            </a:r>
            <a:r>
              <a:rPr lang="en-GB" sz="2000" b="1"/>
              <a:t> </a:t>
            </a:r>
            <a:r>
              <a:rPr lang="en-GB" sz="2000" b="1">
                <a:highlight>
                  <a:srgbClr val="00FF00"/>
                </a:highlight>
              </a:rPr>
              <a:t>Alternative to practical activity</a:t>
            </a:r>
          </a:p>
          <a:p>
            <a:r>
              <a:rPr lang="en-GB"/>
              <a:t>If it is not appropriate to carry out the class practical on the previous slide or students are working from home, you could use the example above of glitter on a card or Christmas decoration, getting students to think about how the glitter gets from the card onto hands and into different rooms.</a:t>
            </a:r>
          </a:p>
        </p:txBody>
      </p:sp>
      <p:sp>
        <p:nvSpPr>
          <p:cNvPr id="4" name="Slide Number Placeholder 3"/>
          <p:cNvSpPr>
            <a:spLocks noGrp="1"/>
          </p:cNvSpPr>
          <p:nvPr>
            <p:ph type="sldNum" sz="quarter" idx="5"/>
          </p:nvPr>
        </p:nvSpPr>
        <p:spPr/>
        <p:txBody>
          <a:bodyPr/>
          <a:lstStyle/>
          <a:p>
            <a:fld id="{14D3FDDE-EB62-4F3D-80D7-528FC99FCEC5}" type="slidenum">
              <a:rPr lang="en-GB" smtClean="0"/>
              <a:t>10</a:t>
            </a:fld>
            <a:endParaRPr lang="en-GB"/>
          </a:p>
        </p:txBody>
      </p:sp>
    </p:spTree>
    <p:extLst>
      <p:ext uri="{BB962C8B-B14F-4D97-AF65-F5344CB8AC3E}">
        <p14:creationId xmlns:p14="http://schemas.microsoft.com/office/powerpoint/2010/main" val="1361110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Teacher Notes </a:t>
            </a:r>
          </a:p>
          <a:p>
            <a:endParaRPr lang="en-GB"/>
          </a:p>
          <a:p>
            <a:r>
              <a:rPr lang="en-GB"/>
              <a:t>Ask students to identify examples of each form of transmission. </a:t>
            </a:r>
            <a:endParaRPr lang="en-GB">
              <a:cs typeface="Calibri"/>
            </a:endParaRPr>
          </a:p>
        </p:txBody>
      </p:sp>
      <p:sp>
        <p:nvSpPr>
          <p:cNvPr id="4" name="Slide Number Placeholder 3"/>
          <p:cNvSpPr>
            <a:spLocks noGrp="1"/>
          </p:cNvSpPr>
          <p:nvPr>
            <p:ph type="sldNum" sz="quarter" idx="5"/>
          </p:nvPr>
        </p:nvSpPr>
        <p:spPr/>
        <p:txBody>
          <a:bodyPr/>
          <a:lstStyle/>
          <a:p>
            <a:fld id="{D90C6C64-45F8-4B2C-81A4-5E396E6828D6}" type="slidenum">
              <a:rPr lang="en-GB" altLang="en-US" smtClean="0"/>
              <a:pPr/>
              <a:t>11</a:t>
            </a:fld>
            <a:endParaRPr lang="en-GB" altLang="en-US"/>
          </a:p>
        </p:txBody>
      </p:sp>
    </p:spTree>
    <p:extLst>
      <p:ext uri="{BB962C8B-B14F-4D97-AF65-F5344CB8AC3E}">
        <p14:creationId xmlns:p14="http://schemas.microsoft.com/office/powerpoint/2010/main" val="1439143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4D3FDDE-EB62-4F3D-80D7-528FC99FCEC5}" type="slidenum">
              <a:rPr lang="en-GB" smtClean="0"/>
              <a:t>12</a:t>
            </a:fld>
            <a:endParaRPr lang="en-GB"/>
          </a:p>
        </p:txBody>
      </p:sp>
    </p:spTree>
    <p:extLst>
      <p:ext uri="{BB962C8B-B14F-4D97-AF65-F5344CB8AC3E}">
        <p14:creationId xmlns:p14="http://schemas.microsoft.com/office/powerpoint/2010/main" val="2664774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4D3FDDE-EB62-4F3D-80D7-528FC99FCEC5}" type="slidenum">
              <a:rPr lang="en-GB" smtClean="0"/>
              <a:t>13</a:t>
            </a:fld>
            <a:endParaRPr lang="en-GB"/>
          </a:p>
        </p:txBody>
      </p:sp>
    </p:spTree>
    <p:extLst>
      <p:ext uri="{BB962C8B-B14F-4D97-AF65-F5344CB8AC3E}">
        <p14:creationId xmlns:p14="http://schemas.microsoft.com/office/powerpoint/2010/main" val="2251416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4D3FDDE-EB62-4F3D-80D7-528FC99FCEC5}" type="slidenum">
              <a:rPr lang="en-GB" smtClean="0"/>
              <a:t>14</a:t>
            </a:fld>
            <a:endParaRPr lang="en-GB"/>
          </a:p>
        </p:txBody>
      </p:sp>
    </p:spTree>
    <p:extLst>
      <p:ext uri="{BB962C8B-B14F-4D97-AF65-F5344CB8AC3E}">
        <p14:creationId xmlns:p14="http://schemas.microsoft.com/office/powerpoint/2010/main" val="1063807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b="1"/>
              <a:t>Teacher notes</a:t>
            </a:r>
          </a:p>
          <a:p>
            <a:r>
              <a:rPr lang="en-GB"/>
              <a:t>Each pathogen type is illustrated with a coloured electron microscope image and illustration and will appear on a mouse click</a:t>
            </a:r>
          </a:p>
        </p:txBody>
      </p:sp>
      <p:sp>
        <p:nvSpPr>
          <p:cNvPr id="4" name="Slide Number Placeholder 3"/>
          <p:cNvSpPr>
            <a:spLocks noGrp="1"/>
          </p:cNvSpPr>
          <p:nvPr>
            <p:ph type="sldNum" sz="quarter" idx="5"/>
          </p:nvPr>
        </p:nvSpPr>
        <p:spPr/>
        <p:txBody>
          <a:bodyPr/>
          <a:lstStyle/>
          <a:p>
            <a:fld id="{14D3FDDE-EB62-4F3D-80D7-528FC99FCEC5}" type="slidenum">
              <a:rPr lang="en-GB" smtClean="0"/>
              <a:t>15</a:t>
            </a:fld>
            <a:endParaRPr lang="en-GB"/>
          </a:p>
        </p:txBody>
      </p:sp>
    </p:spTree>
    <p:extLst>
      <p:ext uri="{BB962C8B-B14F-4D97-AF65-F5344CB8AC3E}">
        <p14:creationId xmlns:p14="http://schemas.microsoft.com/office/powerpoint/2010/main" val="3934367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4D3FDDE-EB62-4F3D-80D7-528FC99FCEC5}" type="slidenum">
              <a:rPr lang="en-GB" smtClean="0"/>
              <a:t>16</a:t>
            </a:fld>
            <a:endParaRPr lang="en-GB"/>
          </a:p>
        </p:txBody>
      </p:sp>
    </p:spTree>
    <p:extLst>
      <p:ext uri="{BB962C8B-B14F-4D97-AF65-F5344CB8AC3E}">
        <p14:creationId xmlns:p14="http://schemas.microsoft.com/office/powerpoint/2010/main" val="2158710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4D3FDDE-EB62-4F3D-80D7-528FC99FCEC5}" type="slidenum">
              <a:rPr lang="en-GB" smtClean="0"/>
              <a:t>17</a:t>
            </a:fld>
            <a:endParaRPr lang="en-GB"/>
          </a:p>
        </p:txBody>
      </p:sp>
    </p:spTree>
    <p:extLst>
      <p:ext uri="{BB962C8B-B14F-4D97-AF65-F5344CB8AC3E}">
        <p14:creationId xmlns:p14="http://schemas.microsoft.com/office/powerpoint/2010/main" val="2085784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14D3FDDE-EB62-4F3D-80D7-528FC99FCEC5}" type="slidenum">
              <a:rPr lang="en-GB" smtClean="0"/>
              <a:t>18</a:t>
            </a:fld>
            <a:endParaRPr lang="en-GB"/>
          </a:p>
        </p:txBody>
      </p:sp>
    </p:spTree>
    <p:extLst>
      <p:ext uri="{BB962C8B-B14F-4D97-AF65-F5344CB8AC3E}">
        <p14:creationId xmlns:p14="http://schemas.microsoft.com/office/powerpoint/2010/main" val="1404230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4D3FDDE-EB62-4F3D-80D7-528FC99FCEC5}" type="slidenum">
              <a:rPr lang="en-GB" smtClean="0"/>
              <a:t>19</a:t>
            </a:fld>
            <a:endParaRPr lang="en-GB"/>
          </a:p>
        </p:txBody>
      </p:sp>
    </p:spTree>
    <p:extLst>
      <p:ext uri="{BB962C8B-B14F-4D97-AF65-F5344CB8AC3E}">
        <p14:creationId xmlns:p14="http://schemas.microsoft.com/office/powerpoint/2010/main" val="3233772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Teacher Notes</a:t>
            </a:r>
          </a:p>
          <a:p>
            <a:r>
              <a:rPr lang="en-GB"/>
              <a:t>Encourage students to think about the pride, emotion and sense of achievement after years of hard work and training that must have gone into that moment in time.</a:t>
            </a:r>
          </a:p>
          <a:p>
            <a:r>
              <a:rPr lang="en-GB"/>
              <a:t>Encourage students to think about the pride of that athlete’s team - all those involved in getting that individual to that point; coaches, physios, parents etc.</a:t>
            </a:r>
          </a:p>
          <a:p>
            <a:r>
              <a:rPr lang="en-GB"/>
              <a:t> </a:t>
            </a:r>
          </a:p>
        </p:txBody>
      </p:sp>
      <p:sp>
        <p:nvSpPr>
          <p:cNvPr id="4" name="Slide Number Placeholder 3"/>
          <p:cNvSpPr>
            <a:spLocks noGrp="1"/>
          </p:cNvSpPr>
          <p:nvPr>
            <p:ph type="sldNum" sz="quarter" idx="5"/>
          </p:nvPr>
        </p:nvSpPr>
        <p:spPr/>
        <p:txBody>
          <a:bodyPr/>
          <a:lstStyle/>
          <a:p>
            <a:fld id="{14D3FDDE-EB62-4F3D-80D7-528FC99FCEC5}" type="slidenum">
              <a:rPr lang="en-GB" smtClean="0"/>
              <a:t>2</a:t>
            </a:fld>
            <a:endParaRPr lang="en-GB"/>
          </a:p>
        </p:txBody>
      </p:sp>
    </p:spTree>
    <p:extLst>
      <p:ext uri="{BB962C8B-B14F-4D97-AF65-F5344CB8AC3E}">
        <p14:creationId xmlns:p14="http://schemas.microsoft.com/office/powerpoint/2010/main" val="3274906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4D3FDDE-EB62-4F3D-80D7-528FC99FCEC5}" type="slidenum">
              <a:rPr lang="en-GB" smtClean="0"/>
              <a:t>20</a:t>
            </a:fld>
            <a:endParaRPr lang="en-GB"/>
          </a:p>
        </p:txBody>
      </p:sp>
    </p:spTree>
    <p:extLst>
      <p:ext uri="{BB962C8B-B14F-4D97-AF65-F5344CB8AC3E}">
        <p14:creationId xmlns:p14="http://schemas.microsoft.com/office/powerpoint/2010/main" val="1036618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4D3FDDE-EB62-4F3D-80D7-528FC99FCEC5}" type="slidenum">
              <a:rPr lang="en-GB" smtClean="0"/>
              <a:t>21</a:t>
            </a:fld>
            <a:endParaRPr lang="en-GB"/>
          </a:p>
        </p:txBody>
      </p:sp>
    </p:spTree>
    <p:extLst>
      <p:ext uri="{BB962C8B-B14F-4D97-AF65-F5344CB8AC3E}">
        <p14:creationId xmlns:p14="http://schemas.microsoft.com/office/powerpoint/2010/main" val="1354531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Teacher notes </a:t>
            </a:r>
          </a:p>
          <a:p>
            <a:endParaRPr lang="en-GB"/>
          </a:p>
          <a:p>
            <a:r>
              <a:rPr lang="en-US"/>
              <a:t>Size of viruses - The link in the slide goes to an interactive animation that illustrates the relative size of a virus in comparison to other things.</a:t>
            </a:r>
            <a:endParaRPr lang="en-US">
              <a:cs typeface="Calibri"/>
            </a:endParaRPr>
          </a:p>
          <a:p>
            <a:r>
              <a:rPr lang="en-GB">
                <a:hlinkClick r:id="rId3"/>
              </a:rPr>
              <a:t>https://htwins.net/scale2/</a:t>
            </a:r>
            <a:r>
              <a:rPr lang="en-US"/>
              <a:t>  [CURRENT DIAGRAM]</a:t>
            </a:r>
          </a:p>
          <a:p>
            <a:endParaRPr lang="en-GB">
              <a:cs typeface="Calibri" panose="020F0502020204030204"/>
            </a:endParaRPr>
          </a:p>
        </p:txBody>
      </p:sp>
      <p:sp>
        <p:nvSpPr>
          <p:cNvPr id="4" name="Slide Number Placeholder 3"/>
          <p:cNvSpPr>
            <a:spLocks noGrp="1"/>
          </p:cNvSpPr>
          <p:nvPr>
            <p:ph type="sldNum" sz="quarter" idx="5"/>
          </p:nvPr>
        </p:nvSpPr>
        <p:spPr/>
        <p:txBody>
          <a:bodyPr/>
          <a:lstStyle/>
          <a:p>
            <a:fld id="{14D3FDDE-EB62-4F3D-80D7-528FC99FCEC5}" type="slidenum">
              <a:rPr lang="en-GB" smtClean="0"/>
              <a:t>22</a:t>
            </a:fld>
            <a:endParaRPr lang="en-GB"/>
          </a:p>
        </p:txBody>
      </p:sp>
    </p:spTree>
    <p:extLst>
      <p:ext uri="{BB962C8B-B14F-4D97-AF65-F5344CB8AC3E}">
        <p14:creationId xmlns:p14="http://schemas.microsoft.com/office/powerpoint/2010/main" val="11019895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14D3FDDE-EB62-4F3D-80D7-528FC99FCEC5}" type="slidenum">
              <a:rPr lang="en-GB" smtClean="0"/>
              <a:t>23</a:t>
            </a:fld>
            <a:endParaRPr lang="en-GB"/>
          </a:p>
        </p:txBody>
      </p:sp>
    </p:spTree>
    <p:extLst>
      <p:ext uri="{BB962C8B-B14F-4D97-AF65-F5344CB8AC3E}">
        <p14:creationId xmlns:p14="http://schemas.microsoft.com/office/powerpoint/2010/main" val="1972575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GB"/>
          </a:p>
        </p:txBody>
      </p:sp>
      <p:sp>
        <p:nvSpPr>
          <p:cNvPr id="4" name="Slide Number Placeholder 3"/>
          <p:cNvSpPr>
            <a:spLocks noGrp="1"/>
          </p:cNvSpPr>
          <p:nvPr>
            <p:ph type="sldNum" sz="quarter" idx="5"/>
          </p:nvPr>
        </p:nvSpPr>
        <p:spPr/>
        <p:txBody>
          <a:bodyPr/>
          <a:lstStyle/>
          <a:p>
            <a:fld id="{14D3FDDE-EB62-4F3D-80D7-528FC99FCEC5}" type="slidenum">
              <a:rPr lang="en-GB" smtClean="0"/>
              <a:t>24</a:t>
            </a:fld>
            <a:endParaRPr lang="en-GB"/>
          </a:p>
        </p:txBody>
      </p:sp>
    </p:spTree>
    <p:extLst>
      <p:ext uri="{BB962C8B-B14F-4D97-AF65-F5344CB8AC3E}">
        <p14:creationId xmlns:p14="http://schemas.microsoft.com/office/powerpoint/2010/main" val="26852780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4D3FDDE-EB62-4F3D-80D7-528FC99FCEC5}" type="slidenum">
              <a:rPr lang="en-GB" smtClean="0"/>
              <a:t>25</a:t>
            </a:fld>
            <a:endParaRPr lang="en-GB"/>
          </a:p>
        </p:txBody>
      </p:sp>
    </p:spTree>
    <p:extLst>
      <p:ext uri="{BB962C8B-B14F-4D97-AF65-F5344CB8AC3E}">
        <p14:creationId xmlns:p14="http://schemas.microsoft.com/office/powerpoint/2010/main" val="2699857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4D3FDDE-EB62-4F3D-80D7-528FC99FCEC5}" type="slidenum">
              <a:rPr lang="en-GB" smtClean="0"/>
              <a:t>26</a:t>
            </a:fld>
            <a:endParaRPr lang="en-GB"/>
          </a:p>
        </p:txBody>
      </p:sp>
    </p:spTree>
    <p:extLst>
      <p:ext uri="{BB962C8B-B14F-4D97-AF65-F5344CB8AC3E}">
        <p14:creationId xmlns:p14="http://schemas.microsoft.com/office/powerpoint/2010/main" val="17179922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4D3FDDE-EB62-4F3D-80D7-528FC99FCEC5}" type="slidenum">
              <a:rPr lang="en-GB" smtClean="0"/>
              <a:t>27</a:t>
            </a:fld>
            <a:endParaRPr lang="en-GB"/>
          </a:p>
        </p:txBody>
      </p:sp>
    </p:spTree>
    <p:extLst>
      <p:ext uri="{BB962C8B-B14F-4D97-AF65-F5344CB8AC3E}">
        <p14:creationId xmlns:p14="http://schemas.microsoft.com/office/powerpoint/2010/main" val="2629070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Teacher Notes</a:t>
            </a:r>
          </a:p>
          <a:p>
            <a:r>
              <a:rPr lang="en-GB"/>
              <a:t>Encourage students to think about the devastation of missing out due to illness or injury. If time allows you might want to show some examples</a:t>
            </a:r>
          </a:p>
          <a:p>
            <a:r>
              <a:rPr lang="en-GB"/>
              <a:t> </a:t>
            </a:r>
          </a:p>
        </p:txBody>
      </p:sp>
      <p:sp>
        <p:nvSpPr>
          <p:cNvPr id="4" name="Slide Number Placeholder 3"/>
          <p:cNvSpPr>
            <a:spLocks noGrp="1"/>
          </p:cNvSpPr>
          <p:nvPr>
            <p:ph type="sldNum" sz="quarter" idx="5"/>
          </p:nvPr>
        </p:nvSpPr>
        <p:spPr/>
        <p:txBody>
          <a:bodyPr/>
          <a:lstStyle/>
          <a:p>
            <a:fld id="{14D3FDDE-EB62-4F3D-80D7-528FC99FCEC5}" type="slidenum">
              <a:rPr lang="en-GB" smtClean="0"/>
              <a:t>3</a:t>
            </a:fld>
            <a:endParaRPr lang="en-GB"/>
          </a:p>
        </p:txBody>
      </p:sp>
    </p:spTree>
    <p:extLst>
      <p:ext uri="{BB962C8B-B14F-4D97-AF65-F5344CB8AC3E}">
        <p14:creationId xmlns:p14="http://schemas.microsoft.com/office/powerpoint/2010/main" val="3056683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Teacher Notes</a:t>
            </a:r>
          </a:p>
          <a:p>
            <a:r>
              <a:rPr lang="en-US" b="0"/>
              <a:t>Injury and illness prevention is a top priority for the INEOS Sports family to eliminate training time or competition days lost to sickness.</a:t>
            </a:r>
            <a:r>
              <a:rPr lang="en-US"/>
              <a:t> </a:t>
            </a:r>
            <a:r>
              <a:rPr lang="en-US" b="0"/>
              <a:t> They do this by </a:t>
            </a:r>
            <a:r>
              <a:rPr lang="en-US" b="1"/>
              <a:t>focusing on three key </a:t>
            </a:r>
            <a:r>
              <a:rPr lang="en-US" b="1" err="1"/>
              <a:t>behaviours</a:t>
            </a:r>
            <a:r>
              <a:rPr lang="en-US" b="1"/>
              <a:t> which they apply everyday</a:t>
            </a:r>
            <a:r>
              <a:rPr lang="en-US" b="0"/>
              <a:t>: Prepare, protect and control.</a:t>
            </a:r>
            <a:endParaRPr lang="en-US" b="0">
              <a:cs typeface="Calibri"/>
            </a:endParaRPr>
          </a:p>
          <a:p>
            <a:r>
              <a:rPr lang="en-US" b="0"/>
              <a:t>•</a:t>
            </a:r>
            <a:r>
              <a:rPr lang="en-US" b="1"/>
              <a:t>Prepare</a:t>
            </a:r>
            <a:r>
              <a:rPr lang="en-US" b="0"/>
              <a:t> – for example, by boosting individual health, identifying and eliminating threats at home and when training and competing.</a:t>
            </a:r>
            <a:endParaRPr lang="en-US" b="0">
              <a:cs typeface="Calibri"/>
            </a:endParaRPr>
          </a:p>
          <a:p>
            <a:r>
              <a:rPr lang="en-US" b="0"/>
              <a:t>•</a:t>
            </a:r>
            <a:r>
              <a:rPr lang="en-US" b="1"/>
              <a:t>Protect</a:t>
            </a:r>
            <a:r>
              <a:rPr lang="en-US" b="0"/>
              <a:t> – for example, by understanding how to maintain the highest hygiene standards to stop transmission.</a:t>
            </a:r>
            <a:endParaRPr lang="en-US" b="0">
              <a:cs typeface="Calibri"/>
            </a:endParaRPr>
          </a:p>
          <a:p>
            <a:r>
              <a:rPr lang="en-US" b="0"/>
              <a:t>•</a:t>
            </a:r>
            <a:r>
              <a:rPr lang="en-US" b="1"/>
              <a:t>Control </a:t>
            </a:r>
            <a:r>
              <a:rPr lang="en-US" b="0"/>
              <a:t>– for example, by monitoring their own health and reporting illness immediately.</a:t>
            </a:r>
            <a:endParaRPr lang="en-US" b="0">
              <a:cs typeface="Calibri"/>
            </a:endParaRPr>
          </a:p>
          <a:p>
            <a:endParaRPr lang="en-US" b="0"/>
          </a:p>
          <a:p>
            <a:r>
              <a:rPr lang="en-US" b="1"/>
              <a:t>The aim of Zero Days is to bring together expertise and insight to deliver enhanced performance across the collective sports, but this knowledge can also be shared and applied to young people in a school contexts.</a:t>
            </a:r>
          </a:p>
          <a:p>
            <a:endParaRPr lang="en-GB" b="1"/>
          </a:p>
        </p:txBody>
      </p:sp>
      <p:sp>
        <p:nvSpPr>
          <p:cNvPr id="4" name="Slide Number Placeholder 3"/>
          <p:cNvSpPr>
            <a:spLocks noGrp="1"/>
          </p:cNvSpPr>
          <p:nvPr>
            <p:ph type="sldNum" sz="quarter" idx="5"/>
          </p:nvPr>
        </p:nvSpPr>
        <p:spPr/>
        <p:txBody>
          <a:bodyPr/>
          <a:lstStyle/>
          <a:p>
            <a:fld id="{14D3FDDE-EB62-4F3D-80D7-528FC99FCEC5}" type="slidenum">
              <a:rPr lang="en-GB" smtClean="0"/>
              <a:t>4</a:t>
            </a:fld>
            <a:endParaRPr lang="en-GB"/>
          </a:p>
        </p:txBody>
      </p:sp>
    </p:spTree>
    <p:extLst>
      <p:ext uri="{BB962C8B-B14F-4D97-AF65-F5344CB8AC3E}">
        <p14:creationId xmlns:p14="http://schemas.microsoft.com/office/powerpoint/2010/main" val="3342197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4D3FDDE-EB62-4F3D-80D7-528FC99FCEC5}" type="slidenum">
              <a:rPr lang="en-GB" smtClean="0"/>
              <a:t>5</a:t>
            </a:fld>
            <a:endParaRPr lang="en-GB"/>
          </a:p>
        </p:txBody>
      </p:sp>
    </p:spTree>
    <p:extLst>
      <p:ext uri="{BB962C8B-B14F-4D97-AF65-F5344CB8AC3E}">
        <p14:creationId xmlns:p14="http://schemas.microsoft.com/office/powerpoint/2010/main" val="3431225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Teacher notes</a:t>
            </a:r>
          </a:p>
          <a:p>
            <a:r>
              <a:rPr lang="en-GB"/>
              <a:t>This activity could be done with talking partners or individually</a:t>
            </a:r>
          </a:p>
        </p:txBody>
      </p:sp>
      <p:sp>
        <p:nvSpPr>
          <p:cNvPr id="4" name="Slide Number Placeholder 3"/>
          <p:cNvSpPr>
            <a:spLocks noGrp="1"/>
          </p:cNvSpPr>
          <p:nvPr>
            <p:ph type="sldNum" sz="quarter" idx="5"/>
          </p:nvPr>
        </p:nvSpPr>
        <p:spPr/>
        <p:txBody>
          <a:bodyPr/>
          <a:lstStyle/>
          <a:p>
            <a:fld id="{14D3FDDE-EB62-4F3D-80D7-528FC99FCEC5}" type="slidenum">
              <a:rPr lang="en-GB" smtClean="0"/>
              <a:t>6</a:t>
            </a:fld>
            <a:endParaRPr lang="en-GB"/>
          </a:p>
        </p:txBody>
      </p:sp>
    </p:spTree>
    <p:extLst>
      <p:ext uri="{BB962C8B-B14F-4D97-AF65-F5344CB8AC3E}">
        <p14:creationId xmlns:p14="http://schemas.microsoft.com/office/powerpoint/2010/main" val="2015622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a:t>Teacher Notes</a:t>
            </a:r>
          </a:p>
          <a:p>
            <a:r>
              <a:rPr lang="en-GB"/>
              <a:t>Examples of communicable and non-communicable diseases, encourage students to classify the diseases they have identified as either communicable or not. Encourage discussion l</a:t>
            </a:r>
            <a:r>
              <a:rPr lang="en-US" err="1"/>
              <a:t>eading</a:t>
            </a:r>
            <a:r>
              <a:rPr lang="en-US"/>
              <a:t> to them producing their own definition see next slide. </a:t>
            </a:r>
          </a:p>
          <a:p>
            <a:endParaRPr lang="en-GB"/>
          </a:p>
        </p:txBody>
      </p:sp>
      <p:sp>
        <p:nvSpPr>
          <p:cNvPr id="4" name="Slide Number Placeholder 3"/>
          <p:cNvSpPr>
            <a:spLocks noGrp="1"/>
          </p:cNvSpPr>
          <p:nvPr>
            <p:ph type="sldNum" sz="quarter" idx="5"/>
          </p:nvPr>
        </p:nvSpPr>
        <p:spPr/>
        <p:txBody>
          <a:bodyPr/>
          <a:lstStyle/>
          <a:p>
            <a:fld id="{14D3FDDE-EB62-4F3D-80D7-528FC99FCEC5}" type="slidenum">
              <a:rPr lang="en-GB" smtClean="0"/>
              <a:t>7</a:t>
            </a:fld>
            <a:endParaRPr lang="en-GB"/>
          </a:p>
        </p:txBody>
      </p:sp>
    </p:spTree>
    <p:extLst>
      <p:ext uri="{BB962C8B-B14F-4D97-AF65-F5344CB8AC3E}">
        <p14:creationId xmlns:p14="http://schemas.microsoft.com/office/powerpoint/2010/main" val="1577537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Teacher Notes</a:t>
            </a:r>
          </a:p>
          <a:p>
            <a:r>
              <a:rPr lang="en-GB"/>
              <a:t>Sensitivity will be required when discussing diseases including cancer and COVID-19 with students.</a:t>
            </a:r>
          </a:p>
          <a:p>
            <a:r>
              <a:rPr lang="en-GB"/>
              <a:t>Give students a limited time to come up with a definition and share with the class. This could be done with talking partners or individually. </a:t>
            </a:r>
          </a:p>
          <a:p>
            <a:endParaRPr lang="en-GB"/>
          </a:p>
          <a:p>
            <a:r>
              <a:rPr lang="en-GB"/>
              <a:t>Then show the definitions on this slide and compare. </a:t>
            </a:r>
          </a:p>
        </p:txBody>
      </p:sp>
      <p:sp>
        <p:nvSpPr>
          <p:cNvPr id="4" name="Slide Number Placeholder 3"/>
          <p:cNvSpPr>
            <a:spLocks noGrp="1"/>
          </p:cNvSpPr>
          <p:nvPr>
            <p:ph type="sldNum" sz="quarter" idx="5"/>
          </p:nvPr>
        </p:nvSpPr>
        <p:spPr/>
        <p:txBody>
          <a:bodyPr/>
          <a:lstStyle/>
          <a:p>
            <a:fld id="{14D3FDDE-EB62-4F3D-80D7-528FC99FCEC5}" type="slidenum">
              <a:rPr lang="en-GB" smtClean="0"/>
              <a:t>8</a:t>
            </a:fld>
            <a:endParaRPr lang="en-GB"/>
          </a:p>
        </p:txBody>
      </p:sp>
    </p:spTree>
    <p:extLst>
      <p:ext uri="{BB962C8B-B14F-4D97-AF65-F5344CB8AC3E}">
        <p14:creationId xmlns:p14="http://schemas.microsoft.com/office/powerpoint/2010/main" val="3545886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Teacher notes</a:t>
            </a:r>
          </a:p>
          <a:p>
            <a:r>
              <a:rPr lang="en-GB"/>
              <a:t>See lab sheet available on STEM Crew resources for this investigation</a:t>
            </a:r>
          </a:p>
          <a:p>
            <a:endParaRPr lang="en-GB">
              <a:cs typeface="Calibri" panose="020F0502020204030204"/>
            </a:endParaRPr>
          </a:p>
          <a:p>
            <a:r>
              <a:rPr lang="en-GB">
                <a:latin typeface="Calibri" panose="020F0502020204030204"/>
                <a:ea typeface="Calibri" panose="020F0502020204030204" pitchFamily="34" charset="0"/>
                <a:cs typeface="Calibri" panose="020F0502020204030204"/>
              </a:rPr>
              <a:t>Note- you may wish to organise this activity with social distancing in mind. If so, set up on a desk and individuals come up one at a time to add their solution to the (5) different test tubes. </a:t>
            </a:r>
          </a:p>
          <a:p>
            <a:endParaRPr lang="en-GB">
              <a:latin typeface="Calibri" panose="020F0502020204030204"/>
              <a:ea typeface="Calibri" panose="020F0502020204030204" pitchFamily="34" charset="0"/>
              <a:cs typeface="Calibri" panose="020F0502020204030204"/>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In this activity, students are given test tubes containing milk and then exchange ‘fluids’ with each other. One student is infected at the start as their test tube contains starch. After five exchanges the class is stopped and it’s time to get ‘tested’ with iodine. The results can then lead to a discussion about: </a:t>
            </a:r>
          </a:p>
          <a:p>
            <a:pPr marL="342900" lvl="0" indent="-342900" algn="just">
              <a:lnSpc>
                <a:spcPct val="107000"/>
              </a:lnSpc>
              <a:buFont typeface="+mj-lt"/>
              <a:buAutoNum type="arabicParenR"/>
            </a:pPr>
            <a:r>
              <a:rPr lang="en-GB" sz="1200">
                <a:effectLst/>
                <a:latin typeface="Calibri" panose="020F0502020204030204" pitchFamily="34" charset="0"/>
                <a:ea typeface="Calibri" panose="020F0502020204030204" pitchFamily="34" charset="0"/>
                <a:cs typeface="Times New Roman" panose="02020603050405020304" pitchFamily="18" charset="0"/>
              </a:rPr>
              <a:t>Transmission – how? </a:t>
            </a:r>
          </a:p>
          <a:p>
            <a:pPr marL="342900" lvl="0" indent="-342900" algn="just">
              <a:lnSpc>
                <a:spcPct val="107000"/>
              </a:lnSpc>
              <a:buFont typeface="+mj-lt"/>
              <a:buAutoNum type="arabicParenR"/>
            </a:pPr>
            <a:r>
              <a:rPr lang="en-GB" sz="1200">
                <a:effectLst/>
                <a:latin typeface="Calibri" panose="020F0502020204030204" pitchFamily="34" charset="0"/>
                <a:ea typeface="Calibri" panose="020F0502020204030204" pitchFamily="34" charset="0"/>
                <a:cs typeface="Times New Roman" panose="02020603050405020304" pitchFamily="18" charset="0"/>
              </a:rPr>
              <a:t>Transmission – what? </a:t>
            </a:r>
          </a:p>
          <a:p>
            <a:pPr marL="342900" lvl="0" indent="-342900" algn="just">
              <a:lnSpc>
                <a:spcPct val="107000"/>
              </a:lnSpc>
              <a:buFont typeface="+mj-lt"/>
              <a:buAutoNum type="arabicParenR"/>
            </a:pPr>
            <a:r>
              <a:rPr lang="en-GB" sz="1200">
                <a:effectLst/>
                <a:latin typeface="Calibri" panose="020F0502020204030204" pitchFamily="34" charset="0"/>
                <a:ea typeface="Calibri" panose="020F0502020204030204" pitchFamily="34" charset="0"/>
                <a:cs typeface="Times New Roman" panose="02020603050405020304" pitchFamily="18" charset="0"/>
              </a:rPr>
              <a:t>Speed of transmission </a:t>
            </a:r>
          </a:p>
          <a:p>
            <a:pPr marL="342900" lvl="0" indent="-342900" algn="just">
              <a:lnSpc>
                <a:spcPct val="107000"/>
              </a:lnSpc>
              <a:buFont typeface="+mj-lt"/>
              <a:buAutoNum type="arabicParenR"/>
            </a:pPr>
            <a:r>
              <a:rPr lang="en-GB" sz="1200">
                <a:effectLst/>
                <a:latin typeface="Calibri" panose="020F0502020204030204" pitchFamily="34" charset="0"/>
                <a:ea typeface="Calibri" panose="020F0502020204030204" pitchFamily="34" charset="0"/>
                <a:cs typeface="Times New Roman" panose="02020603050405020304" pitchFamily="18" charset="0"/>
              </a:rPr>
              <a:t>How can we stop infection?</a:t>
            </a:r>
          </a:p>
          <a:p>
            <a:pPr marL="342900" lvl="0" indent="-342900" algn="just">
              <a:lnSpc>
                <a:spcPct val="107000"/>
              </a:lnSpc>
              <a:spcAft>
                <a:spcPts val="800"/>
              </a:spcAft>
              <a:buFont typeface="+mj-lt"/>
              <a:buAutoNum type="arabicParenR"/>
            </a:pPr>
            <a:r>
              <a:rPr lang="en-GB" sz="1200">
                <a:effectLst/>
                <a:latin typeface="Calibri" panose="020F0502020204030204" pitchFamily="34" charset="0"/>
                <a:ea typeface="Calibri" panose="020F0502020204030204" pitchFamily="34" charset="0"/>
                <a:cs typeface="Times New Roman" panose="02020603050405020304" pitchFamily="18" charset="0"/>
              </a:rPr>
              <a:t>Can we work out who the source of the infection was i.e. work like an epidemiologist?</a:t>
            </a:r>
          </a:p>
          <a:p>
            <a:endParaRPr lang="en-GB"/>
          </a:p>
        </p:txBody>
      </p:sp>
      <p:sp>
        <p:nvSpPr>
          <p:cNvPr id="4" name="Slide Number Placeholder 3"/>
          <p:cNvSpPr>
            <a:spLocks noGrp="1"/>
          </p:cNvSpPr>
          <p:nvPr>
            <p:ph type="sldNum" sz="quarter" idx="5"/>
          </p:nvPr>
        </p:nvSpPr>
        <p:spPr/>
        <p:txBody>
          <a:bodyPr/>
          <a:lstStyle/>
          <a:p>
            <a:fld id="{14D3FDDE-EB62-4F3D-80D7-528FC99FCEC5}" type="slidenum">
              <a:rPr lang="en-GB" smtClean="0"/>
              <a:t>9</a:t>
            </a:fld>
            <a:endParaRPr lang="en-GB"/>
          </a:p>
        </p:txBody>
      </p:sp>
    </p:spTree>
    <p:extLst>
      <p:ext uri="{BB962C8B-B14F-4D97-AF65-F5344CB8AC3E}">
        <p14:creationId xmlns:p14="http://schemas.microsoft.com/office/powerpoint/2010/main" val="2489518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B2574-68A3-4C7A-903F-0281FD3D19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77DACBD-5C92-405F-8AE9-B54BD85B3D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AF26DC6-E6CC-46A7-B43E-B3FD4CB13AAE}"/>
              </a:ext>
            </a:extLst>
          </p:cNvPr>
          <p:cNvSpPr>
            <a:spLocks noGrp="1"/>
          </p:cNvSpPr>
          <p:nvPr>
            <p:ph type="dt" sz="half" idx="10"/>
          </p:nvPr>
        </p:nvSpPr>
        <p:spPr/>
        <p:txBody>
          <a:bodyPr/>
          <a:lstStyle/>
          <a:p>
            <a:fld id="{E79FF3A8-DD2D-4295-B01F-0FE165505315}" type="datetimeFigureOut">
              <a:rPr lang="en-GB" smtClean="0"/>
              <a:t>25/08/2021</a:t>
            </a:fld>
            <a:endParaRPr lang="en-GB"/>
          </a:p>
        </p:txBody>
      </p:sp>
      <p:sp>
        <p:nvSpPr>
          <p:cNvPr id="5" name="Footer Placeholder 4">
            <a:extLst>
              <a:ext uri="{FF2B5EF4-FFF2-40B4-BE49-F238E27FC236}">
                <a16:creationId xmlns:a16="http://schemas.microsoft.com/office/drawing/2014/main" id="{6AD75AE5-7189-470C-84C8-392BA70CF6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00E359-5405-4220-A139-F8866E42D579}"/>
              </a:ext>
            </a:extLst>
          </p:cNvPr>
          <p:cNvSpPr>
            <a:spLocks noGrp="1"/>
          </p:cNvSpPr>
          <p:nvPr>
            <p:ph type="sldNum" sz="quarter" idx="12"/>
          </p:nvPr>
        </p:nvSpPr>
        <p:spPr/>
        <p:txBody>
          <a:bodyPr/>
          <a:lstStyle/>
          <a:p>
            <a:fld id="{E9AA13C4-742D-4AB4-870A-7A9594F6E1CD}" type="slidenum">
              <a:rPr lang="en-GB" smtClean="0"/>
              <a:t>‹#›</a:t>
            </a:fld>
            <a:endParaRPr lang="en-GB"/>
          </a:p>
        </p:txBody>
      </p:sp>
    </p:spTree>
    <p:extLst>
      <p:ext uri="{BB962C8B-B14F-4D97-AF65-F5344CB8AC3E}">
        <p14:creationId xmlns:p14="http://schemas.microsoft.com/office/powerpoint/2010/main" val="1188212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27C64-DD46-4B75-B95A-53E15E4F9C2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B57BDAD-4434-4F5C-9EE1-A06B643525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2DBF7F-0AF7-4F77-B191-99D70CA6CC50}"/>
              </a:ext>
            </a:extLst>
          </p:cNvPr>
          <p:cNvSpPr>
            <a:spLocks noGrp="1"/>
          </p:cNvSpPr>
          <p:nvPr>
            <p:ph type="dt" sz="half" idx="10"/>
          </p:nvPr>
        </p:nvSpPr>
        <p:spPr/>
        <p:txBody>
          <a:bodyPr/>
          <a:lstStyle/>
          <a:p>
            <a:fld id="{E79FF3A8-DD2D-4295-B01F-0FE165505315}" type="datetimeFigureOut">
              <a:rPr lang="en-GB" smtClean="0"/>
              <a:t>25/08/2021</a:t>
            </a:fld>
            <a:endParaRPr lang="en-GB"/>
          </a:p>
        </p:txBody>
      </p:sp>
      <p:sp>
        <p:nvSpPr>
          <p:cNvPr id="5" name="Footer Placeholder 4">
            <a:extLst>
              <a:ext uri="{FF2B5EF4-FFF2-40B4-BE49-F238E27FC236}">
                <a16:creationId xmlns:a16="http://schemas.microsoft.com/office/drawing/2014/main" id="{85CA61CC-7A7D-4913-8C44-363B39FB36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DD8977-F128-49E8-A2D1-04CF28EFBA9C}"/>
              </a:ext>
            </a:extLst>
          </p:cNvPr>
          <p:cNvSpPr>
            <a:spLocks noGrp="1"/>
          </p:cNvSpPr>
          <p:nvPr>
            <p:ph type="sldNum" sz="quarter" idx="12"/>
          </p:nvPr>
        </p:nvSpPr>
        <p:spPr/>
        <p:txBody>
          <a:bodyPr/>
          <a:lstStyle/>
          <a:p>
            <a:fld id="{E9AA13C4-742D-4AB4-870A-7A9594F6E1CD}" type="slidenum">
              <a:rPr lang="en-GB" smtClean="0"/>
              <a:t>‹#›</a:t>
            </a:fld>
            <a:endParaRPr lang="en-GB"/>
          </a:p>
        </p:txBody>
      </p:sp>
    </p:spTree>
    <p:extLst>
      <p:ext uri="{BB962C8B-B14F-4D97-AF65-F5344CB8AC3E}">
        <p14:creationId xmlns:p14="http://schemas.microsoft.com/office/powerpoint/2010/main" val="1461891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FBA849-83F8-475E-BE14-86BD47B04EB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88A176-BB66-4723-AAB7-082B2FBE20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4B4CBA-9761-4FD6-8F5C-75D059CBCA30}"/>
              </a:ext>
            </a:extLst>
          </p:cNvPr>
          <p:cNvSpPr>
            <a:spLocks noGrp="1"/>
          </p:cNvSpPr>
          <p:nvPr>
            <p:ph type="dt" sz="half" idx="10"/>
          </p:nvPr>
        </p:nvSpPr>
        <p:spPr/>
        <p:txBody>
          <a:bodyPr/>
          <a:lstStyle/>
          <a:p>
            <a:fld id="{E79FF3A8-DD2D-4295-B01F-0FE165505315}" type="datetimeFigureOut">
              <a:rPr lang="en-GB" smtClean="0"/>
              <a:t>25/08/2021</a:t>
            </a:fld>
            <a:endParaRPr lang="en-GB"/>
          </a:p>
        </p:txBody>
      </p:sp>
      <p:sp>
        <p:nvSpPr>
          <p:cNvPr id="5" name="Footer Placeholder 4">
            <a:extLst>
              <a:ext uri="{FF2B5EF4-FFF2-40B4-BE49-F238E27FC236}">
                <a16:creationId xmlns:a16="http://schemas.microsoft.com/office/drawing/2014/main" id="{CE80DC01-4FCD-4F8A-9ADF-CD15C335D1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261556-B919-4CEA-9B0E-C5C655A021AF}"/>
              </a:ext>
            </a:extLst>
          </p:cNvPr>
          <p:cNvSpPr>
            <a:spLocks noGrp="1"/>
          </p:cNvSpPr>
          <p:nvPr>
            <p:ph type="sldNum" sz="quarter" idx="12"/>
          </p:nvPr>
        </p:nvSpPr>
        <p:spPr/>
        <p:txBody>
          <a:bodyPr/>
          <a:lstStyle/>
          <a:p>
            <a:fld id="{E9AA13C4-742D-4AB4-870A-7A9594F6E1CD}" type="slidenum">
              <a:rPr lang="en-GB" smtClean="0"/>
              <a:t>‹#›</a:t>
            </a:fld>
            <a:endParaRPr lang="en-GB"/>
          </a:p>
        </p:txBody>
      </p:sp>
    </p:spTree>
    <p:extLst>
      <p:ext uri="{BB962C8B-B14F-4D97-AF65-F5344CB8AC3E}">
        <p14:creationId xmlns:p14="http://schemas.microsoft.com/office/powerpoint/2010/main" val="4267868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30874243-FABF-444E-A500-A83F48BB446A}"/>
              </a:ext>
            </a:extLst>
          </p:cNvPr>
          <p:cNvSpPr/>
          <p:nvPr userDrawn="1"/>
        </p:nvSpPr>
        <p:spPr bwMode="auto">
          <a:xfrm>
            <a:off x="624418" y="457201"/>
            <a:ext cx="10943167" cy="5940425"/>
          </a:xfrm>
          <a:prstGeom prst="roundRect">
            <a:avLst>
              <a:gd name="adj" fmla="val 0"/>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a:solidFill>
                  <a:prstClr val="white"/>
                </a:solidFill>
              </a:rPr>
              <a:t> </a:t>
            </a:r>
          </a:p>
        </p:txBody>
      </p:sp>
    </p:spTree>
    <p:extLst>
      <p:ext uri="{BB962C8B-B14F-4D97-AF65-F5344CB8AC3E}">
        <p14:creationId xmlns:p14="http://schemas.microsoft.com/office/powerpoint/2010/main" val="4183007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F5A3-6BD1-434D-B11F-0C36130BFA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79F1F3-C0F8-47C8-AB58-810E43E87C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8C3F63-A0B4-4FAF-89A8-E38A19C068B1}"/>
              </a:ext>
            </a:extLst>
          </p:cNvPr>
          <p:cNvSpPr>
            <a:spLocks noGrp="1"/>
          </p:cNvSpPr>
          <p:nvPr>
            <p:ph type="dt" sz="half" idx="10"/>
          </p:nvPr>
        </p:nvSpPr>
        <p:spPr/>
        <p:txBody>
          <a:bodyPr/>
          <a:lstStyle/>
          <a:p>
            <a:fld id="{E79FF3A8-DD2D-4295-B01F-0FE165505315}" type="datetimeFigureOut">
              <a:rPr lang="en-GB" smtClean="0"/>
              <a:t>25/08/2021</a:t>
            </a:fld>
            <a:endParaRPr lang="en-GB"/>
          </a:p>
        </p:txBody>
      </p:sp>
      <p:sp>
        <p:nvSpPr>
          <p:cNvPr id="5" name="Footer Placeholder 4">
            <a:extLst>
              <a:ext uri="{FF2B5EF4-FFF2-40B4-BE49-F238E27FC236}">
                <a16:creationId xmlns:a16="http://schemas.microsoft.com/office/drawing/2014/main" id="{49A46884-F15E-4FAA-81E6-DA28557801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CBDC93-32CE-4315-BD09-7DB254F22239}"/>
              </a:ext>
            </a:extLst>
          </p:cNvPr>
          <p:cNvSpPr>
            <a:spLocks noGrp="1"/>
          </p:cNvSpPr>
          <p:nvPr>
            <p:ph type="sldNum" sz="quarter" idx="12"/>
          </p:nvPr>
        </p:nvSpPr>
        <p:spPr/>
        <p:txBody>
          <a:bodyPr/>
          <a:lstStyle/>
          <a:p>
            <a:fld id="{E9AA13C4-742D-4AB4-870A-7A9594F6E1CD}" type="slidenum">
              <a:rPr lang="en-GB" smtClean="0"/>
              <a:t>‹#›</a:t>
            </a:fld>
            <a:endParaRPr lang="en-GB"/>
          </a:p>
        </p:txBody>
      </p:sp>
    </p:spTree>
    <p:extLst>
      <p:ext uri="{BB962C8B-B14F-4D97-AF65-F5344CB8AC3E}">
        <p14:creationId xmlns:p14="http://schemas.microsoft.com/office/powerpoint/2010/main" val="1497451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456F1-4338-489A-99B8-3EF753742C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4E6886-66D7-4BC3-AA64-6CDEEF61A7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68EB70-3125-42A5-9444-7B3868545708}"/>
              </a:ext>
            </a:extLst>
          </p:cNvPr>
          <p:cNvSpPr>
            <a:spLocks noGrp="1"/>
          </p:cNvSpPr>
          <p:nvPr>
            <p:ph type="dt" sz="half" idx="10"/>
          </p:nvPr>
        </p:nvSpPr>
        <p:spPr/>
        <p:txBody>
          <a:bodyPr/>
          <a:lstStyle/>
          <a:p>
            <a:fld id="{E79FF3A8-DD2D-4295-B01F-0FE165505315}" type="datetimeFigureOut">
              <a:rPr lang="en-GB" smtClean="0"/>
              <a:t>25/08/2021</a:t>
            </a:fld>
            <a:endParaRPr lang="en-GB"/>
          </a:p>
        </p:txBody>
      </p:sp>
      <p:sp>
        <p:nvSpPr>
          <p:cNvPr id="5" name="Footer Placeholder 4">
            <a:extLst>
              <a:ext uri="{FF2B5EF4-FFF2-40B4-BE49-F238E27FC236}">
                <a16:creationId xmlns:a16="http://schemas.microsoft.com/office/drawing/2014/main" id="{AC8A19C4-9209-4CEE-91B3-29EF823F67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F811D3-B64C-4A1D-B5AC-2C0F5623044F}"/>
              </a:ext>
            </a:extLst>
          </p:cNvPr>
          <p:cNvSpPr>
            <a:spLocks noGrp="1"/>
          </p:cNvSpPr>
          <p:nvPr>
            <p:ph type="sldNum" sz="quarter" idx="12"/>
          </p:nvPr>
        </p:nvSpPr>
        <p:spPr/>
        <p:txBody>
          <a:bodyPr/>
          <a:lstStyle/>
          <a:p>
            <a:fld id="{E9AA13C4-742D-4AB4-870A-7A9594F6E1CD}" type="slidenum">
              <a:rPr lang="en-GB" smtClean="0"/>
              <a:t>‹#›</a:t>
            </a:fld>
            <a:endParaRPr lang="en-GB"/>
          </a:p>
        </p:txBody>
      </p:sp>
    </p:spTree>
    <p:extLst>
      <p:ext uri="{BB962C8B-B14F-4D97-AF65-F5344CB8AC3E}">
        <p14:creationId xmlns:p14="http://schemas.microsoft.com/office/powerpoint/2010/main" val="28511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6A665-C8A2-49A5-8D14-EAA7AF2A46E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A8F27A-EA4F-4048-AB3C-0623EA42B6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5A1E9D2-BD5D-4D44-BED4-300B2491F7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C7CD76-1499-4995-8DD2-C8C6FAC0B815}"/>
              </a:ext>
            </a:extLst>
          </p:cNvPr>
          <p:cNvSpPr>
            <a:spLocks noGrp="1"/>
          </p:cNvSpPr>
          <p:nvPr>
            <p:ph type="dt" sz="half" idx="10"/>
          </p:nvPr>
        </p:nvSpPr>
        <p:spPr/>
        <p:txBody>
          <a:bodyPr/>
          <a:lstStyle/>
          <a:p>
            <a:fld id="{E79FF3A8-DD2D-4295-B01F-0FE165505315}" type="datetimeFigureOut">
              <a:rPr lang="en-GB" smtClean="0"/>
              <a:t>25/08/2021</a:t>
            </a:fld>
            <a:endParaRPr lang="en-GB"/>
          </a:p>
        </p:txBody>
      </p:sp>
      <p:sp>
        <p:nvSpPr>
          <p:cNvPr id="6" name="Footer Placeholder 5">
            <a:extLst>
              <a:ext uri="{FF2B5EF4-FFF2-40B4-BE49-F238E27FC236}">
                <a16:creationId xmlns:a16="http://schemas.microsoft.com/office/drawing/2014/main" id="{AD440DEB-84C1-448C-9D94-0A0329BF93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9AA1C4-6E73-4B50-918A-F4F27083FE94}"/>
              </a:ext>
            </a:extLst>
          </p:cNvPr>
          <p:cNvSpPr>
            <a:spLocks noGrp="1"/>
          </p:cNvSpPr>
          <p:nvPr>
            <p:ph type="sldNum" sz="quarter" idx="12"/>
          </p:nvPr>
        </p:nvSpPr>
        <p:spPr/>
        <p:txBody>
          <a:bodyPr/>
          <a:lstStyle/>
          <a:p>
            <a:fld id="{E9AA13C4-742D-4AB4-870A-7A9594F6E1CD}" type="slidenum">
              <a:rPr lang="en-GB" smtClean="0"/>
              <a:t>‹#›</a:t>
            </a:fld>
            <a:endParaRPr lang="en-GB"/>
          </a:p>
        </p:txBody>
      </p:sp>
    </p:spTree>
    <p:extLst>
      <p:ext uri="{BB962C8B-B14F-4D97-AF65-F5344CB8AC3E}">
        <p14:creationId xmlns:p14="http://schemas.microsoft.com/office/powerpoint/2010/main" val="3151031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52FD3-3F6C-4622-B2FA-001589FE979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E46C4B-F5E2-4C45-A51E-565A3DBEC9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57F2E9-1647-4A66-9BEF-256A53021C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B7A57F8-3893-4CFB-828B-EC11362966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82FF12-6A12-49D5-B4CE-DD1239E6EB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D96AA43-D1B1-4DC9-8D54-A637455562FD}"/>
              </a:ext>
            </a:extLst>
          </p:cNvPr>
          <p:cNvSpPr>
            <a:spLocks noGrp="1"/>
          </p:cNvSpPr>
          <p:nvPr>
            <p:ph type="dt" sz="half" idx="10"/>
          </p:nvPr>
        </p:nvSpPr>
        <p:spPr/>
        <p:txBody>
          <a:bodyPr/>
          <a:lstStyle/>
          <a:p>
            <a:fld id="{E79FF3A8-DD2D-4295-B01F-0FE165505315}" type="datetimeFigureOut">
              <a:rPr lang="en-GB" smtClean="0"/>
              <a:t>25/08/2021</a:t>
            </a:fld>
            <a:endParaRPr lang="en-GB"/>
          </a:p>
        </p:txBody>
      </p:sp>
      <p:sp>
        <p:nvSpPr>
          <p:cNvPr id="8" name="Footer Placeholder 7">
            <a:extLst>
              <a:ext uri="{FF2B5EF4-FFF2-40B4-BE49-F238E27FC236}">
                <a16:creationId xmlns:a16="http://schemas.microsoft.com/office/drawing/2014/main" id="{DEF4CF94-B0B0-4430-B421-F3DB783EAAB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275136E-14EA-46D1-B376-03064350A183}"/>
              </a:ext>
            </a:extLst>
          </p:cNvPr>
          <p:cNvSpPr>
            <a:spLocks noGrp="1"/>
          </p:cNvSpPr>
          <p:nvPr>
            <p:ph type="sldNum" sz="quarter" idx="12"/>
          </p:nvPr>
        </p:nvSpPr>
        <p:spPr/>
        <p:txBody>
          <a:bodyPr/>
          <a:lstStyle/>
          <a:p>
            <a:fld id="{E9AA13C4-742D-4AB4-870A-7A9594F6E1CD}" type="slidenum">
              <a:rPr lang="en-GB" smtClean="0"/>
              <a:t>‹#›</a:t>
            </a:fld>
            <a:endParaRPr lang="en-GB"/>
          </a:p>
        </p:txBody>
      </p:sp>
    </p:spTree>
    <p:extLst>
      <p:ext uri="{BB962C8B-B14F-4D97-AF65-F5344CB8AC3E}">
        <p14:creationId xmlns:p14="http://schemas.microsoft.com/office/powerpoint/2010/main" val="2054191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EAC44-AAAC-4F92-9E0D-08A42B1D96F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2CABEBC-B33B-4179-B16F-7BB902CF7ECB}"/>
              </a:ext>
            </a:extLst>
          </p:cNvPr>
          <p:cNvSpPr>
            <a:spLocks noGrp="1"/>
          </p:cNvSpPr>
          <p:nvPr>
            <p:ph type="dt" sz="half" idx="10"/>
          </p:nvPr>
        </p:nvSpPr>
        <p:spPr/>
        <p:txBody>
          <a:bodyPr/>
          <a:lstStyle/>
          <a:p>
            <a:fld id="{E79FF3A8-DD2D-4295-B01F-0FE165505315}" type="datetimeFigureOut">
              <a:rPr lang="en-GB" smtClean="0"/>
              <a:t>25/08/2021</a:t>
            </a:fld>
            <a:endParaRPr lang="en-GB"/>
          </a:p>
        </p:txBody>
      </p:sp>
      <p:sp>
        <p:nvSpPr>
          <p:cNvPr id="4" name="Footer Placeholder 3">
            <a:extLst>
              <a:ext uri="{FF2B5EF4-FFF2-40B4-BE49-F238E27FC236}">
                <a16:creationId xmlns:a16="http://schemas.microsoft.com/office/drawing/2014/main" id="{7D3A66DC-F0F3-4C79-AD6B-935E247F582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CF04CD0-452F-43EC-A610-862853D1E8E9}"/>
              </a:ext>
            </a:extLst>
          </p:cNvPr>
          <p:cNvSpPr>
            <a:spLocks noGrp="1"/>
          </p:cNvSpPr>
          <p:nvPr>
            <p:ph type="sldNum" sz="quarter" idx="12"/>
          </p:nvPr>
        </p:nvSpPr>
        <p:spPr/>
        <p:txBody>
          <a:bodyPr/>
          <a:lstStyle/>
          <a:p>
            <a:fld id="{E9AA13C4-742D-4AB4-870A-7A9594F6E1CD}" type="slidenum">
              <a:rPr lang="en-GB" smtClean="0"/>
              <a:t>‹#›</a:t>
            </a:fld>
            <a:endParaRPr lang="en-GB"/>
          </a:p>
        </p:txBody>
      </p:sp>
    </p:spTree>
    <p:extLst>
      <p:ext uri="{BB962C8B-B14F-4D97-AF65-F5344CB8AC3E}">
        <p14:creationId xmlns:p14="http://schemas.microsoft.com/office/powerpoint/2010/main" val="3165870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D65378-1EF3-410A-A6DB-61E3027E12A8}"/>
              </a:ext>
            </a:extLst>
          </p:cNvPr>
          <p:cNvSpPr>
            <a:spLocks noGrp="1"/>
          </p:cNvSpPr>
          <p:nvPr>
            <p:ph type="dt" sz="half" idx="10"/>
          </p:nvPr>
        </p:nvSpPr>
        <p:spPr/>
        <p:txBody>
          <a:bodyPr/>
          <a:lstStyle/>
          <a:p>
            <a:fld id="{E79FF3A8-DD2D-4295-B01F-0FE165505315}" type="datetimeFigureOut">
              <a:rPr lang="en-GB" smtClean="0"/>
              <a:t>25/08/2021</a:t>
            </a:fld>
            <a:endParaRPr lang="en-GB"/>
          </a:p>
        </p:txBody>
      </p:sp>
      <p:sp>
        <p:nvSpPr>
          <p:cNvPr id="3" name="Footer Placeholder 2">
            <a:extLst>
              <a:ext uri="{FF2B5EF4-FFF2-40B4-BE49-F238E27FC236}">
                <a16:creationId xmlns:a16="http://schemas.microsoft.com/office/drawing/2014/main" id="{75CF44AA-E3CC-4B01-8CB4-CA86D9017D2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06CF269-A584-4604-9AF9-BD6BAC67416D}"/>
              </a:ext>
            </a:extLst>
          </p:cNvPr>
          <p:cNvSpPr>
            <a:spLocks noGrp="1"/>
          </p:cNvSpPr>
          <p:nvPr>
            <p:ph type="sldNum" sz="quarter" idx="12"/>
          </p:nvPr>
        </p:nvSpPr>
        <p:spPr/>
        <p:txBody>
          <a:bodyPr/>
          <a:lstStyle/>
          <a:p>
            <a:fld id="{E9AA13C4-742D-4AB4-870A-7A9594F6E1CD}" type="slidenum">
              <a:rPr lang="en-GB" smtClean="0"/>
              <a:t>‹#›</a:t>
            </a:fld>
            <a:endParaRPr lang="en-GB"/>
          </a:p>
        </p:txBody>
      </p:sp>
    </p:spTree>
    <p:extLst>
      <p:ext uri="{BB962C8B-B14F-4D97-AF65-F5344CB8AC3E}">
        <p14:creationId xmlns:p14="http://schemas.microsoft.com/office/powerpoint/2010/main" val="1374631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A1481-9D20-4080-9A9D-C9CA3C0EF8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818EC52-BCFE-4C72-B318-C3696127A8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ECBCEE2-7525-4004-8180-78A8C5C71B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86E5E1-6396-4DA4-BA88-16D9BCF86A22}"/>
              </a:ext>
            </a:extLst>
          </p:cNvPr>
          <p:cNvSpPr>
            <a:spLocks noGrp="1"/>
          </p:cNvSpPr>
          <p:nvPr>
            <p:ph type="dt" sz="half" idx="10"/>
          </p:nvPr>
        </p:nvSpPr>
        <p:spPr/>
        <p:txBody>
          <a:bodyPr/>
          <a:lstStyle/>
          <a:p>
            <a:fld id="{E79FF3A8-DD2D-4295-B01F-0FE165505315}" type="datetimeFigureOut">
              <a:rPr lang="en-GB" smtClean="0"/>
              <a:t>25/08/2021</a:t>
            </a:fld>
            <a:endParaRPr lang="en-GB"/>
          </a:p>
        </p:txBody>
      </p:sp>
      <p:sp>
        <p:nvSpPr>
          <p:cNvPr id="6" name="Footer Placeholder 5">
            <a:extLst>
              <a:ext uri="{FF2B5EF4-FFF2-40B4-BE49-F238E27FC236}">
                <a16:creationId xmlns:a16="http://schemas.microsoft.com/office/drawing/2014/main" id="{4BBB31BA-B58F-4F97-8B29-D37AA00B8E0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847C576-AB7E-40B6-9034-734C22896007}"/>
              </a:ext>
            </a:extLst>
          </p:cNvPr>
          <p:cNvSpPr>
            <a:spLocks noGrp="1"/>
          </p:cNvSpPr>
          <p:nvPr>
            <p:ph type="sldNum" sz="quarter" idx="12"/>
          </p:nvPr>
        </p:nvSpPr>
        <p:spPr/>
        <p:txBody>
          <a:bodyPr/>
          <a:lstStyle/>
          <a:p>
            <a:fld id="{E9AA13C4-742D-4AB4-870A-7A9594F6E1CD}" type="slidenum">
              <a:rPr lang="en-GB" smtClean="0"/>
              <a:t>‹#›</a:t>
            </a:fld>
            <a:endParaRPr lang="en-GB"/>
          </a:p>
        </p:txBody>
      </p:sp>
    </p:spTree>
    <p:extLst>
      <p:ext uri="{BB962C8B-B14F-4D97-AF65-F5344CB8AC3E}">
        <p14:creationId xmlns:p14="http://schemas.microsoft.com/office/powerpoint/2010/main" val="1540371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B65E8-7FA7-4E29-BC8F-11193FF6FF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723B7A9-19FC-4707-ADB7-414CCBED1C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B73E68B-50A0-46D6-88D3-655F05642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968AF8-8E58-4289-AAD9-7B72463BE788}"/>
              </a:ext>
            </a:extLst>
          </p:cNvPr>
          <p:cNvSpPr>
            <a:spLocks noGrp="1"/>
          </p:cNvSpPr>
          <p:nvPr>
            <p:ph type="dt" sz="half" idx="10"/>
          </p:nvPr>
        </p:nvSpPr>
        <p:spPr/>
        <p:txBody>
          <a:bodyPr/>
          <a:lstStyle/>
          <a:p>
            <a:fld id="{E79FF3A8-DD2D-4295-B01F-0FE165505315}" type="datetimeFigureOut">
              <a:rPr lang="en-GB" smtClean="0"/>
              <a:t>25/08/2021</a:t>
            </a:fld>
            <a:endParaRPr lang="en-GB"/>
          </a:p>
        </p:txBody>
      </p:sp>
      <p:sp>
        <p:nvSpPr>
          <p:cNvPr id="6" name="Footer Placeholder 5">
            <a:extLst>
              <a:ext uri="{FF2B5EF4-FFF2-40B4-BE49-F238E27FC236}">
                <a16:creationId xmlns:a16="http://schemas.microsoft.com/office/drawing/2014/main" id="{587592E2-6A2F-439B-BC97-33B59B82B7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628CD5-0F6F-4688-B8DC-25E59ED518DC}"/>
              </a:ext>
            </a:extLst>
          </p:cNvPr>
          <p:cNvSpPr>
            <a:spLocks noGrp="1"/>
          </p:cNvSpPr>
          <p:nvPr>
            <p:ph type="sldNum" sz="quarter" idx="12"/>
          </p:nvPr>
        </p:nvSpPr>
        <p:spPr/>
        <p:txBody>
          <a:bodyPr/>
          <a:lstStyle/>
          <a:p>
            <a:fld id="{E9AA13C4-742D-4AB4-870A-7A9594F6E1CD}" type="slidenum">
              <a:rPr lang="en-GB" smtClean="0"/>
              <a:t>‹#›</a:t>
            </a:fld>
            <a:endParaRPr lang="en-GB"/>
          </a:p>
        </p:txBody>
      </p:sp>
    </p:spTree>
    <p:extLst>
      <p:ext uri="{BB962C8B-B14F-4D97-AF65-F5344CB8AC3E}">
        <p14:creationId xmlns:p14="http://schemas.microsoft.com/office/powerpoint/2010/main" val="2252294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0B2737-C542-4E55-BE43-CB3C714FBA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0255C9-093D-458F-9F03-DB0F248E3D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840F76-081C-4379-9E15-27B508AB21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9FF3A8-DD2D-4295-B01F-0FE165505315}" type="datetimeFigureOut">
              <a:rPr lang="en-GB" smtClean="0"/>
              <a:t>25/08/2021</a:t>
            </a:fld>
            <a:endParaRPr lang="en-GB"/>
          </a:p>
        </p:txBody>
      </p:sp>
      <p:sp>
        <p:nvSpPr>
          <p:cNvPr id="5" name="Footer Placeholder 4">
            <a:extLst>
              <a:ext uri="{FF2B5EF4-FFF2-40B4-BE49-F238E27FC236}">
                <a16:creationId xmlns:a16="http://schemas.microsoft.com/office/drawing/2014/main" id="{6B6B1601-21C3-4E16-B0C6-C27732B905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9D9FA87-8013-42A9-B889-CACE0823BF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AA13C4-742D-4AB4-870A-7A9594F6E1CD}" type="slidenum">
              <a:rPr lang="en-GB" smtClean="0"/>
              <a:t>‹#›</a:t>
            </a:fld>
            <a:endParaRPr lang="en-GB"/>
          </a:p>
        </p:txBody>
      </p:sp>
    </p:spTree>
    <p:extLst>
      <p:ext uri="{BB962C8B-B14F-4D97-AF65-F5344CB8AC3E}">
        <p14:creationId xmlns:p14="http://schemas.microsoft.com/office/powerpoint/2010/main" val="3234307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png"/><Relationship Id="rId7"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3.jpe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jpeg"/><Relationship Id="rId3" Type="http://schemas.openxmlformats.org/officeDocument/2006/relationships/image" Target="../media/image3.png"/><Relationship Id="rId7" Type="http://schemas.openxmlformats.org/officeDocument/2006/relationships/image" Target="../media/image27.png"/><Relationship Id="rId12"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jpe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jpeg"/><Relationship Id="rId9" Type="http://schemas.openxmlformats.org/officeDocument/2006/relationships/image" Target="../media/image29.png"/><Relationship Id="rId1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hyperlink" Target="https://htwins.net/scale2/"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AF406158-7D1E-4BAC-AEDC-DCBD11292535}"/>
              </a:ext>
            </a:extLst>
          </p:cNvPr>
          <p:cNvSpPr txBox="1"/>
          <p:nvPr/>
        </p:nvSpPr>
        <p:spPr>
          <a:xfrm>
            <a:off x="-257" y="4908970"/>
            <a:ext cx="12187987" cy="107721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b="1">
                <a:solidFill>
                  <a:schemeClr val="bg1"/>
                </a:solidFill>
                <a:latin typeface="Arial Nova"/>
                <a:ea typeface="+mn-lt"/>
                <a:cs typeface="+mn-lt"/>
              </a:rPr>
              <a:t>Lesson 1 – Viruses and the spread of pathogens</a:t>
            </a:r>
            <a:endParaRPr lang="en-US" sz="3200" b="1">
              <a:solidFill>
                <a:schemeClr val="bg1"/>
              </a:solidFill>
              <a:latin typeface="Arial Nova"/>
              <a:ea typeface="+mn-lt"/>
              <a:cs typeface="+mn-lt"/>
            </a:endParaRPr>
          </a:p>
          <a:p>
            <a:pPr algn="l"/>
            <a:endParaRPr lang="en-US" sz="3200">
              <a:solidFill>
                <a:schemeClr val="bg1"/>
              </a:solidFill>
              <a:latin typeface="Arial Nova Light"/>
              <a:cs typeface="Calibri"/>
            </a:endParaRPr>
          </a:p>
        </p:txBody>
      </p:sp>
    </p:spTree>
    <p:extLst>
      <p:ext uri="{BB962C8B-B14F-4D97-AF65-F5344CB8AC3E}">
        <p14:creationId xmlns:p14="http://schemas.microsoft.com/office/powerpoint/2010/main" val="2727026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03071A-5D02-4167-B382-95570B11FE5F}"/>
              </a:ext>
            </a:extLst>
          </p:cNvPr>
          <p:cNvSpPr>
            <a:spLocks noGrp="1"/>
          </p:cNvSpPr>
          <p:nvPr>
            <p:ph idx="4294967295"/>
          </p:nvPr>
        </p:nvSpPr>
        <p:spPr>
          <a:xfrm>
            <a:off x="241285" y="2032606"/>
            <a:ext cx="6207427" cy="3702050"/>
          </a:xfrm>
        </p:spPr>
        <p:txBody>
          <a:bodyPr lIns="91440" tIns="45720" rIns="91440" bIns="45720" anchor="t">
            <a:normAutofit fontScale="92500" lnSpcReduction="10000"/>
          </a:bodyPr>
          <a:lstStyle/>
          <a:p>
            <a:pPr marL="0" indent="0">
              <a:lnSpc>
                <a:spcPct val="110000"/>
              </a:lnSpc>
              <a:buNone/>
            </a:pPr>
            <a:r>
              <a:rPr lang="en-GB" sz="2400">
                <a:latin typeface="Arial"/>
                <a:cs typeface="Arial"/>
              </a:rPr>
              <a:t>Have you ever had a glitter card and found glitter all around the place for weeks after</a:t>
            </a:r>
          </a:p>
          <a:p>
            <a:pPr marL="0" indent="0">
              <a:lnSpc>
                <a:spcPct val="110000"/>
              </a:lnSpc>
              <a:buNone/>
            </a:pPr>
            <a:endParaRPr lang="en-GB" sz="500">
              <a:latin typeface="Arial"/>
              <a:cs typeface="Arial"/>
            </a:endParaRPr>
          </a:p>
          <a:p>
            <a:pPr marL="0" indent="0">
              <a:lnSpc>
                <a:spcPct val="110000"/>
              </a:lnSpc>
              <a:buNone/>
            </a:pPr>
            <a:r>
              <a:rPr lang="en-GB" b="1">
                <a:latin typeface="Arial"/>
                <a:cs typeface="Arial"/>
              </a:rPr>
              <a:t>COMMUNICABLE</a:t>
            </a:r>
            <a:r>
              <a:rPr lang="en-GB" b="1">
                <a:latin typeface="Arial"/>
                <a:ea typeface="+mn-lt"/>
                <a:cs typeface="Arial"/>
              </a:rPr>
              <a:t> DISEASES </a:t>
            </a:r>
            <a:br>
              <a:rPr lang="en-GB" b="1">
                <a:latin typeface="Arial"/>
                <a:ea typeface="+mn-lt"/>
                <a:cs typeface="Arial"/>
              </a:rPr>
            </a:br>
            <a:r>
              <a:rPr lang="en-GB" b="1">
                <a:latin typeface="Arial"/>
                <a:ea typeface="+mn-lt"/>
                <a:cs typeface="Arial"/>
              </a:rPr>
              <a:t>ARE SPREAD BY </a:t>
            </a:r>
            <a:r>
              <a:rPr lang="en-GB" b="1">
                <a:solidFill>
                  <a:srgbClr val="FF6600"/>
                </a:solidFill>
                <a:latin typeface="Arial"/>
                <a:ea typeface="+mn-lt"/>
                <a:cs typeface="Arial"/>
              </a:rPr>
              <a:t>MICROORGANISMS</a:t>
            </a:r>
            <a:r>
              <a:rPr lang="en-GB" b="1">
                <a:latin typeface="Arial"/>
                <a:ea typeface="+mn-lt"/>
                <a:cs typeface="Arial"/>
              </a:rPr>
              <a:t>KNOWN AS </a:t>
            </a:r>
            <a:r>
              <a:rPr lang="en-GB" b="1">
                <a:solidFill>
                  <a:srgbClr val="FF6600"/>
                </a:solidFill>
                <a:latin typeface="Arial"/>
                <a:ea typeface="+mn-lt"/>
                <a:cs typeface="Arial"/>
              </a:rPr>
              <a:t>PATHOGENS.</a:t>
            </a:r>
            <a:endParaRPr lang="en-US" b="1">
              <a:latin typeface="Arial"/>
              <a:ea typeface="+mn-lt"/>
              <a:cs typeface="Arial"/>
            </a:endParaRPr>
          </a:p>
          <a:p>
            <a:pPr marL="0" indent="0">
              <a:buNone/>
            </a:pPr>
            <a:endParaRPr lang="en-GB" sz="1100" b="1">
              <a:latin typeface="Arial"/>
              <a:ea typeface="+mn-lt"/>
              <a:cs typeface="Arial"/>
            </a:endParaRPr>
          </a:p>
          <a:p>
            <a:pPr marL="0" indent="0">
              <a:buNone/>
            </a:pPr>
            <a:r>
              <a:rPr lang="en-GB" sz="2400" b="1">
                <a:solidFill>
                  <a:srgbClr val="FF6600"/>
                </a:solidFill>
                <a:latin typeface="Arial"/>
                <a:ea typeface="+mn-lt"/>
                <a:cs typeface="Arial"/>
              </a:rPr>
              <a:t>THINK</a:t>
            </a:r>
            <a:endParaRPr lang="en-US" sz="2400">
              <a:solidFill>
                <a:srgbClr val="FF6600"/>
              </a:solidFill>
              <a:latin typeface="Arial"/>
              <a:ea typeface="+mn-lt"/>
              <a:cs typeface="Arial"/>
            </a:endParaRPr>
          </a:p>
          <a:p>
            <a:pPr marL="0" indent="0">
              <a:lnSpc>
                <a:spcPct val="100000"/>
              </a:lnSpc>
              <a:spcBef>
                <a:spcPts val="0"/>
              </a:spcBef>
              <a:buNone/>
            </a:pPr>
            <a:r>
              <a:rPr lang="en-GB" sz="2400">
                <a:latin typeface="Arial"/>
                <a:ea typeface="+mn-lt"/>
                <a:cs typeface="Arial"/>
              </a:rPr>
              <a:t>How does the glitter get from the card to </a:t>
            </a:r>
            <a:br>
              <a:rPr lang="en-GB" sz="2400">
                <a:latin typeface="Arial"/>
                <a:ea typeface="+mn-lt"/>
                <a:cs typeface="Arial"/>
              </a:rPr>
            </a:br>
            <a:r>
              <a:rPr lang="en-GB" sz="2400">
                <a:latin typeface="Arial"/>
                <a:ea typeface="+mn-lt"/>
                <a:cs typeface="Arial"/>
              </a:rPr>
              <a:t>other places?</a:t>
            </a:r>
            <a:endParaRPr lang="en-US" sz="2400">
              <a:latin typeface="Arial"/>
              <a:ea typeface="+mn-lt"/>
              <a:cs typeface="Arial"/>
            </a:endParaRPr>
          </a:p>
          <a:p>
            <a:pPr marL="0" indent="0">
              <a:buNone/>
            </a:pPr>
            <a:endParaRPr lang="en-GB" sz="2400">
              <a:solidFill>
                <a:srgbClr val="FF6600"/>
              </a:solidFill>
              <a:latin typeface="Arial"/>
              <a:cs typeface="Arial"/>
            </a:endParaRPr>
          </a:p>
          <a:p>
            <a:pPr marL="0" indent="0">
              <a:buNone/>
            </a:pPr>
            <a:endParaRPr lang="en-GB" sz="2400">
              <a:latin typeface="Arial"/>
              <a:cs typeface="Arial"/>
            </a:endParaRPr>
          </a:p>
          <a:p>
            <a:endParaRPr lang="en-GB">
              <a:latin typeface="Arial"/>
              <a:cs typeface="Arial"/>
            </a:endParaRPr>
          </a:p>
        </p:txBody>
      </p:sp>
      <p:sp>
        <p:nvSpPr>
          <p:cNvPr id="11" name="TextBox 10">
            <a:extLst>
              <a:ext uri="{FF2B5EF4-FFF2-40B4-BE49-F238E27FC236}">
                <a16:creationId xmlns:a16="http://schemas.microsoft.com/office/drawing/2014/main" id="{F839BA08-8F99-4D5D-9ADB-56982AD6B23D}"/>
              </a:ext>
            </a:extLst>
          </p:cNvPr>
          <p:cNvSpPr txBox="1"/>
          <p:nvPr/>
        </p:nvSpPr>
        <p:spPr>
          <a:xfrm>
            <a:off x="838199" y="5057467"/>
            <a:ext cx="5377741" cy="523220"/>
          </a:xfrm>
          <a:prstGeom prst="rect">
            <a:avLst/>
          </a:prstGeom>
          <a:noFill/>
        </p:spPr>
        <p:txBody>
          <a:bodyPr wrap="square" lIns="91440" tIns="45720" rIns="91440" bIns="45720" anchor="t">
            <a:spAutoFit/>
          </a:bodyPr>
          <a:lstStyle/>
          <a:p>
            <a:pPr eaLnBrk="1" hangingPunct="1"/>
            <a:endParaRPr lang="en-GB" altLang="en-US" sz="2800" b="1">
              <a:cs typeface="Calibri"/>
            </a:endParaRPr>
          </a:p>
        </p:txBody>
      </p:sp>
      <p:pic>
        <p:nvPicPr>
          <p:cNvPr id="5" name="Picture 5" descr="A picture containing cake, chocolate, food, table&#10;&#10;Description automatically generated">
            <a:extLst>
              <a:ext uri="{FF2B5EF4-FFF2-40B4-BE49-F238E27FC236}">
                <a16:creationId xmlns:a16="http://schemas.microsoft.com/office/drawing/2014/main" id="{F15639A3-EE74-4719-BF0B-AB55CE7DFF1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08801" y="1076898"/>
            <a:ext cx="4934857" cy="4951053"/>
          </a:xfrm>
          <a:prstGeom prst="rect">
            <a:avLst/>
          </a:prstGeom>
        </p:spPr>
      </p:pic>
      <p:pic>
        <p:nvPicPr>
          <p:cNvPr id="6" name="Picture 5">
            <a:extLst>
              <a:ext uri="{FF2B5EF4-FFF2-40B4-BE49-F238E27FC236}">
                <a16:creationId xmlns:a16="http://schemas.microsoft.com/office/drawing/2014/main" id="{B9494822-A6C2-DC49-9F2A-C1359ECF1C5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8630"/>
            <a:ext cx="12192000" cy="972310"/>
          </a:xfrm>
          <a:prstGeom prst="rect">
            <a:avLst/>
          </a:prstGeom>
        </p:spPr>
      </p:pic>
      <p:sp>
        <p:nvSpPr>
          <p:cNvPr id="9" name="Title 1">
            <a:extLst>
              <a:ext uri="{FF2B5EF4-FFF2-40B4-BE49-F238E27FC236}">
                <a16:creationId xmlns:a16="http://schemas.microsoft.com/office/drawing/2014/main" id="{EA651104-2440-9E4C-A00C-6A9F5C085423}"/>
              </a:ext>
            </a:extLst>
          </p:cNvPr>
          <p:cNvSpPr txBox="1">
            <a:spLocks/>
          </p:cNvSpPr>
          <p:nvPr/>
        </p:nvSpPr>
        <p:spPr>
          <a:xfrm>
            <a:off x="233818" y="1444165"/>
            <a:ext cx="10615157" cy="53318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latin typeface="Arial"/>
                <a:cs typeface="Arial"/>
              </a:rPr>
              <a:t>SPREAD OF AN INFECTION</a:t>
            </a:r>
            <a:endParaRPr lang="en-GB" sz="3200" b="1">
              <a:latin typeface="Arial"/>
              <a:cs typeface="Arial"/>
            </a:endParaRPr>
          </a:p>
        </p:txBody>
      </p:sp>
    </p:spTree>
    <p:extLst>
      <p:ext uri="{BB962C8B-B14F-4D97-AF65-F5344CB8AC3E}">
        <p14:creationId xmlns:p14="http://schemas.microsoft.com/office/powerpoint/2010/main" val="294165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914CA0-7ED5-4991-8948-5AC9120C2D15}"/>
              </a:ext>
            </a:extLst>
          </p:cNvPr>
          <p:cNvSpPr/>
          <p:nvPr/>
        </p:nvSpPr>
        <p:spPr>
          <a:xfrm>
            <a:off x="241817" y="1882999"/>
            <a:ext cx="11617652" cy="2215991"/>
          </a:xfrm>
          <a:prstGeom prst="rect">
            <a:avLst/>
          </a:prstGeom>
        </p:spPr>
        <p:txBody>
          <a:bodyPr wrap="square" lIns="91440" tIns="45720" rIns="91440" bIns="45720" anchor="t">
            <a:spAutoFit/>
          </a:bodyPr>
          <a:lstStyle/>
          <a:p>
            <a:pPr>
              <a:defRPr/>
            </a:pPr>
            <a:r>
              <a:rPr lang="en-GB" sz="2200">
                <a:latin typeface="Arial"/>
                <a:cs typeface="Arial"/>
              </a:rPr>
              <a:t>We have just seen how pathogens can be spread by direct contact; pathogens have </a:t>
            </a:r>
            <a:br>
              <a:rPr lang="en-GB" sz="2200">
                <a:latin typeface="Arial"/>
                <a:cs typeface="Arial"/>
              </a:rPr>
            </a:br>
            <a:r>
              <a:rPr lang="en-GB" sz="2200">
                <a:latin typeface="Arial"/>
                <a:cs typeface="Arial"/>
              </a:rPr>
              <a:t>evolved many different ways of passing from one organism to another, can you identify </a:t>
            </a:r>
            <a:br>
              <a:rPr lang="en-GB" sz="2200">
                <a:latin typeface="Arial"/>
                <a:cs typeface="Arial"/>
              </a:rPr>
            </a:br>
            <a:r>
              <a:rPr lang="en-GB" sz="2200">
                <a:latin typeface="Arial"/>
                <a:cs typeface="Arial"/>
              </a:rPr>
              <a:t>the four other ways pathogens can be spread?</a:t>
            </a:r>
          </a:p>
          <a:p>
            <a:pPr>
              <a:defRPr/>
            </a:pPr>
            <a:endParaRPr lang="en-GB">
              <a:latin typeface="Arial"/>
              <a:cs typeface="Arial"/>
            </a:endParaRPr>
          </a:p>
          <a:p>
            <a:pPr>
              <a:defRPr/>
            </a:pPr>
            <a:endParaRPr lang="en-GB">
              <a:latin typeface="Arial"/>
              <a:cs typeface="Arial"/>
            </a:endParaRPr>
          </a:p>
          <a:p>
            <a:pPr>
              <a:defRPr/>
            </a:pPr>
            <a:endParaRPr lang="en-GB">
              <a:latin typeface="Arial"/>
              <a:cs typeface="Arial"/>
            </a:endParaRPr>
          </a:p>
          <a:p>
            <a:pPr>
              <a:defRPr/>
            </a:pPr>
            <a:endParaRPr lang="en-GB">
              <a:latin typeface="Arial"/>
              <a:cs typeface="Arial"/>
            </a:endParaRPr>
          </a:p>
        </p:txBody>
      </p:sp>
      <p:sp>
        <p:nvSpPr>
          <p:cNvPr id="2" name="Oval 1">
            <a:extLst>
              <a:ext uri="{FF2B5EF4-FFF2-40B4-BE49-F238E27FC236}">
                <a16:creationId xmlns:a16="http://schemas.microsoft.com/office/drawing/2014/main" id="{076FEFB2-0136-4CDD-834C-993010A68EFB}"/>
              </a:ext>
            </a:extLst>
          </p:cNvPr>
          <p:cNvSpPr/>
          <p:nvPr/>
        </p:nvSpPr>
        <p:spPr>
          <a:xfrm>
            <a:off x="327064" y="3106712"/>
            <a:ext cx="2514920" cy="2514919"/>
          </a:xfrm>
          <a:prstGeom prst="ellipse">
            <a:avLst/>
          </a:prstGeom>
          <a:solidFill>
            <a:srgbClr val="FF6E00"/>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200" b="1">
                <a:latin typeface="Arial" panose="020B0604020202020204" pitchFamily="34" charset="0"/>
                <a:cs typeface="Arial" panose="020B0604020202020204" pitchFamily="34" charset="0"/>
              </a:rPr>
              <a:t>AIRBORNE</a:t>
            </a:r>
          </a:p>
        </p:txBody>
      </p:sp>
      <p:sp>
        <p:nvSpPr>
          <p:cNvPr id="7" name="Oval 6">
            <a:extLst>
              <a:ext uri="{FF2B5EF4-FFF2-40B4-BE49-F238E27FC236}">
                <a16:creationId xmlns:a16="http://schemas.microsoft.com/office/drawing/2014/main" id="{DA801267-0D23-4963-9314-7F39CBA9E94B}"/>
              </a:ext>
            </a:extLst>
          </p:cNvPr>
          <p:cNvSpPr/>
          <p:nvPr/>
        </p:nvSpPr>
        <p:spPr>
          <a:xfrm>
            <a:off x="2927231" y="3823562"/>
            <a:ext cx="1804865" cy="1804865"/>
          </a:xfrm>
          <a:prstGeom prst="ellipse">
            <a:avLst/>
          </a:prstGeom>
          <a:solidFill>
            <a:srgbClr val="32CBC9"/>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200" b="1">
                <a:latin typeface="Arial" panose="020B0604020202020204" pitchFamily="34" charset="0"/>
                <a:cs typeface="Arial" panose="020B0604020202020204" pitchFamily="34" charset="0"/>
              </a:rPr>
              <a:t>WATER</a:t>
            </a:r>
          </a:p>
        </p:txBody>
      </p:sp>
      <p:sp>
        <p:nvSpPr>
          <p:cNvPr id="8" name="Oval 7">
            <a:extLst>
              <a:ext uri="{FF2B5EF4-FFF2-40B4-BE49-F238E27FC236}">
                <a16:creationId xmlns:a16="http://schemas.microsoft.com/office/drawing/2014/main" id="{B0D7BDC6-ABD7-4CC8-9DDB-97652877045B}"/>
              </a:ext>
            </a:extLst>
          </p:cNvPr>
          <p:cNvSpPr/>
          <p:nvPr/>
        </p:nvSpPr>
        <p:spPr>
          <a:xfrm>
            <a:off x="4782920" y="3047457"/>
            <a:ext cx="2238367" cy="2236458"/>
          </a:xfrm>
          <a:prstGeom prst="ellipse">
            <a:avLst/>
          </a:prstGeom>
          <a:solidFill>
            <a:srgbClr val="FFB8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200" b="1">
                <a:latin typeface="Arial" panose="020B0604020202020204" pitchFamily="34" charset="0"/>
                <a:cs typeface="Arial" panose="020B0604020202020204" pitchFamily="34" charset="0"/>
              </a:rPr>
              <a:t>DIRECT CONTACT</a:t>
            </a:r>
          </a:p>
        </p:txBody>
      </p:sp>
      <p:sp>
        <p:nvSpPr>
          <p:cNvPr id="10" name="Oval 9">
            <a:extLst>
              <a:ext uri="{FF2B5EF4-FFF2-40B4-BE49-F238E27FC236}">
                <a16:creationId xmlns:a16="http://schemas.microsoft.com/office/drawing/2014/main" id="{22FA1D37-7FC0-46C4-875B-28F266C6403B}"/>
              </a:ext>
            </a:extLst>
          </p:cNvPr>
          <p:cNvSpPr/>
          <p:nvPr/>
        </p:nvSpPr>
        <p:spPr>
          <a:xfrm>
            <a:off x="7097248" y="3700155"/>
            <a:ext cx="1995488" cy="1995487"/>
          </a:xfrm>
          <a:prstGeom prst="ellipse">
            <a:avLst/>
          </a:prstGeom>
          <a:solidFill>
            <a:srgbClr val="32CB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latin typeface="Arial" panose="020B0604020202020204" pitchFamily="34" charset="0"/>
                <a:cs typeface="Arial" panose="020B0604020202020204" pitchFamily="34" charset="0"/>
              </a:rPr>
              <a:t>INDIRECT CONTACT</a:t>
            </a:r>
          </a:p>
        </p:txBody>
      </p:sp>
      <p:sp>
        <p:nvSpPr>
          <p:cNvPr id="4" name="TextBox 3">
            <a:extLst>
              <a:ext uri="{FF2B5EF4-FFF2-40B4-BE49-F238E27FC236}">
                <a16:creationId xmlns:a16="http://schemas.microsoft.com/office/drawing/2014/main" id="{1EDE2208-8174-48FE-8B47-BDA39DBF65A1}"/>
              </a:ext>
            </a:extLst>
          </p:cNvPr>
          <p:cNvSpPr txBox="1"/>
          <p:nvPr/>
        </p:nvSpPr>
        <p:spPr>
          <a:xfrm>
            <a:off x="251940" y="5756147"/>
            <a:ext cx="11652886" cy="369332"/>
          </a:xfrm>
          <a:prstGeom prst="rect">
            <a:avLst/>
          </a:prstGeom>
          <a:noFill/>
        </p:spPr>
        <p:txBody>
          <a:bodyPr wrap="square" lIns="91440" tIns="45720" rIns="91440" bIns="45720" rtlCol="0" anchor="t">
            <a:spAutoFit/>
          </a:bodyPr>
          <a:lstStyle/>
          <a:p>
            <a:r>
              <a:rPr lang="en-GB" b="1">
                <a:solidFill>
                  <a:srgbClr val="FF6E00"/>
                </a:solidFill>
                <a:latin typeface="Arial"/>
                <a:cs typeface="Arial"/>
              </a:rPr>
              <a:t>Note each of these methods down, we will need to know these if we are going to stop transmission.</a:t>
            </a:r>
          </a:p>
        </p:txBody>
      </p:sp>
      <p:sp>
        <p:nvSpPr>
          <p:cNvPr id="9" name="Oval 8">
            <a:extLst>
              <a:ext uri="{FF2B5EF4-FFF2-40B4-BE49-F238E27FC236}">
                <a16:creationId xmlns:a16="http://schemas.microsoft.com/office/drawing/2014/main" id="{1F10662D-73EA-4943-B1C2-0834A79B24FE}"/>
              </a:ext>
            </a:extLst>
          </p:cNvPr>
          <p:cNvSpPr/>
          <p:nvPr/>
        </p:nvSpPr>
        <p:spPr>
          <a:xfrm>
            <a:off x="9174378" y="2751092"/>
            <a:ext cx="2774743" cy="2725512"/>
          </a:xfrm>
          <a:prstGeom prst="ellipse">
            <a:avLst/>
          </a:prstGeom>
          <a:solidFill>
            <a:srgbClr val="FF681C"/>
          </a:solidFill>
          <a:ln>
            <a:solidFill>
              <a:srgbClr val="FF6E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b="1">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6DBEDDC6-457C-BC47-8A6F-1BC1A78811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12192000" cy="972310"/>
          </a:xfrm>
          <a:prstGeom prst="rect">
            <a:avLst/>
          </a:prstGeom>
        </p:spPr>
      </p:pic>
      <p:sp>
        <p:nvSpPr>
          <p:cNvPr id="6" name="TextBox 5">
            <a:extLst>
              <a:ext uri="{FF2B5EF4-FFF2-40B4-BE49-F238E27FC236}">
                <a16:creationId xmlns:a16="http://schemas.microsoft.com/office/drawing/2014/main" id="{D91E9DCA-653C-3F40-9228-03554106041C}"/>
              </a:ext>
            </a:extLst>
          </p:cNvPr>
          <p:cNvSpPr txBox="1"/>
          <p:nvPr/>
        </p:nvSpPr>
        <p:spPr>
          <a:xfrm>
            <a:off x="9212239" y="3816156"/>
            <a:ext cx="2709526" cy="707886"/>
          </a:xfrm>
          <a:prstGeom prst="rect">
            <a:avLst/>
          </a:prstGeom>
          <a:noFill/>
        </p:spPr>
        <p:txBody>
          <a:bodyPr wrap="square" rtlCol="0">
            <a:spAutoFit/>
          </a:bodyPr>
          <a:lstStyle/>
          <a:p>
            <a:pPr algn="ctr">
              <a:defRPr/>
            </a:pPr>
            <a:r>
              <a:rPr lang="en-GB" sz="2000" b="1">
                <a:solidFill>
                  <a:schemeClr val="bg1"/>
                </a:solidFill>
                <a:latin typeface="Arial" panose="020B0604020202020204" pitchFamily="34" charset="0"/>
                <a:cs typeface="Arial" panose="020B0604020202020204" pitchFamily="34" charset="0"/>
              </a:rPr>
              <a:t>CONTAMINATED FOOD</a:t>
            </a:r>
          </a:p>
        </p:txBody>
      </p:sp>
      <p:sp>
        <p:nvSpPr>
          <p:cNvPr id="13" name="Title 1">
            <a:extLst>
              <a:ext uri="{FF2B5EF4-FFF2-40B4-BE49-F238E27FC236}">
                <a16:creationId xmlns:a16="http://schemas.microsoft.com/office/drawing/2014/main" id="{68DBC688-4438-B844-8E06-C6631E73A95A}"/>
              </a:ext>
            </a:extLst>
          </p:cNvPr>
          <p:cNvSpPr txBox="1">
            <a:spLocks/>
          </p:cNvSpPr>
          <p:nvPr/>
        </p:nvSpPr>
        <p:spPr>
          <a:xfrm>
            <a:off x="233818" y="1446536"/>
            <a:ext cx="10615157" cy="58650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latin typeface="Arial"/>
                <a:cs typeface="Arial"/>
              </a:rPr>
              <a:t>SPREAD OF PATHOGENS</a:t>
            </a:r>
            <a:endParaRPr lang="en-GB" sz="3200" b="1">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0" grpId="0" animBg="1"/>
      <p:bldP spid="4"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713D2-7733-44ED-AD77-38E0E8ABF46D}"/>
              </a:ext>
            </a:extLst>
          </p:cNvPr>
          <p:cNvSpPr>
            <a:spLocks noGrp="1"/>
          </p:cNvSpPr>
          <p:nvPr>
            <p:ph type="title" idx="4294967295"/>
          </p:nvPr>
        </p:nvSpPr>
        <p:spPr>
          <a:xfrm>
            <a:off x="343243" y="1953304"/>
            <a:ext cx="11489611" cy="2923497"/>
          </a:xfrm>
        </p:spPr>
        <p:txBody>
          <a:bodyPr vert="horz" lIns="91440" tIns="45720" rIns="91440" bIns="45720" rtlCol="0" anchor="ctr">
            <a:normAutofit/>
          </a:bodyPr>
          <a:lstStyle/>
          <a:p>
            <a:pPr algn="ctr">
              <a:lnSpc>
                <a:spcPct val="100000"/>
              </a:lnSpc>
            </a:pPr>
            <a:r>
              <a:rPr lang="en-GB" altLang="en-US" sz="3600" b="1">
                <a:solidFill>
                  <a:schemeClr val="bg1"/>
                </a:solidFill>
                <a:latin typeface="Arial"/>
                <a:cs typeface="Arial"/>
              </a:rPr>
              <a:t>WHAT IS A PATHOGEN?</a:t>
            </a:r>
            <a:br>
              <a:rPr lang="en-GB" altLang="en-US" sz="3600" b="1">
                <a:solidFill>
                  <a:schemeClr val="bg1"/>
                </a:solidFill>
                <a:latin typeface="Arial"/>
                <a:cs typeface="Arial"/>
              </a:rPr>
            </a:br>
            <a:br>
              <a:rPr lang="en-GB" altLang="en-US" sz="3600" b="1">
                <a:solidFill>
                  <a:schemeClr val="bg1"/>
                </a:solidFill>
                <a:latin typeface="Arial"/>
                <a:cs typeface="Arial"/>
              </a:rPr>
            </a:br>
            <a:r>
              <a:rPr lang="en-GB" altLang="en-US" sz="3600" b="1">
                <a:solidFill>
                  <a:schemeClr val="bg1"/>
                </a:solidFill>
                <a:latin typeface="Arial"/>
                <a:cs typeface="Arial"/>
              </a:rPr>
              <a:t>A </a:t>
            </a:r>
            <a:r>
              <a:rPr lang="en-GB" altLang="en-US" sz="3600" b="1">
                <a:solidFill>
                  <a:srgbClr val="FF6E00"/>
                </a:solidFill>
                <a:latin typeface="Arial"/>
                <a:cs typeface="Arial"/>
              </a:rPr>
              <a:t>MICROORGANISM</a:t>
            </a:r>
            <a:r>
              <a:rPr lang="en-GB" altLang="en-US" sz="3600" b="1">
                <a:solidFill>
                  <a:schemeClr val="bg1"/>
                </a:solidFill>
                <a:latin typeface="Arial"/>
                <a:cs typeface="Arial"/>
              </a:rPr>
              <a:t> THAT CAUSES </a:t>
            </a:r>
            <a:br>
              <a:rPr lang="en-GB" altLang="en-US" sz="3600" b="1">
                <a:solidFill>
                  <a:schemeClr val="bg1"/>
                </a:solidFill>
                <a:latin typeface="Arial"/>
                <a:cs typeface="Arial"/>
              </a:rPr>
            </a:br>
            <a:r>
              <a:rPr lang="en-GB" altLang="en-US" sz="3600" b="1">
                <a:solidFill>
                  <a:srgbClr val="FF6E00"/>
                </a:solidFill>
                <a:latin typeface="Arial"/>
                <a:cs typeface="Arial"/>
              </a:rPr>
              <a:t>INFECTIOUS DISEASE</a:t>
            </a:r>
            <a:endParaRPr lang="en-US" sz="3600" b="1">
              <a:solidFill>
                <a:schemeClr val="bg1"/>
              </a:solidFill>
              <a:latin typeface="Arial"/>
              <a:cs typeface="Arial"/>
            </a:endParaRPr>
          </a:p>
        </p:txBody>
      </p:sp>
    </p:spTree>
    <p:extLst>
      <p:ext uri="{BB962C8B-B14F-4D97-AF65-F5344CB8AC3E}">
        <p14:creationId xmlns:p14="http://schemas.microsoft.com/office/powerpoint/2010/main" val="1043784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75FE34-6B80-654C-9D73-E64A63FD3BFC}"/>
              </a:ext>
            </a:extLst>
          </p:cNvPr>
          <p:cNvSpPr txBox="1">
            <a:spLocks/>
          </p:cNvSpPr>
          <p:nvPr/>
        </p:nvSpPr>
        <p:spPr>
          <a:xfrm>
            <a:off x="343243" y="1953304"/>
            <a:ext cx="11489611" cy="2923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altLang="en-US" sz="3600" b="1">
                <a:solidFill>
                  <a:schemeClr val="bg1"/>
                </a:solidFill>
                <a:latin typeface="Arial"/>
                <a:cs typeface="Arial"/>
              </a:rPr>
              <a:t>WHAT IS A MICROORGANISM?</a:t>
            </a:r>
          </a:p>
          <a:p>
            <a:pPr algn="ctr">
              <a:spcBef>
                <a:spcPct val="50000"/>
              </a:spcBef>
            </a:pPr>
            <a:br>
              <a:rPr lang="en-GB" altLang="en-US" sz="3600" b="1">
                <a:solidFill>
                  <a:schemeClr val="bg1"/>
                </a:solidFill>
                <a:latin typeface="Arial"/>
                <a:cs typeface="Arial"/>
              </a:rPr>
            </a:br>
            <a:r>
              <a:rPr lang="en-GB" altLang="en-US" sz="3600" b="1">
                <a:latin typeface="Arial"/>
                <a:cs typeface="Arial"/>
              </a:rPr>
              <a:t>MICRO = </a:t>
            </a:r>
            <a:r>
              <a:rPr lang="en-GB" altLang="en-US" sz="3600" b="1">
                <a:solidFill>
                  <a:schemeClr val="bg1"/>
                </a:solidFill>
                <a:latin typeface="Arial"/>
                <a:cs typeface="Arial"/>
              </a:rPr>
              <a:t>VERY SMALL</a:t>
            </a:r>
            <a:endParaRPr lang="en-US" sz="3600">
              <a:solidFill>
                <a:schemeClr val="bg1"/>
              </a:solidFill>
              <a:latin typeface="Arial"/>
              <a:cs typeface="Arial"/>
            </a:endParaRPr>
          </a:p>
          <a:p>
            <a:pPr algn="ctr"/>
            <a:r>
              <a:rPr lang="en-GB" sz="3600" b="1">
                <a:latin typeface="Arial"/>
                <a:cs typeface="Arial"/>
              </a:rPr>
              <a:t>ORGANISM = </a:t>
            </a:r>
            <a:r>
              <a:rPr lang="en-GB" sz="3600" b="1">
                <a:solidFill>
                  <a:schemeClr val="bg1"/>
                </a:solidFill>
                <a:latin typeface="Arial"/>
                <a:cs typeface="Arial"/>
              </a:rPr>
              <a:t>LIVING THING</a:t>
            </a:r>
            <a:endParaRPr lang="en-GB" sz="3600">
              <a:solidFill>
                <a:schemeClr val="bg1"/>
              </a:solidFill>
              <a:latin typeface="Arial"/>
              <a:cs typeface="Arial"/>
            </a:endParaRPr>
          </a:p>
        </p:txBody>
      </p:sp>
    </p:spTree>
    <p:extLst>
      <p:ext uri="{BB962C8B-B14F-4D97-AF65-F5344CB8AC3E}">
        <p14:creationId xmlns:p14="http://schemas.microsoft.com/office/powerpoint/2010/main" val="1383413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90763" y="1988303"/>
            <a:ext cx="4838700" cy="3812422"/>
          </a:xfrm>
        </p:spPr>
        <p:txBody>
          <a:bodyPr lIns="91440" tIns="45720" rIns="91440" bIns="45720" anchor="t">
            <a:normAutofit fontScale="92500" lnSpcReduction="10000"/>
          </a:bodyPr>
          <a:lstStyle/>
          <a:p>
            <a:pPr marL="0" indent="0">
              <a:lnSpc>
                <a:spcPct val="110000"/>
              </a:lnSpc>
              <a:buNone/>
            </a:pPr>
            <a:r>
              <a:rPr lang="en-GB" sz="2400" b="1">
                <a:solidFill>
                  <a:srgbClr val="FF6600"/>
                </a:solidFill>
                <a:latin typeface="Arial"/>
                <a:cs typeface="Arial"/>
              </a:rPr>
              <a:t>Pathogens</a:t>
            </a:r>
            <a:r>
              <a:rPr lang="en-GB" sz="2400">
                <a:latin typeface="Arial"/>
                <a:cs typeface="Arial"/>
              </a:rPr>
              <a:t> are a type of </a:t>
            </a:r>
            <a:r>
              <a:rPr lang="en-GB" sz="2400" b="1">
                <a:solidFill>
                  <a:srgbClr val="FF6600"/>
                </a:solidFill>
                <a:latin typeface="Arial"/>
                <a:cs typeface="Arial"/>
              </a:rPr>
              <a:t>microorganism</a:t>
            </a:r>
            <a:r>
              <a:rPr lang="en-GB" sz="2400">
                <a:latin typeface="Arial"/>
                <a:cs typeface="Arial"/>
              </a:rPr>
              <a:t>, and they cause disease.</a:t>
            </a:r>
          </a:p>
          <a:p>
            <a:pPr marL="0" indent="0">
              <a:lnSpc>
                <a:spcPct val="110000"/>
              </a:lnSpc>
              <a:buNone/>
            </a:pPr>
            <a:endParaRPr lang="en-GB" sz="1100">
              <a:latin typeface="Arial"/>
              <a:cs typeface="Arial"/>
            </a:endParaRPr>
          </a:p>
          <a:p>
            <a:pPr marL="0" indent="0">
              <a:lnSpc>
                <a:spcPct val="110000"/>
              </a:lnSpc>
              <a:buNone/>
            </a:pPr>
            <a:r>
              <a:rPr lang="en-GB" sz="2400">
                <a:latin typeface="Arial"/>
                <a:cs typeface="Arial"/>
              </a:rPr>
              <a:t>But </a:t>
            </a:r>
            <a:r>
              <a:rPr lang="en-GB" sz="2400" b="1">
                <a:latin typeface="Arial"/>
                <a:cs typeface="Arial"/>
              </a:rPr>
              <a:t>NOT ALL </a:t>
            </a:r>
            <a:r>
              <a:rPr lang="en-GB" sz="2400" b="1">
                <a:solidFill>
                  <a:srgbClr val="FF6600"/>
                </a:solidFill>
                <a:latin typeface="Arial"/>
                <a:cs typeface="Arial"/>
              </a:rPr>
              <a:t>microorganisms</a:t>
            </a:r>
            <a:r>
              <a:rPr lang="en-GB" sz="2400">
                <a:solidFill>
                  <a:srgbClr val="FF6600"/>
                </a:solidFill>
                <a:latin typeface="Arial"/>
                <a:cs typeface="Arial"/>
              </a:rPr>
              <a:t> </a:t>
            </a:r>
            <a:r>
              <a:rPr lang="en-GB" sz="2400">
                <a:latin typeface="Arial"/>
                <a:cs typeface="Arial"/>
              </a:rPr>
              <a:t>are </a:t>
            </a:r>
            <a:r>
              <a:rPr lang="en-GB" sz="2400">
                <a:solidFill>
                  <a:srgbClr val="FF6600"/>
                </a:solidFill>
                <a:latin typeface="Arial"/>
                <a:cs typeface="Arial"/>
              </a:rPr>
              <a:t>p</a:t>
            </a:r>
            <a:r>
              <a:rPr lang="en-GB" sz="2400" b="1">
                <a:solidFill>
                  <a:srgbClr val="FF6600"/>
                </a:solidFill>
                <a:latin typeface="Arial"/>
                <a:cs typeface="Arial"/>
              </a:rPr>
              <a:t>athogens!</a:t>
            </a:r>
          </a:p>
          <a:p>
            <a:pPr marL="0" indent="0">
              <a:lnSpc>
                <a:spcPct val="110000"/>
              </a:lnSpc>
              <a:buNone/>
            </a:pPr>
            <a:endParaRPr lang="en-GB" sz="1000">
              <a:latin typeface="Arial"/>
              <a:cs typeface="Arial"/>
            </a:endParaRPr>
          </a:p>
          <a:p>
            <a:pPr marL="0" indent="0">
              <a:lnSpc>
                <a:spcPct val="110000"/>
              </a:lnSpc>
              <a:buNone/>
            </a:pPr>
            <a:r>
              <a:rPr lang="en-GB" sz="2400">
                <a:latin typeface="Arial"/>
                <a:cs typeface="Arial"/>
              </a:rPr>
              <a:t>Many microorganisms are beneficial to us, for example they are essential for digestion in our gut.</a:t>
            </a:r>
          </a:p>
        </p:txBody>
      </p:sp>
      <p:pic>
        <p:nvPicPr>
          <p:cNvPr id="2050" name="Picture 2" descr="http://thegoldenlight.co.uk/wp-content/uploads/2014/09/probiotics-1.jpg"/>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6023971" y="1100846"/>
            <a:ext cx="2726034" cy="20395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able, indoor, cup, person&#10;&#10;Description automatically generated">
            <a:extLst>
              <a:ext uri="{FF2B5EF4-FFF2-40B4-BE49-F238E27FC236}">
                <a16:creationId xmlns:a16="http://schemas.microsoft.com/office/drawing/2014/main" id="{C24A4364-20AC-4952-90B0-D6C294C16D1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35373" y="3306635"/>
            <a:ext cx="1649173" cy="2498129"/>
          </a:xfrm>
          <a:prstGeom prst="rect">
            <a:avLst/>
          </a:prstGeom>
        </p:spPr>
      </p:pic>
      <p:pic>
        <p:nvPicPr>
          <p:cNvPr id="12" name="Picture 11" descr="A bowl of fruit sitting on top of a wooden table&#10;&#10;Description automatically generated">
            <a:extLst>
              <a:ext uri="{FF2B5EF4-FFF2-40B4-BE49-F238E27FC236}">
                <a16:creationId xmlns:a16="http://schemas.microsoft.com/office/drawing/2014/main" id="{EE197597-8DC7-4839-B296-E240DFE1FBF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97417" y="1102429"/>
            <a:ext cx="3043645" cy="2032320"/>
          </a:xfrm>
          <a:prstGeom prst="rect">
            <a:avLst/>
          </a:prstGeom>
        </p:spPr>
      </p:pic>
      <p:pic>
        <p:nvPicPr>
          <p:cNvPr id="4" name="Picture 5" descr="A picture containing bottle, filled, water, food&#10;&#10;Description automatically generated">
            <a:extLst>
              <a:ext uri="{FF2B5EF4-FFF2-40B4-BE49-F238E27FC236}">
                <a16:creationId xmlns:a16="http://schemas.microsoft.com/office/drawing/2014/main" id="{CE57FC28-FC1B-4466-8C8D-C7AC6A27C8F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29325" y="3305175"/>
            <a:ext cx="3990975" cy="2495550"/>
          </a:xfrm>
          <a:prstGeom prst="rect">
            <a:avLst/>
          </a:prstGeom>
        </p:spPr>
      </p:pic>
      <p:pic>
        <p:nvPicPr>
          <p:cNvPr id="8" name="Picture 7">
            <a:extLst>
              <a:ext uri="{FF2B5EF4-FFF2-40B4-BE49-F238E27FC236}">
                <a16:creationId xmlns:a16="http://schemas.microsoft.com/office/drawing/2014/main" id="{97013231-2CA8-AA42-845C-A670A96B290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0" y="-8630"/>
            <a:ext cx="12192000" cy="972310"/>
          </a:xfrm>
          <a:prstGeom prst="rect">
            <a:avLst/>
          </a:prstGeom>
        </p:spPr>
      </p:pic>
      <p:sp>
        <p:nvSpPr>
          <p:cNvPr id="10" name="Title 1">
            <a:extLst>
              <a:ext uri="{FF2B5EF4-FFF2-40B4-BE49-F238E27FC236}">
                <a16:creationId xmlns:a16="http://schemas.microsoft.com/office/drawing/2014/main" id="{C5525CDD-6052-9048-99D8-FB76A41A2053}"/>
              </a:ext>
            </a:extLst>
          </p:cNvPr>
          <p:cNvSpPr txBox="1">
            <a:spLocks/>
          </p:cNvSpPr>
          <p:nvPr/>
        </p:nvSpPr>
        <p:spPr>
          <a:xfrm>
            <a:off x="290763" y="1412939"/>
            <a:ext cx="4838700" cy="5953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latin typeface="Arial"/>
                <a:cs typeface="Arial"/>
              </a:rPr>
              <a:t>KEY POINT!</a:t>
            </a:r>
          </a:p>
        </p:txBody>
      </p:sp>
      <p:pic>
        <p:nvPicPr>
          <p:cNvPr id="2" name="Picture 5" descr="A picture containing indoor, table, food, sitting&#10;&#10;Description automatically generated">
            <a:extLst>
              <a:ext uri="{FF2B5EF4-FFF2-40B4-BE49-F238E27FC236}">
                <a16:creationId xmlns:a16="http://schemas.microsoft.com/office/drawing/2014/main" id="{144990AC-9DBB-4535-93D5-989EE412EB80}"/>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0137588" y="3305175"/>
            <a:ext cx="1653781" cy="2495171"/>
          </a:xfrm>
          <a:prstGeom prst="rect">
            <a:avLst/>
          </a:prstGeom>
        </p:spPr>
      </p:pic>
    </p:spTree>
    <p:extLst>
      <p:ext uri="{BB962C8B-B14F-4D97-AF65-F5344CB8AC3E}">
        <p14:creationId xmlns:p14="http://schemas.microsoft.com/office/powerpoint/2010/main" val="906323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9" descr="A picture containing close, sitting, food, sugar&#10;&#10;Description automatically generated">
            <a:extLst>
              <a:ext uri="{FF2B5EF4-FFF2-40B4-BE49-F238E27FC236}">
                <a16:creationId xmlns:a16="http://schemas.microsoft.com/office/drawing/2014/main" id="{D2730935-CB7C-4EB8-8209-DC91997521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63078" y="-3262158"/>
            <a:ext cx="2536372" cy="2451506"/>
          </a:xfrm>
          <a:prstGeom prst="rect">
            <a:avLst/>
          </a:prstGeom>
        </p:spPr>
      </p:pic>
      <p:pic>
        <p:nvPicPr>
          <p:cNvPr id="2" name="Picture 2" descr="A close up of a coral&#10;&#10;Description automatically generated">
            <a:extLst>
              <a:ext uri="{FF2B5EF4-FFF2-40B4-BE49-F238E27FC236}">
                <a16:creationId xmlns:a16="http://schemas.microsoft.com/office/drawing/2014/main" id="{5B0C8644-0720-4AE0-B69E-164177A564E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48" r="-732"/>
          <a:stretch/>
        </p:blipFill>
        <p:spPr>
          <a:xfrm>
            <a:off x="318755" y="-3262386"/>
            <a:ext cx="2766266" cy="2451881"/>
          </a:xfrm>
          <a:prstGeom prst="rect">
            <a:avLst/>
          </a:prstGeom>
        </p:spPr>
      </p:pic>
      <p:pic>
        <p:nvPicPr>
          <p:cNvPr id="3" name="Picture 4" descr="A picture containing fireworks&#10;&#10;Description automatically generated">
            <a:extLst>
              <a:ext uri="{FF2B5EF4-FFF2-40B4-BE49-F238E27FC236}">
                <a16:creationId xmlns:a16="http://schemas.microsoft.com/office/drawing/2014/main" id="{077FEB25-7AFC-435A-9884-62D2E3D410A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428"/>
          <a:stretch/>
        </p:blipFill>
        <p:spPr>
          <a:xfrm>
            <a:off x="74644" y="2378081"/>
            <a:ext cx="3022669" cy="1962975"/>
          </a:xfrm>
          <a:prstGeom prst="rect">
            <a:avLst/>
          </a:prstGeom>
        </p:spPr>
      </p:pic>
      <p:pic>
        <p:nvPicPr>
          <p:cNvPr id="5" name="Picture 9">
            <a:extLst>
              <a:ext uri="{FF2B5EF4-FFF2-40B4-BE49-F238E27FC236}">
                <a16:creationId xmlns:a16="http://schemas.microsoft.com/office/drawing/2014/main" id="{49A816D5-C082-46CC-934D-DED0528956C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323796" y="2368556"/>
            <a:ext cx="2888347" cy="2010647"/>
          </a:xfrm>
          <a:prstGeom prst="rect">
            <a:avLst/>
          </a:prstGeom>
        </p:spPr>
      </p:pic>
      <p:pic>
        <p:nvPicPr>
          <p:cNvPr id="10" name="Picture 10" descr="A picture containing drawing&#10;&#10;Description automatically generated">
            <a:extLst>
              <a:ext uri="{FF2B5EF4-FFF2-40B4-BE49-F238E27FC236}">
                <a16:creationId xmlns:a16="http://schemas.microsoft.com/office/drawing/2014/main" id="{9FC67274-65BA-4E68-B21E-A1443A4629B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110"/>
          <a:stretch/>
        </p:blipFill>
        <p:spPr>
          <a:xfrm>
            <a:off x="6209660" y="2545866"/>
            <a:ext cx="3071672" cy="1743793"/>
          </a:xfrm>
          <a:prstGeom prst="rect">
            <a:avLst/>
          </a:prstGeom>
        </p:spPr>
      </p:pic>
      <p:pic>
        <p:nvPicPr>
          <p:cNvPr id="11" name="Picture 11" descr="A picture containing fireworks&#10;&#10;Description automatically generated">
            <a:extLst>
              <a:ext uri="{FF2B5EF4-FFF2-40B4-BE49-F238E27FC236}">
                <a16:creationId xmlns:a16="http://schemas.microsoft.com/office/drawing/2014/main" id="{279317B4-562B-49BF-A056-CD821179C1B8}"/>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192"/>
          <a:stretch/>
        </p:blipFill>
        <p:spPr>
          <a:xfrm>
            <a:off x="9276342" y="2381021"/>
            <a:ext cx="3072533" cy="1862998"/>
          </a:xfrm>
          <a:prstGeom prst="rect">
            <a:avLst/>
          </a:prstGeom>
        </p:spPr>
      </p:pic>
      <p:pic>
        <p:nvPicPr>
          <p:cNvPr id="6" name="Picture 6" descr="A close up of a cake&#10;&#10;Description automatically generated">
            <a:extLst>
              <a:ext uri="{FF2B5EF4-FFF2-40B4-BE49-F238E27FC236}">
                <a16:creationId xmlns:a16="http://schemas.microsoft.com/office/drawing/2014/main" id="{A8CFC713-F9B0-4A68-82B8-B11393916F04}"/>
              </a:ext>
            </a:extLst>
          </p:cNvPr>
          <p:cNvPicPr>
            <a:picLocks noChangeAspect="1"/>
          </p:cNvPicPr>
          <p:nvPr/>
        </p:nvPicPr>
        <p:blipFill>
          <a:blip r:embed="rId10"/>
          <a:stretch>
            <a:fillRect/>
          </a:stretch>
        </p:blipFill>
        <p:spPr>
          <a:xfrm>
            <a:off x="561975" y="4339901"/>
            <a:ext cx="1836057" cy="1623073"/>
          </a:xfrm>
          <a:prstGeom prst="rect">
            <a:avLst/>
          </a:prstGeom>
        </p:spPr>
      </p:pic>
      <p:pic>
        <p:nvPicPr>
          <p:cNvPr id="7" name="Picture 7">
            <a:extLst>
              <a:ext uri="{FF2B5EF4-FFF2-40B4-BE49-F238E27FC236}">
                <a16:creationId xmlns:a16="http://schemas.microsoft.com/office/drawing/2014/main" id="{6D264708-B543-4563-8002-96D71B65D28D}"/>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3919084" y="4337722"/>
            <a:ext cx="1836057" cy="1625419"/>
          </a:xfrm>
          <a:prstGeom prst="rect">
            <a:avLst/>
          </a:prstGeom>
        </p:spPr>
      </p:pic>
      <p:pic>
        <p:nvPicPr>
          <p:cNvPr id="8" name="Picture 8" descr="A close up of food&#10;&#10;Description automatically generated">
            <a:extLst>
              <a:ext uri="{FF2B5EF4-FFF2-40B4-BE49-F238E27FC236}">
                <a16:creationId xmlns:a16="http://schemas.microsoft.com/office/drawing/2014/main" id="{102BE909-4803-4C6F-91B2-FF83C9114B39}"/>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9969163" y="4341200"/>
            <a:ext cx="1831321" cy="1624329"/>
          </a:xfrm>
          <a:prstGeom prst="rect">
            <a:avLst/>
          </a:prstGeom>
        </p:spPr>
      </p:pic>
      <p:pic>
        <p:nvPicPr>
          <p:cNvPr id="9" name="Picture 11" descr="A close up of a piece of broccoli&#10;&#10;Description automatically generated">
            <a:extLst>
              <a:ext uri="{FF2B5EF4-FFF2-40B4-BE49-F238E27FC236}">
                <a16:creationId xmlns:a16="http://schemas.microsoft.com/office/drawing/2014/main" id="{8FF7351E-769C-4A5D-ADF1-BFA472047D57}"/>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b="-965"/>
          <a:stretch/>
        </p:blipFill>
        <p:spPr>
          <a:xfrm>
            <a:off x="6948799" y="4341495"/>
            <a:ext cx="1834645" cy="1627837"/>
          </a:xfrm>
          <a:prstGeom prst="rect">
            <a:avLst/>
          </a:prstGeom>
        </p:spPr>
      </p:pic>
      <p:pic>
        <p:nvPicPr>
          <p:cNvPr id="13" name="Picture 12">
            <a:extLst>
              <a:ext uri="{FF2B5EF4-FFF2-40B4-BE49-F238E27FC236}">
                <a16:creationId xmlns:a16="http://schemas.microsoft.com/office/drawing/2014/main" id="{439E5C07-1607-2348-BACF-37DBB578C73B}"/>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0" y="0"/>
            <a:ext cx="12192000" cy="972310"/>
          </a:xfrm>
          <a:prstGeom prst="rect">
            <a:avLst/>
          </a:prstGeom>
        </p:spPr>
      </p:pic>
      <p:sp>
        <p:nvSpPr>
          <p:cNvPr id="15" name="Text Box 23">
            <a:extLst>
              <a:ext uri="{FF2B5EF4-FFF2-40B4-BE49-F238E27FC236}">
                <a16:creationId xmlns:a16="http://schemas.microsoft.com/office/drawing/2014/main" id="{9E19381C-AE1C-4C4D-B7DE-4DCDF5DFF179}"/>
              </a:ext>
            </a:extLst>
          </p:cNvPr>
          <p:cNvSpPr txBox="1">
            <a:spLocks noChangeArrowheads="1"/>
          </p:cNvSpPr>
          <p:nvPr/>
        </p:nvSpPr>
        <p:spPr bwMode="auto">
          <a:xfrm>
            <a:off x="195001" y="1401210"/>
            <a:ext cx="1229209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3200" b="1">
                <a:latin typeface="Arial"/>
                <a:cs typeface="Arial"/>
              </a:rPr>
              <a:t>THERE ARE FOUR MAIN TYPES OF PATHOGENS: </a:t>
            </a:r>
            <a:br>
              <a:rPr lang="en-GB" altLang="en-US" sz="3200" b="1">
                <a:solidFill>
                  <a:srgbClr val="000000"/>
                </a:solidFill>
                <a:latin typeface="Arial"/>
                <a:cs typeface="Arial"/>
              </a:rPr>
            </a:br>
            <a:r>
              <a:rPr lang="en-GB" sz="3000">
                <a:solidFill>
                  <a:srgbClr val="FF6600"/>
                </a:solidFill>
                <a:latin typeface="Arial"/>
                <a:cs typeface="Arial"/>
              </a:rPr>
              <a:t>THE BADDIES OF BIOLOGY!</a:t>
            </a:r>
            <a:r>
              <a:rPr lang="en-GB" altLang="en-US" sz="3200" b="1">
                <a:latin typeface="Arial"/>
                <a:cs typeface="Arial"/>
              </a:rPr>
              <a:t> </a:t>
            </a:r>
          </a:p>
        </p:txBody>
      </p:sp>
    </p:spTree>
    <p:extLst>
      <p:ext uri="{BB962C8B-B14F-4D97-AF65-F5344CB8AC3E}">
        <p14:creationId xmlns:p14="http://schemas.microsoft.com/office/powerpoint/2010/main" val="242862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80">
                                          <p:stCondLst>
                                            <p:cond delay="0"/>
                                          </p:stCondLst>
                                        </p:cTn>
                                        <p:tgtEl>
                                          <p:spTgt spid="10"/>
                                        </p:tgtEl>
                                      </p:cBhvr>
                                    </p:animEffect>
                                    <p:anim calcmode="lin" valueType="num">
                                      <p:cBhvr>
                                        <p:cTn id="4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7" dur="26">
                                          <p:stCondLst>
                                            <p:cond delay="650"/>
                                          </p:stCondLst>
                                        </p:cTn>
                                        <p:tgtEl>
                                          <p:spTgt spid="10"/>
                                        </p:tgtEl>
                                      </p:cBhvr>
                                      <p:to x="100000" y="60000"/>
                                    </p:animScale>
                                    <p:animScale>
                                      <p:cBhvr>
                                        <p:cTn id="48" dur="166" decel="50000">
                                          <p:stCondLst>
                                            <p:cond delay="676"/>
                                          </p:stCondLst>
                                        </p:cTn>
                                        <p:tgtEl>
                                          <p:spTgt spid="10"/>
                                        </p:tgtEl>
                                      </p:cBhvr>
                                      <p:to x="100000" y="100000"/>
                                    </p:animScale>
                                    <p:animScale>
                                      <p:cBhvr>
                                        <p:cTn id="49" dur="26">
                                          <p:stCondLst>
                                            <p:cond delay="1312"/>
                                          </p:stCondLst>
                                        </p:cTn>
                                        <p:tgtEl>
                                          <p:spTgt spid="10"/>
                                        </p:tgtEl>
                                      </p:cBhvr>
                                      <p:to x="100000" y="80000"/>
                                    </p:animScale>
                                    <p:animScale>
                                      <p:cBhvr>
                                        <p:cTn id="50" dur="166" decel="50000">
                                          <p:stCondLst>
                                            <p:cond delay="1338"/>
                                          </p:stCondLst>
                                        </p:cTn>
                                        <p:tgtEl>
                                          <p:spTgt spid="10"/>
                                        </p:tgtEl>
                                      </p:cBhvr>
                                      <p:to x="100000" y="100000"/>
                                    </p:animScale>
                                    <p:animScale>
                                      <p:cBhvr>
                                        <p:cTn id="51" dur="26">
                                          <p:stCondLst>
                                            <p:cond delay="1642"/>
                                          </p:stCondLst>
                                        </p:cTn>
                                        <p:tgtEl>
                                          <p:spTgt spid="10"/>
                                        </p:tgtEl>
                                      </p:cBhvr>
                                      <p:to x="100000" y="90000"/>
                                    </p:animScale>
                                    <p:animScale>
                                      <p:cBhvr>
                                        <p:cTn id="52" dur="166" decel="50000">
                                          <p:stCondLst>
                                            <p:cond delay="1668"/>
                                          </p:stCondLst>
                                        </p:cTn>
                                        <p:tgtEl>
                                          <p:spTgt spid="10"/>
                                        </p:tgtEl>
                                      </p:cBhvr>
                                      <p:to x="100000" y="100000"/>
                                    </p:animScale>
                                    <p:animScale>
                                      <p:cBhvr>
                                        <p:cTn id="53" dur="26">
                                          <p:stCondLst>
                                            <p:cond delay="1808"/>
                                          </p:stCondLst>
                                        </p:cTn>
                                        <p:tgtEl>
                                          <p:spTgt spid="10"/>
                                        </p:tgtEl>
                                      </p:cBhvr>
                                      <p:to x="100000" y="95000"/>
                                    </p:animScale>
                                    <p:animScale>
                                      <p:cBhvr>
                                        <p:cTn id="54" dur="166" decel="50000">
                                          <p:stCondLst>
                                            <p:cond delay="1834"/>
                                          </p:stCondLst>
                                        </p:cTn>
                                        <p:tgtEl>
                                          <p:spTgt spid="10"/>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80">
                                          <p:stCondLst>
                                            <p:cond delay="0"/>
                                          </p:stCondLst>
                                        </p:cTn>
                                        <p:tgtEl>
                                          <p:spTgt spid="9"/>
                                        </p:tgtEl>
                                      </p:cBhvr>
                                    </p:animEffect>
                                    <p:anim calcmode="lin" valueType="num">
                                      <p:cBhvr>
                                        <p:cTn id="5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3" dur="26">
                                          <p:stCondLst>
                                            <p:cond delay="650"/>
                                          </p:stCondLst>
                                        </p:cTn>
                                        <p:tgtEl>
                                          <p:spTgt spid="9"/>
                                        </p:tgtEl>
                                      </p:cBhvr>
                                      <p:to x="100000" y="60000"/>
                                    </p:animScale>
                                    <p:animScale>
                                      <p:cBhvr>
                                        <p:cTn id="64" dur="166" decel="50000">
                                          <p:stCondLst>
                                            <p:cond delay="676"/>
                                          </p:stCondLst>
                                        </p:cTn>
                                        <p:tgtEl>
                                          <p:spTgt spid="9"/>
                                        </p:tgtEl>
                                      </p:cBhvr>
                                      <p:to x="100000" y="100000"/>
                                    </p:animScale>
                                    <p:animScale>
                                      <p:cBhvr>
                                        <p:cTn id="65" dur="26">
                                          <p:stCondLst>
                                            <p:cond delay="1312"/>
                                          </p:stCondLst>
                                        </p:cTn>
                                        <p:tgtEl>
                                          <p:spTgt spid="9"/>
                                        </p:tgtEl>
                                      </p:cBhvr>
                                      <p:to x="100000" y="80000"/>
                                    </p:animScale>
                                    <p:animScale>
                                      <p:cBhvr>
                                        <p:cTn id="66" dur="166" decel="50000">
                                          <p:stCondLst>
                                            <p:cond delay="1338"/>
                                          </p:stCondLst>
                                        </p:cTn>
                                        <p:tgtEl>
                                          <p:spTgt spid="9"/>
                                        </p:tgtEl>
                                      </p:cBhvr>
                                      <p:to x="100000" y="100000"/>
                                    </p:animScale>
                                    <p:animScale>
                                      <p:cBhvr>
                                        <p:cTn id="67" dur="26">
                                          <p:stCondLst>
                                            <p:cond delay="1642"/>
                                          </p:stCondLst>
                                        </p:cTn>
                                        <p:tgtEl>
                                          <p:spTgt spid="9"/>
                                        </p:tgtEl>
                                      </p:cBhvr>
                                      <p:to x="100000" y="90000"/>
                                    </p:animScale>
                                    <p:animScale>
                                      <p:cBhvr>
                                        <p:cTn id="68" dur="166" decel="50000">
                                          <p:stCondLst>
                                            <p:cond delay="1668"/>
                                          </p:stCondLst>
                                        </p:cTn>
                                        <p:tgtEl>
                                          <p:spTgt spid="9"/>
                                        </p:tgtEl>
                                      </p:cBhvr>
                                      <p:to x="100000" y="100000"/>
                                    </p:animScale>
                                    <p:animScale>
                                      <p:cBhvr>
                                        <p:cTn id="69" dur="26">
                                          <p:stCondLst>
                                            <p:cond delay="1808"/>
                                          </p:stCondLst>
                                        </p:cTn>
                                        <p:tgtEl>
                                          <p:spTgt spid="9"/>
                                        </p:tgtEl>
                                      </p:cBhvr>
                                      <p:to x="100000" y="95000"/>
                                    </p:animScale>
                                    <p:animScale>
                                      <p:cBhvr>
                                        <p:cTn id="70" dur="166" decel="50000">
                                          <p:stCondLst>
                                            <p:cond delay="1834"/>
                                          </p:stCondLst>
                                        </p:cTn>
                                        <p:tgtEl>
                                          <p:spTgt spid="9"/>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nodeType="click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down)">
                                      <p:cBhvr>
                                        <p:cTn id="75" dur="580">
                                          <p:stCondLst>
                                            <p:cond delay="0"/>
                                          </p:stCondLst>
                                        </p:cTn>
                                        <p:tgtEl>
                                          <p:spTgt spid="11"/>
                                        </p:tgtEl>
                                      </p:cBhvr>
                                    </p:animEffect>
                                    <p:anim calcmode="lin" valueType="num">
                                      <p:cBhvr>
                                        <p:cTn id="7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1" dur="26">
                                          <p:stCondLst>
                                            <p:cond delay="650"/>
                                          </p:stCondLst>
                                        </p:cTn>
                                        <p:tgtEl>
                                          <p:spTgt spid="11"/>
                                        </p:tgtEl>
                                      </p:cBhvr>
                                      <p:to x="100000" y="60000"/>
                                    </p:animScale>
                                    <p:animScale>
                                      <p:cBhvr>
                                        <p:cTn id="82" dur="166" decel="50000">
                                          <p:stCondLst>
                                            <p:cond delay="676"/>
                                          </p:stCondLst>
                                        </p:cTn>
                                        <p:tgtEl>
                                          <p:spTgt spid="11"/>
                                        </p:tgtEl>
                                      </p:cBhvr>
                                      <p:to x="100000" y="100000"/>
                                    </p:animScale>
                                    <p:animScale>
                                      <p:cBhvr>
                                        <p:cTn id="83" dur="26">
                                          <p:stCondLst>
                                            <p:cond delay="1312"/>
                                          </p:stCondLst>
                                        </p:cTn>
                                        <p:tgtEl>
                                          <p:spTgt spid="11"/>
                                        </p:tgtEl>
                                      </p:cBhvr>
                                      <p:to x="100000" y="80000"/>
                                    </p:animScale>
                                    <p:animScale>
                                      <p:cBhvr>
                                        <p:cTn id="84" dur="166" decel="50000">
                                          <p:stCondLst>
                                            <p:cond delay="1338"/>
                                          </p:stCondLst>
                                        </p:cTn>
                                        <p:tgtEl>
                                          <p:spTgt spid="11"/>
                                        </p:tgtEl>
                                      </p:cBhvr>
                                      <p:to x="100000" y="100000"/>
                                    </p:animScale>
                                    <p:animScale>
                                      <p:cBhvr>
                                        <p:cTn id="85" dur="26">
                                          <p:stCondLst>
                                            <p:cond delay="1642"/>
                                          </p:stCondLst>
                                        </p:cTn>
                                        <p:tgtEl>
                                          <p:spTgt spid="11"/>
                                        </p:tgtEl>
                                      </p:cBhvr>
                                      <p:to x="100000" y="90000"/>
                                    </p:animScale>
                                    <p:animScale>
                                      <p:cBhvr>
                                        <p:cTn id="86" dur="166" decel="50000">
                                          <p:stCondLst>
                                            <p:cond delay="1668"/>
                                          </p:stCondLst>
                                        </p:cTn>
                                        <p:tgtEl>
                                          <p:spTgt spid="11"/>
                                        </p:tgtEl>
                                      </p:cBhvr>
                                      <p:to x="100000" y="100000"/>
                                    </p:animScale>
                                    <p:animScale>
                                      <p:cBhvr>
                                        <p:cTn id="87" dur="26">
                                          <p:stCondLst>
                                            <p:cond delay="1808"/>
                                          </p:stCondLst>
                                        </p:cTn>
                                        <p:tgtEl>
                                          <p:spTgt spid="11"/>
                                        </p:tgtEl>
                                      </p:cBhvr>
                                      <p:to x="100000" y="95000"/>
                                    </p:animScale>
                                    <p:animScale>
                                      <p:cBhvr>
                                        <p:cTn id="88" dur="166" decel="50000">
                                          <p:stCondLst>
                                            <p:cond delay="1834"/>
                                          </p:stCondLst>
                                        </p:cTn>
                                        <p:tgtEl>
                                          <p:spTgt spid="11"/>
                                        </p:tgtEl>
                                      </p:cBhvr>
                                      <p:to x="100000" y="100000"/>
                                    </p:animScale>
                                  </p:childTnLst>
                                </p:cTn>
                              </p:par>
                              <p:par>
                                <p:cTn id="89" presetID="26" presetClass="entr" presetSubtype="0" fill="hold" nodeType="with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wipe(down)">
                                      <p:cBhvr>
                                        <p:cTn id="91" dur="580">
                                          <p:stCondLst>
                                            <p:cond delay="0"/>
                                          </p:stCondLst>
                                        </p:cTn>
                                        <p:tgtEl>
                                          <p:spTgt spid="8"/>
                                        </p:tgtEl>
                                      </p:cBhvr>
                                    </p:animEffect>
                                    <p:anim calcmode="lin" valueType="num">
                                      <p:cBhvr>
                                        <p:cTn id="9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97" dur="26">
                                          <p:stCondLst>
                                            <p:cond delay="650"/>
                                          </p:stCondLst>
                                        </p:cTn>
                                        <p:tgtEl>
                                          <p:spTgt spid="8"/>
                                        </p:tgtEl>
                                      </p:cBhvr>
                                      <p:to x="100000" y="60000"/>
                                    </p:animScale>
                                    <p:animScale>
                                      <p:cBhvr>
                                        <p:cTn id="98" dur="166" decel="50000">
                                          <p:stCondLst>
                                            <p:cond delay="676"/>
                                          </p:stCondLst>
                                        </p:cTn>
                                        <p:tgtEl>
                                          <p:spTgt spid="8"/>
                                        </p:tgtEl>
                                      </p:cBhvr>
                                      <p:to x="100000" y="100000"/>
                                    </p:animScale>
                                    <p:animScale>
                                      <p:cBhvr>
                                        <p:cTn id="99" dur="26">
                                          <p:stCondLst>
                                            <p:cond delay="1312"/>
                                          </p:stCondLst>
                                        </p:cTn>
                                        <p:tgtEl>
                                          <p:spTgt spid="8"/>
                                        </p:tgtEl>
                                      </p:cBhvr>
                                      <p:to x="100000" y="80000"/>
                                    </p:animScale>
                                    <p:animScale>
                                      <p:cBhvr>
                                        <p:cTn id="100" dur="166" decel="50000">
                                          <p:stCondLst>
                                            <p:cond delay="1338"/>
                                          </p:stCondLst>
                                        </p:cTn>
                                        <p:tgtEl>
                                          <p:spTgt spid="8"/>
                                        </p:tgtEl>
                                      </p:cBhvr>
                                      <p:to x="100000" y="100000"/>
                                    </p:animScale>
                                    <p:animScale>
                                      <p:cBhvr>
                                        <p:cTn id="101" dur="26">
                                          <p:stCondLst>
                                            <p:cond delay="1642"/>
                                          </p:stCondLst>
                                        </p:cTn>
                                        <p:tgtEl>
                                          <p:spTgt spid="8"/>
                                        </p:tgtEl>
                                      </p:cBhvr>
                                      <p:to x="100000" y="90000"/>
                                    </p:animScale>
                                    <p:animScale>
                                      <p:cBhvr>
                                        <p:cTn id="102" dur="166" decel="50000">
                                          <p:stCondLst>
                                            <p:cond delay="1668"/>
                                          </p:stCondLst>
                                        </p:cTn>
                                        <p:tgtEl>
                                          <p:spTgt spid="8"/>
                                        </p:tgtEl>
                                      </p:cBhvr>
                                      <p:to x="100000" y="100000"/>
                                    </p:animScale>
                                    <p:animScale>
                                      <p:cBhvr>
                                        <p:cTn id="103" dur="26">
                                          <p:stCondLst>
                                            <p:cond delay="1808"/>
                                          </p:stCondLst>
                                        </p:cTn>
                                        <p:tgtEl>
                                          <p:spTgt spid="8"/>
                                        </p:tgtEl>
                                      </p:cBhvr>
                                      <p:to x="100000" y="95000"/>
                                    </p:animScale>
                                    <p:animScale>
                                      <p:cBhvr>
                                        <p:cTn id="104" dur="166" decel="50000">
                                          <p:stCondLst>
                                            <p:cond delay="1834"/>
                                          </p:stCondLst>
                                        </p:cTn>
                                        <p:tgtEl>
                                          <p:spTgt spid="8"/>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nodeType="clickEffect">
                                  <p:stCondLst>
                                    <p:cond delay="0"/>
                                  </p:stCondLst>
                                  <p:childTnLst>
                                    <p:set>
                                      <p:cBhvr>
                                        <p:cTn id="108" dur="1" fill="hold">
                                          <p:stCondLst>
                                            <p:cond delay="0"/>
                                          </p:stCondLst>
                                        </p:cTn>
                                        <p:tgtEl>
                                          <p:spTgt spid="3"/>
                                        </p:tgtEl>
                                        <p:attrNameLst>
                                          <p:attrName>style.visibility</p:attrName>
                                        </p:attrNameLst>
                                      </p:cBhvr>
                                      <p:to>
                                        <p:strVal val="visible"/>
                                      </p:to>
                                    </p:set>
                                    <p:animEffect transition="in" filter="wipe(down)">
                                      <p:cBhvr>
                                        <p:cTn id="109" dur="580">
                                          <p:stCondLst>
                                            <p:cond delay="0"/>
                                          </p:stCondLst>
                                        </p:cTn>
                                        <p:tgtEl>
                                          <p:spTgt spid="3"/>
                                        </p:tgtEl>
                                      </p:cBhvr>
                                    </p:animEffect>
                                    <p:anim calcmode="lin" valueType="num">
                                      <p:cBhvr>
                                        <p:cTn id="11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15" dur="26">
                                          <p:stCondLst>
                                            <p:cond delay="650"/>
                                          </p:stCondLst>
                                        </p:cTn>
                                        <p:tgtEl>
                                          <p:spTgt spid="3"/>
                                        </p:tgtEl>
                                      </p:cBhvr>
                                      <p:to x="100000" y="60000"/>
                                    </p:animScale>
                                    <p:animScale>
                                      <p:cBhvr>
                                        <p:cTn id="116" dur="166" decel="50000">
                                          <p:stCondLst>
                                            <p:cond delay="676"/>
                                          </p:stCondLst>
                                        </p:cTn>
                                        <p:tgtEl>
                                          <p:spTgt spid="3"/>
                                        </p:tgtEl>
                                      </p:cBhvr>
                                      <p:to x="100000" y="100000"/>
                                    </p:animScale>
                                    <p:animScale>
                                      <p:cBhvr>
                                        <p:cTn id="117" dur="26">
                                          <p:stCondLst>
                                            <p:cond delay="1312"/>
                                          </p:stCondLst>
                                        </p:cTn>
                                        <p:tgtEl>
                                          <p:spTgt spid="3"/>
                                        </p:tgtEl>
                                      </p:cBhvr>
                                      <p:to x="100000" y="80000"/>
                                    </p:animScale>
                                    <p:animScale>
                                      <p:cBhvr>
                                        <p:cTn id="118" dur="166" decel="50000">
                                          <p:stCondLst>
                                            <p:cond delay="1338"/>
                                          </p:stCondLst>
                                        </p:cTn>
                                        <p:tgtEl>
                                          <p:spTgt spid="3"/>
                                        </p:tgtEl>
                                      </p:cBhvr>
                                      <p:to x="100000" y="100000"/>
                                    </p:animScale>
                                    <p:animScale>
                                      <p:cBhvr>
                                        <p:cTn id="119" dur="26">
                                          <p:stCondLst>
                                            <p:cond delay="1642"/>
                                          </p:stCondLst>
                                        </p:cTn>
                                        <p:tgtEl>
                                          <p:spTgt spid="3"/>
                                        </p:tgtEl>
                                      </p:cBhvr>
                                      <p:to x="100000" y="90000"/>
                                    </p:animScale>
                                    <p:animScale>
                                      <p:cBhvr>
                                        <p:cTn id="120" dur="166" decel="50000">
                                          <p:stCondLst>
                                            <p:cond delay="1668"/>
                                          </p:stCondLst>
                                        </p:cTn>
                                        <p:tgtEl>
                                          <p:spTgt spid="3"/>
                                        </p:tgtEl>
                                      </p:cBhvr>
                                      <p:to x="100000" y="100000"/>
                                    </p:animScale>
                                    <p:animScale>
                                      <p:cBhvr>
                                        <p:cTn id="121" dur="26">
                                          <p:stCondLst>
                                            <p:cond delay="1808"/>
                                          </p:stCondLst>
                                        </p:cTn>
                                        <p:tgtEl>
                                          <p:spTgt spid="3"/>
                                        </p:tgtEl>
                                      </p:cBhvr>
                                      <p:to x="100000" y="95000"/>
                                    </p:animScale>
                                    <p:animScale>
                                      <p:cBhvr>
                                        <p:cTn id="122" dur="166" decel="50000">
                                          <p:stCondLst>
                                            <p:cond delay="1834"/>
                                          </p:stCondLst>
                                        </p:cTn>
                                        <p:tgtEl>
                                          <p:spTgt spid="3"/>
                                        </p:tgtEl>
                                      </p:cBhvr>
                                      <p:to x="100000" y="100000"/>
                                    </p:animScale>
                                  </p:childTnLst>
                                </p:cTn>
                              </p:par>
                              <p:par>
                                <p:cTn id="123" presetID="26" presetClass="entr" presetSubtype="0" fill="hold" nodeType="withEffect">
                                  <p:stCondLst>
                                    <p:cond delay="0"/>
                                  </p:stCondLst>
                                  <p:childTnLst>
                                    <p:set>
                                      <p:cBhvr>
                                        <p:cTn id="124" dur="1" fill="hold">
                                          <p:stCondLst>
                                            <p:cond delay="0"/>
                                          </p:stCondLst>
                                        </p:cTn>
                                        <p:tgtEl>
                                          <p:spTgt spid="6"/>
                                        </p:tgtEl>
                                        <p:attrNameLst>
                                          <p:attrName>style.visibility</p:attrName>
                                        </p:attrNameLst>
                                      </p:cBhvr>
                                      <p:to>
                                        <p:strVal val="visible"/>
                                      </p:to>
                                    </p:set>
                                    <p:animEffect transition="in" filter="wipe(down)">
                                      <p:cBhvr>
                                        <p:cTn id="125" dur="580">
                                          <p:stCondLst>
                                            <p:cond delay="0"/>
                                          </p:stCondLst>
                                        </p:cTn>
                                        <p:tgtEl>
                                          <p:spTgt spid="6"/>
                                        </p:tgtEl>
                                      </p:cBhvr>
                                    </p:animEffect>
                                    <p:anim calcmode="lin" valueType="num">
                                      <p:cBhvr>
                                        <p:cTn id="1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1" dur="26">
                                          <p:stCondLst>
                                            <p:cond delay="650"/>
                                          </p:stCondLst>
                                        </p:cTn>
                                        <p:tgtEl>
                                          <p:spTgt spid="6"/>
                                        </p:tgtEl>
                                      </p:cBhvr>
                                      <p:to x="100000" y="60000"/>
                                    </p:animScale>
                                    <p:animScale>
                                      <p:cBhvr>
                                        <p:cTn id="132" dur="166" decel="50000">
                                          <p:stCondLst>
                                            <p:cond delay="676"/>
                                          </p:stCondLst>
                                        </p:cTn>
                                        <p:tgtEl>
                                          <p:spTgt spid="6"/>
                                        </p:tgtEl>
                                      </p:cBhvr>
                                      <p:to x="100000" y="100000"/>
                                    </p:animScale>
                                    <p:animScale>
                                      <p:cBhvr>
                                        <p:cTn id="133" dur="26">
                                          <p:stCondLst>
                                            <p:cond delay="1312"/>
                                          </p:stCondLst>
                                        </p:cTn>
                                        <p:tgtEl>
                                          <p:spTgt spid="6"/>
                                        </p:tgtEl>
                                      </p:cBhvr>
                                      <p:to x="100000" y="80000"/>
                                    </p:animScale>
                                    <p:animScale>
                                      <p:cBhvr>
                                        <p:cTn id="134" dur="166" decel="50000">
                                          <p:stCondLst>
                                            <p:cond delay="1338"/>
                                          </p:stCondLst>
                                        </p:cTn>
                                        <p:tgtEl>
                                          <p:spTgt spid="6"/>
                                        </p:tgtEl>
                                      </p:cBhvr>
                                      <p:to x="100000" y="100000"/>
                                    </p:animScale>
                                    <p:animScale>
                                      <p:cBhvr>
                                        <p:cTn id="135" dur="26">
                                          <p:stCondLst>
                                            <p:cond delay="1642"/>
                                          </p:stCondLst>
                                        </p:cTn>
                                        <p:tgtEl>
                                          <p:spTgt spid="6"/>
                                        </p:tgtEl>
                                      </p:cBhvr>
                                      <p:to x="100000" y="90000"/>
                                    </p:animScale>
                                    <p:animScale>
                                      <p:cBhvr>
                                        <p:cTn id="136" dur="166" decel="50000">
                                          <p:stCondLst>
                                            <p:cond delay="1668"/>
                                          </p:stCondLst>
                                        </p:cTn>
                                        <p:tgtEl>
                                          <p:spTgt spid="6"/>
                                        </p:tgtEl>
                                      </p:cBhvr>
                                      <p:to x="100000" y="100000"/>
                                    </p:animScale>
                                    <p:animScale>
                                      <p:cBhvr>
                                        <p:cTn id="137" dur="26">
                                          <p:stCondLst>
                                            <p:cond delay="1808"/>
                                          </p:stCondLst>
                                        </p:cTn>
                                        <p:tgtEl>
                                          <p:spTgt spid="6"/>
                                        </p:tgtEl>
                                      </p:cBhvr>
                                      <p:to x="100000" y="95000"/>
                                    </p:animScale>
                                    <p:animScale>
                                      <p:cBhvr>
                                        <p:cTn id="13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7" name="Text Box 23">
            <a:extLst>
              <a:ext uri="{FF2B5EF4-FFF2-40B4-BE49-F238E27FC236}">
                <a16:creationId xmlns:a16="http://schemas.microsoft.com/office/drawing/2014/main" id="{53B1C05A-984F-42D4-BF8A-C9BB9792AF11}"/>
              </a:ext>
            </a:extLst>
          </p:cNvPr>
          <p:cNvSpPr txBox="1">
            <a:spLocks noChangeArrowheads="1"/>
          </p:cNvSpPr>
          <p:nvPr/>
        </p:nvSpPr>
        <p:spPr bwMode="auto">
          <a:xfrm>
            <a:off x="341377" y="1988752"/>
            <a:ext cx="770647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2000">
                <a:latin typeface="Arial"/>
                <a:cs typeface="Arial"/>
              </a:rPr>
              <a:t>Viruses are the smallest pathogens and the simplest, made from a strand of genetic material surrounded by a protein coat. Coronavirus, Measles and Flu are all examples of a viral disease.</a:t>
            </a:r>
            <a:r>
              <a:rPr lang="en-GB" altLang="en-US" sz="2400">
                <a:latin typeface="Arial"/>
                <a:cs typeface="Arial"/>
              </a:rPr>
              <a:t> </a:t>
            </a:r>
            <a:endParaRPr lang="en-GB" altLang="en-US" sz="2400">
              <a:solidFill>
                <a:srgbClr val="FF6600"/>
              </a:solidFill>
              <a:latin typeface="Arial"/>
              <a:cs typeface="Arial"/>
            </a:endParaRPr>
          </a:p>
          <a:p>
            <a:pPr>
              <a:spcBef>
                <a:spcPct val="50000"/>
              </a:spcBef>
            </a:pPr>
            <a:r>
              <a:rPr lang="en-US" sz="3200" b="1">
                <a:latin typeface="Arial"/>
                <a:cs typeface="Arial"/>
              </a:rPr>
              <a:t>WHAT IS CORONAVIRUS?</a:t>
            </a:r>
          </a:p>
          <a:p>
            <a:pPr>
              <a:spcBef>
                <a:spcPct val="50000"/>
              </a:spcBef>
            </a:pPr>
            <a:endParaRPr lang="en-US" sz="800">
              <a:latin typeface="Arial"/>
              <a:cs typeface="Arial"/>
            </a:endParaRPr>
          </a:p>
          <a:p>
            <a:pPr marL="400050" indent="-342900">
              <a:lnSpc>
                <a:spcPct val="90000"/>
              </a:lnSpc>
              <a:spcAft>
                <a:spcPts val="600"/>
              </a:spcAft>
              <a:buClr>
                <a:srgbClr val="FF6B00"/>
              </a:buClr>
              <a:buFont typeface="Wingdings" pitchFamily="2" charset="2"/>
              <a:buChar char="§"/>
            </a:pPr>
            <a:r>
              <a:rPr lang="en-US" sz="2000">
                <a:solidFill>
                  <a:srgbClr val="FF6600"/>
                </a:solidFill>
                <a:latin typeface="Arial"/>
                <a:cs typeface="Arial"/>
              </a:rPr>
              <a:t>Coronavirus</a:t>
            </a:r>
            <a:r>
              <a:rPr lang="en-US" sz="2000">
                <a:latin typeface="Arial"/>
                <a:cs typeface="Arial"/>
              </a:rPr>
              <a:t> is the name of a family of viruses that are associated with the </a:t>
            </a:r>
            <a:r>
              <a:rPr lang="en-US" sz="2000">
                <a:solidFill>
                  <a:srgbClr val="FF6600"/>
                </a:solidFill>
                <a:latin typeface="Arial"/>
                <a:cs typeface="Arial"/>
              </a:rPr>
              <a:t>common cold</a:t>
            </a:r>
            <a:r>
              <a:rPr lang="en-US" sz="2000">
                <a:latin typeface="Arial"/>
                <a:cs typeface="Arial"/>
              </a:rPr>
              <a:t>. Most people will be infected with these viruses at some point in their lives.</a:t>
            </a:r>
          </a:p>
          <a:p>
            <a:pPr marL="400050" indent="-342900">
              <a:lnSpc>
                <a:spcPct val="90000"/>
              </a:lnSpc>
              <a:spcAft>
                <a:spcPts val="600"/>
              </a:spcAft>
              <a:buClr>
                <a:srgbClr val="FF6B00"/>
              </a:buClr>
              <a:buFont typeface="Wingdings" pitchFamily="2" charset="2"/>
              <a:buChar char="§"/>
            </a:pPr>
            <a:r>
              <a:rPr lang="en-US" sz="2000">
                <a:latin typeface="Arial"/>
                <a:cs typeface="Arial"/>
              </a:rPr>
              <a:t>Viruses </a:t>
            </a:r>
            <a:r>
              <a:rPr lang="en-US" sz="2000">
                <a:solidFill>
                  <a:srgbClr val="FF6600"/>
                </a:solidFill>
                <a:latin typeface="Arial"/>
                <a:cs typeface="Arial"/>
              </a:rPr>
              <a:t>live inside cells</a:t>
            </a:r>
            <a:r>
              <a:rPr lang="en-US" sz="2000">
                <a:latin typeface="Arial"/>
                <a:cs typeface="Arial"/>
              </a:rPr>
              <a:t>. They reproduce rapidly inside the cell, then </a:t>
            </a:r>
            <a:r>
              <a:rPr lang="en-US" sz="2000">
                <a:solidFill>
                  <a:srgbClr val="FF6600"/>
                </a:solidFill>
                <a:latin typeface="Arial"/>
                <a:cs typeface="Arial"/>
              </a:rPr>
              <a:t>burst out</a:t>
            </a:r>
            <a:r>
              <a:rPr lang="en-US" sz="2000">
                <a:latin typeface="Arial"/>
                <a:cs typeface="Arial"/>
              </a:rPr>
              <a:t>, causing </a:t>
            </a:r>
            <a:r>
              <a:rPr lang="en-US" sz="2000">
                <a:solidFill>
                  <a:srgbClr val="FF6600"/>
                </a:solidFill>
                <a:latin typeface="Arial"/>
                <a:cs typeface="Arial"/>
              </a:rPr>
              <a:t>damage to the cell</a:t>
            </a:r>
            <a:r>
              <a:rPr lang="en-US" sz="2000">
                <a:latin typeface="Arial"/>
                <a:cs typeface="Arial"/>
              </a:rPr>
              <a:t>. The new viruses then go on to infect further cells.</a:t>
            </a:r>
          </a:p>
        </p:txBody>
      </p:sp>
      <p:sp>
        <p:nvSpPr>
          <p:cNvPr id="22" name="Title 1">
            <a:extLst>
              <a:ext uri="{FF2B5EF4-FFF2-40B4-BE49-F238E27FC236}">
                <a16:creationId xmlns:a16="http://schemas.microsoft.com/office/drawing/2014/main" id="{BF55DDAC-B58D-4C20-92D2-6DD3812BCEC6}"/>
              </a:ext>
            </a:extLst>
          </p:cNvPr>
          <p:cNvSpPr txBox="1">
            <a:spLocks/>
          </p:cNvSpPr>
          <p:nvPr/>
        </p:nvSpPr>
        <p:spPr>
          <a:xfrm>
            <a:off x="7049375" y="1637340"/>
            <a:ext cx="3438144" cy="11247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600"/>
          </a:p>
        </p:txBody>
      </p:sp>
      <p:pic>
        <p:nvPicPr>
          <p:cNvPr id="2" name="Picture 2" descr="A close up of a coral&#10;&#10;Description automatically generated">
            <a:extLst>
              <a:ext uri="{FF2B5EF4-FFF2-40B4-BE49-F238E27FC236}">
                <a16:creationId xmlns:a16="http://schemas.microsoft.com/office/drawing/2014/main" id="{21CB7B53-7547-4AA3-A8AC-42803DA48B1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42514" y="1769609"/>
            <a:ext cx="3777347" cy="3873962"/>
          </a:xfrm>
          <a:prstGeom prst="rect">
            <a:avLst/>
          </a:prstGeom>
        </p:spPr>
      </p:pic>
      <p:pic>
        <p:nvPicPr>
          <p:cNvPr id="7" name="Picture 6">
            <a:extLst>
              <a:ext uri="{FF2B5EF4-FFF2-40B4-BE49-F238E27FC236}">
                <a16:creationId xmlns:a16="http://schemas.microsoft.com/office/drawing/2014/main" id="{E48E9CAC-1CD9-6743-9938-166B882068C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8630"/>
            <a:ext cx="12192000" cy="972310"/>
          </a:xfrm>
          <a:prstGeom prst="rect">
            <a:avLst/>
          </a:prstGeom>
        </p:spPr>
      </p:pic>
      <p:sp>
        <p:nvSpPr>
          <p:cNvPr id="9" name="Text Box 23">
            <a:extLst>
              <a:ext uri="{FF2B5EF4-FFF2-40B4-BE49-F238E27FC236}">
                <a16:creationId xmlns:a16="http://schemas.microsoft.com/office/drawing/2014/main" id="{3507C551-69DC-E04C-9FE5-5DE6FAC9E97C}"/>
              </a:ext>
            </a:extLst>
          </p:cNvPr>
          <p:cNvSpPr txBox="1">
            <a:spLocks noChangeArrowheads="1"/>
          </p:cNvSpPr>
          <p:nvPr/>
        </p:nvSpPr>
        <p:spPr bwMode="auto">
          <a:xfrm>
            <a:off x="342565" y="1397645"/>
            <a:ext cx="7556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3200" b="1">
                <a:latin typeface="Arial"/>
                <a:cs typeface="Arial"/>
              </a:rPr>
              <a:t>VIRAL DISEASES</a:t>
            </a:r>
            <a:endParaRPr lang="en-US" sz="3200" b="1">
              <a:latin typeface="Arial"/>
              <a:cs typeface="Arial"/>
            </a:endParaRPr>
          </a:p>
        </p:txBody>
      </p:sp>
      <p:cxnSp>
        <p:nvCxnSpPr>
          <p:cNvPr id="3" name="Straight Arrow Connector 2">
            <a:extLst>
              <a:ext uri="{FF2B5EF4-FFF2-40B4-BE49-F238E27FC236}">
                <a16:creationId xmlns:a16="http://schemas.microsoft.com/office/drawing/2014/main" id="{14E8E752-7116-47AF-B51C-672B1AF4FC96}"/>
              </a:ext>
            </a:extLst>
          </p:cNvPr>
          <p:cNvCxnSpPr>
            <a:cxnSpLocks/>
          </p:cNvCxnSpPr>
          <p:nvPr/>
        </p:nvCxnSpPr>
        <p:spPr>
          <a:xfrm>
            <a:off x="8410934" y="5403941"/>
            <a:ext cx="3240505" cy="0"/>
          </a:xfrm>
          <a:prstGeom prst="straightConnector1">
            <a:avLst/>
          </a:prstGeom>
          <a:ln>
            <a:solidFill>
              <a:schemeClr val="bg1"/>
            </a:solidFill>
            <a:headEnd type="triangle"/>
            <a:tailEnd type="triangle"/>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1C9815C6-3323-4D99-9332-6FB25EAFCEA3}"/>
              </a:ext>
            </a:extLst>
          </p:cNvPr>
          <p:cNvSpPr txBox="1"/>
          <p:nvPr/>
        </p:nvSpPr>
        <p:spPr>
          <a:xfrm>
            <a:off x="9409264" y="5397902"/>
            <a:ext cx="1243846" cy="276999"/>
          </a:xfrm>
          <a:prstGeom prst="rect">
            <a:avLst/>
          </a:prstGeom>
          <a:noFill/>
        </p:spPr>
        <p:txBody>
          <a:bodyPr wrap="square" lIns="91440" tIns="45720" rIns="91440" bIns="45720" anchor="t">
            <a:spAutoFit/>
          </a:bodyPr>
          <a:lstStyle/>
          <a:p>
            <a:pPr algn="ctr"/>
            <a:r>
              <a:rPr lang="en-GB" sz="1200">
                <a:solidFill>
                  <a:schemeClr val="bg1"/>
                </a:solidFill>
                <a:latin typeface="Arial Nova Light"/>
              </a:rPr>
              <a:t>120–140 nm</a:t>
            </a:r>
          </a:p>
        </p:txBody>
      </p:sp>
    </p:spTree>
    <p:extLst>
      <p:ext uri="{BB962C8B-B14F-4D97-AF65-F5344CB8AC3E}">
        <p14:creationId xmlns:p14="http://schemas.microsoft.com/office/powerpoint/2010/main" val="119268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A5A90-5549-4C6D-A93E-D097FE07A752}"/>
              </a:ext>
            </a:extLst>
          </p:cNvPr>
          <p:cNvSpPr>
            <a:spLocks noGrp="1"/>
          </p:cNvSpPr>
          <p:nvPr>
            <p:ph type="title" idx="4294967295"/>
          </p:nvPr>
        </p:nvSpPr>
        <p:spPr>
          <a:xfrm>
            <a:off x="348343" y="962455"/>
            <a:ext cx="8606971" cy="1924531"/>
          </a:xfrm>
        </p:spPr>
        <p:txBody>
          <a:bodyPr vert="horz" lIns="91440" tIns="45720" rIns="91440" bIns="45720" rtlCol="0" anchor="ctr">
            <a:normAutofit/>
          </a:bodyPr>
          <a:lstStyle/>
          <a:p>
            <a:r>
              <a:rPr lang="en-US" sz="3200" b="1" kern="1200">
                <a:latin typeface="Arial"/>
                <a:cs typeface="Arial"/>
              </a:rPr>
              <a:t>WHY IS IT CALLED </a:t>
            </a:r>
            <a:br>
              <a:rPr lang="en-US" sz="3200" b="1" kern="1200">
                <a:latin typeface="Arial"/>
                <a:cs typeface="Arial"/>
              </a:rPr>
            </a:br>
            <a:r>
              <a:rPr lang="en-US" sz="3200" b="1" kern="1200">
                <a:latin typeface="Arial"/>
                <a:cs typeface="Arial"/>
              </a:rPr>
              <a:t>CORONAVIRUS?</a:t>
            </a:r>
            <a:endParaRPr lang="en-US" sz="3200" b="1" kern="1200">
              <a:solidFill>
                <a:schemeClr val="tx1"/>
              </a:solidFill>
              <a:latin typeface="Arial"/>
              <a:cs typeface="Arial"/>
            </a:endParaRPr>
          </a:p>
        </p:txBody>
      </p:sp>
      <p:pic>
        <p:nvPicPr>
          <p:cNvPr id="11" name="Picture 10">
            <a:extLst>
              <a:ext uri="{FF2B5EF4-FFF2-40B4-BE49-F238E27FC236}">
                <a16:creationId xmlns:a16="http://schemas.microsoft.com/office/drawing/2014/main" id="{EBF34A3D-F1C6-49DF-95EF-2CD37B416A5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009397" y="1187369"/>
            <a:ext cx="2691377" cy="2193540"/>
          </a:xfrm>
          <a:prstGeom prst="rect">
            <a:avLst/>
          </a:prstGeom>
        </p:spPr>
      </p:pic>
      <p:pic>
        <p:nvPicPr>
          <p:cNvPr id="6" name="Picture 5">
            <a:extLst>
              <a:ext uri="{FF2B5EF4-FFF2-40B4-BE49-F238E27FC236}">
                <a16:creationId xmlns:a16="http://schemas.microsoft.com/office/drawing/2014/main" id="{7DDDF1E0-4FF8-4AA9-B4C0-4B15F47247A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6882701" y="3245695"/>
            <a:ext cx="4939976" cy="2776718"/>
          </a:xfrm>
          <a:prstGeom prst="rect">
            <a:avLst/>
          </a:prstGeom>
        </p:spPr>
      </p:pic>
      <p:sp>
        <p:nvSpPr>
          <p:cNvPr id="5" name="TextBox 4">
            <a:extLst>
              <a:ext uri="{FF2B5EF4-FFF2-40B4-BE49-F238E27FC236}">
                <a16:creationId xmlns:a16="http://schemas.microsoft.com/office/drawing/2014/main" id="{162ED48D-791D-4169-9FA8-042F81A93045}"/>
              </a:ext>
            </a:extLst>
          </p:cNvPr>
          <p:cNvSpPr txBox="1"/>
          <p:nvPr/>
        </p:nvSpPr>
        <p:spPr>
          <a:xfrm>
            <a:off x="418002" y="1433567"/>
            <a:ext cx="5530387" cy="3894683"/>
          </a:xfrm>
          <a:prstGeom prst="rect">
            <a:avLst/>
          </a:prstGeom>
        </p:spPr>
        <p:txBody>
          <a:bodyPr vert="horz" lIns="91440" tIns="45720" rIns="91440" bIns="45720" rtlCol="0" anchor="ctr">
            <a:normAutofit/>
          </a:bodyPr>
          <a:lstStyle/>
          <a:p>
            <a:pPr>
              <a:lnSpc>
                <a:spcPct val="90000"/>
              </a:lnSpc>
              <a:spcAft>
                <a:spcPts val="600"/>
              </a:spcAft>
            </a:pPr>
            <a:r>
              <a:rPr lang="en-US" sz="2400">
                <a:latin typeface="Arial"/>
                <a:cs typeface="Arial"/>
              </a:rPr>
              <a:t>Coronaviruses get their name from the </a:t>
            </a:r>
            <a:r>
              <a:rPr lang="en-US" sz="2400" b="1">
                <a:solidFill>
                  <a:srgbClr val="FF6600"/>
                </a:solidFill>
                <a:latin typeface="Arial"/>
                <a:cs typeface="Arial"/>
              </a:rPr>
              <a:t>crown-like</a:t>
            </a:r>
            <a:r>
              <a:rPr lang="en-US" sz="2400">
                <a:latin typeface="Arial"/>
                <a:cs typeface="Arial"/>
              </a:rPr>
              <a:t> halo or </a:t>
            </a:r>
            <a:r>
              <a:rPr lang="en-US" sz="2400" b="1">
                <a:solidFill>
                  <a:srgbClr val="FF6600"/>
                </a:solidFill>
                <a:latin typeface="Arial"/>
                <a:cs typeface="Arial"/>
              </a:rPr>
              <a:t>corona</a:t>
            </a:r>
            <a:r>
              <a:rPr lang="en-US" sz="2400">
                <a:latin typeface="Arial"/>
                <a:cs typeface="Arial"/>
              </a:rPr>
              <a:t> that are visible when the virus is viewed under an electron microscope.</a:t>
            </a:r>
          </a:p>
        </p:txBody>
      </p:sp>
      <p:sp>
        <p:nvSpPr>
          <p:cNvPr id="41" name="TextBox 40">
            <a:extLst>
              <a:ext uri="{FF2B5EF4-FFF2-40B4-BE49-F238E27FC236}">
                <a16:creationId xmlns:a16="http://schemas.microsoft.com/office/drawing/2014/main" id="{5C080412-DBBD-4B3C-9CC9-D80879836F66}"/>
              </a:ext>
            </a:extLst>
          </p:cNvPr>
          <p:cNvSpPr txBox="1"/>
          <p:nvPr/>
        </p:nvSpPr>
        <p:spPr>
          <a:xfrm>
            <a:off x="8733832" y="5485123"/>
            <a:ext cx="1243846" cy="276999"/>
          </a:xfrm>
          <a:prstGeom prst="rect">
            <a:avLst/>
          </a:prstGeom>
          <a:noFill/>
        </p:spPr>
        <p:txBody>
          <a:bodyPr wrap="square" lIns="91440" tIns="45720" rIns="91440" bIns="45720" anchor="t">
            <a:spAutoFit/>
          </a:bodyPr>
          <a:lstStyle/>
          <a:p>
            <a:pPr algn="ctr"/>
            <a:r>
              <a:rPr lang="en-GB" sz="1200">
                <a:solidFill>
                  <a:schemeClr val="bg1"/>
                </a:solidFill>
                <a:latin typeface="Arial Nova Light"/>
              </a:rPr>
              <a:t>120–140 nm</a:t>
            </a:r>
          </a:p>
        </p:txBody>
      </p:sp>
      <p:cxnSp>
        <p:nvCxnSpPr>
          <p:cNvPr id="14" name="Straight Arrow Connector 13">
            <a:extLst>
              <a:ext uri="{FF2B5EF4-FFF2-40B4-BE49-F238E27FC236}">
                <a16:creationId xmlns:a16="http://schemas.microsoft.com/office/drawing/2014/main" id="{F5634B0D-A9DF-4620-B42C-0A0310F3C5A6}"/>
              </a:ext>
            </a:extLst>
          </p:cNvPr>
          <p:cNvCxnSpPr>
            <a:cxnSpLocks/>
          </p:cNvCxnSpPr>
          <p:nvPr/>
        </p:nvCxnSpPr>
        <p:spPr>
          <a:xfrm>
            <a:off x="6870468" y="5781934"/>
            <a:ext cx="4724870" cy="32657"/>
          </a:xfrm>
          <a:prstGeom prst="straightConnector1">
            <a:avLst/>
          </a:prstGeom>
          <a:ln>
            <a:solidFill>
              <a:schemeClr val="bg1"/>
            </a:solidFill>
            <a:headEnd type="triangle"/>
            <a:tailEnd type="triangle"/>
          </a:ln>
        </p:spPr>
        <p:style>
          <a:lnRef idx="1">
            <a:schemeClr val="accent2"/>
          </a:lnRef>
          <a:fillRef idx="0">
            <a:schemeClr val="accent2"/>
          </a:fillRef>
          <a:effectRef idx="0">
            <a:schemeClr val="accent2"/>
          </a:effectRef>
          <a:fontRef idx="minor">
            <a:schemeClr val="tx1"/>
          </a:fontRef>
        </p:style>
      </p:cxnSp>
      <p:pic>
        <p:nvPicPr>
          <p:cNvPr id="9" name="Picture 8">
            <a:extLst>
              <a:ext uri="{FF2B5EF4-FFF2-40B4-BE49-F238E27FC236}">
                <a16:creationId xmlns:a16="http://schemas.microsoft.com/office/drawing/2014/main" id="{9FEC1B9A-9A46-0147-AC47-AE5894BFAC5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0"/>
            <a:ext cx="12192000" cy="972310"/>
          </a:xfrm>
          <a:prstGeom prst="rect">
            <a:avLst/>
          </a:prstGeom>
        </p:spPr>
      </p:pic>
    </p:spTree>
    <p:extLst>
      <p:ext uri="{BB962C8B-B14F-4D97-AF65-F5344CB8AC3E}">
        <p14:creationId xmlns:p14="http://schemas.microsoft.com/office/powerpoint/2010/main" val="1518245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713D2-7733-44ED-AD77-38E0E8ABF46D}"/>
              </a:ext>
            </a:extLst>
          </p:cNvPr>
          <p:cNvSpPr>
            <a:spLocks noGrp="1"/>
          </p:cNvSpPr>
          <p:nvPr>
            <p:ph type="title" idx="4294967295"/>
          </p:nvPr>
        </p:nvSpPr>
        <p:spPr>
          <a:xfrm>
            <a:off x="343243" y="1953304"/>
            <a:ext cx="11489611" cy="2923497"/>
          </a:xfrm>
        </p:spPr>
        <p:txBody>
          <a:bodyPr vert="horz" lIns="91440" tIns="45720" rIns="91440" bIns="45720" rtlCol="0" anchor="ctr">
            <a:normAutofit fontScale="90000"/>
          </a:bodyPr>
          <a:lstStyle/>
          <a:p>
            <a:pPr algn="ctr">
              <a:lnSpc>
                <a:spcPct val="100000"/>
              </a:lnSpc>
            </a:pPr>
            <a:r>
              <a:rPr lang="en-US" sz="3600" b="1">
                <a:solidFill>
                  <a:schemeClr val="bg1"/>
                </a:solidFill>
                <a:latin typeface="Arial"/>
                <a:cs typeface="Arial"/>
              </a:rPr>
              <a:t>WHAT IS COVID-19?</a:t>
            </a:r>
            <a:br>
              <a:rPr lang="en-US" sz="3600" b="1">
                <a:solidFill>
                  <a:srgbClr val="FF6600"/>
                </a:solidFill>
                <a:latin typeface="Arial"/>
                <a:cs typeface="Arial"/>
              </a:rPr>
            </a:br>
            <a:br>
              <a:rPr lang="en-GB" altLang="en-US" sz="3600" b="1">
                <a:solidFill>
                  <a:schemeClr val="bg1"/>
                </a:solidFill>
                <a:latin typeface="Arial"/>
                <a:cs typeface="Arial"/>
              </a:rPr>
            </a:br>
            <a:r>
              <a:rPr lang="en-US" sz="3600" b="1">
                <a:solidFill>
                  <a:srgbClr val="FF6B00"/>
                </a:solidFill>
                <a:latin typeface="Arial"/>
                <a:cs typeface="Arial"/>
              </a:rPr>
              <a:t>COVID-19</a:t>
            </a:r>
            <a:r>
              <a:rPr lang="en-US" sz="3600" b="1">
                <a:solidFill>
                  <a:schemeClr val="bg1"/>
                </a:solidFill>
                <a:latin typeface="Arial"/>
                <a:cs typeface="Arial"/>
              </a:rPr>
              <a:t> IS THE NAME THAT HAS BEEN GIVEN TO THE DISEASE CAUSED BY A NOVEL STRAIN OF CORONAVIRUS.</a:t>
            </a:r>
            <a:br>
              <a:rPr lang="en-US" sz="3600" b="1">
                <a:solidFill>
                  <a:schemeClr val="bg1"/>
                </a:solidFill>
                <a:latin typeface="Arial"/>
                <a:cs typeface="Arial"/>
              </a:rPr>
            </a:br>
            <a:endParaRPr lang="en-US" sz="3600" b="1">
              <a:solidFill>
                <a:schemeClr val="bg1"/>
              </a:solidFill>
              <a:latin typeface="Arial"/>
              <a:cs typeface="Arial"/>
            </a:endParaRPr>
          </a:p>
        </p:txBody>
      </p:sp>
    </p:spTree>
    <p:extLst>
      <p:ext uri="{BB962C8B-B14F-4D97-AF65-F5344CB8AC3E}">
        <p14:creationId xmlns:p14="http://schemas.microsoft.com/office/powerpoint/2010/main" val="2312858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62ED48D-791D-4169-9FA8-042F81A93045}"/>
              </a:ext>
            </a:extLst>
          </p:cNvPr>
          <p:cNvSpPr txBox="1"/>
          <p:nvPr/>
        </p:nvSpPr>
        <p:spPr>
          <a:xfrm>
            <a:off x="359664" y="2206639"/>
            <a:ext cx="5525201" cy="3708366"/>
          </a:xfrm>
          <a:prstGeom prst="rect">
            <a:avLst/>
          </a:prstGeom>
        </p:spPr>
        <p:txBody>
          <a:bodyPr vert="horz" lIns="91440" tIns="45720" rIns="91440" bIns="45720" rtlCol="0" anchor="t">
            <a:normAutofit/>
          </a:bodyPr>
          <a:lstStyle/>
          <a:p>
            <a:pPr>
              <a:lnSpc>
                <a:spcPct val="90000"/>
              </a:lnSpc>
              <a:spcAft>
                <a:spcPts val="600"/>
              </a:spcAft>
            </a:pPr>
            <a:r>
              <a:rPr lang="en-US" sz="2400" b="1">
                <a:solidFill>
                  <a:srgbClr val="FF6B00"/>
                </a:solidFill>
                <a:latin typeface="Arial"/>
                <a:cs typeface="Arial"/>
              </a:rPr>
              <a:t>VIRUSES LIVE INSIDE CELLS.</a:t>
            </a:r>
          </a:p>
          <a:p>
            <a:pPr marL="457200" indent="-457200">
              <a:lnSpc>
                <a:spcPct val="90000"/>
              </a:lnSpc>
              <a:spcAft>
                <a:spcPts val="600"/>
              </a:spcAft>
              <a:buFont typeface="+mj-lt"/>
              <a:buAutoNum type="arabicPeriod"/>
            </a:pPr>
            <a:r>
              <a:rPr lang="en-US" sz="2400">
                <a:latin typeface="Arial"/>
                <a:cs typeface="Arial"/>
              </a:rPr>
              <a:t>They invade a cell</a:t>
            </a:r>
          </a:p>
          <a:p>
            <a:pPr marL="457200" indent="-457200">
              <a:lnSpc>
                <a:spcPct val="90000"/>
              </a:lnSpc>
              <a:spcAft>
                <a:spcPts val="600"/>
              </a:spcAft>
              <a:buFont typeface="+mj-lt"/>
              <a:buAutoNum type="arabicPeriod"/>
            </a:pPr>
            <a:r>
              <a:rPr lang="en-US" sz="2400">
                <a:latin typeface="Arial"/>
                <a:cs typeface="Arial"/>
              </a:rPr>
              <a:t>Reproduce rapidly inside the cell,</a:t>
            </a:r>
          </a:p>
          <a:p>
            <a:pPr marL="457200" indent="-457200">
              <a:lnSpc>
                <a:spcPct val="90000"/>
              </a:lnSpc>
              <a:spcAft>
                <a:spcPts val="600"/>
              </a:spcAft>
              <a:buFont typeface="+mj-lt"/>
              <a:buAutoNum type="arabicPeriod"/>
            </a:pPr>
            <a:r>
              <a:rPr lang="en-US" sz="2400">
                <a:latin typeface="Arial"/>
                <a:cs typeface="Arial"/>
              </a:rPr>
              <a:t>then burst out, causing damage to the cell. </a:t>
            </a:r>
          </a:p>
          <a:p>
            <a:pPr>
              <a:lnSpc>
                <a:spcPct val="90000"/>
              </a:lnSpc>
              <a:spcAft>
                <a:spcPts val="600"/>
              </a:spcAft>
            </a:pPr>
            <a:r>
              <a:rPr lang="en-US" sz="2400">
                <a:latin typeface="Arial"/>
                <a:cs typeface="Arial"/>
              </a:rPr>
              <a:t>The new viruses then go on to infect further cells to and repeat the process, rapidly increasing the number of infected cells.</a:t>
            </a:r>
          </a:p>
          <a:p>
            <a:pPr indent="-228600">
              <a:lnSpc>
                <a:spcPct val="90000"/>
              </a:lnSpc>
              <a:spcAft>
                <a:spcPts val="600"/>
              </a:spcAft>
              <a:buFont typeface="Arial" panose="020B0604020202020204" pitchFamily="34" charset="0"/>
              <a:buChar char="•"/>
            </a:pPr>
            <a:endParaRPr lang="en-US" sz="1700"/>
          </a:p>
        </p:txBody>
      </p:sp>
      <p:sp>
        <p:nvSpPr>
          <p:cNvPr id="6" name="Text Box 23">
            <a:extLst>
              <a:ext uri="{FF2B5EF4-FFF2-40B4-BE49-F238E27FC236}">
                <a16:creationId xmlns:a16="http://schemas.microsoft.com/office/drawing/2014/main" id="{DF13509A-4D37-445C-8C00-8FED226E690D}"/>
              </a:ext>
            </a:extLst>
          </p:cNvPr>
          <p:cNvSpPr txBox="1">
            <a:spLocks noChangeArrowheads="1"/>
          </p:cNvSpPr>
          <p:nvPr/>
        </p:nvSpPr>
        <p:spPr bwMode="auto">
          <a:xfrm>
            <a:off x="288046" y="1408884"/>
            <a:ext cx="17913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3200" b="1">
                <a:latin typeface="Arial"/>
                <a:cs typeface="Arial"/>
              </a:rPr>
              <a:t>VIRUS</a:t>
            </a:r>
            <a:endParaRPr lang="en-US" sz="3200" b="1">
              <a:latin typeface="Arial"/>
              <a:cs typeface="Arial"/>
            </a:endParaRPr>
          </a:p>
        </p:txBody>
      </p:sp>
      <p:pic>
        <p:nvPicPr>
          <p:cNvPr id="7" name="Picture 6">
            <a:extLst>
              <a:ext uri="{FF2B5EF4-FFF2-40B4-BE49-F238E27FC236}">
                <a16:creationId xmlns:a16="http://schemas.microsoft.com/office/drawing/2014/main" id="{05E05B62-C9AF-F349-AD91-A57BCEC182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8630"/>
            <a:ext cx="12192000" cy="972310"/>
          </a:xfrm>
          <a:prstGeom prst="rect">
            <a:avLst/>
          </a:prstGeom>
        </p:spPr>
      </p:pic>
      <p:pic>
        <p:nvPicPr>
          <p:cNvPr id="2" name="Picture 1">
            <a:extLst>
              <a:ext uri="{FF2B5EF4-FFF2-40B4-BE49-F238E27FC236}">
                <a16:creationId xmlns:a16="http://schemas.microsoft.com/office/drawing/2014/main" id="{8351E746-F872-4721-9E23-1D0FD710BD2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4865" y="1701271"/>
            <a:ext cx="6019090" cy="3960950"/>
          </a:xfrm>
          <a:prstGeom prst="rect">
            <a:avLst/>
          </a:prstGeom>
        </p:spPr>
      </p:pic>
      <p:pic>
        <p:nvPicPr>
          <p:cNvPr id="9" name="Picture 8">
            <a:extLst>
              <a:ext uri="{FF2B5EF4-FFF2-40B4-BE49-F238E27FC236}">
                <a16:creationId xmlns:a16="http://schemas.microsoft.com/office/drawing/2014/main" id="{34219587-0FD2-4ED9-8D5E-0B37A25ADAA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844198" y="1448487"/>
            <a:ext cx="1791369" cy="1840566"/>
          </a:xfrm>
          <a:prstGeom prst="rect">
            <a:avLst/>
          </a:prstGeom>
        </p:spPr>
      </p:pic>
    </p:spTree>
    <p:extLst>
      <p:ext uri="{BB962C8B-B14F-4D97-AF65-F5344CB8AC3E}">
        <p14:creationId xmlns:p14="http://schemas.microsoft.com/office/powerpoint/2010/main" val="59651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713D2-7733-44ED-AD77-38E0E8ABF46D}"/>
              </a:ext>
            </a:extLst>
          </p:cNvPr>
          <p:cNvSpPr>
            <a:spLocks noGrp="1"/>
          </p:cNvSpPr>
          <p:nvPr>
            <p:ph type="title" idx="4294967295"/>
          </p:nvPr>
        </p:nvSpPr>
        <p:spPr>
          <a:xfrm>
            <a:off x="2780" y="4065485"/>
            <a:ext cx="12190069" cy="1828578"/>
          </a:xfrm>
        </p:spPr>
        <p:txBody>
          <a:bodyPr vert="horz" lIns="91440" tIns="45720" rIns="91440" bIns="45720" rtlCol="0" anchor="ctr">
            <a:normAutofit/>
          </a:bodyPr>
          <a:lstStyle/>
          <a:p>
            <a:pPr algn="ctr"/>
            <a:r>
              <a:rPr lang="en-US" sz="3000" b="1">
                <a:solidFill>
                  <a:srgbClr val="FF6E00"/>
                </a:solidFill>
                <a:latin typeface="Arial"/>
                <a:ea typeface="+mj-lt"/>
                <a:cs typeface="Arial"/>
              </a:rPr>
              <a:t>IMAGINE STANDING ON THE PODIUM, COLLECTING A MEDAL</a:t>
            </a:r>
            <a:r>
              <a:rPr lang="en-US" sz="3200">
                <a:solidFill>
                  <a:srgbClr val="FF6E00"/>
                </a:solidFill>
                <a:latin typeface="Arial"/>
                <a:ea typeface="+mj-lt"/>
                <a:cs typeface="Arial"/>
              </a:rPr>
              <a:t> AFTER WINNING A MAJOR SPORTING EVENT</a:t>
            </a:r>
            <a:endParaRPr lang="en-US" sz="3200">
              <a:solidFill>
                <a:srgbClr val="FF6E00"/>
              </a:solidFill>
              <a:latin typeface="Arial"/>
              <a:cs typeface="Arial"/>
            </a:endParaRPr>
          </a:p>
        </p:txBody>
      </p:sp>
      <p:pic>
        <p:nvPicPr>
          <p:cNvPr id="1026" name="Picture 2" descr="Egan Bernal wins Tour de France | Arab News">
            <a:extLst>
              <a:ext uri="{FF2B5EF4-FFF2-40B4-BE49-F238E27FC236}">
                <a16:creationId xmlns:a16="http://schemas.microsoft.com/office/drawing/2014/main" id="{B93F1EB9-012D-484F-934F-FA3183F316C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080847" y="1243631"/>
            <a:ext cx="3963067" cy="26280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A group of people walking on a beach&#10;&#10;Description automatically generated">
            <a:extLst>
              <a:ext uri="{FF2B5EF4-FFF2-40B4-BE49-F238E27FC236}">
                <a16:creationId xmlns:a16="http://schemas.microsoft.com/office/drawing/2014/main" id="{BDB79C35-1DF9-4630-9165-0500D2B7819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2346"/>
          <a:stretch/>
        </p:blipFill>
        <p:spPr>
          <a:xfrm>
            <a:off x="147483" y="1243381"/>
            <a:ext cx="3731481" cy="2704547"/>
          </a:xfrm>
          <a:prstGeom prst="rect">
            <a:avLst/>
          </a:prstGeom>
        </p:spPr>
      </p:pic>
      <p:pic>
        <p:nvPicPr>
          <p:cNvPr id="5" name="Picture 5" descr="A group of people posing for the camera&#10;&#10;Description automatically generated">
            <a:extLst>
              <a:ext uri="{FF2B5EF4-FFF2-40B4-BE49-F238E27FC236}">
                <a16:creationId xmlns:a16="http://schemas.microsoft.com/office/drawing/2014/main" id="{E081BC6E-73F4-41D1-BD72-2C812FB404F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457"/>
          <a:stretch/>
        </p:blipFill>
        <p:spPr>
          <a:xfrm>
            <a:off x="3934522" y="1252004"/>
            <a:ext cx="4090666" cy="2624596"/>
          </a:xfrm>
          <a:prstGeom prst="rect">
            <a:avLst/>
          </a:prstGeom>
        </p:spPr>
      </p:pic>
      <p:pic>
        <p:nvPicPr>
          <p:cNvPr id="8" name="Picture 7">
            <a:extLst>
              <a:ext uri="{FF2B5EF4-FFF2-40B4-BE49-F238E27FC236}">
                <a16:creationId xmlns:a16="http://schemas.microsoft.com/office/drawing/2014/main" id="{9CC393A9-410C-2D4E-812E-53C08F7332D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0"/>
            <a:ext cx="12192000" cy="972310"/>
          </a:xfrm>
          <a:prstGeom prst="rect">
            <a:avLst/>
          </a:prstGeom>
        </p:spPr>
      </p:pic>
    </p:spTree>
    <p:extLst>
      <p:ext uri="{BB962C8B-B14F-4D97-AF65-F5344CB8AC3E}">
        <p14:creationId xmlns:p14="http://schemas.microsoft.com/office/powerpoint/2010/main" val="336784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D940C-4C58-4C09-A35A-01A3BAA5652D}"/>
              </a:ext>
            </a:extLst>
          </p:cNvPr>
          <p:cNvSpPr>
            <a:spLocks noGrp="1"/>
          </p:cNvSpPr>
          <p:nvPr>
            <p:ph type="title" idx="4294967295"/>
          </p:nvPr>
        </p:nvSpPr>
        <p:spPr>
          <a:xfrm>
            <a:off x="304800" y="1451661"/>
            <a:ext cx="10515600" cy="1372215"/>
          </a:xfrm>
        </p:spPr>
        <p:txBody>
          <a:bodyPr lIns="91440" tIns="45720" rIns="91440" bIns="45720" anchor="t">
            <a:normAutofit/>
          </a:bodyPr>
          <a:lstStyle/>
          <a:p>
            <a:r>
              <a:rPr lang="en-GB" sz="3200" b="1">
                <a:latin typeface="Arial"/>
                <a:cs typeface="Arial"/>
              </a:rPr>
              <a:t>WHAT IS COVID-19?</a:t>
            </a:r>
            <a:br>
              <a:rPr lang="en-GB" sz="3200" b="1">
                <a:latin typeface="Arial"/>
                <a:cs typeface="Arial"/>
              </a:rPr>
            </a:br>
            <a:endParaRPr lang="en-GB" sz="3200" b="1">
              <a:latin typeface="Arial"/>
              <a:cs typeface="Arial"/>
            </a:endParaRPr>
          </a:p>
        </p:txBody>
      </p:sp>
      <p:sp>
        <p:nvSpPr>
          <p:cNvPr id="9" name="Title 1">
            <a:extLst>
              <a:ext uri="{FF2B5EF4-FFF2-40B4-BE49-F238E27FC236}">
                <a16:creationId xmlns:a16="http://schemas.microsoft.com/office/drawing/2014/main" id="{C0325157-9792-41E1-8951-0206CBE55E97}"/>
              </a:ext>
            </a:extLst>
          </p:cNvPr>
          <p:cNvSpPr txBox="1">
            <a:spLocks/>
          </p:cNvSpPr>
          <p:nvPr/>
        </p:nvSpPr>
        <p:spPr>
          <a:xfrm>
            <a:off x="414836" y="2002767"/>
            <a:ext cx="11353800" cy="830997"/>
          </a:xfrm>
          <a:prstGeom prst="rect">
            <a:avLst/>
          </a:prstGeom>
        </p:spPr>
        <p:txBody>
          <a:bodyPr wrap="square" lIns="0" tIns="45720" rIns="0" bIns="45720" anchor="t">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a:solidFill>
                  <a:srgbClr val="FF6600"/>
                </a:solidFill>
                <a:latin typeface="Arial"/>
                <a:ea typeface="Open Sans" panose="020B0606030504020204" pitchFamily="34" charset="0"/>
                <a:cs typeface="Arial"/>
              </a:rPr>
              <a:t>COVID-19</a:t>
            </a:r>
            <a:r>
              <a:rPr lang="en-GB" sz="2400">
                <a:solidFill>
                  <a:srgbClr val="009DE3"/>
                </a:solidFill>
                <a:latin typeface="Arial"/>
                <a:ea typeface="Open Sans" panose="020B0606030504020204" pitchFamily="34" charset="0"/>
                <a:cs typeface="Arial"/>
              </a:rPr>
              <a:t> </a:t>
            </a:r>
            <a:r>
              <a:rPr lang="en-GB" sz="2400">
                <a:latin typeface="Arial"/>
                <a:ea typeface="Open Sans" panose="020B0606030504020204" pitchFamily="34" charset="0"/>
                <a:cs typeface="Arial"/>
              </a:rPr>
              <a:t>is the name that has been given to the disease caused by a novel </a:t>
            </a:r>
            <a:br>
              <a:rPr lang="en-GB" sz="2400">
                <a:latin typeface="Arial"/>
                <a:ea typeface="Open Sans" panose="020B0606030504020204" pitchFamily="34" charset="0"/>
                <a:cs typeface="Arial"/>
              </a:rPr>
            </a:br>
            <a:r>
              <a:rPr lang="en-GB" sz="2400">
                <a:latin typeface="Arial"/>
                <a:ea typeface="Open Sans" panose="020B0606030504020204" pitchFamily="34" charset="0"/>
                <a:cs typeface="Arial"/>
              </a:rPr>
              <a:t>strain of Coronavirus.</a:t>
            </a:r>
          </a:p>
        </p:txBody>
      </p:sp>
      <p:grpSp>
        <p:nvGrpSpPr>
          <p:cNvPr id="14" name="Group 13">
            <a:extLst>
              <a:ext uri="{FF2B5EF4-FFF2-40B4-BE49-F238E27FC236}">
                <a16:creationId xmlns:a16="http://schemas.microsoft.com/office/drawing/2014/main" id="{039963DD-C581-4432-BFC9-5BB551EE2E43}"/>
              </a:ext>
            </a:extLst>
          </p:cNvPr>
          <p:cNvGrpSpPr/>
          <p:nvPr/>
        </p:nvGrpSpPr>
        <p:grpSpPr>
          <a:xfrm>
            <a:off x="2191109" y="3101833"/>
            <a:ext cx="2695575" cy="1147613"/>
            <a:chOff x="1002086" y="2357910"/>
            <a:chExt cx="2695575" cy="1147613"/>
          </a:xfrm>
        </p:grpSpPr>
        <p:sp>
          <p:nvSpPr>
            <p:cNvPr id="15" name="TextBox 14">
              <a:extLst>
                <a:ext uri="{FF2B5EF4-FFF2-40B4-BE49-F238E27FC236}">
                  <a16:creationId xmlns:a16="http://schemas.microsoft.com/office/drawing/2014/main" id="{A3B4B96D-E066-41E3-AD84-96BFED6F1AE6}"/>
                </a:ext>
              </a:extLst>
            </p:cNvPr>
            <p:cNvSpPr txBox="1"/>
            <p:nvPr/>
          </p:nvSpPr>
          <p:spPr>
            <a:xfrm>
              <a:off x="1002086" y="2674526"/>
              <a:ext cx="2695575" cy="830997"/>
            </a:xfrm>
            <a:prstGeom prst="rect">
              <a:avLst/>
            </a:prstGeom>
            <a:solidFill>
              <a:srgbClr val="FF6600"/>
            </a:solidFill>
            <a:ln w="25400">
              <a:solidFill>
                <a:srgbClr val="FF6600"/>
              </a:solidFill>
            </a:ln>
          </p:spPr>
          <p:txBody>
            <a:bodyPr wrap="square" lIns="91440" tIns="45720" rIns="91440" bIns="45720" rtlCol="0" anchor="t">
              <a:spAutoFit/>
            </a:bodyPr>
            <a:lstStyle/>
            <a:p>
              <a:pPr algn="ctr"/>
              <a:r>
                <a:rPr lang="en-GB" sz="2400">
                  <a:solidFill>
                    <a:srgbClr val="FFFFFF"/>
                  </a:solidFill>
                  <a:latin typeface="Arial"/>
                  <a:ea typeface="Open Sans" panose="020B0606030504020204" pitchFamily="34" charset="0"/>
                  <a:cs typeface="Arial"/>
                </a:rPr>
                <a:t>Coronavirus – the family of viruses</a:t>
              </a:r>
            </a:p>
          </p:txBody>
        </p:sp>
        <p:cxnSp>
          <p:nvCxnSpPr>
            <p:cNvPr id="16" name="Straight Arrow Connector 15">
              <a:extLst>
                <a:ext uri="{FF2B5EF4-FFF2-40B4-BE49-F238E27FC236}">
                  <a16:creationId xmlns:a16="http://schemas.microsoft.com/office/drawing/2014/main" id="{177C2452-BE06-4F26-84C1-B1C4B99E5F40}"/>
                </a:ext>
              </a:extLst>
            </p:cNvPr>
            <p:cNvCxnSpPr>
              <a:cxnSpLocks/>
              <a:stCxn id="15" idx="0"/>
            </p:cNvCxnSpPr>
            <p:nvPr/>
          </p:nvCxnSpPr>
          <p:spPr>
            <a:xfrm flipV="1">
              <a:off x="2349874" y="2357910"/>
              <a:ext cx="1170228" cy="316616"/>
            </a:xfrm>
            <a:prstGeom prst="straightConnector1">
              <a:avLst/>
            </a:prstGeom>
            <a:ln>
              <a:solidFill>
                <a:srgbClr val="FF6600"/>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51C5814E-3F41-4ACB-BCE0-F93D19A76C36}"/>
              </a:ext>
            </a:extLst>
          </p:cNvPr>
          <p:cNvSpPr txBox="1"/>
          <p:nvPr/>
        </p:nvSpPr>
        <p:spPr>
          <a:xfrm>
            <a:off x="5006322" y="3412976"/>
            <a:ext cx="1509401" cy="826185"/>
          </a:xfrm>
          <a:prstGeom prst="rect">
            <a:avLst/>
          </a:prstGeom>
          <a:solidFill>
            <a:srgbClr val="FFB819"/>
          </a:solidFill>
          <a:ln w="25400">
            <a:solidFill>
              <a:srgbClr val="FFB819"/>
            </a:solidFill>
          </a:ln>
        </p:spPr>
        <p:txBody>
          <a:bodyPr wrap="square" lIns="91440" tIns="45720" rIns="91440" bIns="45720" rtlCol="0" anchor="ctr">
            <a:noAutofit/>
          </a:bodyPr>
          <a:lstStyle/>
          <a:p>
            <a:pPr algn="ctr"/>
            <a:r>
              <a:rPr lang="en-GB" sz="2400">
                <a:solidFill>
                  <a:srgbClr val="0070C0"/>
                </a:solidFill>
                <a:latin typeface="Arial"/>
                <a:ea typeface="Open Sans" panose="020B0606030504020204" pitchFamily="34" charset="0"/>
                <a:cs typeface="Arial"/>
              </a:rPr>
              <a:t>D</a:t>
            </a:r>
            <a:r>
              <a:rPr lang="en-GB" sz="2400">
                <a:solidFill>
                  <a:schemeClr val="bg1"/>
                </a:solidFill>
                <a:latin typeface="Arial"/>
                <a:ea typeface="Open Sans" panose="020B0606030504020204" pitchFamily="34" charset="0"/>
                <a:cs typeface="Arial"/>
              </a:rPr>
              <a:t>isease</a:t>
            </a:r>
            <a:endParaRPr lang="en-US">
              <a:solidFill>
                <a:schemeClr val="bg1"/>
              </a:solidFill>
              <a:latin typeface="Arial"/>
              <a:cs typeface="Arial"/>
            </a:endParaRPr>
          </a:p>
        </p:txBody>
      </p:sp>
      <p:sp>
        <p:nvSpPr>
          <p:cNvPr id="22" name="TextBox 21">
            <a:extLst>
              <a:ext uri="{FF2B5EF4-FFF2-40B4-BE49-F238E27FC236}">
                <a16:creationId xmlns:a16="http://schemas.microsoft.com/office/drawing/2014/main" id="{F951783E-1A5F-4557-9BFF-F4D44C17CD36}"/>
              </a:ext>
            </a:extLst>
          </p:cNvPr>
          <p:cNvSpPr txBox="1"/>
          <p:nvPr/>
        </p:nvSpPr>
        <p:spPr>
          <a:xfrm>
            <a:off x="4413236" y="2809446"/>
            <a:ext cx="2695575" cy="584775"/>
          </a:xfrm>
          <a:prstGeom prst="rect">
            <a:avLst/>
          </a:prstGeom>
          <a:noFill/>
        </p:spPr>
        <p:txBody>
          <a:bodyPr wrap="square" lIns="91440" tIns="45720" rIns="91440" bIns="45720" rtlCol="0" anchor="t">
            <a:spAutoFit/>
          </a:bodyPr>
          <a:lstStyle/>
          <a:p>
            <a:pPr algn="ctr"/>
            <a:r>
              <a:rPr lang="en-GB" sz="3200" b="1">
                <a:solidFill>
                  <a:srgbClr val="FF6600"/>
                </a:solidFill>
                <a:latin typeface="Arial"/>
                <a:ea typeface="Open Sans" panose="020B0606030504020204" pitchFamily="34" charset="0"/>
                <a:cs typeface="Arial"/>
              </a:rPr>
              <a:t>COVI</a:t>
            </a:r>
            <a:r>
              <a:rPr lang="en-GB" sz="3200" b="1">
                <a:solidFill>
                  <a:srgbClr val="FFB819"/>
                </a:solidFill>
                <a:latin typeface="Arial"/>
                <a:ea typeface="Open Sans" panose="020B0606030504020204" pitchFamily="34" charset="0"/>
                <a:cs typeface="Arial"/>
              </a:rPr>
              <a:t>D</a:t>
            </a:r>
            <a:r>
              <a:rPr lang="en-GB" sz="3200" b="1">
                <a:solidFill>
                  <a:srgbClr val="002060"/>
                </a:solidFill>
                <a:latin typeface="Arial"/>
                <a:ea typeface="Open Sans" panose="020B0606030504020204" pitchFamily="34" charset="0"/>
                <a:cs typeface="Arial"/>
              </a:rPr>
              <a:t>-</a:t>
            </a:r>
            <a:r>
              <a:rPr lang="en-GB" sz="3200" b="1">
                <a:solidFill>
                  <a:srgbClr val="68C8C6"/>
                </a:solidFill>
                <a:latin typeface="Arial"/>
                <a:ea typeface="Open Sans" panose="020B0606030504020204" pitchFamily="34" charset="0"/>
                <a:cs typeface="Arial"/>
              </a:rPr>
              <a:t>19</a:t>
            </a:r>
          </a:p>
        </p:txBody>
      </p:sp>
      <p:sp>
        <p:nvSpPr>
          <p:cNvPr id="24" name="Title 1">
            <a:extLst>
              <a:ext uri="{FF2B5EF4-FFF2-40B4-BE49-F238E27FC236}">
                <a16:creationId xmlns:a16="http://schemas.microsoft.com/office/drawing/2014/main" id="{86DF828E-C56B-4BCF-B430-1ABEC44F0249}"/>
              </a:ext>
            </a:extLst>
          </p:cNvPr>
          <p:cNvSpPr txBox="1">
            <a:spLocks/>
          </p:cNvSpPr>
          <p:nvPr/>
        </p:nvSpPr>
        <p:spPr>
          <a:xfrm>
            <a:off x="553124" y="4500098"/>
            <a:ext cx="11215512" cy="1077218"/>
          </a:xfrm>
          <a:prstGeom prst="rect">
            <a:avLst/>
          </a:prstGeom>
        </p:spPr>
        <p:txBody>
          <a:bodyPr wrap="square" lIns="0" tIns="45720" rIns="0" bIns="45720" anchor="t">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600">
              <a:latin typeface="Arial"/>
              <a:ea typeface="Open Sans" panose="020B0606030504020204" pitchFamily="34" charset="0"/>
              <a:cs typeface="Arial"/>
            </a:endParaRPr>
          </a:p>
          <a:p>
            <a:pPr algn="l"/>
            <a:r>
              <a:rPr lang="en-GB" sz="2400">
                <a:solidFill>
                  <a:srgbClr val="FF6600"/>
                </a:solidFill>
                <a:latin typeface="Arial"/>
                <a:ea typeface="Open Sans" panose="020B0606030504020204" pitchFamily="34" charset="0"/>
                <a:cs typeface="Arial"/>
              </a:rPr>
              <a:t>Viruses, and the diseases they cause, often have different names. </a:t>
            </a:r>
            <a:r>
              <a:rPr lang="en-GB" sz="2400">
                <a:latin typeface="Arial"/>
                <a:ea typeface="Open Sans" panose="020B0606030504020204" pitchFamily="34" charset="0"/>
                <a:cs typeface="Arial"/>
              </a:rPr>
              <a:t>For example, the </a:t>
            </a:r>
            <a:r>
              <a:rPr lang="en-GB" sz="2400">
                <a:solidFill>
                  <a:srgbClr val="FF6600"/>
                </a:solidFill>
                <a:latin typeface="Arial"/>
                <a:ea typeface="Open Sans" panose="020B0606030504020204" pitchFamily="34" charset="0"/>
                <a:cs typeface="Arial"/>
              </a:rPr>
              <a:t>HIV virus </a:t>
            </a:r>
            <a:r>
              <a:rPr lang="en-GB" sz="2400">
                <a:latin typeface="Arial"/>
                <a:ea typeface="Open Sans" panose="020B0606030504020204" pitchFamily="34" charset="0"/>
                <a:cs typeface="Arial"/>
              </a:rPr>
              <a:t>causes </a:t>
            </a:r>
            <a:r>
              <a:rPr lang="en-GB" sz="2400">
                <a:solidFill>
                  <a:srgbClr val="FF6600"/>
                </a:solidFill>
                <a:latin typeface="Arial"/>
                <a:ea typeface="Open Sans" panose="020B0606030504020204" pitchFamily="34" charset="0"/>
                <a:cs typeface="Arial"/>
              </a:rPr>
              <a:t>AIDS</a:t>
            </a:r>
            <a:r>
              <a:rPr lang="en-GB" sz="2400">
                <a:latin typeface="Arial"/>
                <a:ea typeface="Open Sans" panose="020B0606030504020204" pitchFamily="34" charset="0"/>
                <a:cs typeface="Arial"/>
              </a:rPr>
              <a:t> and the </a:t>
            </a:r>
            <a:r>
              <a:rPr lang="en-GB" sz="2400">
                <a:solidFill>
                  <a:srgbClr val="FF6600"/>
                </a:solidFill>
                <a:latin typeface="Arial"/>
                <a:ea typeface="Open Sans" panose="020B0606030504020204" pitchFamily="34" charset="0"/>
                <a:cs typeface="Arial"/>
              </a:rPr>
              <a:t>Rubeola virus </a:t>
            </a:r>
            <a:r>
              <a:rPr lang="en-GB" sz="2400">
                <a:latin typeface="Arial"/>
                <a:ea typeface="Open Sans" panose="020B0606030504020204" pitchFamily="34" charset="0"/>
                <a:cs typeface="Arial"/>
              </a:rPr>
              <a:t>causes </a:t>
            </a:r>
            <a:r>
              <a:rPr lang="en-GB" sz="2400">
                <a:solidFill>
                  <a:srgbClr val="FF6600"/>
                </a:solidFill>
                <a:latin typeface="Arial"/>
                <a:ea typeface="Open Sans" panose="020B0606030504020204" pitchFamily="34" charset="0"/>
                <a:cs typeface="Arial"/>
              </a:rPr>
              <a:t>Measles</a:t>
            </a:r>
            <a:r>
              <a:rPr lang="en-GB" sz="2400">
                <a:latin typeface="Arial"/>
                <a:ea typeface="Open Sans" panose="020B0606030504020204" pitchFamily="34" charset="0"/>
                <a:cs typeface="Arial"/>
              </a:rPr>
              <a:t>.</a:t>
            </a:r>
          </a:p>
        </p:txBody>
      </p:sp>
      <p:grpSp>
        <p:nvGrpSpPr>
          <p:cNvPr id="25" name="Group 24">
            <a:extLst>
              <a:ext uri="{FF2B5EF4-FFF2-40B4-BE49-F238E27FC236}">
                <a16:creationId xmlns:a16="http://schemas.microsoft.com/office/drawing/2014/main" id="{8C4B14D1-72F3-4C21-B1CB-09B8D01CA403}"/>
              </a:ext>
            </a:extLst>
          </p:cNvPr>
          <p:cNvGrpSpPr/>
          <p:nvPr/>
        </p:nvGrpSpPr>
        <p:grpSpPr>
          <a:xfrm>
            <a:off x="6635361" y="3082115"/>
            <a:ext cx="2888201" cy="1167331"/>
            <a:chOff x="5355850" y="2355712"/>
            <a:chExt cx="2888201" cy="1167331"/>
          </a:xfrm>
        </p:grpSpPr>
        <p:sp>
          <p:nvSpPr>
            <p:cNvPr id="26" name="TextBox 25">
              <a:extLst>
                <a:ext uri="{FF2B5EF4-FFF2-40B4-BE49-F238E27FC236}">
                  <a16:creationId xmlns:a16="http://schemas.microsoft.com/office/drawing/2014/main" id="{563D9362-D9DF-4CD5-BC77-9B99C0D1A987}"/>
                </a:ext>
              </a:extLst>
            </p:cNvPr>
            <p:cNvSpPr txBox="1"/>
            <p:nvPr/>
          </p:nvSpPr>
          <p:spPr>
            <a:xfrm>
              <a:off x="5355850" y="2692046"/>
              <a:ext cx="2888201" cy="830997"/>
            </a:xfrm>
            <a:prstGeom prst="rect">
              <a:avLst/>
            </a:prstGeom>
            <a:solidFill>
              <a:srgbClr val="68C8C6"/>
            </a:solidFill>
            <a:ln w="25400">
              <a:solidFill>
                <a:srgbClr val="68C8C6"/>
              </a:solidFill>
            </a:ln>
          </p:spPr>
          <p:txBody>
            <a:bodyPr wrap="square" lIns="91440" tIns="45720" rIns="91440" bIns="45720" rtlCol="0" anchor="t">
              <a:spAutoFit/>
            </a:bodyPr>
            <a:lstStyle/>
            <a:p>
              <a:pPr algn="ctr"/>
              <a:r>
                <a:rPr lang="en-GB" sz="2400">
                  <a:solidFill>
                    <a:schemeClr val="bg1"/>
                  </a:solidFill>
                  <a:latin typeface="Arial"/>
                  <a:ea typeface="Open Sans" panose="020B0606030504020204" pitchFamily="34" charset="0"/>
                  <a:cs typeface="Arial"/>
                </a:rPr>
                <a:t>19 the year the virus was identified</a:t>
              </a:r>
              <a:endParaRPr lang="en-US">
                <a:latin typeface="Arial"/>
                <a:cs typeface="Arial"/>
              </a:endParaRPr>
            </a:p>
          </p:txBody>
        </p:sp>
        <p:cxnSp>
          <p:nvCxnSpPr>
            <p:cNvPr id="27" name="Straight Arrow Connector 26">
              <a:extLst>
                <a:ext uri="{FF2B5EF4-FFF2-40B4-BE49-F238E27FC236}">
                  <a16:creationId xmlns:a16="http://schemas.microsoft.com/office/drawing/2014/main" id="{0D1F7079-2E2F-4E4E-BD5F-E2303EE195BF}"/>
                </a:ext>
              </a:extLst>
            </p:cNvPr>
            <p:cNvCxnSpPr>
              <a:cxnSpLocks/>
              <a:stCxn id="26" idx="0"/>
            </p:cNvCxnSpPr>
            <p:nvPr/>
          </p:nvCxnSpPr>
          <p:spPr>
            <a:xfrm flipH="1" flipV="1">
              <a:off x="5562445" y="2355712"/>
              <a:ext cx="1237506" cy="336334"/>
            </a:xfrm>
            <a:prstGeom prst="straightConnector1">
              <a:avLst/>
            </a:prstGeom>
            <a:ln>
              <a:solidFill>
                <a:srgbClr val="68C8C6"/>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2" name="Straight Arrow Connector 31">
            <a:extLst>
              <a:ext uri="{FF2B5EF4-FFF2-40B4-BE49-F238E27FC236}">
                <a16:creationId xmlns:a16="http://schemas.microsoft.com/office/drawing/2014/main" id="{00A46091-FA87-40D2-84AA-9AB7A4853B7D}"/>
              </a:ext>
            </a:extLst>
          </p:cNvPr>
          <p:cNvCxnSpPr>
            <a:cxnSpLocks/>
          </p:cNvCxnSpPr>
          <p:nvPr/>
        </p:nvCxnSpPr>
        <p:spPr>
          <a:xfrm flipV="1">
            <a:off x="5965062" y="2900284"/>
            <a:ext cx="0" cy="177399"/>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4" descr="A close up of a logo&#10;&#10;Description automatically generated">
            <a:extLst>
              <a:ext uri="{FF2B5EF4-FFF2-40B4-BE49-F238E27FC236}">
                <a16:creationId xmlns:a16="http://schemas.microsoft.com/office/drawing/2014/main" id="{70880D27-8569-47B4-A761-DE28656C51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569077" y="1079639"/>
            <a:ext cx="2743200" cy="2746429"/>
          </a:xfrm>
          <a:prstGeom prst="rect">
            <a:avLst/>
          </a:prstGeom>
        </p:spPr>
      </p:pic>
      <p:pic>
        <p:nvPicPr>
          <p:cNvPr id="17" name="Picture 16">
            <a:extLst>
              <a:ext uri="{FF2B5EF4-FFF2-40B4-BE49-F238E27FC236}">
                <a16:creationId xmlns:a16="http://schemas.microsoft.com/office/drawing/2014/main" id="{E0E8D383-0BF4-C247-AC1A-6D054E42F2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2192000" cy="972310"/>
          </a:xfrm>
          <a:prstGeom prst="rect">
            <a:avLst/>
          </a:prstGeom>
        </p:spPr>
      </p:pic>
    </p:spTree>
    <p:extLst>
      <p:ext uri="{BB962C8B-B14F-4D97-AF65-F5344CB8AC3E}">
        <p14:creationId xmlns:p14="http://schemas.microsoft.com/office/powerpoint/2010/main" val="366054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75FE34-6B80-654C-9D73-E64A63FD3BFC}"/>
              </a:ext>
            </a:extLst>
          </p:cNvPr>
          <p:cNvSpPr txBox="1">
            <a:spLocks/>
          </p:cNvSpPr>
          <p:nvPr/>
        </p:nvSpPr>
        <p:spPr>
          <a:xfrm>
            <a:off x="343243" y="1953304"/>
            <a:ext cx="11489611" cy="2923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3600" b="1">
                <a:solidFill>
                  <a:schemeClr val="bg1">
                    <a:lumMod val="95000"/>
                  </a:schemeClr>
                </a:solidFill>
                <a:latin typeface="Arial"/>
                <a:cs typeface="Arial"/>
              </a:rPr>
              <a:t>FEATURES OF VIRUSES:</a:t>
            </a:r>
            <a:br>
              <a:rPr lang="en-GB" sz="3600">
                <a:latin typeface="Arial"/>
                <a:cs typeface="Arial"/>
              </a:rPr>
            </a:br>
            <a:endParaRPr lang="en-GB" altLang="en-US" sz="3600" b="1">
              <a:solidFill>
                <a:schemeClr val="bg1">
                  <a:lumMod val="95000"/>
                </a:schemeClr>
              </a:solidFill>
              <a:latin typeface="Arial"/>
              <a:cs typeface="Arial"/>
            </a:endParaRPr>
          </a:p>
          <a:p>
            <a:pPr algn="ctr"/>
            <a:r>
              <a:rPr lang="en-US" sz="3600" b="1">
                <a:latin typeface="Arial"/>
                <a:cs typeface="Arial"/>
              </a:rPr>
              <a:t>THEY ARE NOT CELLS </a:t>
            </a:r>
            <a:r>
              <a:rPr lang="en-US" sz="3600" b="1">
                <a:solidFill>
                  <a:schemeClr val="bg1">
                    <a:lumMod val="95000"/>
                  </a:schemeClr>
                </a:solidFill>
                <a:latin typeface="Arial"/>
                <a:cs typeface="Arial"/>
              </a:rPr>
              <a:t>– THEY HAVE NO </a:t>
            </a:r>
            <a:br>
              <a:rPr lang="en-US" sz="3600" b="1">
                <a:solidFill>
                  <a:schemeClr val="bg1">
                    <a:lumMod val="95000"/>
                  </a:schemeClr>
                </a:solidFill>
                <a:latin typeface="Arial"/>
                <a:cs typeface="Arial"/>
              </a:rPr>
            </a:br>
            <a:r>
              <a:rPr lang="en-US" sz="3600" b="1">
                <a:solidFill>
                  <a:schemeClr val="bg1">
                    <a:lumMod val="95000"/>
                  </a:schemeClr>
                </a:solidFill>
                <a:latin typeface="Arial"/>
                <a:cs typeface="Arial"/>
              </a:rPr>
              <a:t>NUCLEUS AND NO CYTOPLASM</a:t>
            </a:r>
            <a:r>
              <a:rPr lang="en-GB" sz="3600">
                <a:latin typeface="Arial"/>
                <a:cs typeface="Arial"/>
              </a:rPr>
              <a:t> </a:t>
            </a:r>
            <a:br>
              <a:rPr lang="en-GB" sz="3600">
                <a:latin typeface="Arial"/>
                <a:cs typeface="Arial"/>
              </a:rPr>
            </a:br>
            <a:r>
              <a:rPr lang="en-GB" sz="3600" b="1">
                <a:solidFill>
                  <a:schemeClr val="bg1"/>
                </a:solidFill>
                <a:latin typeface="Arial"/>
                <a:cs typeface="Arial"/>
              </a:rPr>
              <a:t>(DNA INSIDE PROTEIN COAT).</a:t>
            </a:r>
            <a:endParaRPr lang="en-US" sz="3600" b="1">
              <a:solidFill>
                <a:schemeClr val="bg1"/>
              </a:solidFill>
              <a:latin typeface="Arial"/>
              <a:cs typeface="Arial"/>
            </a:endParaRPr>
          </a:p>
          <a:p>
            <a:pPr algn="ctr"/>
            <a:endParaRPr lang="en-GB" sz="3600">
              <a:solidFill>
                <a:schemeClr val="bg1"/>
              </a:solidFill>
              <a:latin typeface="Arial"/>
              <a:cs typeface="Arial"/>
            </a:endParaRPr>
          </a:p>
        </p:txBody>
      </p:sp>
    </p:spTree>
    <p:extLst>
      <p:ext uri="{BB962C8B-B14F-4D97-AF65-F5344CB8AC3E}">
        <p14:creationId xmlns:p14="http://schemas.microsoft.com/office/powerpoint/2010/main" val="3049831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61D7C1-2268-4BF0-AF8C-2C687E651E3C}"/>
              </a:ext>
            </a:extLst>
          </p:cNvPr>
          <p:cNvSpPr>
            <a:spLocks noGrp="1"/>
          </p:cNvSpPr>
          <p:nvPr>
            <p:ph idx="4294967295"/>
          </p:nvPr>
        </p:nvSpPr>
        <p:spPr>
          <a:xfrm>
            <a:off x="293915" y="2032041"/>
            <a:ext cx="7033318" cy="4253421"/>
          </a:xfrm>
        </p:spPr>
        <p:txBody>
          <a:bodyPr lIns="91440" tIns="45720" rIns="91440" bIns="45720" anchor="t">
            <a:noAutofit/>
          </a:bodyPr>
          <a:lstStyle/>
          <a:p>
            <a:pPr>
              <a:buClr>
                <a:srgbClr val="FF6B00"/>
              </a:buClr>
              <a:buFont typeface="Wingdings" pitchFamily="2" charset="2"/>
              <a:buChar char="§"/>
            </a:pPr>
            <a:r>
              <a:rPr lang="en-US" sz="1800">
                <a:latin typeface="Arial"/>
                <a:cs typeface="Arial"/>
              </a:rPr>
              <a:t>They are the smallest pathogens </a:t>
            </a:r>
            <a:r>
              <a:rPr lang="en-US" sz="1800">
                <a:latin typeface="Arial"/>
                <a:cs typeface="Arial"/>
                <a:hlinkClick r:id="rId4">
                  <a:extLst>
                    <a:ext uri="{A12FA001-AC4F-418D-AE19-62706E023703}">
                      <ahyp:hlinkClr xmlns:ahyp="http://schemas.microsoft.com/office/drawing/2018/hyperlinkcolor" val="tx"/>
                    </a:ext>
                  </a:extLst>
                </a:hlinkClick>
              </a:rPr>
              <a:t>(120-140 nm) </a:t>
            </a:r>
            <a:r>
              <a:rPr lang="en-US" sz="1800">
                <a:latin typeface="Arial"/>
                <a:cs typeface="Arial"/>
              </a:rPr>
              <a:t>smaller </a:t>
            </a:r>
            <a:br>
              <a:rPr lang="en-US" sz="1800">
                <a:latin typeface="Arial"/>
                <a:cs typeface="Arial"/>
              </a:rPr>
            </a:br>
            <a:r>
              <a:rPr lang="en-US" sz="1800">
                <a:latin typeface="Arial"/>
                <a:cs typeface="Arial"/>
              </a:rPr>
              <a:t>than bacteria.</a:t>
            </a:r>
          </a:p>
          <a:p>
            <a:pPr>
              <a:buClr>
                <a:srgbClr val="FF6B00"/>
              </a:buClr>
              <a:buFont typeface="Wingdings" pitchFamily="2" charset="2"/>
              <a:buChar char="§"/>
            </a:pPr>
            <a:r>
              <a:rPr lang="en-US" sz="1800">
                <a:latin typeface="Arial"/>
                <a:cs typeface="Arial"/>
              </a:rPr>
              <a:t>They consist of genetic material and a protein coat.</a:t>
            </a:r>
          </a:p>
          <a:p>
            <a:pPr>
              <a:buClr>
                <a:srgbClr val="FF6B00"/>
              </a:buClr>
              <a:buFont typeface="Wingdings" pitchFamily="2" charset="2"/>
              <a:buChar char="§"/>
            </a:pPr>
            <a:r>
              <a:rPr lang="en-US" sz="1800">
                <a:latin typeface="Arial"/>
                <a:cs typeface="Arial"/>
              </a:rPr>
              <a:t>They invade a single cell in a host and use it to replicate </a:t>
            </a:r>
            <a:br>
              <a:rPr lang="en-US" sz="1800">
                <a:latin typeface="Arial"/>
                <a:cs typeface="Arial"/>
              </a:rPr>
            </a:br>
            <a:r>
              <a:rPr lang="en-US" sz="1800">
                <a:latin typeface="Arial"/>
                <a:cs typeface="Arial"/>
              </a:rPr>
              <a:t>their genetic material and protein coat.</a:t>
            </a:r>
          </a:p>
          <a:p>
            <a:pPr>
              <a:buClr>
                <a:srgbClr val="FF6B00"/>
              </a:buClr>
              <a:buFont typeface="Wingdings" pitchFamily="2" charset="2"/>
              <a:buChar char="§"/>
            </a:pPr>
            <a:r>
              <a:rPr lang="en-US" sz="1800">
                <a:latin typeface="Arial"/>
                <a:cs typeface="Arial"/>
              </a:rPr>
              <a:t>They cannot reproduce by themselves; they can only </a:t>
            </a:r>
            <a:br>
              <a:rPr lang="en-US" sz="1800">
                <a:latin typeface="Arial"/>
                <a:cs typeface="Arial"/>
              </a:rPr>
            </a:br>
            <a:r>
              <a:rPr lang="en-US" sz="1800">
                <a:latin typeface="Arial"/>
                <a:cs typeface="Arial"/>
              </a:rPr>
              <a:t>reproduce inside a host cell.</a:t>
            </a:r>
          </a:p>
          <a:p>
            <a:pPr>
              <a:buClr>
                <a:srgbClr val="FF6B00"/>
              </a:buClr>
              <a:buFont typeface="Wingdings" pitchFamily="2" charset="2"/>
              <a:buChar char="§"/>
            </a:pPr>
            <a:r>
              <a:rPr lang="en-US" sz="1800">
                <a:latin typeface="Arial"/>
                <a:cs typeface="Arial"/>
              </a:rPr>
              <a:t>They reproduce rapidly inside host cells and make </a:t>
            </a:r>
            <a:br>
              <a:rPr lang="en-US" sz="1800">
                <a:latin typeface="Arial"/>
                <a:cs typeface="Arial"/>
              </a:rPr>
            </a:br>
            <a:r>
              <a:rPr lang="en-US" sz="1800">
                <a:latin typeface="Arial"/>
                <a:cs typeface="Arial"/>
              </a:rPr>
              <a:t>thousands of copies of itself. </a:t>
            </a:r>
          </a:p>
          <a:p>
            <a:pPr>
              <a:buClr>
                <a:srgbClr val="FF6B00"/>
              </a:buClr>
              <a:buFont typeface="Wingdings" pitchFamily="2" charset="2"/>
              <a:buChar char="§"/>
            </a:pPr>
            <a:r>
              <a:rPr lang="en-US" sz="1800">
                <a:latin typeface="Arial"/>
                <a:cs typeface="Arial"/>
              </a:rPr>
              <a:t>The host cell then bursts and releases the new infected </a:t>
            </a:r>
            <a:br>
              <a:rPr lang="en-US" sz="1800">
                <a:latin typeface="Arial"/>
                <a:cs typeface="Arial"/>
              </a:rPr>
            </a:br>
            <a:r>
              <a:rPr lang="en-US" sz="1800">
                <a:latin typeface="Arial"/>
                <a:cs typeface="Arial"/>
              </a:rPr>
              <a:t>particles to repeat the cycle.</a:t>
            </a:r>
          </a:p>
          <a:p>
            <a:pPr>
              <a:buClr>
                <a:srgbClr val="FF6B00"/>
              </a:buClr>
              <a:buFont typeface="Wingdings" pitchFamily="2" charset="2"/>
              <a:buChar char="§"/>
            </a:pPr>
            <a:r>
              <a:rPr lang="en-US" sz="1800">
                <a:latin typeface="Arial"/>
                <a:cs typeface="Arial"/>
              </a:rPr>
              <a:t>It is the damage to the host cells that makes humans feel unwell.</a:t>
            </a:r>
          </a:p>
          <a:p>
            <a:endParaRPr lang="en-GB" sz="1800">
              <a:latin typeface="Arial"/>
              <a:cs typeface="Arial"/>
            </a:endParaRPr>
          </a:p>
        </p:txBody>
      </p:sp>
      <p:pic>
        <p:nvPicPr>
          <p:cNvPr id="11" name="Picture 11" descr="A picture containing fireworks&#10;&#10;Description automatically generated">
            <a:extLst>
              <a:ext uri="{FF2B5EF4-FFF2-40B4-BE49-F238E27FC236}">
                <a16:creationId xmlns:a16="http://schemas.microsoft.com/office/drawing/2014/main" id="{48716FC2-59EB-4367-96D5-059EE9EDA5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53703" y="2438401"/>
            <a:ext cx="4731263" cy="4748822"/>
          </a:xfrm>
          <a:prstGeom prst="rect">
            <a:avLst/>
          </a:prstGeom>
        </p:spPr>
      </p:pic>
      <p:pic>
        <p:nvPicPr>
          <p:cNvPr id="4" name="Picture 4" descr="A close up of a logo&#10;&#10;Description automatically generated">
            <a:extLst>
              <a:ext uri="{FF2B5EF4-FFF2-40B4-BE49-F238E27FC236}">
                <a16:creationId xmlns:a16="http://schemas.microsoft.com/office/drawing/2014/main" id="{3B9EAFBF-107B-41C2-9A00-7F52BE4D31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15420" y="579125"/>
            <a:ext cx="4103914" cy="4114918"/>
          </a:xfrm>
          <a:prstGeom prst="rect">
            <a:avLst/>
          </a:prstGeom>
        </p:spPr>
      </p:pic>
      <p:pic>
        <p:nvPicPr>
          <p:cNvPr id="6" name="Picture 5">
            <a:extLst>
              <a:ext uri="{FF2B5EF4-FFF2-40B4-BE49-F238E27FC236}">
                <a16:creationId xmlns:a16="http://schemas.microsoft.com/office/drawing/2014/main" id="{D3E46B24-4AFA-FB4A-B76D-BCB10CC20A9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8630"/>
            <a:ext cx="12192000" cy="972310"/>
          </a:xfrm>
          <a:prstGeom prst="rect">
            <a:avLst/>
          </a:prstGeom>
        </p:spPr>
      </p:pic>
      <p:sp>
        <p:nvSpPr>
          <p:cNvPr id="8" name="Title 1">
            <a:extLst>
              <a:ext uri="{FF2B5EF4-FFF2-40B4-BE49-F238E27FC236}">
                <a16:creationId xmlns:a16="http://schemas.microsoft.com/office/drawing/2014/main" id="{2A99F89F-8040-8147-A6A1-33EEA8D60DA9}"/>
              </a:ext>
            </a:extLst>
          </p:cNvPr>
          <p:cNvSpPr txBox="1">
            <a:spLocks/>
          </p:cNvSpPr>
          <p:nvPr/>
        </p:nvSpPr>
        <p:spPr>
          <a:xfrm>
            <a:off x="292360" y="1439183"/>
            <a:ext cx="10500049" cy="63820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latin typeface="Arial"/>
                <a:cs typeface="Arial"/>
              </a:rPr>
              <a:t>FEATURES OF VIRUSES:</a:t>
            </a:r>
            <a:br>
              <a:rPr lang="en-GB" sz="3200">
                <a:latin typeface="Arial"/>
                <a:cs typeface="Arial"/>
              </a:rPr>
            </a:br>
            <a:endParaRPr lang="en-GB" sz="3200">
              <a:latin typeface="Arial"/>
              <a:cs typeface="Arial"/>
            </a:endParaRPr>
          </a:p>
        </p:txBody>
      </p:sp>
    </p:spTree>
    <p:extLst>
      <p:ext uri="{BB962C8B-B14F-4D97-AF65-F5344CB8AC3E}">
        <p14:creationId xmlns:p14="http://schemas.microsoft.com/office/powerpoint/2010/main" val="152859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713D2-7733-44ED-AD77-38E0E8ABF46D}"/>
              </a:ext>
            </a:extLst>
          </p:cNvPr>
          <p:cNvSpPr>
            <a:spLocks noGrp="1"/>
          </p:cNvSpPr>
          <p:nvPr>
            <p:ph type="title" idx="4294967295"/>
          </p:nvPr>
        </p:nvSpPr>
        <p:spPr>
          <a:xfrm>
            <a:off x="343243" y="1953304"/>
            <a:ext cx="11489611" cy="2923497"/>
          </a:xfrm>
        </p:spPr>
        <p:txBody>
          <a:bodyPr vert="horz" lIns="91440" tIns="45720" rIns="91440" bIns="45720" rtlCol="0" anchor="ctr">
            <a:normAutofit fontScale="90000"/>
          </a:bodyPr>
          <a:lstStyle/>
          <a:p>
            <a:pPr algn="ctr"/>
            <a:r>
              <a:rPr lang="en-GB" sz="3600" b="1">
                <a:solidFill>
                  <a:schemeClr val="bg1"/>
                </a:solidFill>
                <a:latin typeface="Arial Nova"/>
              </a:rPr>
              <a:t>VIRUSES – THE KEY POINTS</a:t>
            </a:r>
            <a:br>
              <a:rPr lang="en-US" sz="3600" b="1">
                <a:solidFill>
                  <a:srgbClr val="FF6600"/>
                </a:solidFill>
                <a:latin typeface="Arial"/>
                <a:cs typeface="Arial"/>
              </a:rPr>
            </a:br>
            <a:br>
              <a:rPr lang="en-GB" altLang="en-US" sz="3600" b="1">
                <a:solidFill>
                  <a:schemeClr val="bg1"/>
                </a:solidFill>
                <a:latin typeface="Arial"/>
                <a:cs typeface="Arial"/>
              </a:rPr>
            </a:br>
            <a:r>
              <a:rPr lang="en-GB" sz="3600" b="1">
                <a:solidFill>
                  <a:schemeClr val="bg1"/>
                </a:solidFill>
                <a:latin typeface="Arial"/>
                <a:cs typeface="Arial"/>
              </a:rPr>
              <a:t>VIRUSES ARE </a:t>
            </a:r>
            <a:r>
              <a:rPr lang="en-GB" sz="3600" b="1">
                <a:solidFill>
                  <a:srgbClr val="FF6E00"/>
                </a:solidFill>
                <a:latin typeface="Arial"/>
                <a:cs typeface="Arial"/>
              </a:rPr>
              <a:t>EVEN SMALLER </a:t>
            </a:r>
            <a:r>
              <a:rPr lang="en-GB" sz="3600" b="1">
                <a:solidFill>
                  <a:schemeClr val="bg1"/>
                </a:solidFill>
                <a:latin typeface="Arial"/>
                <a:cs typeface="Arial"/>
              </a:rPr>
              <a:t>THAN BACTERIA.</a:t>
            </a:r>
            <a:br>
              <a:rPr lang="en-GB" sz="3600" b="1">
                <a:solidFill>
                  <a:schemeClr val="bg1"/>
                </a:solidFill>
                <a:latin typeface="Arial"/>
                <a:cs typeface="Arial"/>
              </a:rPr>
            </a:br>
            <a:r>
              <a:rPr lang="en-GB" sz="3600" b="1">
                <a:solidFill>
                  <a:schemeClr val="bg1"/>
                </a:solidFill>
                <a:latin typeface="Arial"/>
                <a:cs typeface="Arial"/>
              </a:rPr>
              <a:t>VIRUSES </a:t>
            </a:r>
            <a:r>
              <a:rPr lang="en-GB" sz="3600" b="1">
                <a:solidFill>
                  <a:srgbClr val="FF6E00"/>
                </a:solidFill>
                <a:latin typeface="Arial"/>
                <a:cs typeface="Arial"/>
              </a:rPr>
              <a:t>CAN ONLY </a:t>
            </a:r>
            <a:r>
              <a:rPr lang="en-GB" sz="3600" b="1">
                <a:solidFill>
                  <a:schemeClr val="bg1"/>
                </a:solidFill>
                <a:latin typeface="Arial"/>
                <a:cs typeface="Arial"/>
              </a:rPr>
              <a:t>REPRODUCE INSIDE HOST CELLS.</a:t>
            </a:r>
            <a:br>
              <a:rPr lang="en-GB" sz="3600" b="1">
                <a:solidFill>
                  <a:schemeClr val="bg1"/>
                </a:solidFill>
                <a:latin typeface="Arial"/>
                <a:cs typeface="Arial"/>
              </a:rPr>
            </a:br>
            <a:endParaRPr lang="en-US" sz="3600" b="1">
              <a:solidFill>
                <a:schemeClr val="bg1"/>
              </a:solidFill>
              <a:latin typeface="Arial"/>
              <a:cs typeface="Arial"/>
            </a:endParaRPr>
          </a:p>
        </p:txBody>
      </p:sp>
    </p:spTree>
    <p:extLst>
      <p:ext uri="{BB962C8B-B14F-4D97-AF65-F5344CB8AC3E}">
        <p14:creationId xmlns:p14="http://schemas.microsoft.com/office/powerpoint/2010/main" val="4172995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2143" y="1426923"/>
            <a:ext cx="8229600" cy="531609"/>
          </a:xfrm>
        </p:spPr>
        <p:txBody>
          <a:bodyPr lIns="91440" tIns="45720" rIns="91440" bIns="45720" anchor="t"/>
          <a:lstStyle/>
          <a:p>
            <a:r>
              <a:rPr lang="en-GB" sz="3200" b="1">
                <a:latin typeface="Arial Nova"/>
              </a:rPr>
              <a:t>VIRUSES – THE KEY POINTS</a:t>
            </a:r>
          </a:p>
        </p:txBody>
      </p:sp>
      <p:sp>
        <p:nvSpPr>
          <p:cNvPr id="3" name="Content Placeholder 2"/>
          <p:cNvSpPr>
            <a:spLocks noGrp="1"/>
          </p:cNvSpPr>
          <p:nvPr>
            <p:ph idx="4294967295"/>
          </p:nvPr>
        </p:nvSpPr>
        <p:spPr>
          <a:xfrm>
            <a:off x="272143" y="2132758"/>
            <a:ext cx="5765800" cy="5200131"/>
          </a:xfrm>
        </p:spPr>
        <p:txBody>
          <a:bodyPr lIns="91440" tIns="45720" rIns="91440" bIns="45720" anchor="t">
            <a:normAutofit/>
          </a:bodyPr>
          <a:lstStyle/>
          <a:p>
            <a:pPr>
              <a:buClr>
                <a:srgbClr val="FF6E00"/>
              </a:buClr>
              <a:buFont typeface="Wingdings" pitchFamily="2" charset="2"/>
              <a:buChar char="§"/>
            </a:pPr>
            <a:r>
              <a:rPr lang="en-GB" sz="2200">
                <a:latin typeface="Arial"/>
                <a:cs typeface="Arial"/>
              </a:rPr>
              <a:t>The virus enters individual cells.</a:t>
            </a:r>
          </a:p>
          <a:p>
            <a:pPr>
              <a:buClr>
                <a:srgbClr val="FF6E00"/>
              </a:buClr>
              <a:buFont typeface="Wingdings" pitchFamily="2" charset="2"/>
              <a:buChar char="§"/>
            </a:pPr>
            <a:r>
              <a:rPr lang="en-US" sz="2200">
                <a:latin typeface="Arial"/>
                <a:cs typeface="Arial"/>
              </a:rPr>
              <a:t>They reproduce rapidly inside the cell, </a:t>
            </a:r>
            <a:br>
              <a:rPr lang="en-US" sz="2200">
                <a:latin typeface="Arial"/>
                <a:cs typeface="Arial"/>
              </a:rPr>
            </a:br>
            <a:r>
              <a:rPr lang="en-US" sz="2200">
                <a:latin typeface="Arial"/>
                <a:cs typeface="Arial"/>
              </a:rPr>
              <a:t>then burst out, causing damage to the cell. </a:t>
            </a:r>
          </a:p>
          <a:p>
            <a:pPr>
              <a:buClr>
                <a:srgbClr val="FF6E00"/>
              </a:buClr>
              <a:buFont typeface="Wingdings" pitchFamily="2" charset="2"/>
              <a:buChar char="§"/>
            </a:pPr>
            <a:r>
              <a:rPr lang="en-US" sz="2200">
                <a:latin typeface="Arial"/>
                <a:cs typeface="Arial"/>
              </a:rPr>
              <a:t>The new viruses then go on to infect further cells.</a:t>
            </a:r>
          </a:p>
          <a:p>
            <a:pPr marL="0" indent="0">
              <a:buClr>
                <a:srgbClr val="FF6E00"/>
              </a:buClr>
              <a:buNone/>
            </a:pPr>
            <a:endParaRPr lang="en-GB" sz="1000" b="1">
              <a:solidFill>
                <a:srgbClr val="FF6B00"/>
              </a:solidFill>
              <a:latin typeface="Arial"/>
              <a:cs typeface="Arial"/>
            </a:endParaRPr>
          </a:p>
          <a:p>
            <a:pPr marL="0" indent="0">
              <a:buClr>
                <a:srgbClr val="FF6E00"/>
              </a:buClr>
              <a:buNone/>
            </a:pPr>
            <a:r>
              <a:rPr lang="en-GB" sz="2200" b="1">
                <a:solidFill>
                  <a:srgbClr val="FF6B00"/>
                </a:solidFill>
                <a:latin typeface="Arial"/>
                <a:cs typeface="Arial"/>
              </a:rPr>
              <a:t>EXAMPLES INCLUDE: </a:t>
            </a:r>
          </a:p>
          <a:p>
            <a:pPr>
              <a:buClr>
                <a:srgbClr val="FF6E00"/>
              </a:buClr>
              <a:buFont typeface="Wingdings" pitchFamily="2" charset="2"/>
              <a:buChar char="§"/>
            </a:pPr>
            <a:r>
              <a:rPr lang="en-GB" sz="2200">
                <a:latin typeface="Arial"/>
                <a:cs typeface="Arial"/>
              </a:rPr>
              <a:t>COVID-19, Flu (Influenza), Colds, AIDs, Chicken Pox</a:t>
            </a:r>
          </a:p>
        </p:txBody>
      </p:sp>
      <p:pic>
        <p:nvPicPr>
          <p:cNvPr id="4" name="Picture 4" descr="A close up of a flower&#10;&#10;Description automatically generated">
            <a:extLst>
              <a:ext uri="{FF2B5EF4-FFF2-40B4-BE49-F238E27FC236}">
                <a16:creationId xmlns:a16="http://schemas.microsoft.com/office/drawing/2014/main" id="{9C34B602-BC5C-40E0-9134-7C01EB79F65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6444343" y="1186540"/>
            <a:ext cx="5399313" cy="4817693"/>
          </a:xfrm>
          <a:prstGeom prst="rect">
            <a:avLst/>
          </a:prstGeom>
        </p:spPr>
      </p:pic>
      <p:pic>
        <p:nvPicPr>
          <p:cNvPr id="7" name="Picture 6">
            <a:extLst>
              <a:ext uri="{FF2B5EF4-FFF2-40B4-BE49-F238E27FC236}">
                <a16:creationId xmlns:a16="http://schemas.microsoft.com/office/drawing/2014/main" id="{D0BD66FD-C0A2-8848-BCF9-5256E46A8E0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2192000" cy="972310"/>
          </a:xfrm>
          <a:prstGeom prst="rect">
            <a:avLst/>
          </a:prstGeom>
        </p:spPr>
      </p:pic>
    </p:spTree>
    <p:extLst>
      <p:ext uri="{BB962C8B-B14F-4D97-AF65-F5344CB8AC3E}">
        <p14:creationId xmlns:p14="http://schemas.microsoft.com/office/powerpoint/2010/main" val="1156008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ABB7BE-E975-425E-A70A-21D485034666}"/>
              </a:ext>
            </a:extLst>
          </p:cNvPr>
          <p:cNvSpPr>
            <a:spLocks noGrp="1"/>
          </p:cNvSpPr>
          <p:nvPr>
            <p:ph idx="4294967295"/>
          </p:nvPr>
        </p:nvSpPr>
        <p:spPr>
          <a:xfrm>
            <a:off x="272143" y="2078297"/>
            <a:ext cx="7307942" cy="4104109"/>
          </a:xfrm>
        </p:spPr>
        <p:txBody>
          <a:bodyPr vert="horz" lIns="91440" tIns="45720" rIns="91440" bIns="45720" rtlCol="0" anchor="t">
            <a:noAutofit/>
          </a:bodyPr>
          <a:lstStyle/>
          <a:p>
            <a:pPr>
              <a:lnSpc>
                <a:spcPct val="100000"/>
              </a:lnSpc>
              <a:buClr>
                <a:srgbClr val="FF6E00"/>
              </a:buClr>
              <a:buFont typeface="Wingdings" pitchFamily="2" charset="2"/>
              <a:buChar char="§"/>
            </a:pPr>
            <a:r>
              <a:rPr lang="en-US" sz="2200">
                <a:latin typeface="Arial"/>
                <a:cs typeface="Arial"/>
              </a:rPr>
              <a:t>I can describe what is meant by a pathogen.</a:t>
            </a:r>
          </a:p>
          <a:p>
            <a:pPr>
              <a:lnSpc>
                <a:spcPct val="100000"/>
              </a:lnSpc>
              <a:buClr>
                <a:srgbClr val="FF6E00"/>
              </a:buClr>
              <a:buFont typeface="Wingdings" pitchFamily="2" charset="2"/>
              <a:buChar char="§"/>
            </a:pPr>
            <a:r>
              <a:rPr lang="en-US" sz="2200">
                <a:latin typeface="Arial"/>
                <a:cs typeface="Arial"/>
              </a:rPr>
              <a:t>I can describe different ways pathogens can be spread.</a:t>
            </a:r>
          </a:p>
          <a:p>
            <a:pPr>
              <a:lnSpc>
                <a:spcPct val="100000"/>
              </a:lnSpc>
              <a:buClr>
                <a:srgbClr val="FF6E00"/>
              </a:buClr>
              <a:buFont typeface="Wingdings" pitchFamily="2" charset="2"/>
              <a:buChar char="§"/>
            </a:pPr>
            <a:r>
              <a:rPr lang="en-US" sz="2200">
                <a:latin typeface="Arial"/>
                <a:cs typeface="Arial"/>
              </a:rPr>
              <a:t>I can describe how viruses and bacteria cause illness.</a:t>
            </a:r>
          </a:p>
          <a:p>
            <a:pPr>
              <a:lnSpc>
                <a:spcPct val="100000"/>
              </a:lnSpc>
              <a:buClr>
                <a:srgbClr val="FF6E00"/>
              </a:buClr>
              <a:buFont typeface="Wingdings" pitchFamily="2" charset="2"/>
              <a:buChar char="§"/>
            </a:pPr>
            <a:r>
              <a:rPr lang="en-US" sz="2200">
                <a:latin typeface="Arial"/>
                <a:cs typeface="Arial"/>
              </a:rPr>
              <a:t>I can explain how the spread of pathogens can be reduced or prevented. </a:t>
            </a:r>
          </a:p>
          <a:p>
            <a:pPr>
              <a:lnSpc>
                <a:spcPct val="100000"/>
              </a:lnSpc>
              <a:buClr>
                <a:srgbClr val="FF6E00"/>
              </a:buClr>
              <a:buFont typeface="Wingdings" pitchFamily="2" charset="2"/>
              <a:buChar char="§"/>
            </a:pPr>
            <a:r>
              <a:rPr lang="en-GB" sz="2200">
                <a:latin typeface="Arial"/>
                <a:cs typeface="Arial"/>
              </a:rPr>
              <a:t>I can describe how viruses live and reproduce inside cells, causing </a:t>
            </a:r>
            <a:br>
              <a:rPr lang="en-GB" sz="2200">
                <a:latin typeface="Arial"/>
                <a:cs typeface="Arial"/>
              </a:rPr>
            </a:br>
            <a:r>
              <a:rPr lang="en-GB" sz="2200">
                <a:latin typeface="Arial"/>
                <a:cs typeface="Arial"/>
              </a:rPr>
              <a:t>cell damage.</a:t>
            </a:r>
          </a:p>
          <a:p>
            <a:endParaRPr lang="en-GB" sz="2400">
              <a:latin typeface="Arial"/>
              <a:cs typeface="Arial"/>
            </a:endParaRPr>
          </a:p>
          <a:p>
            <a:endParaRPr lang="en-GB" sz="2400">
              <a:latin typeface="Arial"/>
              <a:cs typeface="Arial"/>
            </a:endParaRPr>
          </a:p>
        </p:txBody>
      </p:sp>
      <p:pic>
        <p:nvPicPr>
          <p:cNvPr id="5" name="Picture 4">
            <a:extLst>
              <a:ext uri="{FF2B5EF4-FFF2-40B4-BE49-F238E27FC236}">
                <a16:creationId xmlns:a16="http://schemas.microsoft.com/office/drawing/2014/main" id="{51C67994-F80E-B94A-BD8F-6A6AE3FF00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8630"/>
            <a:ext cx="12192000" cy="972310"/>
          </a:xfrm>
          <a:prstGeom prst="rect">
            <a:avLst/>
          </a:prstGeom>
        </p:spPr>
      </p:pic>
      <p:sp>
        <p:nvSpPr>
          <p:cNvPr id="7" name="Title 1">
            <a:extLst>
              <a:ext uri="{FF2B5EF4-FFF2-40B4-BE49-F238E27FC236}">
                <a16:creationId xmlns:a16="http://schemas.microsoft.com/office/drawing/2014/main" id="{DDB4F342-042F-8449-AC51-EF14F1242956}"/>
              </a:ext>
            </a:extLst>
          </p:cNvPr>
          <p:cNvSpPr txBox="1">
            <a:spLocks/>
          </p:cNvSpPr>
          <p:nvPr/>
        </p:nvSpPr>
        <p:spPr>
          <a:xfrm>
            <a:off x="272143" y="1432442"/>
            <a:ext cx="10515600" cy="7159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latin typeface="Arial"/>
                <a:cs typeface="Arial"/>
              </a:rPr>
              <a:t>WERE YOU SUCCESSFUL?</a:t>
            </a:r>
            <a:br>
              <a:rPr lang="en-GB" sz="3200">
                <a:latin typeface="Arial"/>
                <a:cs typeface="Arial"/>
              </a:rPr>
            </a:br>
            <a:endParaRPr lang="en-GB" sz="3200">
              <a:latin typeface="Arial"/>
              <a:cs typeface="Arial"/>
            </a:endParaRPr>
          </a:p>
        </p:txBody>
      </p:sp>
      <p:pic>
        <p:nvPicPr>
          <p:cNvPr id="2" name="Picture 1" descr="A football player posing for the camera&#10;&#10;Description automatically generated">
            <a:extLst>
              <a:ext uri="{FF2B5EF4-FFF2-40B4-BE49-F238E27FC236}">
                <a16:creationId xmlns:a16="http://schemas.microsoft.com/office/drawing/2014/main" id="{BFD0006B-4884-4252-8DE3-AB3F8AD6BF5C}"/>
              </a:ext>
            </a:extLst>
          </p:cNvPr>
          <p:cNvPicPr>
            <a:picLocks/>
          </p:cNvPicPr>
          <p:nvPr/>
        </p:nvPicPr>
        <p:blipFill rotWithShape="1">
          <a:blip r:embed="rId5" cstate="screen">
            <a:extLst>
              <a:ext uri="{28A0092B-C50C-407E-A947-70E740481C1C}">
                <a14:useLocalDpi xmlns:a14="http://schemas.microsoft.com/office/drawing/2010/main"/>
              </a:ext>
            </a:extLst>
          </a:blip>
          <a:srcRect/>
          <a:stretch/>
        </p:blipFill>
        <p:spPr>
          <a:xfrm>
            <a:off x="7924279" y="2079214"/>
            <a:ext cx="3924634" cy="3834376"/>
          </a:xfrm>
          <a:prstGeom prst="rect">
            <a:avLst/>
          </a:prstGeom>
        </p:spPr>
      </p:pic>
    </p:spTree>
    <p:extLst>
      <p:ext uri="{BB962C8B-B14F-4D97-AF65-F5344CB8AC3E}">
        <p14:creationId xmlns:p14="http://schemas.microsoft.com/office/powerpoint/2010/main" val="4038885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811611-E01E-714D-BF41-605A07487FFE}"/>
              </a:ext>
            </a:extLst>
          </p:cNvPr>
          <p:cNvSpPr txBox="1">
            <a:spLocks/>
          </p:cNvSpPr>
          <p:nvPr/>
        </p:nvSpPr>
        <p:spPr>
          <a:xfrm>
            <a:off x="272143" y="1945204"/>
            <a:ext cx="10657114" cy="47176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FF6E00"/>
              </a:buClr>
              <a:buNone/>
            </a:pPr>
            <a:r>
              <a:rPr lang="en-GB" b="1">
                <a:latin typeface="Arial"/>
                <a:cs typeface="Arial"/>
              </a:rPr>
              <a:t>Key words check</a:t>
            </a:r>
          </a:p>
          <a:p>
            <a:pPr>
              <a:lnSpc>
                <a:spcPct val="100000"/>
              </a:lnSpc>
              <a:buClr>
                <a:srgbClr val="FF6E00"/>
              </a:buClr>
              <a:buFont typeface="Wingdings" pitchFamily="2" charset="2"/>
              <a:buChar char="§"/>
            </a:pPr>
            <a:endParaRPr lang="en-GB" sz="1000" b="1">
              <a:latin typeface="Arial"/>
              <a:cs typeface="Arial"/>
            </a:endParaRPr>
          </a:p>
          <a:p>
            <a:pPr>
              <a:lnSpc>
                <a:spcPct val="100000"/>
              </a:lnSpc>
              <a:buClr>
                <a:srgbClr val="FF6E00"/>
              </a:buClr>
              <a:buFont typeface="Wingdings" pitchFamily="2" charset="2"/>
              <a:buChar char="§"/>
            </a:pPr>
            <a:r>
              <a:rPr lang="en-US" sz="2400" b="1">
                <a:solidFill>
                  <a:srgbClr val="FF6E00"/>
                </a:solidFill>
                <a:latin typeface="Arial"/>
                <a:cs typeface="Arial"/>
              </a:rPr>
              <a:t>Communicable Diseases</a:t>
            </a:r>
            <a:r>
              <a:rPr lang="en-US" sz="2400">
                <a:solidFill>
                  <a:srgbClr val="FF6E00"/>
                </a:solidFill>
                <a:latin typeface="Arial"/>
                <a:cs typeface="Arial"/>
              </a:rPr>
              <a:t> </a:t>
            </a:r>
            <a:r>
              <a:rPr lang="en-US" sz="2400">
                <a:latin typeface="Arial"/>
                <a:cs typeface="Arial"/>
              </a:rPr>
              <a:t>- Diseases that can be passed (transmitted) between living things. They can also be known as an </a:t>
            </a:r>
            <a:r>
              <a:rPr lang="en-US" sz="2400">
                <a:solidFill>
                  <a:srgbClr val="FF6E00"/>
                </a:solidFill>
                <a:latin typeface="Arial"/>
                <a:cs typeface="Arial"/>
              </a:rPr>
              <a:t>infectious diseases</a:t>
            </a:r>
            <a:r>
              <a:rPr lang="en-US" sz="2400">
                <a:latin typeface="Arial"/>
                <a:cs typeface="Arial"/>
              </a:rPr>
              <a:t>.</a:t>
            </a:r>
          </a:p>
          <a:p>
            <a:pPr>
              <a:lnSpc>
                <a:spcPct val="100000"/>
              </a:lnSpc>
              <a:buClr>
                <a:srgbClr val="FF6E00"/>
              </a:buClr>
              <a:buFont typeface="Wingdings" pitchFamily="2" charset="2"/>
              <a:buChar char="§"/>
            </a:pPr>
            <a:r>
              <a:rPr lang="en-US" sz="2400" b="1">
                <a:solidFill>
                  <a:srgbClr val="FF6E00"/>
                </a:solidFill>
                <a:latin typeface="Arial"/>
                <a:cs typeface="Arial"/>
              </a:rPr>
              <a:t>Disease</a:t>
            </a:r>
            <a:r>
              <a:rPr lang="en-US" sz="2400">
                <a:solidFill>
                  <a:srgbClr val="FF6E00"/>
                </a:solidFill>
                <a:latin typeface="Arial"/>
                <a:cs typeface="Arial"/>
              </a:rPr>
              <a:t> </a:t>
            </a:r>
            <a:r>
              <a:rPr lang="en-US" sz="2400">
                <a:latin typeface="Arial"/>
                <a:cs typeface="Arial"/>
              </a:rPr>
              <a:t>- Something that negatively affects a living thing.</a:t>
            </a:r>
          </a:p>
          <a:p>
            <a:pPr>
              <a:lnSpc>
                <a:spcPct val="100000"/>
              </a:lnSpc>
              <a:buClr>
                <a:srgbClr val="FF6E00"/>
              </a:buClr>
              <a:buFont typeface="Wingdings" pitchFamily="2" charset="2"/>
              <a:buChar char="§"/>
            </a:pPr>
            <a:r>
              <a:rPr lang="en-US" sz="2400" b="1">
                <a:solidFill>
                  <a:srgbClr val="FF6E00"/>
                </a:solidFill>
                <a:latin typeface="Arial"/>
                <a:cs typeface="Arial"/>
              </a:rPr>
              <a:t>Pathogen</a:t>
            </a:r>
            <a:r>
              <a:rPr lang="en-US" sz="2400">
                <a:solidFill>
                  <a:srgbClr val="FF6E00"/>
                </a:solidFill>
                <a:latin typeface="Arial"/>
                <a:cs typeface="Arial"/>
              </a:rPr>
              <a:t> </a:t>
            </a:r>
            <a:r>
              <a:rPr lang="en-US" sz="2400">
                <a:latin typeface="Arial"/>
                <a:cs typeface="Arial"/>
              </a:rPr>
              <a:t>- A microorganism (virus, bacteria, protist or fungus) that can cause diseases in animals and plants.</a:t>
            </a:r>
          </a:p>
          <a:p>
            <a:pPr marL="0" indent="0">
              <a:buNone/>
            </a:pPr>
            <a:endParaRPr lang="en-GB">
              <a:latin typeface="Arial"/>
              <a:cs typeface="Arial"/>
            </a:endParaRPr>
          </a:p>
        </p:txBody>
      </p:sp>
      <p:pic>
        <p:nvPicPr>
          <p:cNvPr id="4" name="Picture 3">
            <a:extLst>
              <a:ext uri="{FF2B5EF4-FFF2-40B4-BE49-F238E27FC236}">
                <a16:creationId xmlns:a16="http://schemas.microsoft.com/office/drawing/2014/main" id="{A516BE6F-E4F5-A94B-9C3A-64B9BFD5B1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972310"/>
          </a:xfrm>
          <a:prstGeom prst="rect">
            <a:avLst/>
          </a:prstGeom>
        </p:spPr>
      </p:pic>
      <p:sp>
        <p:nvSpPr>
          <p:cNvPr id="6" name="Title 1">
            <a:extLst>
              <a:ext uri="{FF2B5EF4-FFF2-40B4-BE49-F238E27FC236}">
                <a16:creationId xmlns:a16="http://schemas.microsoft.com/office/drawing/2014/main" id="{162D443C-90B7-284F-B237-A14393B6B0C4}"/>
              </a:ext>
            </a:extLst>
          </p:cNvPr>
          <p:cNvSpPr txBox="1">
            <a:spLocks/>
          </p:cNvSpPr>
          <p:nvPr/>
        </p:nvSpPr>
        <p:spPr>
          <a:xfrm>
            <a:off x="272143" y="1432442"/>
            <a:ext cx="10515600" cy="7159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latin typeface="Arial"/>
                <a:cs typeface="Arial"/>
              </a:rPr>
              <a:t>WERE YOU SUCCESSFUL?</a:t>
            </a:r>
            <a:br>
              <a:rPr lang="en-GB" sz="3200">
                <a:latin typeface="Arial"/>
                <a:cs typeface="Arial"/>
              </a:rPr>
            </a:br>
            <a:endParaRPr lang="en-GB" sz="3200">
              <a:latin typeface="Arial"/>
              <a:cs typeface="Arial"/>
            </a:endParaRPr>
          </a:p>
        </p:txBody>
      </p:sp>
    </p:spTree>
    <p:extLst>
      <p:ext uri="{BB962C8B-B14F-4D97-AF65-F5344CB8AC3E}">
        <p14:creationId xmlns:p14="http://schemas.microsoft.com/office/powerpoint/2010/main" val="2779900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454037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713D2-7733-44ED-AD77-38E0E8ABF46D}"/>
              </a:ext>
            </a:extLst>
          </p:cNvPr>
          <p:cNvSpPr>
            <a:spLocks noGrp="1"/>
          </p:cNvSpPr>
          <p:nvPr>
            <p:ph type="title" idx="4294967295"/>
          </p:nvPr>
        </p:nvSpPr>
        <p:spPr>
          <a:xfrm>
            <a:off x="343243" y="1122363"/>
            <a:ext cx="11489611" cy="4892331"/>
          </a:xfrm>
        </p:spPr>
        <p:txBody>
          <a:bodyPr vert="horz" lIns="91440" tIns="45720" rIns="91440" bIns="45720" rtlCol="0" anchor="ctr">
            <a:normAutofit/>
          </a:bodyPr>
          <a:lstStyle/>
          <a:p>
            <a:pPr algn="ctr">
              <a:lnSpc>
                <a:spcPct val="100000"/>
              </a:lnSpc>
            </a:pPr>
            <a:r>
              <a:rPr lang="en-US" sz="3600" b="1">
                <a:solidFill>
                  <a:schemeClr val="bg1"/>
                </a:solidFill>
                <a:latin typeface="Arial"/>
                <a:ea typeface="+mj-lt"/>
                <a:cs typeface="Arial"/>
              </a:rPr>
              <a:t>NOW IMAGINE THE DISAPPOINTMENT OF </a:t>
            </a:r>
            <a:br>
              <a:rPr lang="en-US" sz="3600" b="1">
                <a:solidFill>
                  <a:schemeClr val="bg1"/>
                </a:solidFill>
                <a:latin typeface="Arial"/>
                <a:ea typeface="+mj-lt"/>
                <a:cs typeface="Arial"/>
              </a:rPr>
            </a:br>
            <a:r>
              <a:rPr lang="en-US" sz="3600" b="1">
                <a:solidFill>
                  <a:schemeClr val="bg1"/>
                </a:solidFill>
                <a:latin typeface="Arial"/>
                <a:ea typeface="+mj-lt"/>
                <a:cs typeface="Arial"/>
              </a:rPr>
              <a:t>MISSING OUT DUE TO AN ILLNESS</a:t>
            </a:r>
            <a:endParaRPr lang="en-US" sz="3600" b="1">
              <a:solidFill>
                <a:schemeClr val="bg1"/>
              </a:solidFill>
              <a:latin typeface="Arial"/>
              <a:cs typeface="Arial"/>
            </a:endParaRPr>
          </a:p>
        </p:txBody>
      </p:sp>
    </p:spTree>
    <p:extLst>
      <p:ext uri="{BB962C8B-B14F-4D97-AF65-F5344CB8AC3E}">
        <p14:creationId xmlns:p14="http://schemas.microsoft.com/office/powerpoint/2010/main" val="994325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713D2-7733-44ED-AD77-38E0E8ABF46D}"/>
              </a:ext>
            </a:extLst>
          </p:cNvPr>
          <p:cNvSpPr>
            <a:spLocks noGrp="1"/>
          </p:cNvSpPr>
          <p:nvPr>
            <p:ph type="title" idx="4294967295"/>
          </p:nvPr>
        </p:nvSpPr>
        <p:spPr>
          <a:xfrm>
            <a:off x="275250" y="-211307"/>
            <a:ext cx="11378034" cy="4832526"/>
          </a:xfrm>
        </p:spPr>
        <p:txBody>
          <a:bodyPr vert="horz" lIns="91440" tIns="45720" rIns="91440" bIns="45720" rtlCol="0" anchor="ctr">
            <a:normAutofit/>
          </a:bodyPr>
          <a:lstStyle/>
          <a:p>
            <a:r>
              <a:rPr lang="en-US" sz="2800">
                <a:latin typeface="Arial"/>
                <a:cs typeface="Arial"/>
              </a:rPr>
              <a:t>INEOS Grenadiers identified illness as a threat to the performance of their world beating cycling team several years ago, so they started the </a:t>
            </a:r>
            <a:r>
              <a:rPr lang="en-US" sz="2800" b="1">
                <a:latin typeface="Arial"/>
                <a:cs typeface="Arial"/>
              </a:rPr>
              <a:t>Zero Days project</a:t>
            </a:r>
            <a:r>
              <a:rPr lang="en-US" sz="2800">
                <a:latin typeface="Arial"/>
                <a:cs typeface="Arial"/>
              </a:rPr>
              <a:t> to reduce illness in the team.</a:t>
            </a:r>
          </a:p>
        </p:txBody>
      </p:sp>
      <p:pic>
        <p:nvPicPr>
          <p:cNvPr id="7" name="Picture 6">
            <a:extLst>
              <a:ext uri="{FF2B5EF4-FFF2-40B4-BE49-F238E27FC236}">
                <a16:creationId xmlns:a16="http://schemas.microsoft.com/office/drawing/2014/main" id="{C5315CAE-EAFF-493B-B23B-E039E78C50B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376"/>
          <a:stretch/>
        </p:blipFill>
        <p:spPr>
          <a:xfrm>
            <a:off x="327388" y="3326800"/>
            <a:ext cx="2851448" cy="2676029"/>
          </a:xfrm>
          <a:prstGeom prst="rect">
            <a:avLst/>
          </a:prstGeom>
        </p:spPr>
      </p:pic>
      <p:pic>
        <p:nvPicPr>
          <p:cNvPr id="4" name="Picture 3">
            <a:extLst>
              <a:ext uri="{FF2B5EF4-FFF2-40B4-BE49-F238E27FC236}">
                <a16:creationId xmlns:a16="http://schemas.microsoft.com/office/drawing/2014/main" id="{33A4CDE8-1688-234D-A3EF-B127DF200D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8630"/>
            <a:ext cx="12192000" cy="972310"/>
          </a:xfrm>
          <a:prstGeom prst="rect">
            <a:avLst/>
          </a:prstGeom>
        </p:spPr>
      </p:pic>
      <p:pic>
        <p:nvPicPr>
          <p:cNvPr id="8" name="Picture 2" descr="Egan Bernal wins Tour de France | Arab News">
            <a:extLst>
              <a:ext uri="{FF2B5EF4-FFF2-40B4-BE49-F238E27FC236}">
                <a16:creationId xmlns:a16="http://schemas.microsoft.com/office/drawing/2014/main" id="{316A8188-1B67-2747-932E-15CB87C06F78}"/>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8255894" y="3321813"/>
            <a:ext cx="3601490" cy="26280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A group of people posing for the camera&#10;&#10;Description automatically generated">
            <a:extLst>
              <a:ext uri="{FF2B5EF4-FFF2-40B4-BE49-F238E27FC236}">
                <a16:creationId xmlns:a16="http://schemas.microsoft.com/office/drawing/2014/main" id="{7C20DCFC-08BD-5345-9F1A-18547D24C5B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457"/>
          <a:stretch/>
        </p:blipFill>
        <p:spPr>
          <a:xfrm>
            <a:off x="3934522" y="3330186"/>
            <a:ext cx="4090666" cy="2624596"/>
          </a:xfrm>
          <a:prstGeom prst="rect">
            <a:avLst/>
          </a:prstGeom>
        </p:spPr>
      </p:pic>
      <p:pic>
        <p:nvPicPr>
          <p:cNvPr id="13" name="Content Placeholder 12">
            <a:extLst>
              <a:ext uri="{FF2B5EF4-FFF2-40B4-BE49-F238E27FC236}">
                <a16:creationId xmlns:a16="http://schemas.microsoft.com/office/drawing/2014/main" id="{D812BF85-9CAA-4005-8227-B0166F9C4738}"/>
              </a:ext>
            </a:extLst>
          </p:cNvPr>
          <p:cNvPicPr>
            <a:picLocks noGrp="1" noChangeAspect="1"/>
          </p:cNvPicPr>
          <p:nvPr>
            <p:ph idx="4294967295"/>
          </p:nvPr>
        </p:nvPicPr>
        <p:blipFill rotWithShape="1">
          <a:blip r:embed="rId8" cstate="screen">
            <a:extLst>
              <a:ext uri="{28A0092B-C50C-407E-A947-70E740481C1C}">
                <a14:useLocalDpi xmlns:a14="http://schemas.microsoft.com/office/drawing/2010/main"/>
              </a:ext>
            </a:extLst>
          </a:blip>
          <a:srcRect/>
          <a:stretch/>
        </p:blipFill>
        <p:spPr>
          <a:xfrm>
            <a:off x="3277715" y="3325091"/>
            <a:ext cx="4876800" cy="2624787"/>
          </a:xfrm>
        </p:spPr>
      </p:pic>
    </p:spTree>
    <p:extLst>
      <p:ext uri="{BB962C8B-B14F-4D97-AF65-F5344CB8AC3E}">
        <p14:creationId xmlns:p14="http://schemas.microsoft.com/office/powerpoint/2010/main" val="3289294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ABB7BE-E975-425E-A70A-21D485034666}"/>
              </a:ext>
            </a:extLst>
          </p:cNvPr>
          <p:cNvSpPr>
            <a:spLocks noGrp="1"/>
          </p:cNvSpPr>
          <p:nvPr>
            <p:ph idx="4294967295"/>
          </p:nvPr>
        </p:nvSpPr>
        <p:spPr>
          <a:xfrm>
            <a:off x="230372" y="2408222"/>
            <a:ext cx="7519486" cy="3216610"/>
          </a:xfrm>
        </p:spPr>
        <p:txBody>
          <a:bodyPr vert="horz" lIns="91440" tIns="45720" rIns="91440" bIns="45720" rtlCol="0" anchor="t">
            <a:normAutofit/>
          </a:bodyPr>
          <a:lstStyle/>
          <a:p>
            <a:pPr>
              <a:buClr>
                <a:srgbClr val="FF6E00"/>
              </a:buClr>
              <a:buFont typeface="Wingdings" pitchFamily="2" charset="2"/>
              <a:buChar char="§"/>
            </a:pPr>
            <a:r>
              <a:rPr lang="en-US" sz="2400">
                <a:latin typeface="Arial"/>
                <a:cs typeface="Arial"/>
              </a:rPr>
              <a:t>Describe what is meant by a pathogen.</a:t>
            </a:r>
          </a:p>
          <a:p>
            <a:pPr>
              <a:buClr>
                <a:srgbClr val="FF6E00"/>
              </a:buClr>
              <a:buFont typeface="Wingdings" pitchFamily="2" charset="2"/>
              <a:buChar char="§"/>
            </a:pPr>
            <a:r>
              <a:rPr lang="en-US" sz="2400">
                <a:latin typeface="Arial"/>
                <a:cs typeface="Arial"/>
              </a:rPr>
              <a:t>Describe different ways pathogens can be spread.</a:t>
            </a:r>
          </a:p>
          <a:p>
            <a:pPr>
              <a:buClr>
                <a:srgbClr val="FF6E00"/>
              </a:buClr>
              <a:buFont typeface="Wingdings" pitchFamily="2" charset="2"/>
              <a:buChar char="§"/>
            </a:pPr>
            <a:r>
              <a:rPr lang="en-US" sz="2400">
                <a:latin typeface="Arial"/>
                <a:cs typeface="Arial"/>
              </a:rPr>
              <a:t>Describe how viruses and bacteria cause illness.</a:t>
            </a:r>
          </a:p>
          <a:p>
            <a:pPr>
              <a:buClr>
                <a:srgbClr val="FF6E00"/>
              </a:buClr>
              <a:buFont typeface="Wingdings" pitchFamily="2" charset="2"/>
              <a:buChar char="§"/>
            </a:pPr>
            <a:r>
              <a:rPr lang="en-US" sz="2400">
                <a:latin typeface="Arial"/>
                <a:cs typeface="Arial"/>
              </a:rPr>
              <a:t>Explain how the spread of pathogens can be reduced or prevented. </a:t>
            </a:r>
          </a:p>
          <a:p>
            <a:pPr>
              <a:buClr>
                <a:srgbClr val="FF6E00"/>
              </a:buClr>
              <a:buFont typeface="Wingdings" pitchFamily="2" charset="2"/>
              <a:buChar char="§"/>
            </a:pPr>
            <a:r>
              <a:rPr lang="en-GB" sz="2400">
                <a:latin typeface="Arial"/>
                <a:cs typeface="Arial"/>
              </a:rPr>
              <a:t>Describe how viruses live and reproduce inside cells, causing cell damage.</a:t>
            </a:r>
          </a:p>
          <a:p>
            <a:endParaRPr lang="en-GB" sz="2800">
              <a:latin typeface="Arial"/>
              <a:cs typeface="Arial"/>
            </a:endParaRPr>
          </a:p>
        </p:txBody>
      </p:sp>
      <p:sp>
        <p:nvSpPr>
          <p:cNvPr id="6" name="Text Box 23">
            <a:extLst>
              <a:ext uri="{FF2B5EF4-FFF2-40B4-BE49-F238E27FC236}">
                <a16:creationId xmlns:a16="http://schemas.microsoft.com/office/drawing/2014/main" id="{A99AE446-E95F-46FE-B689-95F888391001}"/>
              </a:ext>
            </a:extLst>
          </p:cNvPr>
          <p:cNvSpPr txBox="1">
            <a:spLocks noChangeArrowheads="1"/>
          </p:cNvSpPr>
          <p:nvPr/>
        </p:nvSpPr>
        <p:spPr bwMode="auto">
          <a:xfrm>
            <a:off x="278546" y="1397878"/>
            <a:ext cx="87468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altLang="en-US" sz="3200" b="1">
                <a:latin typeface="Arial"/>
                <a:cs typeface="Arial"/>
              </a:rPr>
              <a:t>LEARNING OBJECTIVES</a:t>
            </a:r>
            <a:endParaRPr lang="en-US">
              <a:latin typeface="Arial"/>
              <a:cs typeface="Arial"/>
            </a:endParaRPr>
          </a:p>
        </p:txBody>
      </p:sp>
      <p:pic>
        <p:nvPicPr>
          <p:cNvPr id="5" name="Picture 4">
            <a:extLst>
              <a:ext uri="{FF2B5EF4-FFF2-40B4-BE49-F238E27FC236}">
                <a16:creationId xmlns:a16="http://schemas.microsoft.com/office/drawing/2014/main" id="{1E362709-EA4F-BE42-B27C-A0375940A6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12192000" cy="972310"/>
          </a:xfrm>
          <a:prstGeom prst="rect">
            <a:avLst/>
          </a:prstGeom>
        </p:spPr>
      </p:pic>
      <p:sp>
        <p:nvSpPr>
          <p:cNvPr id="7" name="object 36">
            <a:extLst>
              <a:ext uri="{FF2B5EF4-FFF2-40B4-BE49-F238E27FC236}">
                <a16:creationId xmlns:a16="http://schemas.microsoft.com/office/drawing/2014/main" id="{5D55FB93-12E4-334B-9D85-C65B8F46A3B4}"/>
              </a:ext>
            </a:extLst>
          </p:cNvPr>
          <p:cNvSpPr txBox="1"/>
          <p:nvPr/>
        </p:nvSpPr>
        <p:spPr>
          <a:xfrm>
            <a:off x="7749858" y="2408221"/>
            <a:ext cx="3878318" cy="3216611"/>
          </a:xfrm>
          <a:prstGeom prst="rect">
            <a:avLst/>
          </a:prstGeom>
          <a:solidFill>
            <a:schemeClr val="bg1">
              <a:lumMod val="85000"/>
            </a:schemeClr>
          </a:solidFill>
        </p:spPr>
        <p:txBody>
          <a:bodyPr vert="horz" wrap="square" lIns="1440000" tIns="360000" rIns="180000" bIns="360000" rtlCol="0" anchor="t">
            <a:noAutofit/>
          </a:bodyPr>
          <a:lstStyle/>
          <a:p>
            <a:pPr defTabSz="609493">
              <a:lnSpc>
                <a:spcPts val="3400"/>
              </a:lnSpc>
              <a:spcAft>
                <a:spcPts val="400"/>
              </a:spcAft>
              <a:buClr>
                <a:srgbClr val="FF6E00"/>
              </a:buClr>
              <a:buSzPct val="90000"/>
              <a:tabLst>
                <a:tab pos="926465" algn="l"/>
                <a:tab pos="927100" algn="l"/>
              </a:tabLst>
            </a:pPr>
            <a:r>
              <a:rPr lang="en-US" sz="3200" b="1">
                <a:solidFill>
                  <a:srgbClr val="FF6E00"/>
                </a:solidFill>
                <a:latin typeface="Arial" charset="0"/>
                <a:ea typeface="Arial" charset="0"/>
                <a:cs typeface="Arial" charset="0"/>
              </a:rPr>
              <a:t>Keywords:</a:t>
            </a:r>
          </a:p>
          <a:p>
            <a:r>
              <a:rPr lang="en-US" sz="2400" b="1">
                <a:latin typeface="Arial"/>
                <a:cs typeface="Arial"/>
              </a:rPr>
              <a:t>Communicable</a:t>
            </a:r>
            <a:br>
              <a:rPr lang="en-US" sz="2400" b="1">
                <a:latin typeface="Arial"/>
                <a:cs typeface="Arial"/>
              </a:rPr>
            </a:br>
            <a:r>
              <a:rPr lang="en-US" sz="2400" b="1">
                <a:latin typeface="Arial"/>
                <a:cs typeface="Arial"/>
              </a:rPr>
              <a:t>Diseases</a:t>
            </a:r>
          </a:p>
          <a:p>
            <a:r>
              <a:rPr lang="en-US" sz="2400" b="1">
                <a:latin typeface="Arial"/>
                <a:cs typeface="Arial"/>
              </a:rPr>
              <a:t>Disease</a:t>
            </a:r>
          </a:p>
          <a:p>
            <a:r>
              <a:rPr lang="en-US" sz="2400" b="1">
                <a:latin typeface="Arial"/>
                <a:cs typeface="Arial"/>
              </a:rPr>
              <a:t>Pathogen </a:t>
            </a:r>
          </a:p>
          <a:p>
            <a:r>
              <a:rPr lang="en-US" sz="2400" b="1">
                <a:latin typeface="Arial"/>
                <a:cs typeface="Arial"/>
              </a:rPr>
              <a:t>Infectious </a:t>
            </a:r>
          </a:p>
          <a:p>
            <a:r>
              <a:rPr lang="en-US" sz="2400" b="1">
                <a:latin typeface="Arial"/>
                <a:cs typeface="Arial"/>
              </a:rPr>
              <a:t>Virus</a:t>
            </a:r>
            <a:endParaRPr lang="en-US" sz="2400">
              <a:latin typeface="Arial"/>
              <a:cs typeface="Arial"/>
            </a:endParaRPr>
          </a:p>
        </p:txBody>
      </p:sp>
      <p:pic>
        <p:nvPicPr>
          <p:cNvPr id="8" name="Picture 7" descr="Note-pad.png">
            <a:extLst>
              <a:ext uri="{FF2B5EF4-FFF2-40B4-BE49-F238E27FC236}">
                <a16:creationId xmlns:a16="http://schemas.microsoft.com/office/drawing/2014/main" id="{10C6E993-DB71-A941-A129-498211FD849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41892" y="2740519"/>
            <a:ext cx="818408" cy="904556"/>
          </a:xfrm>
          <a:prstGeom prst="rect">
            <a:avLst/>
          </a:prstGeom>
        </p:spPr>
      </p:pic>
    </p:spTree>
    <p:extLst>
      <p:ext uri="{BB962C8B-B14F-4D97-AF65-F5344CB8AC3E}">
        <p14:creationId xmlns:p14="http://schemas.microsoft.com/office/powerpoint/2010/main" val="2238592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1544C4-3801-8D4B-80CD-ADE90D40CA4B}"/>
              </a:ext>
            </a:extLst>
          </p:cNvPr>
          <p:cNvSpPr txBox="1"/>
          <p:nvPr/>
        </p:nvSpPr>
        <p:spPr>
          <a:xfrm>
            <a:off x="311145" y="2241213"/>
            <a:ext cx="5625198" cy="1261884"/>
          </a:xfrm>
          <a:prstGeom prst="rect">
            <a:avLst/>
          </a:prstGeom>
          <a:noFill/>
        </p:spPr>
        <p:txBody>
          <a:bodyPr wrap="square" lIns="91440" tIns="45720" rIns="91440" bIns="45720" anchor="t">
            <a:spAutoFit/>
          </a:bodyPr>
          <a:lstStyle/>
          <a:p>
            <a:r>
              <a:rPr lang="en-GB" altLang="en-US" sz="2800" b="1">
                <a:solidFill>
                  <a:srgbClr val="FF6600"/>
                </a:solidFill>
                <a:latin typeface="Arial"/>
                <a:cs typeface="Arial"/>
              </a:rPr>
              <a:t>STARTER: </a:t>
            </a:r>
          </a:p>
          <a:p>
            <a:pPr eaLnBrk="1" hangingPunct="1"/>
            <a:r>
              <a:rPr lang="en-GB" altLang="en-US" sz="2400">
                <a:latin typeface="Arial"/>
                <a:cs typeface="Arial"/>
              </a:rPr>
              <a:t>List as many diseases or illnesses that you can think of.</a:t>
            </a:r>
          </a:p>
        </p:txBody>
      </p:sp>
      <p:sp>
        <p:nvSpPr>
          <p:cNvPr id="3" name="TextBox 2">
            <a:extLst>
              <a:ext uri="{FF2B5EF4-FFF2-40B4-BE49-F238E27FC236}">
                <a16:creationId xmlns:a16="http://schemas.microsoft.com/office/drawing/2014/main" id="{A8879612-D67E-8D4E-959F-D50F55B5ED6F}"/>
              </a:ext>
            </a:extLst>
          </p:cNvPr>
          <p:cNvSpPr txBox="1"/>
          <p:nvPr/>
        </p:nvSpPr>
        <p:spPr>
          <a:xfrm>
            <a:off x="306493" y="3778238"/>
            <a:ext cx="6152364" cy="1261884"/>
          </a:xfrm>
          <a:prstGeom prst="rect">
            <a:avLst/>
          </a:prstGeom>
          <a:noFill/>
        </p:spPr>
        <p:txBody>
          <a:bodyPr wrap="square" lIns="91440" tIns="45720" rIns="91440" bIns="45720" anchor="t">
            <a:spAutoFit/>
          </a:bodyPr>
          <a:lstStyle/>
          <a:p>
            <a:r>
              <a:rPr lang="en-US" sz="2800" b="1">
                <a:solidFill>
                  <a:srgbClr val="FF6600"/>
                </a:solidFill>
                <a:latin typeface="Arial"/>
                <a:cs typeface="Arial"/>
              </a:rPr>
              <a:t>THINK:</a:t>
            </a:r>
          </a:p>
          <a:p>
            <a:r>
              <a:rPr lang="en-US" sz="2400">
                <a:latin typeface="Arial"/>
                <a:cs typeface="Arial"/>
              </a:rPr>
              <a:t>Are the diseases you have identified infectious (communicable) or not?</a:t>
            </a:r>
          </a:p>
        </p:txBody>
      </p:sp>
      <p:sp>
        <p:nvSpPr>
          <p:cNvPr id="4" name="Text Box 23">
            <a:extLst>
              <a:ext uri="{FF2B5EF4-FFF2-40B4-BE49-F238E27FC236}">
                <a16:creationId xmlns:a16="http://schemas.microsoft.com/office/drawing/2014/main" id="{60B9A709-9C46-804B-964B-C8D0C1E9D95D}"/>
              </a:ext>
            </a:extLst>
          </p:cNvPr>
          <p:cNvSpPr txBox="1">
            <a:spLocks noChangeArrowheads="1"/>
          </p:cNvSpPr>
          <p:nvPr/>
        </p:nvSpPr>
        <p:spPr bwMode="auto">
          <a:xfrm>
            <a:off x="278546" y="1408006"/>
            <a:ext cx="8746802" cy="53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3200" b="1">
                <a:latin typeface="Arial"/>
                <a:cs typeface="Arial"/>
              </a:rPr>
              <a:t>WHAT MAKES US ILL?</a:t>
            </a:r>
            <a:endParaRPr lang="en-GB" altLang="en-US" sz="3200">
              <a:latin typeface="Arial"/>
              <a:cs typeface="Arial"/>
            </a:endParaRPr>
          </a:p>
        </p:txBody>
      </p:sp>
      <p:pic>
        <p:nvPicPr>
          <p:cNvPr id="5" name="Picture 4">
            <a:extLst>
              <a:ext uri="{FF2B5EF4-FFF2-40B4-BE49-F238E27FC236}">
                <a16:creationId xmlns:a16="http://schemas.microsoft.com/office/drawing/2014/main" id="{124348D2-6AB9-A641-88FD-9CEE32D89D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8630"/>
            <a:ext cx="12192000" cy="972310"/>
          </a:xfrm>
          <a:prstGeom prst="rect">
            <a:avLst/>
          </a:prstGeom>
        </p:spPr>
      </p:pic>
      <p:pic>
        <p:nvPicPr>
          <p:cNvPr id="6" name="Picture 5" descr="A person sitting on a table&#10;&#10;Description automatically generated">
            <a:extLst>
              <a:ext uri="{FF2B5EF4-FFF2-40B4-BE49-F238E27FC236}">
                <a16:creationId xmlns:a16="http://schemas.microsoft.com/office/drawing/2014/main" id="{51C4C132-60BD-4942-A812-9581F445F2B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49937" y="1178796"/>
            <a:ext cx="5735784" cy="4750141"/>
          </a:xfrm>
          <a:prstGeom prst="rect">
            <a:avLst/>
          </a:prstGeom>
        </p:spPr>
      </p:pic>
    </p:spTree>
    <p:extLst>
      <p:ext uri="{BB962C8B-B14F-4D97-AF65-F5344CB8AC3E}">
        <p14:creationId xmlns:p14="http://schemas.microsoft.com/office/powerpoint/2010/main" val="316018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ext Box 23"/>
          <p:cNvSpPr txBox="1">
            <a:spLocks noChangeArrowheads="1"/>
          </p:cNvSpPr>
          <p:nvPr/>
        </p:nvSpPr>
        <p:spPr bwMode="auto">
          <a:xfrm>
            <a:off x="278546" y="1395852"/>
            <a:ext cx="8746802" cy="483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3200" b="1">
                <a:latin typeface="Arial"/>
                <a:cs typeface="Arial"/>
              </a:rPr>
              <a:t>WHAT MAKES US ILL?</a:t>
            </a:r>
            <a:endParaRPr lang="en-GB" altLang="en-US" sz="3200">
              <a:latin typeface="Arial"/>
              <a:cs typeface="Arial"/>
            </a:endParaRPr>
          </a:p>
        </p:txBody>
      </p:sp>
      <p:sp>
        <p:nvSpPr>
          <p:cNvPr id="20" name="TextBox 19">
            <a:extLst>
              <a:ext uri="{FF2B5EF4-FFF2-40B4-BE49-F238E27FC236}">
                <a16:creationId xmlns:a16="http://schemas.microsoft.com/office/drawing/2014/main" id="{B832062E-A1EA-4C4F-B2A7-A63B090C9984}"/>
              </a:ext>
            </a:extLst>
          </p:cNvPr>
          <p:cNvSpPr txBox="1"/>
          <p:nvPr/>
        </p:nvSpPr>
        <p:spPr>
          <a:xfrm>
            <a:off x="278546" y="1905051"/>
            <a:ext cx="9230139" cy="461665"/>
          </a:xfrm>
          <a:prstGeom prst="rect">
            <a:avLst/>
          </a:prstGeom>
          <a:noFill/>
        </p:spPr>
        <p:txBody>
          <a:bodyPr wrap="square" lIns="91440" tIns="45720" rIns="91440" bIns="45720" anchor="t">
            <a:spAutoFit/>
          </a:bodyPr>
          <a:lstStyle/>
          <a:p>
            <a:r>
              <a:rPr lang="en-GB" sz="2400">
                <a:latin typeface="Arial"/>
                <a:cs typeface="Arial"/>
              </a:rPr>
              <a:t>Communicable and non-communicable diseases</a:t>
            </a:r>
          </a:p>
        </p:txBody>
      </p:sp>
      <p:pic>
        <p:nvPicPr>
          <p:cNvPr id="21" name="Picture 20">
            <a:extLst>
              <a:ext uri="{FF2B5EF4-FFF2-40B4-BE49-F238E27FC236}">
                <a16:creationId xmlns:a16="http://schemas.microsoft.com/office/drawing/2014/main" id="{A2E331ED-FE4F-204A-B8F4-FC741033C8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12192000" cy="972310"/>
          </a:xfrm>
          <a:prstGeom prst="rect">
            <a:avLst/>
          </a:prstGeom>
        </p:spPr>
      </p:pic>
      <p:sp>
        <p:nvSpPr>
          <p:cNvPr id="2" name="TextBox 1">
            <a:extLst>
              <a:ext uri="{FF2B5EF4-FFF2-40B4-BE49-F238E27FC236}">
                <a16:creationId xmlns:a16="http://schemas.microsoft.com/office/drawing/2014/main" id="{D89B8EDD-79B7-41CB-8E60-0A5F9E555290}"/>
              </a:ext>
            </a:extLst>
          </p:cNvPr>
          <p:cNvSpPr txBox="1"/>
          <p:nvPr/>
        </p:nvSpPr>
        <p:spPr>
          <a:xfrm>
            <a:off x="2068287" y="3447143"/>
            <a:ext cx="3991426" cy="461665"/>
          </a:xfrm>
          <a:prstGeom prst="rect">
            <a:avLst/>
          </a:prstGeom>
          <a:solidFill>
            <a:schemeClr val="bg1">
              <a:lumMod val="9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t>Measles</a:t>
            </a:r>
          </a:p>
        </p:txBody>
      </p:sp>
      <p:sp>
        <p:nvSpPr>
          <p:cNvPr id="7" name="TextBox 6">
            <a:extLst>
              <a:ext uri="{FF2B5EF4-FFF2-40B4-BE49-F238E27FC236}">
                <a16:creationId xmlns:a16="http://schemas.microsoft.com/office/drawing/2014/main" id="{8FA3FB64-A10C-41A5-970F-486314FA3BFA}"/>
              </a:ext>
            </a:extLst>
          </p:cNvPr>
          <p:cNvSpPr txBox="1"/>
          <p:nvPr/>
        </p:nvSpPr>
        <p:spPr>
          <a:xfrm>
            <a:off x="2068286" y="3969656"/>
            <a:ext cx="3991426" cy="461665"/>
          </a:xfrm>
          <a:prstGeom prst="rect">
            <a:avLst/>
          </a:prstGeom>
          <a:solidFill>
            <a:schemeClr val="bg1">
              <a:lumMod val="9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t>Mumps</a:t>
            </a:r>
          </a:p>
        </p:txBody>
      </p:sp>
      <p:sp>
        <p:nvSpPr>
          <p:cNvPr id="8" name="TextBox 7">
            <a:extLst>
              <a:ext uri="{FF2B5EF4-FFF2-40B4-BE49-F238E27FC236}">
                <a16:creationId xmlns:a16="http://schemas.microsoft.com/office/drawing/2014/main" id="{B79B4137-302A-4813-9C4D-491B62488C54}"/>
              </a:ext>
            </a:extLst>
          </p:cNvPr>
          <p:cNvSpPr txBox="1"/>
          <p:nvPr/>
        </p:nvSpPr>
        <p:spPr>
          <a:xfrm>
            <a:off x="2061028" y="4506684"/>
            <a:ext cx="3998683" cy="468922"/>
          </a:xfrm>
          <a:prstGeom prst="rect">
            <a:avLst/>
          </a:prstGeom>
          <a:solidFill>
            <a:schemeClr val="bg1">
              <a:lumMod val="9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t>COVID-19</a:t>
            </a:r>
          </a:p>
        </p:txBody>
      </p:sp>
      <p:sp>
        <p:nvSpPr>
          <p:cNvPr id="9" name="TextBox 8">
            <a:extLst>
              <a:ext uri="{FF2B5EF4-FFF2-40B4-BE49-F238E27FC236}">
                <a16:creationId xmlns:a16="http://schemas.microsoft.com/office/drawing/2014/main" id="{967764E5-9C13-462A-BDC2-C09655A973A1}"/>
              </a:ext>
            </a:extLst>
          </p:cNvPr>
          <p:cNvSpPr txBox="1"/>
          <p:nvPr/>
        </p:nvSpPr>
        <p:spPr>
          <a:xfrm>
            <a:off x="2053769" y="5043712"/>
            <a:ext cx="4005941" cy="461665"/>
          </a:xfrm>
          <a:prstGeom prst="rect">
            <a:avLst/>
          </a:prstGeom>
          <a:solidFill>
            <a:schemeClr val="bg1">
              <a:lumMod val="9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t>Malaria</a:t>
            </a:r>
          </a:p>
        </p:txBody>
      </p:sp>
      <p:sp>
        <p:nvSpPr>
          <p:cNvPr id="10" name="TextBox 9">
            <a:extLst>
              <a:ext uri="{FF2B5EF4-FFF2-40B4-BE49-F238E27FC236}">
                <a16:creationId xmlns:a16="http://schemas.microsoft.com/office/drawing/2014/main" id="{990E2D37-5A4D-4A01-81FE-C25D41A1D213}"/>
              </a:ext>
            </a:extLst>
          </p:cNvPr>
          <p:cNvSpPr txBox="1"/>
          <p:nvPr/>
        </p:nvSpPr>
        <p:spPr>
          <a:xfrm>
            <a:off x="2068286" y="2895600"/>
            <a:ext cx="3991426" cy="468922"/>
          </a:xfrm>
          <a:prstGeom prst="rect">
            <a:avLst/>
          </a:prstGeom>
          <a:solidFill>
            <a:srgbClr val="FF6E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bg1"/>
                </a:solidFill>
              </a:rPr>
              <a:t>Communicable Diseases</a:t>
            </a:r>
            <a:endParaRPr lang="en-US" sz="2400">
              <a:solidFill>
                <a:schemeClr val="bg1"/>
              </a:solidFill>
              <a:cs typeface="Calibri"/>
            </a:endParaRPr>
          </a:p>
        </p:txBody>
      </p:sp>
      <p:sp>
        <p:nvSpPr>
          <p:cNvPr id="16" name="TextBox 15">
            <a:extLst>
              <a:ext uri="{FF2B5EF4-FFF2-40B4-BE49-F238E27FC236}">
                <a16:creationId xmlns:a16="http://schemas.microsoft.com/office/drawing/2014/main" id="{AABBD3EF-54EC-4974-83E0-3DB19493A591}"/>
              </a:ext>
            </a:extLst>
          </p:cNvPr>
          <p:cNvSpPr txBox="1"/>
          <p:nvPr/>
        </p:nvSpPr>
        <p:spPr>
          <a:xfrm>
            <a:off x="6139542" y="3432629"/>
            <a:ext cx="4005941" cy="461665"/>
          </a:xfrm>
          <a:prstGeom prst="rect">
            <a:avLst/>
          </a:prstGeom>
          <a:solidFill>
            <a:schemeClr val="bg1">
              <a:lumMod val="9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cs typeface="Calibri"/>
              </a:rPr>
              <a:t>Cancer</a:t>
            </a:r>
            <a:endParaRPr lang="en-US" sz="2400" b="1"/>
          </a:p>
        </p:txBody>
      </p:sp>
      <p:sp>
        <p:nvSpPr>
          <p:cNvPr id="17" name="TextBox 16">
            <a:extLst>
              <a:ext uri="{FF2B5EF4-FFF2-40B4-BE49-F238E27FC236}">
                <a16:creationId xmlns:a16="http://schemas.microsoft.com/office/drawing/2014/main" id="{FD569C80-FA39-4DC5-B795-0248236C548C}"/>
              </a:ext>
            </a:extLst>
          </p:cNvPr>
          <p:cNvSpPr txBox="1"/>
          <p:nvPr/>
        </p:nvSpPr>
        <p:spPr>
          <a:xfrm>
            <a:off x="6139541" y="3969656"/>
            <a:ext cx="4005941" cy="461665"/>
          </a:xfrm>
          <a:prstGeom prst="rect">
            <a:avLst/>
          </a:prstGeom>
          <a:solidFill>
            <a:schemeClr val="bg1">
              <a:lumMod val="9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Calibri"/>
              </a:rPr>
              <a:t>Heart attack</a:t>
            </a:r>
            <a:endParaRPr lang="en-US" sz="2400" b="1"/>
          </a:p>
        </p:txBody>
      </p:sp>
      <p:sp>
        <p:nvSpPr>
          <p:cNvPr id="18" name="TextBox 17">
            <a:extLst>
              <a:ext uri="{FF2B5EF4-FFF2-40B4-BE49-F238E27FC236}">
                <a16:creationId xmlns:a16="http://schemas.microsoft.com/office/drawing/2014/main" id="{8F7D1B01-D21B-4672-B8F2-498ED87D5E3A}"/>
              </a:ext>
            </a:extLst>
          </p:cNvPr>
          <p:cNvSpPr txBox="1"/>
          <p:nvPr/>
        </p:nvSpPr>
        <p:spPr>
          <a:xfrm>
            <a:off x="6139540" y="4506684"/>
            <a:ext cx="3998684" cy="461665"/>
          </a:xfrm>
          <a:prstGeom prst="rect">
            <a:avLst/>
          </a:prstGeom>
          <a:solidFill>
            <a:schemeClr val="bg1">
              <a:lumMod val="9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t>Diabetes</a:t>
            </a:r>
          </a:p>
        </p:txBody>
      </p:sp>
      <p:sp>
        <p:nvSpPr>
          <p:cNvPr id="19" name="TextBox 18">
            <a:extLst>
              <a:ext uri="{FF2B5EF4-FFF2-40B4-BE49-F238E27FC236}">
                <a16:creationId xmlns:a16="http://schemas.microsoft.com/office/drawing/2014/main" id="{864997EF-C3A2-4CBE-8E7D-D8A4CE98D337}"/>
              </a:ext>
            </a:extLst>
          </p:cNvPr>
          <p:cNvSpPr txBox="1"/>
          <p:nvPr/>
        </p:nvSpPr>
        <p:spPr>
          <a:xfrm>
            <a:off x="6139539" y="5043712"/>
            <a:ext cx="4005941" cy="461665"/>
          </a:xfrm>
          <a:prstGeom prst="rect">
            <a:avLst/>
          </a:prstGeom>
          <a:solidFill>
            <a:schemeClr val="bg1">
              <a:lumMod val="9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cs typeface="Calibri"/>
              </a:rPr>
              <a:t>Asthma</a:t>
            </a:r>
            <a:endParaRPr lang="en-US" sz="2400" b="1"/>
          </a:p>
        </p:txBody>
      </p:sp>
      <p:sp>
        <p:nvSpPr>
          <p:cNvPr id="22" name="TextBox 21">
            <a:extLst>
              <a:ext uri="{FF2B5EF4-FFF2-40B4-BE49-F238E27FC236}">
                <a16:creationId xmlns:a16="http://schemas.microsoft.com/office/drawing/2014/main" id="{0CA5F6C4-9278-46CF-865A-AFC36F8D7A8A}"/>
              </a:ext>
            </a:extLst>
          </p:cNvPr>
          <p:cNvSpPr txBox="1"/>
          <p:nvPr/>
        </p:nvSpPr>
        <p:spPr>
          <a:xfrm>
            <a:off x="6139541" y="2895600"/>
            <a:ext cx="3998684" cy="461665"/>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bg1"/>
                </a:solidFill>
              </a:rPr>
              <a:t>Non-Communicable Diseases</a:t>
            </a:r>
            <a:endParaRPr lang="en-US" sz="2400" b="1">
              <a:solidFill>
                <a:schemeClr val="bg1"/>
              </a:solidFill>
              <a:cs typeface="Calibri"/>
            </a:endParaRPr>
          </a:p>
        </p:txBody>
      </p:sp>
    </p:spTree>
    <p:extLst>
      <p:ext uri="{BB962C8B-B14F-4D97-AF65-F5344CB8AC3E}">
        <p14:creationId xmlns:p14="http://schemas.microsoft.com/office/powerpoint/2010/main" val="78460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7AC619-FD95-4D81-B55B-DB721076B82C}"/>
              </a:ext>
            </a:extLst>
          </p:cNvPr>
          <p:cNvSpPr txBox="1"/>
          <p:nvPr/>
        </p:nvSpPr>
        <p:spPr>
          <a:xfrm>
            <a:off x="450417" y="5944321"/>
            <a:ext cx="6928403" cy="461665"/>
          </a:xfrm>
          <a:prstGeom prst="rect">
            <a:avLst/>
          </a:prstGeom>
          <a:noFill/>
        </p:spPr>
        <p:txBody>
          <a:bodyPr wrap="square" lIns="91440" tIns="45720" rIns="91440" bIns="45720" anchor="t">
            <a:spAutoFit/>
          </a:bodyPr>
          <a:lstStyle/>
          <a:p>
            <a:pPr eaLnBrk="1" hangingPunct="1"/>
            <a:endParaRPr lang="en-GB" altLang="en-US" sz="2400">
              <a:solidFill>
                <a:srgbClr val="FF6600"/>
              </a:solidFill>
              <a:latin typeface="Arial Nova Light"/>
            </a:endParaRPr>
          </a:p>
        </p:txBody>
      </p:sp>
      <p:sp>
        <p:nvSpPr>
          <p:cNvPr id="5" name="TextBox 4">
            <a:extLst>
              <a:ext uri="{FF2B5EF4-FFF2-40B4-BE49-F238E27FC236}">
                <a16:creationId xmlns:a16="http://schemas.microsoft.com/office/drawing/2014/main" id="{A6FAD4AC-FB0D-4A38-9AC3-1E1568D06BA9}"/>
              </a:ext>
            </a:extLst>
          </p:cNvPr>
          <p:cNvSpPr txBox="1"/>
          <p:nvPr/>
        </p:nvSpPr>
        <p:spPr>
          <a:xfrm>
            <a:off x="326020" y="3024072"/>
            <a:ext cx="6709049" cy="584775"/>
          </a:xfrm>
          <a:prstGeom prst="rect">
            <a:avLst/>
          </a:prstGeom>
          <a:noFill/>
        </p:spPr>
        <p:txBody>
          <a:bodyPr wrap="square" lIns="91440" tIns="45720" rIns="91440" bIns="45720" anchor="t">
            <a:spAutoFit/>
          </a:bodyPr>
          <a:lstStyle/>
          <a:p>
            <a:pPr eaLnBrk="1" hangingPunct="1"/>
            <a:endParaRPr lang="en-GB" altLang="en-US" sz="3200"/>
          </a:p>
        </p:txBody>
      </p:sp>
      <p:sp>
        <p:nvSpPr>
          <p:cNvPr id="13" name="TextBox 12">
            <a:extLst>
              <a:ext uri="{FF2B5EF4-FFF2-40B4-BE49-F238E27FC236}">
                <a16:creationId xmlns:a16="http://schemas.microsoft.com/office/drawing/2014/main" id="{B3C1810C-F14F-4118-9310-8FF5B22484F4}"/>
              </a:ext>
            </a:extLst>
          </p:cNvPr>
          <p:cNvSpPr txBox="1"/>
          <p:nvPr/>
        </p:nvSpPr>
        <p:spPr>
          <a:xfrm>
            <a:off x="319419" y="1497802"/>
            <a:ext cx="7497641" cy="5363685"/>
          </a:xfrm>
          <a:prstGeom prst="rect">
            <a:avLst/>
          </a:prstGeom>
          <a:noFill/>
        </p:spPr>
        <p:txBody>
          <a:bodyPr wrap="square" lIns="91440" tIns="45720" rIns="91440" bIns="45720" anchor="t">
            <a:spAutoFit/>
          </a:bodyPr>
          <a:lstStyle/>
          <a:p>
            <a:endParaRPr lang="en-US" sz="2400">
              <a:latin typeface="Arial"/>
              <a:cs typeface="Arial"/>
            </a:endParaRPr>
          </a:p>
          <a:p>
            <a:endParaRPr lang="en-US" sz="2400">
              <a:latin typeface="Arial"/>
              <a:cs typeface="Arial"/>
            </a:endParaRPr>
          </a:p>
          <a:p>
            <a:r>
              <a:rPr lang="en-US" sz="2400" b="1" dirty="0">
                <a:latin typeface="Arial"/>
                <a:cs typeface="Arial"/>
              </a:rPr>
              <a:t>Can you write a definition for the words communicable and non-communicable, in </a:t>
            </a:r>
            <a:br>
              <a:rPr lang="en-US" sz="2400" b="1" dirty="0">
                <a:latin typeface="Arial"/>
                <a:cs typeface="Arial"/>
              </a:rPr>
            </a:br>
            <a:r>
              <a:rPr lang="en-US" sz="2400" b="1" dirty="0">
                <a:latin typeface="Arial"/>
                <a:cs typeface="Arial"/>
              </a:rPr>
              <a:t>terms of diseases?</a:t>
            </a:r>
            <a:endParaRPr lang="en-US" b="1" dirty="0">
              <a:latin typeface="Arial"/>
              <a:cs typeface="Arial"/>
            </a:endParaRPr>
          </a:p>
          <a:p>
            <a:endParaRPr lang="en-GB" sz="1000" dirty="0">
              <a:solidFill>
                <a:srgbClr val="FF6600"/>
              </a:solidFill>
              <a:latin typeface="Arial"/>
              <a:cs typeface="Arial"/>
            </a:endParaRPr>
          </a:p>
          <a:p>
            <a:r>
              <a:rPr lang="en-GB" sz="2400" dirty="0">
                <a:solidFill>
                  <a:srgbClr val="FF6E00"/>
                </a:solidFill>
                <a:latin typeface="Arial"/>
                <a:cs typeface="Arial"/>
              </a:rPr>
              <a:t>Communicable</a:t>
            </a:r>
            <a:r>
              <a:rPr lang="en-GB" sz="2400" dirty="0">
                <a:latin typeface="Arial"/>
                <a:cs typeface="Arial"/>
              </a:rPr>
              <a:t> diseases can be </a:t>
            </a:r>
            <a:r>
              <a:rPr lang="en-GB" sz="2400" dirty="0">
                <a:solidFill>
                  <a:srgbClr val="FF6E00"/>
                </a:solidFill>
                <a:latin typeface="Arial"/>
                <a:cs typeface="Arial"/>
              </a:rPr>
              <a:t>spread</a:t>
            </a:r>
            <a:r>
              <a:rPr lang="en-GB" sz="2400" dirty="0">
                <a:solidFill>
                  <a:srgbClr val="FF6600"/>
                </a:solidFill>
                <a:latin typeface="Arial"/>
                <a:cs typeface="Arial"/>
              </a:rPr>
              <a:t> </a:t>
            </a:r>
            <a:r>
              <a:rPr lang="en-GB" sz="2400" dirty="0">
                <a:latin typeface="Arial"/>
                <a:cs typeface="Arial"/>
              </a:rPr>
              <a:t>from </a:t>
            </a:r>
            <a:br>
              <a:rPr lang="en-GB" sz="2400" dirty="0">
                <a:latin typeface="Arial"/>
                <a:cs typeface="Arial"/>
              </a:rPr>
            </a:br>
            <a:r>
              <a:rPr lang="en-GB" sz="2400" dirty="0">
                <a:latin typeface="Arial"/>
                <a:cs typeface="Arial"/>
              </a:rPr>
              <a:t>person to person. They are </a:t>
            </a:r>
            <a:r>
              <a:rPr lang="en-GB" sz="2400" dirty="0">
                <a:solidFill>
                  <a:srgbClr val="FF6E00"/>
                </a:solidFill>
                <a:latin typeface="Arial"/>
                <a:cs typeface="Arial"/>
              </a:rPr>
              <a:t>infectious.</a:t>
            </a:r>
            <a:endParaRPr lang="en-US" sz="2400" dirty="0">
              <a:solidFill>
                <a:srgbClr val="FF6E00"/>
              </a:solidFill>
              <a:latin typeface="Arial"/>
              <a:ea typeface="+mn-lt"/>
              <a:cs typeface="Arial"/>
            </a:endParaRPr>
          </a:p>
          <a:p>
            <a:endParaRPr lang="en-GB" sz="1000" dirty="0">
              <a:solidFill>
                <a:srgbClr val="FF6600"/>
              </a:solidFill>
              <a:latin typeface="Arial"/>
              <a:cs typeface="Arial"/>
            </a:endParaRPr>
          </a:p>
          <a:p>
            <a:r>
              <a:rPr lang="en-GB" sz="2400" dirty="0">
                <a:solidFill>
                  <a:srgbClr val="FF6E00"/>
                </a:solidFill>
                <a:latin typeface="Arial"/>
                <a:cs typeface="Arial"/>
              </a:rPr>
              <a:t>Non communicable</a:t>
            </a:r>
            <a:r>
              <a:rPr lang="en-GB" sz="2400" dirty="0">
                <a:solidFill>
                  <a:srgbClr val="FF6600"/>
                </a:solidFill>
                <a:latin typeface="Arial"/>
                <a:cs typeface="Arial"/>
              </a:rPr>
              <a:t> </a:t>
            </a:r>
            <a:r>
              <a:rPr lang="en-GB" sz="2400" dirty="0">
                <a:latin typeface="Arial"/>
                <a:cs typeface="Arial"/>
              </a:rPr>
              <a:t>diseases </a:t>
            </a:r>
            <a:r>
              <a:rPr lang="en-GB" sz="2400" dirty="0">
                <a:solidFill>
                  <a:srgbClr val="FF6E00"/>
                </a:solidFill>
                <a:latin typeface="Arial"/>
                <a:cs typeface="Arial"/>
              </a:rPr>
              <a:t>cannot be spread</a:t>
            </a:r>
            <a:r>
              <a:rPr lang="en-GB" sz="2400" dirty="0">
                <a:solidFill>
                  <a:srgbClr val="FF6600"/>
                </a:solidFill>
                <a:latin typeface="Arial"/>
                <a:cs typeface="Arial"/>
              </a:rPr>
              <a:t> </a:t>
            </a:r>
            <a:br>
              <a:rPr lang="en-GB" sz="2400" dirty="0">
                <a:solidFill>
                  <a:srgbClr val="FF6600"/>
                </a:solidFill>
                <a:latin typeface="Arial"/>
                <a:cs typeface="Arial"/>
              </a:rPr>
            </a:br>
            <a:r>
              <a:rPr lang="en-GB" sz="2400" dirty="0">
                <a:latin typeface="Arial"/>
                <a:cs typeface="Arial"/>
              </a:rPr>
              <a:t>from person to person.</a:t>
            </a:r>
            <a:endParaRPr lang="en-GB" dirty="0">
              <a:latin typeface="Arial"/>
              <a:cs typeface="Arial"/>
            </a:endParaRPr>
          </a:p>
          <a:p>
            <a:endParaRPr lang="en-GB" sz="1000" dirty="0">
              <a:latin typeface="Arial"/>
              <a:cs typeface="Arial"/>
            </a:endParaRPr>
          </a:p>
          <a:p>
            <a:r>
              <a:rPr lang="en-GB" sz="2400" dirty="0">
                <a:latin typeface="Arial"/>
                <a:cs typeface="Arial"/>
              </a:rPr>
              <a:t>Communicable diseases are spread by </a:t>
            </a:r>
            <a:r>
              <a:rPr lang="en-GB" sz="2400" dirty="0">
                <a:solidFill>
                  <a:srgbClr val="FF6E00"/>
                </a:solidFill>
                <a:latin typeface="Arial"/>
                <a:cs typeface="Arial"/>
              </a:rPr>
              <a:t>microorganisms</a:t>
            </a:r>
            <a:r>
              <a:rPr lang="en-GB" sz="2400" dirty="0">
                <a:latin typeface="Arial"/>
                <a:cs typeface="Arial"/>
              </a:rPr>
              <a:t> known as </a:t>
            </a:r>
            <a:r>
              <a:rPr lang="en-GB" sz="2400" dirty="0">
                <a:solidFill>
                  <a:srgbClr val="FF6E00"/>
                </a:solidFill>
                <a:latin typeface="Arial"/>
                <a:cs typeface="Arial"/>
              </a:rPr>
              <a:t>pathogens</a:t>
            </a:r>
            <a:endParaRPr lang="en-GB" sz="2400" dirty="0">
              <a:solidFill>
                <a:srgbClr val="FF6E00"/>
              </a:solidFill>
              <a:latin typeface="Arial"/>
              <a:ea typeface="+mn-lt"/>
              <a:cs typeface="Arial"/>
            </a:endParaRPr>
          </a:p>
          <a:p>
            <a:endParaRPr lang="en-GB" sz="2400">
              <a:latin typeface="Arial"/>
              <a:cs typeface="Arial"/>
            </a:endParaRPr>
          </a:p>
          <a:p>
            <a:endParaRPr lang="en-US" sz="2400">
              <a:latin typeface="Arial"/>
              <a:cs typeface="Arial"/>
            </a:endParaRPr>
          </a:p>
        </p:txBody>
      </p:sp>
      <p:sp>
        <p:nvSpPr>
          <p:cNvPr id="3" name="Text Box 23">
            <a:extLst>
              <a:ext uri="{FF2B5EF4-FFF2-40B4-BE49-F238E27FC236}">
                <a16:creationId xmlns:a16="http://schemas.microsoft.com/office/drawing/2014/main" id="{0A34AF9A-F220-4473-97AE-13B515BCC12D}"/>
              </a:ext>
            </a:extLst>
          </p:cNvPr>
          <p:cNvSpPr txBox="1">
            <a:spLocks noChangeArrowheads="1"/>
          </p:cNvSpPr>
          <p:nvPr/>
        </p:nvSpPr>
        <p:spPr bwMode="auto">
          <a:xfrm>
            <a:off x="309465" y="1178796"/>
            <a:ext cx="984959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3200" b="1">
                <a:latin typeface="Arial"/>
                <a:cs typeface="Arial"/>
              </a:rPr>
              <a:t>COMMUNICABLE AND </a:t>
            </a:r>
            <a:br>
              <a:rPr lang="en-GB" altLang="en-US" sz="3200" b="1">
                <a:latin typeface="Arial"/>
                <a:cs typeface="Arial"/>
              </a:rPr>
            </a:br>
            <a:r>
              <a:rPr lang="en-GB" altLang="en-US" sz="3200" b="1">
                <a:latin typeface="Arial"/>
                <a:cs typeface="Arial"/>
              </a:rPr>
              <a:t>NON-COMMUNICABLE DISEASES</a:t>
            </a:r>
            <a:endParaRPr lang="en-GB" sz="3200" b="1">
              <a:latin typeface="Arial"/>
              <a:cs typeface="Arial"/>
            </a:endParaRPr>
          </a:p>
        </p:txBody>
      </p:sp>
      <p:pic>
        <p:nvPicPr>
          <p:cNvPr id="10" name="Picture 9">
            <a:extLst>
              <a:ext uri="{FF2B5EF4-FFF2-40B4-BE49-F238E27FC236}">
                <a16:creationId xmlns:a16="http://schemas.microsoft.com/office/drawing/2014/main" id="{CA120BB6-8FD4-9F47-A141-C5E9446803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8630"/>
            <a:ext cx="12192000" cy="972310"/>
          </a:xfrm>
          <a:prstGeom prst="rect">
            <a:avLst/>
          </a:prstGeom>
        </p:spPr>
      </p:pic>
      <p:pic>
        <p:nvPicPr>
          <p:cNvPr id="4" name="Picture 7" descr="A person wearing glasses&#10;&#10;Description automatically generated">
            <a:extLst>
              <a:ext uri="{FF2B5EF4-FFF2-40B4-BE49-F238E27FC236}">
                <a16:creationId xmlns:a16="http://schemas.microsoft.com/office/drawing/2014/main" id="{FB31CA92-4950-4D76-AAC3-CA040AA96C8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604915" y="2227777"/>
            <a:ext cx="4265407" cy="3703295"/>
          </a:xfrm>
          <a:prstGeom prst="rect">
            <a:avLst/>
          </a:prstGeom>
        </p:spPr>
      </p:pic>
    </p:spTree>
    <p:extLst>
      <p:ext uri="{BB962C8B-B14F-4D97-AF65-F5344CB8AC3E}">
        <p14:creationId xmlns:p14="http://schemas.microsoft.com/office/powerpoint/2010/main" val="23759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027" name="5d0878f2-9db8-47d3-98f3-f283bdbdc1c3" descr="Image">
            <a:extLst>
              <a:ext uri="{FF2B5EF4-FFF2-40B4-BE49-F238E27FC236}">
                <a16:creationId xmlns:a16="http://schemas.microsoft.com/office/drawing/2014/main" id="{1192A347-D55C-484A-B7A5-7327CE82763E}"/>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5400000">
            <a:off x="7491450" y="1642119"/>
            <a:ext cx="4889568" cy="372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82DF4860-6361-4E74-BC58-1A6FFC575BAF}"/>
              </a:ext>
            </a:extLst>
          </p:cNvPr>
          <p:cNvSpPr>
            <a:spLocks noGrp="1"/>
          </p:cNvSpPr>
          <p:nvPr>
            <p:ph type="title" idx="4294967295"/>
          </p:nvPr>
        </p:nvSpPr>
        <p:spPr>
          <a:xfrm>
            <a:off x="285750" y="1196699"/>
            <a:ext cx="11804219" cy="995915"/>
          </a:xfrm>
        </p:spPr>
        <p:txBody>
          <a:bodyPr lIns="91440" tIns="45720" rIns="91440" bIns="45720" anchor="t"/>
          <a:lstStyle/>
          <a:p>
            <a:r>
              <a:rPr lang="en-US" sz="3200" b="1">
                <a:latin typeface="Arial"/>
                <a:cs typeface="Arial"/>
              </a:rPr>
              <a:t>ZERO DAYS CLASS ACTIVITY </a:t>
            </a:r>
            <a:br>
              <a:rPr lang="en-US" sz="3200" b="1">
                <a:latin typeface="Arial"/>
                <a:cs typeface="Arial"/>
              </a:rPr>
            </a:br>
            <a:r>
              <a:rPr lang="en-US" sz="2800" b="1">
                <a:latin typeface="Arial"/>
                <a:cs typeface="Arial"/>
              </a:rPr>
              <a:t>Modelling the spread of an infection</a:t>
            </a:r>
            <a:endParaRPr lang="en-GB" sz="2800" b="1">
              <a:latin typeface="Arial"/>
              <a:cs typeface="Arial"/>
            </a:endParaRPr>
          </a:p>
        </p:txBody>
      </p:sp>
      <p:sp>
        <p:nvSpPr>
          <p:cNvPr id="3" name="Content Placeholder 2">
            <a:extLst>
              <a:ext uri="{FF2B5EF4-FFF2-40B4-BE49-F238E27FC236}">
                <a16:creationId xmlns:a16="http://schemas.microsoft.com/office/drawing/2014/main" id="{4A03071A-5D02-4167-B382-95570B11FE5F}"/>
              </a:ext>
            </a:extLst>
          </p:cNvPr>
          <p:cNvSpPr>
            <a:spLocks noGrp="1"/>
          </p:cNvSpPr>
          <p:nvPr>
            <p:ph idx="4294967295"/>
          </p:nvPr>
        </p:nvSpPr>
        <p:spPr>
          <a:xfrm>
            <a:off x="287564" y="2371298"/>
            <a:ext cx="7499804" cy="1062946"/>
          </a:xfrm>
        </p:spPr>
        <p:txBody>
          <a:bodyPr vert="horz" lIns="91440" tIns="45720" rIns="91440" bIns="45720" rtlCol="0" anchor="t">
            <a:noAutofit/>
          </a:bodyPr>
          <a:lstStyle/>
          <a:p>
            <a:pPr marL="0" indent="0">
              <a:buNone/>
            </a:pPr>
            <a:r>
              <a:rPr lang="en-GB" sz="2200">
                <a:latin typeface="Arial"/>
                <a:cs typeface="Arial"/>
              </a:rPr>
              <a:t>You are going to carry out a practical investigation to look at the spread of a communicable disease.</a:t>
            </a:r>
            <a:endParaRPr lang="en-US" sz="2200">
              <a:latin typeface="Arial"/>
              <a:cs typeface="Arial"/>
            </a:endParaRPr>
          </a:p>
          <a:p>
            <a:pPr>
              <a:buClr>
                <a:srgbClr val="FF6E00"/>
              </a:buClr>
              <a:buFont typeface="Wingdings" pitchFamily="2" charset="2"/>
              <a:buChar char="§"/>
            </a:pPr>
            <a:r>
              <a:rPr lang="en-GB" sz="2200">
                <a:latin typeface="Arial"/>
                <a:ea typeface="+mn-lt"/>
                <a:cs typeface="Arial"/>
              </a:rPr>
              <a:t>Communicable diseases are spread by </a:t>
            </a:r>
            <a:r>
              <a:rPr lang="en-GB" sz="2200">
                <a:solidFill>
                  <a:srgbClr val="FF6600"/>
                </a:solidFill>
                <a:latin typeface="Arial"/>
                <a:ea typeface="+mn-lt"/>
                <a:cs typeface="Arial"/>
              </a:rPr>
              <a:t>microorganisms</a:t>
            </a:r>
            <a:r>
              <a:rPr lang="en-GB" sz="2200">
                <a:latin typeface="Arial"/>
                <a:ea typeface="+mn-lt"/>
                <a:cs typeface="Arial"/>
              </a:rPr>
              <a:t> known as </a:t>
            </a:r>
            <a:r>
              <a:rPr lang="en-GB" sz="2200">
                <a:solidFill>
                  <a:srgbClr val="FF6600"/>
                </a:solidFill>
                <a:latin typeface="Arial"/>
                <a:ea typeface="+mn-lt"/>
                <a:cs typeface="Arial"/>
              </a:rPr>
              <a:t>pathogens.</a:t>
            </a:r>
            <a:endParaRPr lang="en-GB" sz="2200">
              <a:latin typeface="Arial"/>
              <a:cs typeface="Arial"/>
            </a:endParaRPr>
          </a:p>
          <a:p>
            <a:pPr>
              <a:buClr>
                <a:srgbClr val="FF6E00"/>
              </a:buClr>
              <a:buFont typeface="Wingdings" pitchFamily="2" charset="2"/>
              <a:buChar char="§"/>
            </a:pPr>
            <a:r>
              <a:rPr lang="en-GB" sz="2200">
                <a:latin typeface="Arial"/>
                <a:ea typeface="+mn-lt"/>
                <a:cs typeface="Arial"/>
              </a:rPr>
              <a:t>Share a small amount of the fluid in your test tube with five other people in your class using the pipette provided.</a:t>
            </a:r>
            <a:endParaRPr lang="en-GB" sz="2200">
              <a:solidFill>
                <a:srgbClr val="FF6600"/>
              </a:solidFill>
              <a:latin typeface="Arial"/>
              <a:ea typeface="+mn-lt"/>
              <a:cs typeface="Arial"/>
            </a:endParaRPr>
          </a:p>
          <a:p>
            <a:pPr>
              <a:buClr>
                <a:srgbClr val="FF6E00"/>
              </a:buClr>
              <a:buFont typeface="Wingdings" pitchFamily="2" charset="2"/>
              <a:buChar char="§"/>
            </a:pPr>
            <a:r>
              <a:rPr lang="en-GB" sz="2200">
                <a:latin typeface="Arial"/>
                <a:ea typeface="+mn-lt"/>
                <a:cs typeface="Arial"/>
              </a:rPr>
              <a:t>One person in the group was infected at the start, now it is time to get tested to see who is infected. Place a couple of drops of iodine in each test tube - if it turns black that person has become infected.</a:t>
            </a:r>
          </a:p>
        </p:txBody>
      </p:sp>
      <p:pic>
        <p:nvPicPr>
          <p:cNvPr id="5" name="Picture 4">
            <a:extLst>
              <a:ext uri="{FF2B5EF4-FFF2-40B4-BE49-F238E27FC236}">
                <a16:creationId xmlns:a16="http://schemas.microsoft.com/office/drawing/2014/main" id="{650D37F3-3C43-FB42-836D-96AE33D9C3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2192000" cy="972310"/>
          </a:xfrm>
          <a:prstGeom prst="rect">
            <a:avLst/>
          </a:prstGeom>
        </p:spPr>
      </p:pic>
    </p:spTree>
    <p:extLst>
      <p:ext uri="{BB962C8B-B14F-4D97-AF65-F5344CB8AC3E}">
        <p14:creationId xmlns:p14="http://schemas.microsoft.com/office/powerpoint/2010/main" val="42758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22386262900E489A061346DC7B7A48" ma:contentTypeVersion="12" ma:contentTypeDescription="Create a new document." ma:contentTypeScope="" ma:versionID="b7eeff0c917d904a251998aba1fadbbd">
  <xsd:schema xmlns:xsd="http://www.w3.org/2001/XMLSchema" xmlns:xs="http://www.w3.org/2001/XMLSchema" xmlns:p="http://schemas.microsoft.com/office/2006/metadata/properties" xmlns:ns2="4b31ba56-69c9-4f7b-a39a-403e4e2674f0" xmlns:ns3="49db2f9b-a592-452f-a9b5-f90c48491e0e" targetNamespace="http://schemas.microsoft.com/office/2006/metadata/properties" ma:root="true" ma:fieldsID="eeb9ffee5fe9ad6a54dad368d4f8c798" ns2:_="" ns3:_="">
    <xsd:import namespace="4b31ba56-69c9-4f7b-a39a-403e4e2674f0"/>
    <xsd:import namespace="49db2f9b-a592-452f-a9b5-f90c48491e0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2:MediaServiceOCR"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31ba56-69c9-4f7b-a39a-403e4e2674f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9db2f9b-a592-452f-a9b5-f90c48491e0e"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9B5181-E93F-4C1D-A0A8-E65F4AE002FE}">
  <ds:schemaRefs>
    <ds:schemaRef ds:uri="49db2f9b-a592-452f-a9b5-f90c48491e0e"/>
    <ds:schemaRef ds:uri="4b31ba56-69c9-4f7b-a39a-403e4e2674f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DAB8D90-788F-4464-99F0-9BE76FF4B476}">
  <ds:schemaRefs>
    <ds:schemaRef ds:uri="http://schemas.microsoft.com/sharepoint/v3/contenttype/forms"/>
  </ds:schemaRefs>
</ds:datastoreItem>
</file>

<file path=customXml/itemProps3.xml><?xml version="1.0" encoding="utf-8"?>
<ds:datastoreItem xmlns:ds="http://schemas.openxmlformats.org/officeDocument/2006/customXml" ds:itemID="{CF03982E-B31D-4A50-B7BC-5B852ED6E575}">
  <ds:schemaRefs>
    <ds:schemaRef ds:uri="http://purl.org/dc/terms/"/>
    <ds:schemaRef ds:uri="4b31ba56-69c9-4f7b-a39a-403e4e2674f0"/>
    <ds:schemaRef ds:uri="http://www.w3.org/XML/1998/namespace"/>
    <ds:schemaRef ds:uri="http://purl.org/dc/elements/1.1/"/>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49db2f9b-a592-452f-a9b5-f90c48491e0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TotalTime>
  <Words>1847</Words>
  <Application>Microsoft Office PowerPoint</Application>
  <PresentationFormat>Widescreen</PresentationFormat>
  <Paragraphs>208</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Arial Nova</vt:lpstr>
      <vt:lpstr>Arial Nova Light</vt:lpstr>
      <vt:lpstr>Calibri</vt:lpstr>
      <vt:lpstr>Calibri Light</vt:lpstr>
      <vt:lpstr>Wingdings</vt:lpstr>
      <vt:lpstr>Office Theme</vt:lpstr>
      <vt:lpstr>PowerPoint Presentation</vt:lpstr>
      <vt:lpstr>IMAGINE STANDING ON THE PODIUM, COLLECTING A MEDAL AFTER WINNING A MAJOR SPORTING EVENT</vt:lpstr>
      <vt:lpstr>NOW IMAGINE THE DISAPPOINTMENT OF  MISSING OUT DUE TO AN ILLNESS</vt:lpstr>
      <vt:lpstr>INEOS Grenadiers identified illness as a threat to the performance of their world beating cycling team several years ago, so they started the Zero Days project to reduce illness in the team.</vt:lpstr>
      <vt:lpstr>PowerPoint Presentation</vt:lpstr>
      <vt:lpstr>PowerPoint Presentation</vt:lpstr>
      <vt:lpstr>PowerPoint Presentation</vt:lpstr>
      <vt:lpstr>PowerPoint Presentation</vt:lpstr>
      <vt:lpstr>ZERO DAYS CLASS ACTIVITY  Modelling the spread of an infection</vt:lpstr>
      <vt:lpstr>PowerPoint Presentation</vt:lpstr>
      <vt:lpstr>PowerPoint Presentation</vt:lpstr>
      <vt:lpstr>WHAT IS A PATHOGEN?  A MICROORGANISM THAT CAUSES  INFECTIOUS DISEASE</vt:lpstr>
      <vt:lpstr>PowerPoint Presentation</vt:lpstr>
      <vt:lpstr>PowerPoint Presentation</vt:lpstr>
      <vt:lpstr>PowerPoint Presentation</vt:lpstr>
      <vt:lpstr>PowerPoint Presentation</vt:lpstr>
      <vt:lpstr>WHY IS IT CALLED  CORONAVIRUS?</vt:lpstr>
      <vt:lpstr>WHAT IS COVID-19?  COVID-19 IS THE NAME THAT HAS BEEN GIVEN TO THE DISEASE CAUSED BY A NOVEL STRAIN OF CORONAVIRUS. </vt:lpstr>
      <vt:lpstr>PowerPoint Presentation</vt:lpstr>
      <vt:lpstr>WHAT IS COVID-19? </vt:lpstr>
      <vt:lpstr>PowerPoint Presentation</vt:lpstr>
      <vt:lpstr>PowerPoint Presentation</vt:lpstr>
      <vt:lpstr>VIRUSES – THE KEY POINTS  VIRUSES ARE EVEN SMALLER THAN BACTERIA. VIRUSES CAN ONLY REPRODUCE INSIDE HOST CELLS. </vt:lpstr>
      <vt:lpstr>VIRUSES – THE KEY POINTS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Zero</dc:title>
  <dc:creator>Becci Barrie</dc:creator>
  <cp:lastModifiedBy>Elizabeth Hooper</cp:lastModifiedBy>
  <cp:revision>41</cp:revision>
  <dcterms:created xsi:type="dcterms:W3CDTF">2020-08-14T10:54:40Z</dcterms:created>
  <dcterms:modified xsi:type="dcterms:W3CDTF">2021-08-25T09:51:31Z</dcterms:modified>
</cp:coreProperties>
</file>