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7.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13"/>
  </p:notesMasterIdLst>
  <p:sldIdLst>
    <p:sldId id="416" r:id="rId5"/>
    <p:sldId id="417" r:id="rId6"/>
    <p:sldId id="426" r:id="rId7"/>
    <p:sldId id="418" r:id="rId8"/>
    <p:sldId id="423" r:id="rId9"/>
    <p:sldId id="410" r:id="rId10"/>
    <p:sldId id="421" r:id="rId11"/>
    <p:sldId id="422" r:id="rId12"/>
  </p:sldIdLst>
  <p:sldSz cx="10691813" cy="7559675"/>
  <p:notesSz cx="6858000" cy="9144000"/>
  <p:defaultTextStyle>
    <a:defPPr>
      <a:defRPr lang="en-US"/>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Flowers" initials="DF"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4565A"/>
    <a:srgbClr val="FF6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6" autoAdjust="0"/>
    <p:restoredTop sz="94712" autoAdjust="0"/>
  </p:normalViewPr>
  <p:slideViewPr>
    <p:cSldViewPr snapToGrid="0">
      <p:cViewPr>
        <p:scale>
          <a:sx n="115" d="100"/>
          <a:sy n="115" d="100"/>
        </p:scale>
        <p:origin x="648" y="-40"/>
      </p:cViewPr>
      <p:guideLst/>
    </p:cSldViewPr>
  </p:slideViewPr>
  <p:notesTextViewPr>
    <p:cViewPr>
      <p:scale>
        <a:sx n="1" d="1"/>
        <a:sy n="1" d="1"/>
      </p:scale>
      <p:origin x="0" y="0"/>
    </p:cViewPr>
  </p:notesTextViewPr>
  <p:notesViewPr>
    <p:cSldViewPr snapToGrid="0">
      <p:cViewPr varScale="1">
        <p:scale>
          <a:sx n="76" d="100"/>
          <a:sy n="76" d="100"/>
        </p:scale>
        <p:origin x="1200" y="102"/>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notesMaster" Target="notesMasters/notesMaster1.xml"/><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99533-AA53-43D6-B3EA-C82C916FE233}" type="datetimeFigureOut">
              <a:rPr lang="en-GB" smtClean="0"/>
              <a:t>26/10/2020</a:t>
            </a:fld>
            <a:endParaRPr lang="en-GB"/>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F25FD-2F4C-4962-BEB2-2FD06ADCDA01}" type="slidenum">
              <a:rPr lang="en-GB" smtClean="0"/>
              <a:t>‹#›</a:t>
            </a:fld>
            <a:endParaRPr lang="en-GB"/>
          </a:p>
        </p:txBody>
      </p:sp>
    </p:spTree>
    <p:extLst>
      <p:ext uri="{BB962C8B-B14F-4D97-AF65-F5344CB8AC3E}">
        <p14:creationId xmlns:p14="http://schemas.microsoft.com/office/powerpoint/2010/main" val="1794239985"/>
      </p:ext>
    </p:extLst>
  </p:cSld>
  <p:clrMap bg1="lt1" tx1="dk1" bg2="lt2" tx2="dk2" accent1="accent1" accent2="accent2" accent3="accent3" accent4="accent4" accent5="accent5" accent6="accent6" hlink="hlink" folHlink="folHlink"/>
  <p:notesStyle>
    <a:lvl1pPr marL="0" algn="l" defTabSz="1042873" rtl="0" eaLnBrk="1" latinLnBrk="0" hangingPunct="1">
      <a:defRPr sz="1369" kern="1200">
        <a:solidFill>
          <a:schemeClr val="tx1"/>
        </a:solidFill>
        <a:latin typeface="+mn-lt"/>
        <a:ea typeface="+mn-ea"/>
        <a:cs typeface="+mn-cs"/>
      </a:defRPr>
    </a:lvl1pPr>
    <a:lvl2pPr marL="521437" algn="l" defTabSz="1042873" rtl="0" eaLnBrk="1" latinLnBrk="0" hangingPunct="1">
      <a:defRPr sz="1369" kern="1200">
        <a:solidFill>
          <a:schemeClr val="tx1"/>
        </a:solidFill>
        <a:latin typeface="+mn-lt"/>
        <a:ea typeface="+mn-ea"/>
        <a:cs typeface="+mn-cs"/>
      </a:defRPr>
    </a:lvl2pPr>
    <a:lvl3pPr marL="1042873" algn="l" defTabSz="1042873" rtl="0" eaLnBrk="1" latinLnBrk="0" hangingPunct="1">
      <a:defRPr sz="1369" kern="1200">
        <a:solidFill>
          <a:schemeClr val="tx1"/>
        </a:solidFill>
        <a:latin typeface="+mn-lt"/>
        <a:ea typeface="+mn-ea"/>
        <a:cs typeface="+mn-cs"/>
      </a:defRPr>
    </a:lvl3pPr>
    <a:lvl4pPr marL="1564310" algn="l" defTabSz="1042873" rtl="0" eaLnBrk="1" latinLnBrk="0" hangingPunct="1">
      <a:defRPr sz="1369" kern="1200">
        <a:solidFill>
          <a:schemeClr val="tx1"/>
        </a:solidFill>
        <a:latin typeface="+mn-lt"/>
        <a:ea typeface="+mn-ea"/>
        <a:cs typeface="+mn-cs"/>
      </a:defRPr>
    </a:lvl4pPr>
    <a:lvl5pPr marL="2085746" algn="l" defTabSz="1042873" rtl="0" eaLnBrk="1" latinLnBrk="0" hangingPunct="1">
      <a:defRPr sz="1369"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b="1" dirty="0"/>
              <a:t>Teacher notes</a:t>
            </a:r>
          </a:p>
          <a:p>
            <a:r>
              <a:rPr lang="en-GB" dirty="0"/>
              <a:t>Print each of the following 8 renewable energy resource slides and place around the room </a:t>
            </a:r>
          </a:p>
          <a:p>
            <a:r>
              <a:rPr lang="en-GB" dirty="0"/>
              <a:t>Split the class into smaller groups </a:t>
            </a:r>
          </a:p>
          <a:p>
            <a:r>
              <a:rPr lang="en-GB" dirty="0"/>
              <a:t>Each student researches one or two different energy resource before reporting back to the rest of the group teaching them the key points from their notes</a:t>
            </a:r>
          </a:p>
          <a:p>
            <a:r>
              <a:rPr lang="en-GB" dirty="0"/>
              <a:t>All students complete their notes on all resources using the summary sheet available from the STEM Crew resource page.</a:t>
            </a:r>
          </a:p>
          <a:p>
            <a:endParaRPr lang="en-GB" dirty="0"/>
          </a:p>
        </p:txBody>
      </p:sp>
      <p:sp>
        <p:nvSpPr>
          <p:cNvPr id="4" name="Slide Number Placeholder 3"/>
          <p:cNvSpPr>
            <a:spLocks noGrp="1"/>
          </p:cNvSpPr>
          <p:nvPr>
            <p:ph type="sldNum" sz="quarter" idx="5"/>
          </p:nvPr>
        </p:nvSpPr>
        <p:spPr/>
        <p:txBody>
          <a:bodyPr/>
          <a:lstStyle/>
          <a:p>
            <a:fld id="{17DF25FD-2F4C-4962-BEB2-2FD06ADCDA01}" type="slidenum">
              <a:rPr lang="en-GB" smtClean="0"/>
              <a:t>1</a:t>
            </a:fld>
            <a:endParaRPr lang="en-GB"/>
          </a:p>
        </p:txBody>
      </p:sp>
    </p:spTree>
    <p:extLst>
      <p:ext uri="{BB962C8B-B14F-4D97-AF65-F5344CB8AC3E}">
        <p14:creationId xmlns:p14="http://schemas.microsoft.com/office/powerpoint/2010/main" val="142733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DF25FD-2F4C-4962-BEB2-2FD06ADCDA01}" type="slidenum">
              <a:rPr lang="en-GB" smtClean="0"/>
              <a:t>2</a:t>
            </a:fld>
            <a:endParaRPr lang="en-GB"/>
          </a:p>
        </p:txBody>
      </p:sp>
    </p:spTree>
    <p:extLst>
      <p:ext uri="{BB962C8B-B14F-4D97-AF65-F5344CB8AC3E}">
        <p14:creationId xmlns:p14="http://schemas.microsoft.com/office/powerpoint/2010/main" val="2024331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F25FD-2F4C-4962-BEB2-2FD06ADCDA01}" type="slidenum">
              <a:rPr lang="en-GB" smtClean="0"/>
              <a:t>3</a:t>
            </a:fld>
            <a:endParaRPr lang="en-GB"/>
          </a:p>
        </p:txBody>
      </p:sp>
    </p:spTree>
    <p:extLst>
      <p:ext uri="{BB962C8B-B14F-4D97-AF65-F5344CB8AC3E}">
        <p14:creationId xmlns:p14="http://schemas.microsoft.com/office/powerpoint/2010/main" val="5837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F25FD-2F4C-4962-BEB2-2FD06ADCDA01}" type="slidenum">
              <a:rPr lang="en-GB" smtClean="0"/>
              <a:t>4</a:t>
            </a:fld>
            <a:endParaRPr lang="en-GB"/>
          </a:p>
        </p:txBody>
      </p:sp>
    </p:spTree>
    <p:extLst>
      <p:ext uri="{BB962C8B-B14F-4D97-AF65-F5344CB8AC3E}">
        <p14:creationId xmlns:p14="http://schemas.microsoft.com/office/powerpoint/2010/main" val="1633400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F25FD-2F4C-4962-BEB2-2FD06ADCDA01}" type="slidenum">
              <a:rPr lang="en-GB" smtClean="0"/>
              <a:t>5</a:t>
            </a:fld>
            <a:endParaRPr lang="en-GB"/>
          </a:p>
        </p:txBody>
      </p:sp>
    </p:spTree>
    <p:extLst>
      <p:ext uri="{BB962C8B-B14F-4D97-AF65-F5344CB8AC3E}">
        <p14:creationId xmlns:p14="http://schemas.microsoft.com/office/powerpoint/2010/main" val="212401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F25FD-2F4C-4962-BEB2-2FD06ADCDA01}" type="slidenum">
              <a:rPr lang="en-GB" smtClean="0"/>
              <a:t>6</a:t>
            </a:fld>
            <a:endParaRPr lang="en-GB"/>
          </a:p>
        </p:txBody>
      </p:sp>
    </p:spTree>
    <p:extLst>
      <p:ext uri="{BB962C8B-B14F-4D97-AF65-F5344CB8AC3E}">
        <p14:creationId xmlns:p14="http://schemas.microsoft.com/office/powerpoint/2010/main" val="105889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F25FD-2F4C-4962-BEB2-2FD06ADCDA01}" type="slidenum">
              <a:rPr lang="en-GB" smtClean="0"/>
              <a:t>7</a:t>
            </a:fld>
            <a:endParaRPr lang="en-GB"/>
          </a:p>
        </p:txBody>
      </p:sp>
    </p:spTree>
    <p:extLst>
      <p:ext uri="{BB962C8B-B14F-4D97-AF65-F5344CB8AC3E}">
        <p14:creationId xmlns:p14="http://schemas.microsoft.com/office/powerpoint/2010/main" val="2090430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F25FD-2F4C-4962-BEB2-2FD06ADCDA01}" type="slidenum">
              <a:rPr lang="en-GB" smtClean="0"/>
              <a:t>8</a:t>
            </a:fld>
            <a:endParaRPr lang="en-GB"/>
          </a:p>
        </p:txBody>
      </p:sp>
    </p:spTree>
    <p:extLst>
      <p:ext uri="{BB962C8B-B14F-4D97-AF65-F5344CB8AC3E}">
        <p14:creationId xmlns:p14="http://schemas.microsoft.com/office/powerpoint/2010/main" val="232601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smtClean="0"/>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F6C2FC-829D-41CD-8A65-DCD23F079FEB}" type="datetimeFigureOut">
              <a:rPr lang="en-GB" smtClean="0"/>
              <a:t>26/10/2020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98CB9A-EC44-485C-B8CB-BA1528D7B455}" type="slidenum">
              <a:rPr lang="en-GB" smtClean="0"/>
              <a:t>‹#›</a:t>
            </a:fld>
            <a:endParaRPr lang="en-GB"/>
          </a:p>
        </p:txBody>
      </p:sp>
    </p:spTree>
    <p:extLst>
      <p:ext uri="{BB962C8B-B14F-4D97-AF65-F5344CB8AC3E}">
        <p14:creationId xmlns:p14="http://schemas.microsoft.com/office/powerpoint/2010/main" val="1472884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F6C2FC-829D-41CD-8A65-DCD23F079FEB}" type="datetimeFigureOut">
              <a:rPr lang="en-GB" smtClean="0"/>
              <a:t>26/10/2020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98CB9A-EC44-485C-B8CB-BA1528D7B455}" type="slidenum">
              <a:rPr lang="en-GB" smtClean="0"/>
              <a:t>‹#›</a:t>
            </a:fld>
            <a:endParaRPr lang="en-GB"/>
          </a:p>
        </p:txBody>
      </p:sp>
    </p:spTree>
    <p:extLst>
      <p:ext uri="{BB962C8B-B14F-4D97-AF65-F5344CB8AC3E}">
        <p14:creationId xmlns:p14="http://schemas.microsoft.com/office/powerpoint/2010/main" val="40435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F6C2FC-829D-41CD-8A65-DCD23F079FEB}" type="datetimeFigureOut">
              <a:rPr lang="en-GB" smtClean="0"/>
              <a:t>26/10/2020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98CB9A-EC44-485C-B8CB-BA1528D7B455}" type="slidenum">
              <a:rPr lang="en-GB" smtClean="0"/>
              <a:t>‹#›</a:t>
            </a:fld>
            <a:endParaRPr lang="en-GB"/>
          </a:p>
        </p:txBody>
      </p:sp>
    </p:spTree>
    <p:extLst>
      <p:ext uri="{BB962C8B-B14F-4D97-AF65-F5344CB8AC3E}">
        <p14:creationId xmlns:p14="http://schemas.microsoft.com/office/powerpoint/2010/main" val="141481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F6C2FC-829D-41CD-8A65-DCD23F079FEB}" type="datetimeFigureOut">
              <a:rPr lang="en-GB" smtClean="0"/>
              <a:t>26/10/2020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98CB9A-EC44-485C-B8CB-BA1528D7B455}" type="slidenum">
              <a:rPr lang="en-GB" smtClean="0"/>
              <a:t>‹#›</a:t>
            </a:fld>
            <a:endParaRPr lang="en-GB"/>
          </a:p>
        </p:txBody>
      </p:sp>
    </p:spTree>
    <p:extLst>
      <p:ext uri="{BB962C8B-B14F-4D97-AF65-F5344CB8AC3E}">
        <p14:creationId xmlns:p14="http://schemas.microsoft.com/office/powerpoint/2010/main" val="723742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smtClean="0"/>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F6C2FC-829D-41CD-8A65-DCD23F079FEB}" type="datetimeFigureOut">
              <a:rPr lang="en-GB" smtClean="0"/>
              <a:t>26/10/2020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98CB9A-EC44-485C-B8CB-BA1528D7B455}" type="slidenum">
              <a:rPr lang="en-GB" smtClean="0"/>
              <a:t>‹#›</a:t>
            </a:fld>
            <a:endParaRPr lang="en-GB"/>
          </a:p>
        </p:txBody>
      </p:sp>
    </p:spTree>
    <p:extLst>
      <p:ext uri="{BB962C8B-B14F-4D97-AF65-F5344CB8AC3E}">
        <p14:creationId xmlns:p14="http://schemas.microsoft.com/office/powerpoint/2010/main" val="58571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F6C2FC-829D-41CD-8A65-DCD23F079FEB}" type="datetimeFigureOut">
              <a:rPr lang="en-GB" smtClean="0"/>
              <a:t>26/10/2020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98CB9A-EC44-485C-B8CB-BA1528D7B455}" type="slidenum">
              <a:rPr lang="en-GB" smtClean="0"/>
              <a:t>‹#›</a:t>
            </a:fld>
            <a:endParaRPr lang="en-GB"/>
          </a:p>
        </p:txBody>
      </p:sp>
    </p:spTree>
    <p:extLst>
      <p:ext uri="{BB962C8B-B14F-4D97-AF65-F5344CB8AC3E}">
        <p14:creationId xmlns:p14="http://schemas.microsoft.com/office/powerpoint/2010/main" val="213614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F6C2FC-829D-41CD-8A65-DCD23F079FEB}" type="datetimeFigureOut">
              <a:rPr lang="en-GB" smtClean="0"/>
              <a:t>26/10/2020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98CB9A-EC44-485C-B8CB-BA1528D7B455}" type="slidenum">
              <a:rPr lang="en-GB" smtClean="0"/>
              <a:t>‹#›</a:t>
            </a:fld>
            <a:endParaRPr lang="en-GB"/>
          </a:p>
        </p:txBody>
      </p:sp>
    </p:spTree>
    <p:extLst>
      <p:ext uri="{BB962C8B-B14F-4D97-AF65-F5344CB8AC3E}">
        <p14:creationId xmlns:p14="http://schemas.microsoft.com/office/powerpoint/2010/main" val="59632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F6C2FC-829D-41CD-8A65-DCD23F079FEB}" type="datetimeFigureOut">
              <a:rPr lang="en-GB" smtClean="0"/>
              <a:t>26/10/2020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98CB9A-EC44-485C-B8CB-BA1528D7B455}" type="slidenum">
              <a:rPr lang="en-GB" smtClean="0"/>
              <a:t>‹#›</a:t>
            </a:fld>
            <a:endParaRPr lang="en-GB"/>
          </a:p>
        </p:txBody>
      </p:sp>
    </p:spTree>
    <p:extLst>
      <p:ext uri="{BB962C8B-B14F-4D97-AF65-F5344CB8AC3E}">
        <p14:creationId xmlns:p14="http://schemas.microsoft.com/office/powerpoint/2010/main" val="20315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6C2FC-829D-41CD-8A65-DCD23F079FEB}" type="datetimeFigureOut">
              <a:rPr lang="en-GB" smtClean="0"/>
              <a:t>26/10/2020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98CB9A-EC44-485C-B8CB-BA1528D7B455}" type="slidenum">
              <a:rPr lang="en-GB" smtClean="0"/>
              <a:t>‹#›</a:t>
            </a:fld>
            <a:endParaRPr lang="en-GB"/>
          </a:p>
        </p:txBody>
      </p:sp>
    </p:spTree>
    <p:extLst>
      <p:ext uri="{BB962C8B-B14F-4D97-AF65-F5344CB8AC3E}">
        <p14:creationId xmlns:p14="http://schemas.microsoft.com/office/powerpoint/2010/main" val="206638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smtClean="0"/>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6C2FC-829D-41CD-8A65-DCD23F079FEB}" type="datetimeFigureOut">
              <a:rPr lang="en-GB" smtClean="0"/>
              <a:t>26/10/2020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98CB9A-EC44-485C-B8CB-BA1528D7B455}" type="slidenum">
              <a:rPr lang="en-GB" smtClean="0"/>
              <a:t>‹#›</a:t>
            </a:fld>
            <a:endParaRPr lang="en-GB"/>
          </a:p>
        </p:txBody>
      </p:sp>
    </p:spTree>
    <p:extLst>
      <p:ext uri="{BB962C8B-B14F-4D97-AF65-F5344CB8AC3E}">
        <p14:creationId xmlns:p14="http://schemas.microsoft.com/office/powerpoint/2010/main" val="625609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6C2FC-829D-41CD-8A65-DCD23F079FEB}" type="datetimeFigureOut">
              <a:rPr lang="en-GB" smtClean="0"/>
              <a:t>26/10/2020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98CB9A-EC44-485C-B8CB-BA1528D7B455}" type="slidenum">
              <a:rPr lang="en-GB" smtClean="0"/>
              <a:t>‹#›</a:t>
            </a:fld>
            <a:endParaRPr lang="en-GB"/>
          </a:p>
        </p:txBody>
      </p:sp>
    </p:spTree>
    <p:extLst>
      <p:ext uri="{BB962C8B-B14F-4D97-AF65-F5344CB8AC3E}">
        <p14:creationId xmlns:p14="http://schemas.microsoft.com/office/powerpoint/2010/main" val="5384601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764DE79-268F-4C1A-8933-263129D2AF90}" type="datetimeFigureOut">
              <a:rPr lang="en-US" smtClean="0"/>
              <a:t>10/26/20</a:t>
            </a:fld>
            <a:endParaRPr lang="en-US"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25315910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sldNum="0"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5" Type="http://schemas.openxmlformats.org/officeDocument/2006/relationships/image" Target="../media/image13.svg"/><Relationship Id="rId16" Type="http://schemas.openxmlformats.org/officeDocument/2006/relationships/image" Target="../media/image6.jpg"/><Relationship Id="rId17" Type="http://schemas.openxmlformats.org/officeDocument/2006/relationships/image" Target="../media/image7.jpg"/><Relationship Id="rId1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6" Type="http://schemas.openxmlformats.org/officeDocument/2006/relationships/image" Target="../media/image4.svg"/><Relationship Id="rId7" Type="http://schemas.openxmlformats.org/officeDocument/2006/relationships/image" Target="../media/image3.jpg"/><Relationship Id="rId8" Type="http://schemas.openxmlformats.org/officeDocument/2006/relationships/image" Target="../media/image4.png"/><Relationship Id="rId9" Type="http://schemas.openxmlformats.org/officeDocument/2006/relationships/image" Target="../media/image6.svg"/><Relationship Id="rId10" Type="http://schemas.openxmlformats.org/officeDocument/2006/relationships/image" Target="../media/image5.png"/></Relationships>
</file>

<file path=ppt/slides/_rels/slide2.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media/image4.svg"/><Relationship Id="rId13" Type="http://schemas.openxmlformats.org/officeDocument/2006/relationships/image" Target="../media/image11.png"/><Relationship Id="rId16" Type="http://schemas.openxmlformats.org/officeDocument/2006/relationships/image" Target="../media/image19.sv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9.jpeg"/><Relationship Id="rId5" Type="http://schemas.openxmlformats.org/officeDocument/2006/relationships/image" Target="../media/image10.jpg"/><Relationship Id="rId6" Type="http://schemas.openxmlformats.org/officeDocument/2006/relationships/image" Target="../media/image3.jpg"/><Relationship Id="rId7" Type="http://schemas.openxmlformats.org/officeDocument/2006/relationships/image" Target="../media/image4.png"/><Relationship Id="rId9" Type="http://schemas.openxmlformats.org/officeDocument/2006/relationships/image" Target="../media/image6.svg"/><Relationship Id="rId10" Type="http://schemas.openxmlformats.org/officeDocument/2006/relationships/image" Target="../media/image8.png"/></Relationships>
</file>

<file path=ppt/slides/_rels/slide3.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media/image4.svg"/><Relationship Id="rId13" Type="http://schemas.openxmlformats.org/officeDocument/2006/relationships/image" Target="../media/image14.png"/><Relationship Id="rId14" Type="http://schemas.openxmlformats.org/officeDocument/2006/relationships/image" Target="../media/image21.sv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12.png"/><Relationship Id="rId5" Type="http://schemas.openxmlformats.org/officeDocument/2006/relationships/image" Target="../media/image13.jpg"/><Relationship Id="rId6" Type="http://schemas.openxmlformats.org/officeDocument/2006/relationships/image" Target="../media/image3.jpg"/><Relationship Id="rId7" Type="http://schemas.openxmlformats.org/officeDocument/2006/relationships/image" Target="../media/image4.png"/><Relationship Id="rId9" Type="http://schemas.openxmlformats.org/officeDocument/2006/relationships/image" Target="../media/image6.svg"/><Relationship Id="rId10" Type="http://schemas.openxmlformats.org/officeDocument/2006/relationships/image" Target="../media/image8.png"/></Relationships>
</file>

<file path=ppt/slides/_rels/slide4.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media/image4.svg"/><Relationship Id="rId13" Type="http://schemas.openxmlformats.org/officeDocument/2006/relationships/image" Target="../media/image5.png"/><Relationship Id="rId15" Type="http://schemas.openxmlformats.org/officeDocument/2006/relationships/image" Target="../media/image13.sv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15.jpeg"/><Relationship Id="rId5" Type="http://schemas.openxmlformats.org/officeDocument/2006/relationships/image" Target="../media/image16.jpg"/><Relationship Id="rId6" Type="http://schemas.openxmlformats.org/officeDocument/2006/relationships/image" Target="../media/image3.jpg"/><Relationship Id="rId7" Type="http://schemas.openxmlformats.org/officeDocument/2006/relationships/image" Target="../media/image4.png"/><Relationship Id="rId9" Type="http://schemas.openxmlformats.org/officeDocument/2006/relationships/image" Target="../media/image6.svg"/><Relationship Id="rId10" Type="http://schemas.openxmlformats.org/officeDocument/2006/relationships/image" Target="../media/image8.png"/></Relationships>
</file>

<file path=ppt/slides/_rels/slide5.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4.svg"/><Relationship Id="rId13" Type="http://schemas.openxmlformats.org/officeDocument/2006/relationships/image" Target="../media/image19.png"/><Relationship Id="rId14" Type="http://schemas.openxmlformats.org/officeDocument/2006/relationships/image" Target="../media/image29.sv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17.jpeg"/><Relationship Id="rId5" Type="http://schemas.openxmlformats.org/officeDocument/2006/relationships/image" Target="../media/image2.png"/><Relationship Id="rId6" Type="http://schemas.openxmlformats.org/officeDocument/2006/relationships/image" Target="../media/image4.svg"/><Relationship Id="rId7" Type="http://schemas.openxmlformats.org/officeDocument/2006/relationships/image" Target="../media/image18.jpg"/><Relationship Id="rId8" Type="http://schemas.openxmlformats.org/officeDocument/2006/relationships/image" Target="../media/image3.jpg"/><Relationship Id="rId9" Type="http://schemas.openxmlformats.org/officeDocument/2006/relationships/image" Target="../media/image4.png"/><Relationship Id="rId10" Type="http://schemas.openxmlformats.org/officeDocument/2006/relationships/image" Target="../media/image6.svg"/></Relationships>
</file>

<file path=ppt/slides/_rels/slide6.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media/image4.svg"/><Relationship Id="rId13" Type="http://schemas.openxmlformats.org/officeDocument/2006/relationships/image" Target="../media/image22.png"/><Relationship Id="rId14" Type="http://schemas.openxmlformats.org/officeDocument/2006/relationships/image" Target="../media/image36.sv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20.jpeg"/><Relationship Id="rId5" Type="http://schemas.openxmlformats.org/officeDocument/2006/relationships/image" Target="../media/image21.jpg"/><Relationship Id="rId6" Type="http://schemas.openxmlformats.org/officeDocument/2006/relationships/image" Target="../media/image3.jpg"/><Relationship Id="rId7" Type="http://schemas.openxmlformats.org/officeDocument/2006/relationships/image" Target="../media/image4.png"/><Relationship Id="rId9" Type="http://schemas.openxmlformats.org/officeDocument/2006/relationships/image" Target="../media/image6.svg"/><Relationship Id="rId10"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3.jpeg"/><Relationship Id="rId5" Type="http://schemas.openxmlformats.org/officeDocument/2006/relationships/image" Target="../media/image24.jpg"/><Relationship Id="rId6" Type="http://schemas.openxmlformats.org/officeDocument/2006/relationships/image" Target="../media/image3.jpg"/><Relationship Id="rId7" Type="http://schemas.openxmlformats.org/officeDocument/2006/relationships/image" Target="../media/image8.png"/><Relationship Id="rId8" Type="http://schemas.openxmlformats.org/officeDocument/2006/relationships/image" Target="../media/image2.png"/><Relationship Id="rId9" Type="http://schemas.openxmlformats.org/officeDocument/2006/relationships/image" Target="../media/image4.svg"/><Relationship Id="rId10" Type="http://schemas.openxmlformats.org/officeDocument/2006/relationships/image" Target="../media/image25.png"/><Relationship Id="rId11" Type="http://schemas.openxmlformats.org/officeDocument/2006/relationships/image" Target="../media/image41.sv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image" Target="../media/image30.png"/><Relationship Id="rId12" Type="http://schemas.openxmlformats.org/officeDocument/2006/relationships/image" Target="../media/image47.sv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26.jpg"/><Relationship Id="rId5" Type="http://schemas.openxmlformats.org/officeDocument/2006/relationships/image" Target="../media/image27.jpg"/><Relationship Id="rId6" Type="http://schemas.openxmlformats.org/officeDocument/2006/relationships/image" Target="../media/image3.jpg"/><Relationship Id="rId7" Type="http://schemas.openxmlformats.org/officeDocument/2006/relationships/image" Target="../media/image8.png"/><Relationship Id="rId8" Type="http://schemas.openxmlformats.org/officeDocument/2006/relationships/image" Target="../media/image28.png"/><Relationship Id="rId9" Type="http://schemas.openxmlformats.org/officeDocument/2006/relationships/image" Target="../media/image45.svg"/><Relationship Id="rId10"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954665C6-A779-4E60-8B90-01A5895773A1}"/>
              </a:ext>
            </a:extLst>
          </p:cNvPr>
          <p:cNvSpPr>
            <a:spLocks noGrp="1"/>
          </p:cNvSpPr>
          <p:nvPr>
            <p:ph type="title"/>
          </p:nvPr>
        </p:nvSpPr>
        <p:spPr>
          <a:xfrm>
            <a:off x="2146375" y="720000"/>
            <a:ext cx="3521187" cy="335337"/>
          </a:xfrm>
        </p:spPr>
        <p:txBody>
          <a:bodyPr vert="horz" lIns="0" tIns="0" rIns="0" bIns="0" rtlCol="0" anchor="t" anchorCtr="0">
            <a:noAutofit/>
          </a:bodyPr>
          <a:lstStyle/>
          <a:p>
            <a:r>
              <a:rPr lang="en-US" sz="2800" dirty="0">
                <a:solidFill>
                  <a:srgbClr val="FF6E00"/>
                </a:solidFill>
                <a:latin typeface="Arial" charset="0"/>
                <a:ea typeface="Arial" charset="0"/>
                <a:cs typeface="Arial" charset="0"/>
              </a:rPr>
              <a:t>Wave Energy   </a:t>
            </a:r>
            <a:endParaRPr lang="en-GB" sz="2800" dirty="0">
              <a:solidFill>
                <a:srgbClr val="FF6E00"/>
              </a:solidFill>
              <a:latin typeface="Arial" charset="0"/>
              <a:ea typeface="Arial" charset="0"/>
              <a:cs typeface="Arial" charset="0"/>
            </a:endParaRPr>
          </a:p>
        </p:txBody>
      </p:sp>
      <p:sp>
        <p:nvSpPr>
          <p:cNvPr id="4" name="Rectangle 3">
            <a:extLst>
              <a:ext uri="{FF2B5EF4-FFF2-40B4-BE49-F238E27FC236}">
                <a16:creationId xmlns="" xmlns:a16="http://schemas.microsoft.com/office/drawing/2014/main" id="{5A49C20B-0F32-4F84-9571-96ED90EB8986}"/>
              </a:ext>
            </a:extLst>
          </p:cNvPr>
          <p:cNvSpPr/>
          <p:nvPr/>
        </p:nvSpPr>
        <p:spPr>
          <a:xfrm>
            <a:off x="2187940" y="1080000"/>
            <a:ext cx="2820925" cy="177613"/>
          </a:xfrm>
          <a:prstGeom prst="rect">
            <a:avLst/>
          </a:prstGeom>
        </p:spPr>
        <p:txBody>
          <a:bodyPr wrap="square" lIns="0" tIns="0" rIns="0" bIns="0">
            <a:spAutoFit/>
          </a:bodyPr>
          <a:lstStyle/>
          <a:p>
            <a:pPr defTabSz="545396"/>
            <a:r>
              <a:rPr lang="en-US" sz="1154" b="1" dirty="0">
                <a:solidFill>
                  <a:srgbClr val="54565A"/>
                </a:solidFill>
                <a:latin typeface="Arial" charset="0"/>
                <a:ea typeface="Arial" charset="0"/>
                <a:cs typeface="Arial" charset="0"/>
              </a:rPr>
              <a:t>Energy from the sea:</a:t>
            </a:r>
          </a:p>
        </p:txBody>
      </p:sp>
      <p:sp>
        <p:nvSpPr>
          <p:cNvPr id="18" name="Rectangle 17">
            <a:extLst>
              <a:ext uri="{FF2B5EF4-FFF2-40B4-BE49-F238E27FC236}">
                <a16:creationId xmlns="" xmlns:a16="http://schemas.microsoft.com/office/drawing/2014/main" id="{308C539C-A9E8-433E-853C-AD171D6DEDB0}"/>
              </a:ext>
            </a:extLst>
          </p:cNvPr>
          <p:cNvSpPr/>
          <p:nvPr/>
        </p:nvSpPr>
        <p:spPr>
          <a:xfrm>
            <a:off x="2146375" y="2873982"/>
            <a:ext cx="2356364" cy="1242091"/>
          </a:xfrm>
          <a:prstGeom prst="rect">
            <a:avLst/>
          </a:prstGeom>
        </p:spPr>
        <p:txBody>
          <a:bodyPr wrap="square" lIns="0" tIns="0" rIns="0" bIns="0">
            <a:noAutofit/>
          </a:bodyPr>
          <a:lstStyle/>
          <a:p>
            <a:pPr defTabSz="545396">
              <a:spcAft>
                <a:spcPts val="578"/>
              </a:spcAft>
              <a:buClr>
                <a:srgbClr val="FF6E00"/>
              </a:buClr>
              <a:buSzPct val="125000"/>
            </a:pPr>
            <a:r>
              <a:rPr lang="en-US" sz="1154" b="1" dirty="0">
                <a:solidFill>
                  <a:srgbClr val="54565A"/>
                </a:solidFill>
                <a:latin typeface="Arial" charset="0"/>
                <a:ea typeface="Arial" charset="0"/>
                <a:cs typeface="Arial" charset="0"/>
              </a:rPr>
              <a:t> </a:t>
            </a:r>
            <a:r>
              <a:rPr lang="en-US" sz="1200" b="1" dirty="0">
                <a:solidFill>
                  <a:srgbClr val="54565A"/>
                </a:solidFill>
                <a:latin typeface="Arial" charset="0"/>
                <a:ea typeface="Arial" charset="0"/>
                <a:cs typeface="Arial" charset="0"/>
              </a:rPr>
              <a:t>Advantages</a:t>
            </a: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Clean and renewable</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No air pollution or CO</a:t>
            </a:r>
            <a:r>
              <a:rPr lang="en-US" sz="1100" baseline="-25000" dirty="0">
                <a:solidFill>
                  <a:srgbClr val="54565A"/>
                </a:solidFill>
                <a:latin typeface="Arial" charset="0"/>
                <a:ea typeface="Arial" charset="0"/>
                <a:cs typeface="Arial" charset="0"/>
              </a:rPr>
              <a:t>2</a:t>
            </a:r>
            <a:r>
              <a:rPr lang="en-US" sz="1100" dirty="0">
                <a:solidFill>
                  <a:srgbClr val="54565A"/>
                </a:solidFill>
                <a:latin typeface="Arial" charset="0"/>
                <a:ea typeface="Arial" charset="0"/>
                <a:cs typeface="Arial" charset="0"/>
              </a:rPr>
              <a:t> produced</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Waves occur across the world</a:t>
            </a:r>
          </a:p>
        </p:txBody>
      </p:sp>
      <p:sp>
        <p:nvSpPr>
          <p:cNvPr id="20" name="Rectangle 19">
            <a:extLst>
              <a:ext uri="{FF2B5EF4-FFF2-40B4-BE49-F238E27FC236}">
                <a16:creationId xmlns="" xmlns:a16="http://schemas.microsoft.com/office/drawing/2014/main" id="{308C539C-A9E8-433E-853C-AD171D6DEDB0}"/>
              </a:ext>
            </a:extLst>
          </p:cNvPr>
          <p:cNvSpPr/>
          <p:nvPr/>
        </p:nvSpPr>
        <p:spPr>
          <a:xfrm>
            <a:off x="5410862" y="5508994"/>
            <a:ext cx="4674985" cy="946898"/>
          </a:xfrm>
          <a:prstGeom prst="rect">
            <a:avLst/>
          </a:prstGeom>
        </p:spPr>
        <p:txBody>
          <a:bodyPr wrap="square" lIns="0" tIns="0" rIns="0" bIns="0">
            <a:noAutofit/>
          </a:bodyPr>
          <a:lstStyle/>
          <a:p>
            <a:pPr defTabSz="545396">
              <a:spcAft>
                <a:spcPts val="578"/>
              </a:spcAft>
              <a:buClr>
                <a:srgbClr val="FF6E00"/>
              </a:buClr>
              <a:buSzPct val="125000"/>
            </a:pPr>
            <a:r>
              <a:rPr lang="en-US" sz="1200" b="1" dirty="0">
                <a:solidFill>
                  <a:srgbClr val="FF6E00"/>
                </a:solidFill>
                <a:latin typeface="Arial" charset="0"/>
                <a:ea typeface="Arial" charset="0"/>
                <a:cs typeface="Arial" charset="0"/>
              </a:rPr>
              <a:t>Current situation:</a:t>
            </a:r>
            <a:r>
              <a:rPr lang="en-US" sz="1200" dirty="0">
                <a:solidFill>
                  <a:srgbClr val="54565A"/>
                </a:solidFill>
                <a:latin typeface="Arial" charset="0"/>
                <a:ea typeface="Arial" charset="0"/>
                <a:cs typeface="Arial" charset="0"/>
              </a:rPr>
              <a:t/>
            </a:r>
            <a:br>
              <a:rPr lang="en-US" sz="1200" dirty="0">
                <a:solidFill>
                  <a:srgbClr val="54565A"/>
                </a:solidFill>
                <a:latin typeface="Arial" charset="0"/>
                <a:ea typeface="Arial" charset="0"/>
                <a:cs typeface="Arial" charset="0"/>
              </a:rPr>
            </a:br>
            <a:r>
              <a:rPr lang="en-US" sz="1200" dirty="0">
                <a:solidFill>
                  <a:srgbClr val="54565A"/>
                </a:solidFill>
                <a:latin typeface="Arial" charset="0"/>
                <a:ea typeface="Arial" charset="0"/>
                <a:cs typeface="Arial" charset="0"/>
              </a:rPr>
              <a:t>Sea w</a:t>
            </a:r>
            <a:r>
              <a:rPr lang="en-US" sz="1100" dirty="0">
                <a:solidFill>
                  <a:srgbClr val="54565A"/>
                </a:solidFill>
                <a:latin typeface="Arial" charset="0"/>
                <a:ea typeface="Arial" charset="0"/>
                <a:cs typeface="Arial" charset="0"/>
              </a:rPr>
              <a:t>ave energy generation has great potential as a renewable energy source, but it is still at an early stage of development compared with other renewables. There are many different prototype solutions currently being developed.  </a:t>
            </a:r>
          </a:p>
        </p:txBody>
      </p:sp>
      <p:sp>
        <p:nvSpPr>
          <p:cNvPr id="7" name="Rectangle 6">
            <a:extLst>
              <a:ext uri="{FF2B5EF4-FFF2-40B4-BE49-F238E27FC236}">
                <a16:creationId xmlns="" xmlns:a16="http://schemas.microsoft.com/office/drawing/2014/main" id="{86A8B990-00D9-440E-AE0F-2E54B73AE31F}"/>
              </a:ext>
            </a:extLst>
          </p:cNvPr>
          <p:cNvSpPr/>
          <p:nvPr/>
        </p:nvSpPr>
        <p:spPr>
          <a:xfrm>
            <a:off x="2146375" y="1440000"/>
            <a:ext cx="2700000" cy="898314"/>
          </a:xfrm>
          <a:prstGeom prst="rect">
            <a:avLst/>
          </a:prstGeom>
        </p:spPr>
        <p:txBody>
          <a:bodyPr wrap="square" lIns="0" tIns="0" rIns="0" bIns="0">
            <a:noAutofit/>
          </a:bodyPr>
          <a:lstStyle/>
          <a:p>
            <a:pPr defTabSz="545396">
              <a:spcAft>
                <a:spcPts val="578"/>
              </a:spcAft>
              <a:buClr>
                <a:srgbClr val="FF6E00"/>
              </a:buClr>
              <a:buSzPct val="125000"/>
            </a:pPr>
            <a:r>
              <a:rPr lang="en-US" sz="1100" dirty="0">
                <a:solidFill>
                  <a:srgbClr val="54565A"/>
                </a:solidFill>
                <a:latin typeface="Arial" charset="0"/>
                <a:ea typeface="Arial" charset="0"/>
                <a:cs typeface="Arial" charset="0"/>
              </a:rPr>
              <a:t>Sea waves have kinetic energy.  Many different ways are being developed to harness this energy to generate electricity. Some systems use machines that bob up and down in the waves, others use the waves to compress air to turn the turbine and generate electricity.</a:t>
            </a:r>
          </a:p>
        </p:txBody>
      </p:sp>
      <p:sp>
        <p:nvSpPr>
          <p:cNvPr id="14" name="Rectangle 13">
            <a:extLst>
              <a:ext uri="{FF2B5EF4-FFF2-40B4-BE49-F238E27FC236}">
                <a16:creationId xmlns="" xmlns:a16="http://schemas.microsoft.com/office/drawing/2014/main" id="{6A1AA63E-36EF-45C7-A2F6-2AA04FA13117}"/>
              </a:ext>
            </a:extLst>
          </p:cNvPr>
          <p:cNvSpPr/>
          <p:nvPr/>
        </p:nvSpPr>
        <p:spPr>
          <a:xfrm>
            <a:off x="2146375" y="4099068"/>
            <a:ext cx="2703706" cy="2028604"/>
          </a:xfrm>
          <a:prstGeom prst="rect">
            <a:avLst/>
          </a:prstGeom>
        </p:spPr>
        <p:txBody>
          <a:bodyPr wrap="square" lIns="0" tIns="0" rIns="0" bIns="0">
            <a:noAutofit/>
          </a:bodyPr>
          <a:lstStyle/>
          <a:p>
            <a:pPr defTabSz="545396">
              <a:spcAft>
                <a:spcPts val="578"/>
              </a:spcAft>
              <a:buClr>
                <a:srgbClr val="FF6E00"/>
              </a:buClr>
              <a:buSzPct val="125000"/>
            </a:pPr>
            <a:r>
              <a:rPr lang="en-US" sz="1154" b="1" dirty="0">
                <a:solidFill>
                  <a:srgbClr val="54565A"/>
                </a:solidFill>
                <a:latin typeface="Arial" charset="0"/>
                <a:ea typeface="Arial" charset="0"/>
                <a:cs typeface="Arial" charset="0"/>
              </a:rPr>
              <a:t> </a:t>
            </a:r>
            <a:r>
              <a:rPr lang="en-US" sz="1200" b="1" dirty="0">
                <a:solidFill>
                  <a:srgbClr val="54565A"/>
                </a:solidFill>
                <a:latin typeface="Arial" charset="0"/>
                <a:ea typeface="Arial" charset="0"/>
                <a:cs typeface="Arial" charset="0"/>
              </a:rPr>
              <a:t>Disadvantages</a:t>
            </a: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Requires suitable location</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Expensive, technology still being developed </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Equipment can be damaged in storms</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Large number of generators needed </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Energy generated varies dependent on sea conditions</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Could be a hazard to shipping</a:t>
            </a:r>
          </a:p>
        </p:txBody>
      </p:sp>
      <p:sp>
        <p:nvSpPr>
          <p:cNvPr id="40" name="Flowchart: Connector 39">
            <a:extLst>
              <a:ext uri="{FF2B5EF4-FFF2-40B4-BE49-F238E27FC236}">
                <a16:creationId xmlns="" xmlns:a16="http://schemas.microsoft.com/office/drawing/2014/main" id="{E6EC8676-4331-4645-B5CF-0D747F22187D}"/>
              </a:ext>
            </a:extLst>
          </p:cNvPr>
          <p:cNvSpPr/>
          <p:nvPr/>
        </p:nvSpPr>
        <p:spPr>
          <a:xfrm>
            <a:off x="670608" y="3587972"/>
            <a:ext cx="873160" cy="870369"/>
          </a:xfrm>
          <a:prstGeom prst="flowChart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lowchart: Connector 43">
            <a:extLst>
              <a:ext uri="{FF2B5EF4-FFF2-40B4-BE49-F238E27FC236}">
                <a16:creationId xmlns="" xmlns:a16="http://schemas.microsoft.com/office/drawing/2014/main" id="{9C130B70-DAAE-4DC9-A811-35310B8B487D}"/>
              </a:ext>
            </a:extLst>
          </p:cNvPr>
          <p:cNvSpPr/>
          <p:nvPr/>
        </p:nvSpPr>
        <p:spPr>
          <a:xfrm>
            <a:off x="671726" y="2498012"/>
            <a:ext cx="870925" cy="870369"/>
          </a:xfrm>
          <a:prstGeom prst="flowChart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Graphic 41" descr="High voltage">
            <a:extLst>
              <a:ext uri="{FF2B5EF4-FFF2-40B4-BE49-F238E27FC236}">
                <a16:creationId xmlns="" xmlns:a16="http://schemas.microsoft.com/office/drawing/2014/main" id="{4FA7FC7F-92BE-4FDF-97BE-3B3414E71C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08408" y="2577156"/>
            <a:ext cx="597560" cy="597560"/>
          </a:xfrm>
          <a:prstGeom prst="rect">
            <a:avLst/>
          </a:prstGeom>
        </p:spPr>
      </p:pic>
      <p:grpSp>
        <p:nvGrpSpPr>
          <p:cNvPr id="8" name="Group 7"/>
          <p:cNvGrpSpPr/>
          <p:nvPr/>
        </p:nvGrpSpPr>
        <p:grpSpPr>
          <a:xfrm>
            <a:off x="628783" y="4650645"/>
            <a:ext cx="956811" cy="956811"/>
            <a:chOff x="1238395" y="4650651"/>
            <a:chExt cx="956811" cy="956811"/>
          </a:xfrm>
        </p:grpSpPr>
        <p:pic>
          <p:nvPicPr>
            <p:cNvPr id="6" name="Picture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383053" y="4904608"/>
              <a:ext cx="608921" cy="487613"/>
            </a:xfrm>
            <a:prstGeom prst="rect">
              <a:avLst/>
            </a:prstGeom>
          </p:spPr>
        </p:pic>
        <p:pic>
          <p:nvPicPr>
            <p:cNvPr id="50" name="Graphic 49" descr="No sign">
              <a:extLst>
                <a:ext uri="{FF2B5EF4-FFF2-40B4-BE49-F238E27FC236}">
                  <a16:creationId xmlns="" xmlns:a16="http://schemas.microsoft.com/office/drawing/2014/main" id="{F22ACB07-DFAC-4E20-8E2E-3917C21927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238395" y="4650651"/>
              <a:ext cx="956811" cy="956811"/>
            </a:xfrm>
            <a:prstGeom prst="rect">
              <a:avLst/>
            </a:prstGeom>
          </p:spPr>
        </p:pic>
      </p:grpSp>
      <p:pic>
        <p:nvPicPr>
          <p:cNvPr id="9" name="Graphic 8" descr="Wave">
            <a:extLst>
              <a:ext uri="{FF2B5EF4-FFF2-40B4-BE49-F238E27FC236}">
                <a16:creationId xmlns="" xmlns:a16="http://schemas.microsoft.com/office/drawing/2014/main" id="{3D7A833D-87E5-4ED3-99CB-13D6FEFF2C9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801269" y="3671055"/>
            <a:ext cx="611838" cy="611838"/>
          </a:xfrm>
          <a:prstGeom prst="rect">
            <a:avLst/>
          </a:prstGeom>
        </p:spPr>
      </p:pic>
      <p:sp>
        <p:nvSpPr>
          <p:cNvPr id="2" name="Rectangle 1"/>
          <p:cNvSpPr/>
          <p:nvPr/>
        </p:nvSpPr>
        <p:spPr>
          <a:xfrm>
            <a:off x="5410862" y="2256312"/>
            <a:ext cx="4481283" cy="3135903"/>
          </a:xfrm>
          <a:prstGeom prst="rect">
            <a:avLst/>
          </a:prstGeom>
          <a:blipFill>
            <a:blip r:embed="rId16"/>
            <a:srcRect/>
            <a:stretch>
              <a:fillRect l="-2290" t="-6059" b="-356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10862" y="720001"/>
            <a:ext cx="4481283" cy="1536311"/>
          </a:xfrm>
          <a:prstGeom prst="rect">
            <a:avLst/>
          </a:prstGeom>
          <a:blipFill>
            <a:blip r:embed="rId17"/>
            <a:srcRect/>
            <a:stretch>
              <a:fillRect l="-4485" r="-8815" b="-127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76764" y="533717"/>
            <a:ext cx="1710178" cy="1258707"/>
            <a:chOff x="276764" y="533717"/>
            <a:chExt cx="1710178" cy="1258707"/>
          </a:xfrm>
        </p:grpSpPr>
        <p:sp>
          <p:nvSpPr>
            <p:cNvPr id="5" name="TextBox 4"/>
            <p:cNvSpPr txBox="1"/>
            <p:nvPr/>
          </p:nvSpPr>
          <p:spPr>
            <a:xfrm>
              <a:off x="276764" y="1207649"/>
              <a:ext cx="1710178" cy="584775"/>
            </a:xfrm>
            <a:prstGeom prst="rect">
              <a:avLst/>
            </a:prstGeom>
            <a:noFill/>
          </p:spPr>
          <p:txBody>
            <a:bodyPr wrap="square" rtlCol="0">
              <a:spAutoFit/>
            </a:bodyPr>
            <a:lstStyle/>
            <a:p>
              <a:pPr algn="ctr"/>
              <a:r>
                <a:rPr lang="en-US" sz="1600" b="1" dirty="0" smtClean="0">
                  <a:solidFill>
                    <a:schemeClr val="bg1"/>
                  </a:solidFill>
                  <a:latin typeface="Arial" charset="0"/>
                  <a:ea typeface="Arial" charset="0"/>
                  <a:cs typeface="Arial" charset="0"/>
                </a:rPr>
                <a:t>Renewable Energy</a:t>
              </a:r>
              <a:endParaRPr lang="en-US" sz="1600" dirty="0">
                <a:solidFill>
                  <a:schemeClr val="bg1"/>
                </a:solidFill>
                <a:latin typeface="Arial" charset="0"/>
                <a:ea typeface="Arial" charset="0"/>
                <a:cs typeface="Arial" charset="0"/>
              </a:endParaRPr>
            </a:p>
          </p:txBody>
        </p:sp>
        <p:pic>
          <p:nvPicPr>
            <p:cNvPr id="10" name="Picture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3441" y="533717"/>
              <a:ext cx="707901" cy="707901"/>
            </a:xfrm>
            <a:prstGeom prst="rect">
              <a:avLst/>
            </a:prstGeom>
          </p:spPr>
        </p:pic>
      </p:grpSp>
      <p:sp>
        <p:nvSpPr>
          <p:cNvPr id="12" name="TextBox 11"/>
          <p:cNvSpPr txBox="1"/>
          <p:nvPr/>
        </p:nvSpPr>
        <p:spPr>
          <a:xfrm>
            <a:off x="5410862" y="533717"/>
            <a:ext cx="4481283" cy="92333"/>
          </a:xfrm>
          <a:prstGeom prst="rect">
            <a:avLst/>
          </a:prstGeom>
          <a:noFill/>
        </p:spPr>
        <p:txBody>
          <a:bodyPr wrap="square" lIns="0" tIns="0" rIns="0" bIns="0" rtlCol="0">
            <a:spAutoFit/>
          </a:bodyPr>
          <a:lstStyle/>
          <a:p>
            <a:r>
              <a:rPr lang="en-US" sz="600" dirty="0" smtClean="0">
                <a:latin typeface="Arial" charset="0"/>
                <a:ea typeface="Arial" charset="0"/>
                <a:cs typeface="Arial" charset="0"/>
              </a:rPr>
              <a:t>Picture source: http</a:t>
            </a:r>
            <a:r>
              <a:rPr lang="en-US" sz="600" dirty="0">
                <a:latin typeface="Arial" charset="0"/>
                <a:ea typeface="Arial" charset="0"/>
                <a:cs typeface="Arial" charset="0"/>
              </a:rPr>
              <a:t>://</a:t>
            </a:r>
            <a:r>
              <a:rPr lang="en-US" sz="600" dirty="0" err="1">
                <a:latin typeface="Arial" charset="0"/>
                <a:ea typeface="Arial" charset="0"/>
                <a:cs typeface="Arial" charset="0"/>
              </a:rPr>
              <a:t>www.emec.org.uk</a:t>
            </a:r>
            <a:r>
              <a:rPr lang="en-US" sz="600" dirty="0">
                <a:latin typeface="Arial" charset="0"/>
                <a:ea typeface="Arial" charset="0"/>
                <a:cs typeface="Arial" charset="0"/>
              </a:rPr>
              <a:t>/about-us/wave-clients/</a:t>
            </a:r>
            <a:r>
              <a:rPr lang="en-US" sz="600" dirty="0" err="1">
                <a:latin typeface="Arial" charset="0"/>
                <a:ea typeface="Arial" charset="0"/>
                <a:cs typeface="Arial" charset="0"/>
              </a:rPr>
              <a:t>pelamis</a:t>
            </a:r>
            <a:r>
              <a:rPr lang="en-US" sz="600" dirty="0">
                <a:latin typeface="Arial" charset="0"/>
                <a:ea typeface="Arial" charset="0"/>
                <a:cs typeface="Arial" charset="0"/>
              </a:rPr>
              <a:t>-wave-power/</a:t>
            </a:r>
          </a:p>
        </p:txBody>
      </p:sp>
    </p:spTree>
    <p:extLst>
      <p:ext uri="{BB962C8B-B14F-4D97-AF65-F5344CB8AC3E}">
        <p14:creationId xmlns:p14="http://schemas.microsoft.com/office/powerpoint/2010/main" val="1629115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3053" t="12015" r="10814" b="16743"/>
          <a:stretch/>
        </p:blipFill>
        <p:spPr>
          <a:xfrm>
            <a:off x="4364176" y="1702559"/>
            <a:ext cx="5694218" cy="2997172"/>
          </a:xfrm>
          <a:prstGeom prst="rect">
            <a:avLst/>
          </a:prstGeom>
        </p:spPr>
      </p:pic>
      <p:sp>
        <p:nvSpPr>
          <p:cNvPr id="3" name="Title 1">
            <a:extLst>
              <a:ext uri="{FF2B5EF4-FFF2-40B4-BE49-F238E27FC236}">
                <a16:creationId xmlns="" xmlns:a16="http://schemas.microsoft.com/office/drawing/2014/main" id="{954665C6-A779-4E60-8B90-01A5895773A1}"/>
              </a:ext>
            </a:extLst>
          </p:cNvPr>
          <p:cNvSpPr>
            <a:spLocks noGrp="1"/>
          </p:cNvSpPr>
          <p:nvPr>
            <p:ph type="title"/>
          </p:nvPr>
        </p:nvSpPr>
        <p:spPr>
          <a:xfrm>
            <a:off x="2145600" y="720000"/>
            <a:ext cx="3521187" cy="335337"/>
          </a:xfrm>
        </p:spPr>
        <p:txBody>
          <a:bodyPr vert="horz" lIns="0" tIns="0" rIns="0" bIns="0" rtlCol="0" anchor="t" anchorCtr="0">
            <a:noAutofit/>
          </a:bodyPr>
          <a:lstStyle/>
          <a:p>
            <a:r>
              <a:rPr lang="en-US" sz="2800" dirty="0">
                <a:solidFill>
                  <a:srgbClr val="FF6E00"/>
                </a:solidFill>
                <a:latin typeface="Arial" charset="0"/>
                <a:ea typeface="Arial" charset="0"/>
                <a:cs typeface="Arial" charset="0"/>
              </a:rPr>
              <a:t>Hydroelectric Energy   </a:t>
            </a:r>
            <a:endParaRPr lang="en-GB" sz="2800" dirty="0">
              <a:solidFill>
                <a:srgbClr val="FF6E00"/>
              </a:solidFill>
              <a:latin typeface="Arial" charset="0"/>
              <a:ea typeface="Arial" charset="0"/>
              <a:cs typeface="Arial" charset="0"/>
            </a:endParaRPr>
          </a:p>
        </p:txBody>
      </p:sp>
      <p:sp>
        <p:nvSpPr>
          <p:cNvPr id="4" name="Rectangle 3">
            <a:extLst>
              <a:ext uri="{FF2B5EF4-FFF2-40B4-BE49-F238E27FC236}">
                <a16:creationId xmlns="" xmlns:a16="http://schemas.microsoft.com/office/drawing/2014/main" id="{5A49C20B-0F32-4F84-9571-96ED90EB8986}"/>
              </a:ext>
            </a:extLst>
          </p:cNvPr>
          <p:cNvSpPr/>
          <p:nvPr/>
        </p:nvSpPr>
        <p:spPr>
          <a:xfrm>
            <a:off x="2159455" y="1080000"/>
            <a:ext cx="2820925" cy="177613"/>
          </a:xfrm>
          <a:prstGeom prst="rect">
            <a:avLst/>
          </a:prstGeom>
        </p:spPr>
        <p:txBody>
          <a:bodyPr wrap="square" lIns="0" tIns="0" rIns="0" bIns="0">
            <a:spAutoFit/>
          </a:bodyPr>
          <a:lstStyle/>
          <a:p>
            <a:pPr defTabSz="545396"/>
            <a:r>
              <a:rPr lang="en-US" sz="1154" b="1" dirty="0">
                <a:solidFill>
                  <a:srgbClr val="54565A"/>
                </a:solidFill>
                <a:latin typeface="Arial" charset="0"/>
                <a:ea typeface="Arial" charset="0"/>
                <a:cs typeface="Arial" charset="0"/>
              </a:rPr>
              <a:t>Energy from </a:t>
            </a:r>
            <a:r>
              <a:rPr lang="en-US" sz="1154" b="1" dirty="0" smtClean="0">
                <a:solidFill>
                  <a:srgbClr val="54565A"/>
                </a:solidFill>
                <a:latin typeface="Arial" charset="0"/>
                <a:ea typeface="Arial" charset="0"/>
                <a:cs typeface="Arial" charset="0"/>
              </a:rPr>
              <a:t>rivers</a:t>
            </a:r>
            <a:endParaRPr lang="en-US" sz="1154" b="1" dirty="0">
              <a:solidFill>
                <a:srgbClr val="54565A"/>
              </a:solidFill>
              <a:latin typeface="Arial" charset="0"/>
              <a:ea typeface="Arial" charset="0"/>
              <a:cs typeface="Arial" charset="0"/>
            </a:endParaRPr>
          </a:p>
        </p:txBody>
      </p:sp>
      <p:sp>
        <p:nvSpPr>
          <p:cNvPr id="14" name="Rectangle 13">
            <a:extLst>
              <a:ext uri="{FF2B5EF4-FFF2-40B4-BE49-F238E27FC236}">
                <a16:creationId xmlns="" xmlns:a16="http://schemas.microsoft.com/office/drawing/2014/main" id="{6A1AA63E-36EF-45C7-A2F6-2AA04FA13117}"/>
              </a:ext>
            </a:extLst>
          </p:cNvPr>
          <p:cNvSpPr/>
          <p:nvPr/>
        </p:nvSpPr>
        <p:spPr>
          <a:xfrm>
            <a:off x="2145600" y="4228175"/>
            <a:ext cx="1983054" cy="2231464"/>
          </a:xfrm>
          <a:prstGeom prst="rect">
            <a:avLst/>
          </a:prstGeom>
        </p:spPr>
        <p:txBody>
          <a:bodyPr wrap="square" lIns="0" tIns="0" rIns="0" bIns="0">
            <a:noAutofit/>
          </a:bodyPr>
          <a:lstStyle/>
          <a:p>
            <a:pPr defTabSz="545396">
              <a:spcAft>
                <a:spcPts val="578"/>
              </a:spcAft>
              <a:buClr>
                <a:srgbClr val="FF6E00"/>
              </a:buClr>
              <a:buSzPct val="125000"/>
            </a:pPr>
            <a:r>
              <a:rPr lang="en-US" sz="1154" b="1" dirty="0">
                <a:solidFill>
                  <a:srgbClr val="54565A"/>
                </a:solidFill>
                <a:latin typeface="Arial" charset="0"/>
                <a:ea typeface="Arial" charset="0"/>
                <a:cs typeface="Arial" charset="0"/>
              </a:rPr>
              <a:t> </a:t>
            </a:r>
            <a:r>
              <a:rPr lang="en-US" sz="1200" b="1" dirty="0">
                <a:solidFill>
                  <a:srgbClr val="54565A"/>
                </a:solidFill>
                <a:latin typeface="Arial" charset="0"/>
                <a:ea typeface="Arial" charset="0"/>
                <a:cs typeface="Arial" charset="0"/>
              </a:rPr>
              <a:t>Disadvantages</a:t>
            </a: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Requires suitable location</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Very expensive to build a dam</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Dam building and flooding of valleys can cause large scale loss of habitats</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Farmland and homes may have to be lost  </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Effects river flow and ecosystems</a:t>
            </a:r>
          </a:p>
        </p:txBody>
      </p:sp>
      <p:sp>
        <p:nvSpPr>
          <p:cNvPr id="8" name="Rectangle 7">
            <a:extLst>
              <a:ext uri="{FF2B5EF4-FFF2-40B4-BE49-F238E27FC236}">
                <a16:creationId xmlns="" xmlns:a16="http://schemas.microsoft.com/office/drawing/2014/main" id="{0FE44314-725B-4E4F-B0F4-C9161901AAA9}"/>
              </a:ext>
            </a:extLst>
          </p:cNvPr>
          <p:cNvSpPr/>
          <p:nvPr/>
        </p:nvSpPr>
        <p:spPr>
          <a:xfrm>
            <a:off x="2145600" y="1911922"/>
            <a:ext cx="1983054" cy="1835015"/>
          </a:xfrm>
          <a:prstGeom prst="rect">
            <a:avLst/>
          </a:prstGeom>
        </p:spPr>
        <p:txBody>
          <a:bodyPr wrap="square" lIns="0" tIns="0" rIns="0" bIns="0">
            <a:noAutofit/>
          </a:bodyPr>
          <a:lstStyle/>
          <a:p>
            <a:pPr defTabSz="545396">
              <a:spcAft>
                <a:spcPts val="578"/>
              </a:spcAft>
              <a:buClr>
                <a:srgbClr val="FF6E00"/>
              </a:buClr>
              <a:buSzPct val="125000"/>
            </a:pPr>
            <a:r>
              <a:rPr lang="en-US" sz="1154" b="1" dirty="0">
                <a:solidFill>
                  <a:srgbClr val="54565A"/>
                </a:solidFill>
                <a:latin typeface="Arial" charset="0"/>
                <a:ea typeface="Arial" charset="0"/>
                <a:cs typeface="Arial" charset="0"/>
              </a:rPr>
              <a:t> </a:t>
            </a:r>
            <a:r>
              <a:rPr lang="en-US" sz="1200" b="1" dirty="0">
                <a:solidFill>
                  <a:srgbClr val="54565A"/>
                </a:solidFill>
                <a:latin typeface="Arial" charset="0"/>
                <a:ea typeface="Arial" charset="0"/>
                <a:cs typeface="Arial" charset="0"/>
              </a:rPr>
              <a:t>Advantages</a:t>
            </a: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Renewable energy source that can generate huge amounts of power</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No pollution, caused by electricity production</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Energy can be stored in the dam releasing it on demand when electricity is needed</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Quick start up time for electricity generation</a:t>
            </a:r>
          </a:p>
          <a:p>
            <a:pPr defTabSz="545396">
              <a:spcAft>
                <a:spcPts val="578"/>
              </a:spcAft>
              <a:buClr>
                <a:srgbClr val="FF6E00"/>
              </a:buClr>
              <a:buSzPct val="125000"/>
            </a:pP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endParaRPr lang="en-US" sz="1200" dirty="0">
              <a:solidFill>
                <a:srgbClr val="54565A"/>
              </a:solidFill>
              <a:latin typeface="Arial" charset="0"/>
              <a:ea typeface="Arial" charset="0"/>
              <a:cs typeface="Arial" charset="0"/>
            </a:endParaRPr>
          </a:p>
        </p:txBody>
      </p:sp>
      <p:sp>
        <p:nvSpPr>
          <p:cNvPr id="10" name="Rectangle 9">
            <a:extLst>
              <a:ext uri="{FF2B5EF4-FFF2-40B4-BE49-F238E27FC236}">
                <a16:creationId xmlns="" xmlns:a16="http://schemas.microsoft.com/office/drawing/2014/main" id="{62D6A17B-E5EA-4144-8FB9-8F747AF2E453}"/>
              </a:ext>
            </a:extLst>
          </p:cNvPr>
          <p:cNvSpPr/>
          <p:nvPr/>
        </p:nvSpPr>
        <p:spPr>
          <a:xfrm>
            <a:off x="2145599" y="1440000"/>
            <a:ext cx="7677273" cy="1017118"/>
          </a:xfrm>
          <a:prstGeom prst="rect">
            <a:avLst/>
          </a:prstGeom>
        </p:spPr>
        <p:txBody>
          <a:bodyPr wrap="square" lIns="0" tIns="0" rIns="0" bIns="0">
            <a:noAutofit/>
          </a:bodyPr>
          <a:lstStyle/>
          <a:p>
            <a:pPr defTabSz="545396">
              <a:spcAft>
                <a:spcPts val="578"/>
              </a:spcAft>
              <a:buClr>
                <a:srgbClr val="FF6E00"/>
              </a:buClr>
              <a:buSzPct val="125000"/>
            </a:pPr>
            <a:r>
              <a:rPr lang="en-US" sz="1100" dirty="0">
                <a:solidFill>
                  <a:srgbClr val="54565A"/>
                </a:solidFill>
                <a:latin typeface="Arial" charset="0"/>
                <a:ea typeface="Arial" charset="0"/>
                <a:cs typeface="Arial" charset="0"/>
              </a:rPr>
              <a:t>The water flowing in a river has kinetic energy.  The energy is used to turn a turbine and generate electricity known as hydroelectric power (HEP).  Often a dam is built to increase the energy stored and control the flow through the turbine.</a:t>
            </a:r>
          </a:p>
          <a:p>
            <a:pPr defTabSz="545396">
              <a:spcAft>
                <a:spcPts val="578"/>
              </a:spcAft>
              <a:buClr>
                <a:srgbClr val="FF6E00"/>
              </a:buClr>
              <a:buSzPct val="125000"/>
            </a:pPr>
            <a:endParaRPr lang="en-US" sz="1100" dirty="0">
              <a:solidFill>
                <a:srgbClr val="54565A"/>
              </a:solidFill>
              <a:latin typeface="Arial" charset="0"/>
              <a:ea typeface="Arial" charset="0"/>
              <a:cs typeface="Arial" charset="0"/>
            </a:endParaRPr>
          </a:p>
        </p:txBody>
      </p:sp>
      <p:sp>
        <p:nvSpPr>
          <p:cNvPr id="27" name="Rectangle 26">
            <a:extLst>
              <a:ext uri="{FF2B5EF4-FFF2-40B4-BE49-F238E27FC236}">
                <a16:creationId xmlns="" xmlns:a16="http://schemas.microsoft.com/office/drawing/2014/main" id="{4E125C67-958D-4940-9A9B-4885A3645315}"/>
              </a:ext>
            </a:extLst>
          </p:cNvPr>
          <p:cNvSpPr/>
          <p:nvPr/>
        </p:nvSpPr>
        <p:spPr>
          <a:xfrm>
            <a:off x="6705600" y="4829957"/>
            <a:ext cx="3407779" cy="1615827"/>
          </a:xfrm>
          <a:prstGeom prst="rect">
            <a:avLst/>
          </a:prstGeom>
        </p:spPr>
        <p:txBody>
          <a:bodyPr wrap="square" lIns="0" tIns="0" rIns="0" bIns="0">
            <a:noAutofit/>
          </a:bodyPr>
          <a:lstStyle/>
          <a:p>
            <a:pPr defTabSz="545396">
              <a:spcAft>
                <a:spcPts val="578"/>
              </a:spcAft>
              <a:buClr>
                <a:srgbClr val="FF6E00"/>
              </a:buClr>
              <a:buSzPct val="125000"/>
            </a:pPr>
            <a:r>
              <a:rPr lang="en-US" sz="1200" b="1" dirty="0">
                <a:solidFill>
                  <a:srgbClr val="FF6E00"/>
                </a:solidFill>
                <a:latin typeface="Arial" charset="0"/>
                <a:ea typeface="Arial" charset="0"/>
                <a:cs typeface="Arial" charset="0"/>
              </a:rPr>
              <a:t>Case study -</a:t>
            </a:r>
            <a:r>
              <a:rPr lang="en-US" sz="1200" dirty="0">
                <a:solidFill>
                  <a:srgbClr val="54565A"/>
                </a:solidFill>
                <a:latin typeface="Arial" charset="0"/>
                <a:ea typeface="Arial" charset="0"/>
                <a:cs typeface="Arial" charset="0"/>
              </a:rPr>
              <a:t/>
            </a:r>
            <a:br>
              <a:rPr lang="en-US" sz="1200" dirty="0">
                <a:solidFill>
                  <a:srgbClr val="54565A"/>
                </a:solidFill>
                <a:latin typeface="Arial" charset="0"/>
                <a:ea typeface="Arial" charset="0"/>
                <a:cs typeface="Arial" charset="0"/>
              </a:rPr>
            </a:br>
            <a:r>
              <a:rPr lang="en-US" sz="1100" dirty="0">
                <a:solidFill>
                  <a:srgbClr val="54565A"/>
                </a:solidFill>
                <a:latin typeface="Arial" charset="0"/>
                <a:ea typeface="Arial" charset="0"/>
                <a:cs typeface="Arial" charset="0"/>
              </a:rPr>
              <a:t>Snowy Mountains HEP project Australia - The world's largest hydro-electric scheme took 25 years to build and over 100,000 people to construct!</a:t>
            </a:r>
          </a:p>
          <a:p>
            <a:pPr defTabSz="545396">
              <a:spcAft>
                <a:spcPts val="578"/>
              </a:spcAft>
              <a:buClr>
                <a:srgbClr val="FF6E00"/>
              </a:buClr>
              <a:buSzPct val="125000"/>
            </a:pPr>
            <a:r>
              <a:rPr lang="en-US" sz="1100" dirty="0">
                <a:solidFill>
                  <a:srgbClr val="54565A"/>
                </a:solidFill>
                <a:latin typeface="Arial" charset="0"/>
                <a:ea typeface="Arial" charset="0"/>
                <a:cs typeface="Arial" charset="0"/>
              </a:rPr>
              <a:t>The system works by collecting water from the Snowy Mountains in Australia and diverting it through 145 km of tunnels and 80 km of aqueducts and storing it in 16 major dams with a capacity of 7,000 gigalitres (almost 12x the volume of Sydney </a:t>
            </a:r>
            <a:r>
              <a:rPr lang="en-US" sz="1100" dirty="0" err="1">
                <a:solidFill>
                  <a:srgbClr val="54565A"/>
                </a:solidFill>
                <a:latin typeface="Arial" charset="0"/>
                <a:ea typeface="Arial" charset="0"/>
                <a:cs typeface="Arial" charset="0"/>
              </a:rPr>
              <a:t>Harbour</a:t>
            </a:r>
            <a:r>
              <a:rPr lang="en-US" sz="1100" dirty="0">
                <a:solidFill>
                  <a:srgbClr val="54565A"/>
                </a:solidFill>
                <a:latin typeface="Arial" charset="0"/>
                <a:ea typeface="Arial" charset="0"/>
                <a:cs typeface="Arial" charset="0"/>
              </a:rPr>
              <a:t>). </a:t>
            </a:r>
          </a:p>
        </p:txBody>
      </p:sp>
      <p:sp>
        <p:nvSpPr>
          <p:cNvPr id="22" name="Rectangle 21"/>
          <p:cNvSpPr/>
          <p:nvPr/>
        </p:nvSpPr>
        <p:spPr>
          <a:xfrm>
            <a:off x="4364177" y="4913931"/>
            <a:ext cx="2092042" cy="1531853"/>
          </a:xfrm>
          <a:prstGeom prst="rect">
            <a:avLst/>
          </a:prstGeom>
          <a:blipFill>
            <a:blip r:embed="rId5"/>
            <a:srcRect/>
            <a:stretch>
              <a:fillRect l="-9639" t="-4326" r="-7568" b="-24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39">
            <a:extLst>
              <a:ext uri="{FF2B5EF4-FFF2-40B4-BE49-F238E27FC236}">
                <a16:creationId xmlns="" xmlns:a16="http://schemas.microsoft.com/office/drawing/2014/main" id="{E6EC8676-4331-4645-B5CF-0D747F22187D}"/>
              </a:ext>
            </a:extLst>
          </p:cNvPr>
          <p:cNvSpPr/>
          <p:nvPr/>
        </p:nvSpPr>
        <p:spPr>
          <a:xfrm>
            <a:off x="670608" y="3587972"/>
            <a:ext cx="873160" cy="870369"/>
          </a:xfrm>
          <a:prstGeom prst="flowChart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43">
            <a:extLst>
              <a:ext uri="{FF2B5EF4-FFF2-40B4-BE49-F238E27FC236}">
                <a16:creationId xmlns="" xmlns:a16="http://schemas.microsoft.com/office/drawing/2014/main" id="{9C130B70-DAAE-4DC9-A811-35310B8B487D}"/>
              </a:ext>
            </a:extLst>
          </p:cNvPr>
          <p:cNvSpPr/>
          <p:nvPr/>
        </p:nvSpPr>
        <p:spPr>
          <a:xfrm>
            <a:off x="671726" y="2498012"/>
            <a:ext cx="870925" cy="870369"/>
          </a:xfrm>
          <a:prstGeom prst="flowChart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628783" y="4650645"/>
            <a:ext cx="956811" cy="956811"/>
            <a:chOff x="1238395" y="4650651"/>
            <a:chExt cx="956811" cy="956811"/>
          </a:xfrm>
        </p:grpSpPr>
        <p:pic>
          <p:nvPicPr>
            <p:cNvPr id="15" name="Picture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83053" y="4904608"/>
              <a:ext cx="608921" cy="487613"/>
            </a:xfrm>
            <a:prstGeom prst="rect">
              <a:avLst/>
            </a:prstGeom>
          </p:spPr>
        </p:pic>
        <p:pic>
          <p:nvPicPr>
            <p:cNvPr id="16" name="Graphic 49" descr="No sign">
              <a:extLst>
                <a:ext uri="{FF2B5EF4-FFF2-40B4-BE49-F238E27FC236}">
                  <a16:creationId xmlns="" xmlns:a16="http://schemas.microsoft.com/office/drawing/2014/main" id="{F22ACB07-DFAC-4E20-8E2E-3917C21927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238395" y="4650651"/>
              <a:ext cx="956811" cy="956811"/>
            </a:xfrm>
            <a:prstGeom prst="rect">
              <a:avLst/>
            </a:prstGeom>
          </p:spPr>
        </p:pic>
      </p:grpSp>
      <p:grpSp>
        <p:nvGrpSpPr>
          <p:cNvPr id="17" name="Group 16"/>
          <p:cNvGrpSpPr/>
          <p:nvPr/>
        </p:nvGrpSpPr>
        <p:grpSpPr>
          <a:xfrm>
            <a:off x="276764" y="533717"/>
            <a:ext cx="1710178" cy="1258707"/>
            <a:chOff x="276764" y="533717"/>
            <a:chExt cx="1710178" cy="1258707"/>
          </a:xfrm>
        </p:grpSpPr>
        <p:sp>
          <p:nvSpPr>
            <p:cNvPr id="18" name="TextBox 17"/>
            <p:cNvSpPr txBox="1"/>
            <p:nvPr/>
          </p:nvSpPr>
          <p:spPr>
            <a:xfrm>
              <a:off x="276764" y="1207649"/>
              <a:ext cx="1710178" cy="584775"/>
            </a:xfrm>
            <a:prstGeom prst="rect">
              <a:avLst/>
            </a:prstGeom>
            <a:noFill/>
          </p:spPr>
          <p:txBody>
            <a:bodyPr wrap="square" rtlCol="0">
              <a:spAutoFit/>
            </a:bodyPr>
            <a:lstStyle/>
            <a:p>
              <a:pPr algn="ctr"/>
              <a:r>
                <a:rPr lang="en-US" sz="1600" b="1" dirty="0" smtClean="0">
                  <a:solidFill>
                    <a:schemeClr val="bg1"/>
                  </a:solidFill>
                  <a:latin typeface="Arial" charset="0"/>
                  <a:ea typeface="Arial" charset="0"/>
                  <a:cs typeface="Arial" charset="0"/>
                </a:rPr>
                <a:t>Renewable Energy</a:t>
              </a:r>
              <a:endParaRPr lang="en-US" sz="1600" dirty="0">
                <a:solidFill>
                  <a:schemeClr val="bg1"/>
                </a:solidFill>
                <a:latin typeface="Arial" charset="0"/>
                <a:ea typeface="Arial" charset="0"/>
                <a:cs typeface="Arial" charset="0"/>
              </a:endParaRPr>
            </a:p>
          </p:txBody>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3441" y="533717"/>
              <a:ext cx="707901" cy="707901"/>
            </a:xfrm>
            <a:prstGeom prst="rect">
              <a:avLst/>
            </a:prstGeom>
          </p:spPr>
        </p:pic>
      </p:grpSp>
      <p:pic>
        <p:nvPicPr>
          <p:cNvPr id="20" name="Graphic 41" descr="High voltage">
            <a:extLst>
              <a:ext uri="{FF2B5EF4-FFF2-40B4-BE49-F238E27FC236}">
                <a16:creationId xmlns="" xmlns:a16="http://schemas.microsoft.com/office/drawing/2014/main" id="{4FA7FC7F-92BE-4FDF-97BE-3B3414E71C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808408" y="2577156"/>
            <a:ext cx="597560" cy="597560"/>
          </a:xfrm>
          <a:prstGeom prst="rect">
            <a:avLst/>
          </a:prstGeom>
        </p:spPr>
      </p:pic>
      <p:pic>
        <p:nvPicPr>
          <p:cNvPr id="23" name="Graphic 24" descr="Waterfall scene">
            <a:extLst>
              <a:ext uri="{FF2B5EF4-FFF2-40B4-BE49-F238E27FC236}">
                <a16:creationId xmlns="" xmlns:a16="http://schemas.microsoft.com/office/drawing/2014/main" id="{E82E3482-7E2B-4C89-9FC3-87414682E5B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813240" y="3715566"/>
            <a:ext cx="587895" cy="587895"/>
          </a:xfrm>
          <a:prstGeom prst="rect">
            <a:avLst/>
          </a:prstGeom>
        </p:spPr>
      </p:pic>
    </p:spTree>
    <p:extLst>
      <p:ext uri="{BB962C8B-B14F-4D97-AF65-F5344CB8AC3E}">
        <p14:creationId xmlns:p14="http://schemas.microsoft.com/office/powerpoint/2010/main" val="1758520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954665C6-A779-4E60-8B90-01A5895773A1}"/>
              </a:ext>
            </a:extLst>
          </p:cNvPr>
          <p:cNvSpPr>
            <a:spLocks noGrp="1"/>
          </p:cNvSpPr>
          <p:nvPr>
            <p:ph type="title"/>
          </p:nvPr>
        </p:nvSpPr>
        <p:spPr>
          <a:xfrm>
            <a:off x="2145600" y="720000"/>
            <a:ext cx="3521187" cy="335337"/>
          </a:xfrm>
        </p:spPr>
        <p:txBody>
          <a:bodyPr vert="horz" lIns="0" tIns="0" rIns="0" bIns="0" rtlCol="0" anchor="t" anchorCtr="0">
            <a:noAutofit/>
          </a:bodyPr>
          <a:lstStyle/>
          <a:p>
            <a:r>
              <a:rPr lang="en-US" sz="2800" dirty="0">
                <a:solidFill>
                  <a:srgbClr val="FF6E00"/>
                </a:solidFill>
                <a:latin typeface="Arial" charset="0"/>
                <a:ea typeface="Arial" charset="0"/>
                <a:cs typeface="Arial" charset="0"/>
              </a:rPr>
              <a:t>Solar Energy</a:t>
            </a:r>
            <a:endParaRPr lang="en-GB" sz="2800" dirty="0">
              <a:solidFill>
                <a:srgbClr val="FF6E00"/>
              </a:solidFill>
              <a:latin typeface="Arial" charset="0"/>
              <a:ea typeface="Arial" charset="0"/>
              <a:cs typeface="Arial" charset="0"/>
            </a:endParaRPr>
          </a:p>
        </p:txBody>
      </p:sp>
      <p:sp>
        <p:nvSpPr>
          <p:cNvPr id="4" name="Rectangle 3">
            <a:extLst>
              <a:ext uri="{FF2B5EF4-FFF2-40B4-BE49-F238E27FC236}">
                <a16:creationId xmlns="" xmlns:a16="http://schemas.microsoft.com/office/drawing/2014/main" id="{5A49C20B-0F32-4F84-9571-96ED90EB8986}"/>
              </a:ext>
            </a:extLst>
          </p:cNvPr>
          <p:cNvSpPr/>
          <p:nvPr/>
        </p:nvSpPr>
        <p:spPr>
          <a:xfrm>
            <a:off x="2145600" y="1080000"/>
            <a:ext cx="2820925" cy="177613"/>
          </a:xfrm>
          <a:prstGeom prst="rect">
            <a:avLst/>
          </a:prstGeom>
        </p:spPr>
        <p:txBody>
          <a:bodyPr wrap="square" lIns="0" tIns="0" rIns="0" bIns="0">
            <a:spAutoFit/>
          </a:bodyPr>
          <a:lstStyle/>
          <a:p>
            <a:pPr defTabSz="545396"/>
            <a:r>
              <a:rPr lang="en-US" sz="1154" b="1" dirty="0">
                <a:solidFill>
                  <a:srgbClr val="54565A"/>
                </a:solidFill>
                <a:latin typeface="Arial" charset="0"/>
                <a:ea typeface="Arial" charset="0"/>
                <a:cs typeface="Arial" charset="0"/>
              </a:rPr>
              <a:t>Energy from the sun</a:t>
            </a:r>
          </a:p>
        </p:txBody>
      </p:sp>
      <p:sp>
        <p:nvSpPr>
          <p:cNvPr id="20" name="Rectangle 19">
            <a:extLst>
              <a:ext uri="{FF2B5EF4-FFF2-40B4-BE49-F238E27FC236}">
                <a16:creationId xmlns="" xmlns:a16="http://schemas.microsoft.com/office/drawing/2014/main" id="{308C539C-A9E8-433E-853C-AD171D6DEDB0}"/>
              </a:ext>
            </a:extLst>
          </p:cNvPr>
          <p:cNvSpPr/>
          <p:nvPr/>
        </p:nvSpPr>
        <p:spPr>
          <a:xfrm>
            <a:off x="5906435" y="4985667"/>
            <a:ext cx="4193532" cy="1706083"/>
          </a:xfrm>
          <a:prstGeom prst="rect">
            <a:avLst/>
          </a:prstGeom>
        </p:spPr>
        <p:txBody>
          <a:bodyPr wrap="square" lIns="0" tIns="0" rIns="0" bIns="0">
            <a:noAutofit/>
          </a:bodyPr>
          <a:lstStyle/>
          <a:p>
            <a:pPr defTabSz="545396">
              <a:spcAft>
                <a:spcPts val="578"/>
              </a:spcAft>
              <a:buClr>
                <a:srgbClr val="FF6E00"/>
              </a:buClr>
              <a:buSzPct val="125000"/>
            </a:pPr>
            <a:r>
              <a:rPr lang="en-US" sz="1200" b="1" dirty="0">
                <a:solidFill>
                  <a:srgbClr val="FF6E00"/>
                </a:solidFill>
                <a:latin typeface="Arial" charset="0"/>
                <a:ea typeface="Arial" charset="0"/>
                <a:cs typeface="Arial" charset="0"/>
              </a:rPr>
              <a:t>Interesting facts:</a:t>
            </a:r>
            <a:r>
              <a:rPr lang="en-US" sz="1200" dirty="0">
                <a:solidFill>
                  <a:srgbClr val="54565A"/>
                </a:solidFill>
                <a:latin typeface="Arial" charset="0"/>
                <a:ea typeface="Arial" charset="0"/>
                <a:cs typeface="Arial" charset="0"/>
              </a:rPr>
              <a:t/>
            </a:r>
            <a:br>
              <a:rPr lang="en-US" sz="1200" dirty="0">
                <a:solidFill>
                  <a:srgbClr val="54565A"/>
                </a:solidFill>
                <a:latin typeface="Arial" charset="0"/>
                <a:ea typeface="Arial" charset="0"/>
                <a:cs typeface="Arial" charset="0"/>
              </a:rPr>
            </a:br>
            <a:r>
              <a:rPr lang="en-US" sz="1100" dirty="0">
                <a:solidFill>
                  <a:srgbClr val="54565A"/>
                </a:solidFill>
                <a:latin typeface="Arial" charset="0"/>
                <a:ea typeface="Arial" charset="0"/>
                <a:cs typeface="Arial" charset="0"/>
              </a:rPr>
              <a:t>Photovoltaic effect was discovered by French physicist in 1839, but it was not until recently that cost of producing photovoltaic cells has fallen enough to become a viable method for large scale energy production with large scale solar farms becoming increasingly common</a:t>
            </a:r>
            <a:r>
              <a:rPr lang="en-US" sz="1100" dirty="0" smtClean="0">
                <a:solidFill>
                  <a:srgbClr val="54565A"/>
                </a:solidFill>
                <a:latin typeface="Arial" charset="0"/>
                <a:ea typeface="Arial" charset="0"/>
                <a:cs typeface="Arial" charset="0"/>
              </a:rPr>
              <a:t>.</a:t>
            </a:r>
          </a:p>
          <a:p>
            <a:pPr defTabSz="545396">
              <a:spcAft>
                <a:spcPts val="578"/>
              </a:spcAft>
              <a:buClr>
                <a:srgbClr val="FF6E00"/>
              </a:buClr>
              <a:buSzPct val="125000"/>
            </a:pPr>
            <a:r>
              <a:rPr lang="en-US" sz="1100" dirty="0">
                <a:solidFill>
                  <a:srgbClr val="54565A"/>
                </a:solidFill>
                <a:latin typeface="Arial" charset="0"/>
                <a:ea typeface="Arial" charset="0"/>
                <a:cs typeface="Arial" charset="0"/>
              </a:rPr>
              <a:t>In just one hour the sun provides enough energy to power the world for one year!</a:t>
            </a:r>
          </a:p>
        </p:txBody>
      </p:sp>
      <p:sp>
        <p:nvSpPr>
          <p:cNvPr id="7" name="Rectangle 6">
            <a:extLst>
              <a:ext uri="{FF2B5EF4-FFF2-40B4-BE49-F238E27FC236}">
                <a16:creationId xmlns="" xmlns:a16="http://schemas.microsoft.com/office/drawing/2014/main" id="{86A8B990-00D9-440E-AE0F-2E54B73AE31F}"/>
              </a:ext>
            </a:extLst>
          </p:cNvPr>
          <p:cNvSpPr/>
          <p:nvPr/>
        </p:nvSpPr>
        <p:spPr>
          <a:xfrm>
            <a:off x="2145600" y="1440000"/>
            <a:ext cx="3240000" cy="1086960"/>
          </a:xfrm>
          <a:prstGeom prst="rect">
            <a:avLst/>
          </a:prstGeom>
        </p:spPr>
        <p:txBody>
          <a:bodyPr wrap="square" lIns="0" tIns="0" rIns="0" bIns="0">
            <a:noAutofit/>
          </a:bodyPr>
          <a:lstStyle/>
          <a:p>
            <a:pPr defTabSz="545396">
              <a:spcAft>
                <a:spcPts val="578"/>
              </a:spcAft>
              <a:buClr>
                <a:srgbClr val="FF6E00"/>
              </a:buClr>
              <a:buSzPct val="125000"/>
            </a:pPr>
            <a:r>
              <a:rPr lang="en-US" sz="1100" dirty="0">
                <a:solidFill>
                  <a:srgbClr val="54565A"/>
                </a:solidFill>
                <a:latin typeface="Arial" charset="0"/>
                <a:ea typeface="Arial" charset="0"/>
                <a:cs typeface="Arial" charset="0"/>
              </a:rPr>
              <a:t>The Earth gets heat and light energy from the sun. Solar cell technology converts solar energy into usable electricity through a process known as the photovoltaic effect. Incoming sunlight strikes a semiconductor material and knocks electrons loose, setting them in motion and generating an electric current. The Sun’s heat can also be used to heat water for homes, using solar panels. Solar panels only work during daylight hours, production is less during the winter when days are shorter, and the angle of the sun's rays are reduced. </a:t>
            </a:r>
          </a:p>
        </p:txBody>
      </p:sp>
      <p:sp>
        <p:nvSpPr>
          <p:cNvPr id="8" name="Rectangle 7">
            <a:extLst>
              <a:ext uri="{FF2B5EF4-FFF2-40B4-BE49-F238E27FC236}">
                <a16:creationId xmlns="" xmlns:a16="http://schemas.microsoft.com/office/drawing/2014/main" id="{B6909ACC-86B9-4B49-8356-BE4A11F52453}"/>
              </a:ext>
            </a:extLst>
          </p:cNvPr>
          <p:cNvSpPr/>
          <p:nvPr/>
        </p:nvSpPr>
        <p:spPr>
          <a:xfrm>
            <a:off x="2145600" y="3449050"/>
            <a:ext cx="3240000" cy="1475606"/>
          </a:xfrm>
          <a:prstGeom prst="rect">
            <a:avLst/>
          </a:prstGeom>
        </p:spPr>
        <p:txBody>
          <a:bodyPr wrap="square" lIns="0" tIns="0" rIns="0" bIns="0">
            <a:noAutofit/>
          </a:bodyPr>
          <a:lstStyle/>
          <a:p>
            <a:pPr defTabSz="545396">
              <a:spcAft>
                <a:spcPts val="578"/>
              </a:spcAft>
              <a:buClr>
                <a:srgbClr val="FF6E00"/>
              </a:buClr>
              <a:buSzPct val="125000"/>
            </a:pPr>
            <a:r>
              <a:rPr lang="en-US" sz="1154" b="1" dirty="0">
                <a:solidFill>
                  <a:srgbClr val="54565A"/>
                </a:solidFill>
                <a:latin typeface="Arial" charset="0"/>
                <a:ea typeface="Arial" charset="0"/>
                <a:cs typeface="Arial" charset="0"/>
              </a:rPr>
              <a:t> </a:t>
            </a:r>
            <a:r>
              <a:rPr lang="en-US" sz="1200" b="1" dirty="0">
                <a:solidFill>
                  <a:srgbClr val="54565A"/>
                </a:solidFill>
                <a:latin typeface="Arial" charset="0"/>
                <a:ea typeface="Arial" charset="0"/>
                <a:cs typeface="Arial" charset="0"/>
              </a:rPr>
              <a:t>Advantages</a:t>
            </a: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Renewable source of energy, </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No pollution, caused by electricity production</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Very low maintenance and production cost once set up</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Large potential energy</a:t>
            </a:r>
          </a:p>
          <a:p>
            <a:pPr defTabSz="545396">
              <a:spcAft>
                <a:spcPts val="578"/>
              </a:spcAft>
              <a:buClr>
                <a:srgbClr val="FF6E00"/>
              </a:buClr>
              <a:buSzPct val="125000"/>
            </a:pP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endParaRPr lang="en-US" sz="1200" dirty="0">
              <a:solidFill>
                <a:srgbClr val="54565A"/>
              </a:solidFill>
              <a:latin typeface="Arial" charset="0"/>
              <a:ea typeface="Arial" charset="0"/>
              <a:cs typeface="Arial" charset="0"/>
            </a:endParaRPr>
          </a:p>
        </p:txBody>
      </p:sp>
      <p:sp>
        <p:nvSpPr>
          <p:cNvPr id="10" name="Rectangle 9">
            <a:extLst>
              <a:ext uri="{FF2B5EF4-FFF2-40B4-BE49-F238E27FC236}">
                <a16:creationId xmlns="" xmlns:a16="http://schemas.microsoft.com/office/drawing/2014/main" id="{FA1FDA24-9884-4B92-BFC0-CEB31E7330BF}"/>
              </a:ext>
            </a:extLst>
          </p:cNvPr>
          <p:cNvSpPr/>
          <p:nvPr/>
        </p:nvSpPr>
        <p:spPr>
          <a:xfrm>
            <a:off x="2145600" y="4985668"/>
            <a:ext cx="3240000" cy="1564808"/>
          </a:xfrm>
          <a:prstGeom prst="rect">
            <a:avLst/>
          </a:prstGeom>
        </p:spPr>
        <p:txBody>
          <a:bodyPr wrap="square" lIns="0" tIns="0" rIns="0" bIns="0">
            <a:noAutofit/>
          </a:bodyPr>
          <a:lstStyle/>
          <a:p>
            <a:pPr defTabSz="545396">
              <a:spcAft>
                <a:spcPts val="578"/>
              </a:spcAft>
              <a:buClr>
                <a:srgbClr val="FF6E00"/>
              </a:buClr>
              <a:buSzPct val="125000"/>
            </a:pPr>
            <a:r>
              <a:rPr lang="en-US" sz="1154" b="1" dirty="0">
                <a:solidFill>
                  <a:srgbClr val="54565A"/>
                </a:solidFill>
                <a:latin typeface="Arial" charset="0"/>
                <a:ea typeface="Arial" charset="0"/>
                <a:cs typeface="Arial" charset="0"/>
              </a:rPr>
              <a:t> </a:t>
            </a:r>
            <a:r>
              <a:rPr lang="en-US" sz="1200" b="1" dirty="0">
                <a:solidFill>
                  <a:srgbClr val="54565A"/>
                </a:solidFill>
                <a:latin typeface="Arial" charset="0"/>
                <a:ea typeface="Arial" charset="0"/>
                <a:cs typeface="Arial" charset="0"/>
              </a:rPr>
              <a:t>Disadvantages</a:t>
            </a: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Solar cells and thermal panels are expensive and require space.</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They only work in day light; less direct sun means less energy available.</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Difficult to predict energy availability due to changing weather </a:t>
            </a:r>
          </a:p>
        </p:txBody>
      </p:sp>
      <p:pic>
        <p:nvPicPr>
          <p:cNvPr id="18" name="Picture 17">
            <a:extLst>
              <a:ext uri="{FF2B5EF4-FFF2-40B4-BE49-F238E27FC236}">
                <a16:creationId xmlns="" xmlns:a16="http://schemas.microsoft.com/office/drawing/2014/main" id="{54746714-3AD6-48FB-969C-18AEA7194D6C}"/>
              </a:ext>
            </a:extLst>
          </p:cNvPr>
          <p:cNvPicPr>
            <a:picLocks noChangeAspect="1"/>
          </p:cNvPicPr>
          <p:nvPr/>
        </p:nvPicPr>
        <p:blipFill rotWithShape="1">
          <a:blip r:embed="rId4"/>
          <a:srcRect t="15034"/>
          <a:stretch/>
        </p:blipFill>
        <p:spPr>
          <a:xfrm>
            <a:off x="5906435" y="3356975"/>
            <a:ext cx="2683384" cy="1580083"/>
          </a:xfrm>
          <a:prstGeom prst="rect">
            <a:avLst/>
          </a:prstGeom>
        </p:spPr>
      </p:pic>
      <p:sp>
        <p:nvSpPr>
          <p:cNvPr id="19" name="Rectangle 18"/>
          <p:cNvSpPr/>
          <p:nvPr/>
        </p:nvSpPr>
        <p:spPr>
          <a:xfrm>
            <a:off x="5906434" y="720000"/>
            <a:ext cx="4193533" cy="2543030"/>
          </a:xfrm>
          <a:prstGeom prst="rect">
            <a:avLst/>
          </a:prstGeom>
          <a:blipFill>
            <a:blip r:embed="rId5"/>
            <a:srcRect/>
            <a:stretch>
              <a:fillRect l="-1791" t="-4027" r="-1791" b="-9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74482" y="3413342"/>
            <a:ext cx="1275381" cy="1107996"/>
          </a:xfrm>
          <a:prstGeom prst="rect">
            <a:avLst/>
          </a:prstGeom>
          <a:noFill/>
        </p:spPr>
        <p:txBody>
          <a:bodyPr wrap="square" rtlCol="0">
            <a:spAutoFit/>
          </a:bodyPr>
          <a:lstStyle/>
          <a:p>
            <a:r>
              <a:rPr lang="en-US" sz="1000" b="1" dirty="0" smtClean="0">
                <a:solidFill>
                  <a:srgbClr val="54565A"/>
                </a:solidFill>
                <a:latin typeface="Arial" charset="0"/>
                <a:ea typeface="Arial" charset="0"/>
                <a:cs typeface="Arial" charset="0"/>
              </a:rPr>
              <a:t>Solar power eclipses coal in the UK</a:t>
            </a:r>
          </a:p>
          <a:p>
            <a:r>
              <a:rPr lang="en-US" sz="900" dirty="0" smtClean="0">
                <a:solidFill>
                  <a:srgbClr val="54565A"/>
                </a:solidFill>
                <a:latin typeface="Arial" charset="0"/>
                <a:ea typeface="Arial" charset="0"/>
                <a:cs typeface="Arial" charset="0"/>
              </a:rPr>
              <a:t>% share of total UK electricity generation met by solar and coal (Jan </a:t>
            </a:r>
            <a:r>
              <a:rPr lang="mr-IN" sz="900" dirty="0" smtClean="0">
                <a:solidFill>
                  <a:srgbClr val="54565A"/>
                </a:solidFill>
                <a:latin typeface="Arial" charset="0"/>
                <a:ea typeface="Arial" charset="0"/>
                <a:cs typeface="Arial" charset="0"/>
              </a:rPr>
              <a:t>–</a:t>
            </a:r>
            <a:r>
              <a:rPr lang="en-US" sz="900" dirty="0" smtClean="0">
                <a:solidFill>
                  <a:srgbClr val="54565A"/>
                </a:solidFill>
                <a:latin typeface="Arial" charset="0"/>
                <a:ea typeface="Arial" charset="0"/>
                <a:cs typeface="Arial" charset="0"/>
              </a:rPr>
              <a:t> May 2016)</a:t>
            </a:r>
            <a:endParaRPr lang="en-US" sz="900" dirty="0">
              <a:solidFill>
                <a:srgbClr val="54565A"/>
              </a:solidFill>
              <a:latin typeface="Arial" charset="0"/>
              <a:ea typeface="Arial" charset="0"/>
              <a:cs typeface="Arial" charset="0"/>
            </a:endParaRPr>
          </a:p>
        </p:txBody>
      </p:sp>
      <p:sp>
        <p:nvSpPr>
          <p:cNvPr id="11" name="Flowchart: Connector 39">
            <a:extLst>
              <a:ext uri="{FF2B5EF4-FFF2-40B4-BE49-F238E27FC236}">
                <a16:creationId xmlns="" xmlns:a16="http://schemas.microsoft.com/office/drawing/2014/main" id="{E6EC8676-4331-4645-B5CF-0D747F22187D}"/>
              </a:ext>
            </a:extLst>
          </p:cNvPr>
          <p:cNvSpPr/>
          <p:nvPr/>
        </p:nvSpPr>
        <p:spPr>
          <a:xfrm>
            <a:off x="670608" y="3587972"/>
            <a:ext cx="873160" cy="870369"/>
          </a:xfrm>
          <a:prstGeom prst="flowChart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43">
            <a:extLst>
              <a:ext uri="{FF2B5EF4-FFF2-40B4-BE49-F238E27FC236}">
                <a16:creationId xmlns="" xmlns:a16="http://schemas.microsoft.com/office/drawing/2014/main" id="{9C130B70-DAAE-4DC9-A811-35310B8B487D}"/>
              </a:ext>
            </a:extLst>
          </p:cNvPr>
          <p:cNvSpPr/>
          <p:nvPr/>
        </p:nvSpPr>
        <p:spPr>
          <a:xfrm>
            <a:off x="671726" y="2498012"/>
            <a:ext cx="870925" cy="870369"/>
          </a:xfrm>
          <a:prstGeom prst="flowChart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628783" y="4650645"/>
            <a:ext cx="956811" cy="956811"/>
            <a:chOff x="1238395" y="4650651"/>
            <a:chExt cx="956811" cy="956811"/>
          </a:xfrm>
        </p:grpSpPr>
        <p:pic>
          <p:nvPicPr>
            <p:cNvPr id="14" name="Picture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83053" y="4904608"/>
              <a:ext cx="608921" cy="487613"/>
            </a:xfrm>
            <a:prstGeom prst="rect">
              <a:avLst/>
            </a:prstGeom>
          </p:spPr>
        </p:pic>
        <p:pic>
          <p:nvPicPr>
            <p:cNvPr id="15" name="Graphic 49" descr="No sign">
              <a:extLst>
                <a:ext uri="{FF2B5EF4-FFF2-40B4-BE49-F238E27FC236}">
                  <a16:creationId xmlns="" xmlns:a16="http://schemas.microsoft.com/office/drawing/2014/main" id="{F22ACB07-DFAC-4E20-8E2E-3917C21927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238395" y="4650651"/>
              <a:ext cx="956811" cy="956811"/>
            </a:xfrm>
            <a:prstGeom prst="rect">
              <a:avLst/>
            </a:prstGeom>
          </p:spPr>
        </p:pic>
      </p:grpSp>
      <p:grpSp>
        <p:nvGrpSpPr>
          <p:cNvPr id="16" name="Group 15"/>
          <p:cNvGrpSpPr/>
          <p:nvPr/>
        </p:nvGrpSpPr>
        <p:grpSpPr>
          <a:xfrm>
            <a:off x="276764" y="533717"/>
            <a:ext cx="1710178" cy="1258707"/>
            <a:chOff x="276764" y="533717"/>
            <a:chExt cx="1710178" cy="1258707"/>
          </a:xfrm>
        </p:grpSpPr>
        <p:sp>
          <p:nvSpPr>
            <p:cNvPr id="17" name="TextBox 16"/>
            <p:cNvSpPr txBox="1"/>
            <p:nvPr/>
          </p:nvSpPr>
          <p:spPr>
            <a:xfrm>
              <a:off x="276764" y="1207649"/>
              <a:ext cx="1710178" cy="584775"/>
            </a:xfrm>
            <a:prstGeom prst="rect">
              <a:avLst/>
            </a:prstGeom>
            <a:noFill/>
          </p:spPr>
          <p:txBody>
            <a:bodyPr wrap="square" rtlCol="0">
              <a:spAutoFit/>
            </a:bodyPr>
            <a:lstStyle/>
            <a:p>
              <a:pPr algn="ctr"/>
              <a:r>
                <a:rPr lang="en-US" sz="1600" b="1" dirty="0" smtClean="0">
                  <a:solidFill>
                    <a:schemeClr val="bg1"/>
                  </a:solidFill>
                  <a:latin typeface="Arial" charset="0"/>
                  <a:ea typeface="Arial" charset="0"/>
                  <a:cs typeface="Arial" charset="0"/>
                </a:rPr>
                <a:t>Renewable Energy</a:t>
              </a:r>
              <a:endParaRPr lang="en-US" sz="1600" dirty="0">
                <a:solidFill>
                  <a:schemeClr val="bg1"/>
                </a:solidFill>
                <a:latin typeface="Arial" charset="0"/>
                <a:ea typeface="Arial" charset="0"/>
                <a:cs typeface="Arial" charset="0"/>
              </a:endParaRPr>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3441" y="533717"/>
              <a:ext cx="707901" cy="707901"/>
            </a:xfrm>
            <a:prstGeom prst="rect">
              <a:avLst/>
            </a:prstGeom>
          </p:spPr>
        </p:pic>
      </p:grpSp>
      <p:pic>
        <p:nvPicPr>
          <p:cNvPr id="22" name="Graphic 41" descr="High voltage">
            <a:extLst>
              <a:ext uri="{FF2B5EF4-FFF2-40B4-BE49-F238E27FC236}">
                <a16:creationId xmlns="" xmlns:a16="http://schemas.microsoft.com/office/drawing/2014/main" id="{4FA7FC7F-92BE-4FDF-97BE-3B3414E71C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808408" y="2577156"/>
            <a:ext cx="597560" cy="597560"/>
          </a:xfrm>
          <a:prstGeom prst="rect">
            <a:avLst/>
          </a:prstGeom>
        </p:spPr>
      </p:pic>
      <p:pic>
        <p:nvPicPr>
          <p:cNvPr id="23" name="Graphic 8" descr="Dim (Medium Sun)">
            <a:extLst>
              <a:ext uri="{FF2B5EF4-FFF2-40B4-BE49-F238E27FC236}">
                <a16:creationId xmlns="" xmlns:a16="http://schemas.microsoft.com/office/drawing/2014/main" id="{3D7A833D-87E5-4ED3-99CB-13D6FEFF2C9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p:blipFill>
        <p:spPr>
          <a:xfrm>
            <a:off x="713545" y="3615871"/>
            <a:ext cx="787285" cy="787285"/>
          </a:xfrm>
          <a:prstGeom prst="rect">
            <a:avLst/>
          </a:prstGeom>
        </p:spPr>
      </p:pic>
    </p:spTree>
    <p:extLst>
      <p:ext uri="{BB962C8B-B14F-4D97-AF65-F5344CB8AC3E}">
        <p14:creationId xmlns:p14="http://schemas.microsoft.com/office/powerpoint/2010/main" val="1860581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954665C6-A779-4E60-8B90-01A5895773A1}"/>
              </a:ext>
            </a:extLst>
          </p:cNvPr>
          <p:cNvSpPr>
            <a:spLocks noGrp="1"/>
          </p:cNvSpPr>
          <p:nvPr>
            <p:ph type="title"/>
          </p:nvPr>
        </p:nvSpPr>
        <p:spPr>
          <a:xfrm>
            <a:off x="2145600" y="720000"/>
            <a:ext cx="3521187" cy="335337"/>
          </a:xfrm>
        </p:spPr>
        <p:txBody>
          <a:bodyPr vert="horz" lIns="0" tIns="0" rIns="0" bIns="0" rtlCol="0" anchor="t" anchorCtr="0">
            <a:noAutofit/>
          </a:bodyPr>
          <a:lstStyle/>
          <a:p>
            <a:r>
              <a:rPr lang="en-US" sz="2800" dirty="0">
                <a:solidFill>
                  <a:srgbClr val="FF6E00"/>
                </a:solidFill>
                <a:latin typeface="Arial" charset="0"/>
                <a:ea typeface="Arial" charset="0"/>
                <a:cs typeface="Arial" charset="0"/>
              </a:rPr>
              <a:t>Tidal Energy</a:t>
            </a:r>
            <a:endParaRPr lang="en-GB" sz="2800" dirty="0">
              <a:solidFill>
                <a:srgbClr val="FF6E00"/>
              </a:solidFill>
              <a:latin typeface="Arial" charset="0"/>
              <a:ea typeface="Arial" charset="0"/>
              <a:cs typeface="Arial" charset="0"/>
            </a:endParaRPr>
          </a:p>
        </p:txBody>
      </p:sp>
      <p:sp>
        <p:nvSpPr>
          <p:cNvPr id="4" name="Rectangle 3">
            <a:extLst>
              <a:ext uri="{FF2B5EF4-FFF2-40B4-BE49-F238E27FC236}">
                <a16:creationId xmlns="" xmlns:a16="http://schemas.microsoft.com/office/drawing/2014/main" id="{5A49C20B-0F32-4F84-9571-96ED90EB8986}"/>
              </a:ext>
            </a:extLst>
          </p:cNvPr>
          <p:cNvSpPr/>
          <p:nvPr/>
        </p:nvSpPr>
        <p:spPr>
          <a:xfrm>
            <a:off x="2145600" y="1080000"/>
            <a:ext cx="2820925" cy="177613"/>
          </a:xfrm>
          <a:prstGeom prst="rect">
            <a:avLst/>
          </a:prstGeom>
        </p:spPr>
        <p:txBody>
          <a:bodyPr wrap="square" lIns="0" tIns="0" rIns="0" bIns="0">
            <a:spAutoFit/>
          </a:bodyPr>
          <a:lstStyle/>
          <a:p>
            <a:pPr defTabSz="545396"/>
            <a:r>
              <a:rPr lang="en-US" sz="1154" b="1" dirty="0">
                <a:solidFill>
                  <a:srgbClr val="54565A"/>
                </a:solidFill>
                <a:latin typeface="Arial" charset="0"/>
                <a:ea typeface="Arial" charset="0"/>
                <a:cs typeface="Arial" charset="0"/>
              </a:rPr>
              <a:t>Energy from the </a:t>
            </a:r>
            <a:r>
              <a:rPr lang="en-US" sz="1154" b="1" dirty="0" smtClean="0">
                <a:solidFill>
                  <a:srgbClr val="54565A"/>
                </a:solidFill>
                <a:latin typeface="Arial" charset="0"/>
                <a:ea typeface="Arial" charset="0"/>
                <a:cs typeface="Arial" charset="0"/>
              </a:rPr>
              <a:t>sea</a:t>
            </a:r>
            <a:endParaRPr lang="en-US" sz="1154" b="1" dirty="0">
              <a:solidFill>
                <a:srgbClr val="54565A"/>
              </a:solidFill>
              <a:latin typeface="Arial" charset="0"/>
              <a:ea typeface="Arial" charset="0"/>
              <a:cs typeface="Arial" charset="0"/>
            </a:endParaRPr>
          </a:p>
        </p:txBody>
      </p:sp>
      <p:sp>
        <p:nvSpPr>
          <p:cNvPr id="7" name="Rectangle 6">
            <a:extLst>
              <a:ext uri="{FF2B5EF4-FFF2-40B4-BE49-F238E27FC236}">
                <a16:creationId xmlns="" xmlns:a16="http://schemas.microsoft.com/office/drawing/2014/main" id="{86A8B990-00D9-440E-AE0F-2E54B73AE31F}"/>
              </a:ext>
            </a:extLst>
          </p:cNvPr>
          <p:cNvSpPr/>
          <p:nvPr/>
        </p:nvSpPr>
        <p:spPr>
          <a:xfrm>
            <a:off x="2145600" y="1440000"/>
            <a:ext cx="3240000" cy="1086960"/>
          </a:xfrm>
          <a:prstGeom prst="rect">
            <a:avLst/>
          </a:prstGeom>
        </p:spPr>
        <p:txBody>
          <a:bodyPr wrap="square" lIns="0" tIns="0" rIns="0" bIns="0">
            <a:noAutofit/>
          </a:bodyPr>
          <a:lstStyle/>
          <a:p>
            <a:pPr defTabSz="545396">
              <a:spcAft>
                <a:spcPts val="578"/>
              </a:spcAft>
              <a:buClr>
                <a:srgbClr val="FF6E00"/>
              </a:buClr>
              <a:buSzPct val="125000"/>
            </a:pPr>
            <a:r>
              <a:rPr lang="en-US" sz="1100" dirty="0">
                <a:solidFill>
                  <a:srgbClr val="54565A"/>
                </a:solidFill>
                <a:latin typeface="Arial" charset="0"/>
                <a:ea typeface="Arial" charset="0"/>
                <a:cs typeface="Arial" charset="0"/>
              </a:rPr>
              <a:t>Tidal energy is a type of hydro power that converts the natural rise and fall of the tides into electricity. If you have visited a beach in the UK you will probably have noticed the tides go in and out. </a:t>
            </a:r>
          </a:p>
          <a:p>
            <a:pPr defTabSz="545396">
              <a:spcAft>
                <a:spcPts val="578"/>
              </a:spcAft>
              <a:buClr>
                <a:srgbClr val="FF6E00"/>
              </a:buClr>
              <a:buSzPct val="125000"/>
            </a:pPr>
            <a:r>
              <a:rPr lang="en-US" sz="1100" dirty="0">
                <a:solidFill>
                  <a:srgbClr val="54565A"/>
                </a:solidFill>
                <a:latin typeface="Arial" charset="0"/>
                <a:ea typeface="Arial" charset="0"/>
                <a:cs typeface="Arial" charset="0"/>
              </a:rPr>
              <a:t>Tides are caused by the combined effect of the gravitational pull of the moon, sun and rotation of the earth. Tidal electricity can be created from several different ways. </a:t>
            </a:r>
          </a:p>
        </p:txBody>
      </p:sp>
      <p:sp>
        <p:nvSpPr>
          <p:cNvPr id="8" name="Rectangle 7">
            <a:extLst>
              <a:ext uri="{FF2B5EF4-FFF2-40B4-BE49-F238E27FC236}">
                <a16:creationId xmlns="" xmlns:a16="http://schemas.microsoft.com/office/drawing/2014/main" id="{B6909ACC-86B9-4B49-8356-BE4A11F52453}"/>
              </a:ext>
            </a:extLst>
          </p:cNvPr>
          <p:cNvSpPr/>
          <p:nvPr/>
        </p:nvSpPr>
        <p:spPr>
          <a:xfrm>
            <a:off x="2145600" y="3192087"/>
            <a:ext cx="3240000" cy="1714500"/>
          </a:xfrm>
          <a:prstGeom prst="rect">
            <a:avLst/>
          </a:prstGeom>
        </p:spPr>
        <p:txBody>
          <a:bodyPr wrap="square" lIns="0" tIns="0" rIns="0" bIns="0">
            <a:noAutofit/>
          </a:bodyPr>
          <a:lstStyle/>
          <a:p>
            <a:pPr defTabSz="545396">
              <a:spcAft>
                <a:spcPts val="578"/>
              </a:spcAft>
              <a:buClr>
                <a:srgbClr val="FF6E00"/>
              </a:buClr>
              <a:buSzPct val="125000"/>
            </a:pPr>
            <a:r>
              <a:rPr lang="en-US" sz="1154" b="1" dirty="0">
                <a:solidFill>
                  <a:srgbClr val="54565A"/>
                </a:solidFill>
                <a:latin typeface="Arial" charset="0"/>
                <a:ea typeface="Arial" charset="0"/>
                <a:cs typeface="Arial" charset="0"/>
              </a:rPr>
              <a:t> </a:t>
            </a:r>
            <a:r>
              <a:rPr lang="en-US" sz="1200" b="1" dirty="0">
                <a:solidFill>
                  <a:srgbClr val="54565A"/>
                </a:solidFill>
                <a:latin typeface="Arial" charset="0"/>
                <a:ea typeface="Arial" charset="0"/>
                <a:cs typeface="Arial" charset="0"/>
              </a:rPr>
              <a:t>Advantages</a:t>
            </a: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Reliable renewable source of energy, two tides every day in UK </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No pollution, caused by electricity production</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Low energy cost once set up</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Large potential energy</a:t>
            </a:r>
          </a:p>
          <a:p>
            <a:pPr defTabSz="545396">
              <a:spcAft>
                <a:spcPts val="578"/>
              </a:spcAft>
              <a:buClr>
                <a:srgbClr val="FF6E00"/>
              </a:buClr>
              <a:buSzPct val="125000"/>
            </a:pP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endParaRPr lang="en-US" sz="1200" dirty="0">
              <a:solidFill>
                <a:srgbClr val="54565A"/>
              </a:solidFill>
              <a:latin typeface="Arial" charset="0"/>
              <a:ea typeface="Arial" charset="0"/>
              <a:cs typeface="Arial" charset="0"/>
            </a:endParaRPr>
          </a:p>
        </p:txBody>
      </p:sp>
      <p:sp>
        <p:nvSpPr>
          <p:cNvPr id="10" name="Rectangle 9">
            <a:extLst>
              <a:ext uri="{FF2B5EF4-FFF2-40B4-BE49-F238E27FC236}">
                <a16:creationId xmlns="" xmlns:a16="http://schemas.microsoft.com/office/drawing/2014/main" id="{FA1FDA24-9884-4B92-BFC0-CEB31E7330BF}"/>
              </a:ext>
            </a:extLst>
          </p:cNvPr>
          <p:cNvSpPr/>
          <p:nvPr/>
        </p:nvSpPr>
        <p:spPr>
          <a:xfrm>
            <a:off x="2145600" y="4767807"/>
            <a:ext cx="3240000" cy="2231464"/>
          </a:xfrm>
          <a:prstGeom prst="rect">
            <a:avLst/>
          </a:prstGeom>
        </p:spPr>
        <p:txBody>
          <a:bodyPr wrap="square" lIns="0" tIns="0" rIns="0" bIns="0">
            <a:noAutofit/>
          </a:bodyPr>
          <a:lstStyle/>
          <a:p>
            <a:pPr defTabSz="545396">
              <a:spcAft>
                <a:spcPts val="578"/>
              </a:spcAft>
              <a:buClr>
                <a:srgbClr val="FF6E00"/>
              </a:buClr>
              <a:buSzPct val="125000"/>
            </a:pPr>
            <a:r>
              <a:rPr lang="en-US" sz="1154" b="1" dirty="0">
                <a:solidFill>
                  <a:srgbClr val="54565A"/>
                </a:solidFill>
                <a:latin typeface="Arial" charset="0"/>
                <a:ea typeface="Arial" charset="0"/>
                <a:cs typeface="Arial" charset="0"/>
              </a:rPr>
              <a:t> </a:t>
            </a:r>
            <a:r>
              <a:rPr lang="en-US" sz="1200" b="1" dirty="0">
                <a:solidFill>
                  <a:srgbClr val="54565A"/>
                </a:solidFill>
                <a:latin typeface="Arial" charset="0"/>
                <a:ea typeface="Arial" charset="0"/>
                <a:cs typeface="Arial" charset="0"/>
              </a:rPr>
              <a:t>Disadvantages</a:t>
            </a: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Some systems require a tidal barrier or dam to be built</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Requires suitable location and very costly to build barrages</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Concerns about impact on marine life.</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There are times when the water is not moving meaning no power can be generated.</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4773" t="1683" r="17898" b="9933"/>
          <a:stretch/>
        </p:blipFill>
        <p:spPr>
          <a:xfrm>
            <a:off x="5720479" y="3192087"/>
            <a:ext cx="4395076" cy="3245309"/>
          </a:xfrm>
          <a:prstGeom prst="rect">
            <a:avLst/>
          </a:prstGeom>
        </p:spPr>
      </p:pic>
      <p:sp>
        <p:nvSpPr>
          <p:cNvPr id="22" name="Rectangle 21"/>
          <p:cNvSpPr/>
          <p:nvPr/>
        </p:nvSpPr>
        <p:spPr>
          <a:xfrm>
            <a:off x="5720480" y="720000"/>
            <a:ext cx="4379488" cy="2472087"/>
          </a:xfrm>
          <a:prstGeom prst="rect">
            <a:avLst/>
          </a:prstGeom>
          <a:blipFill>
            <a:blip r:embed="rId5"/>
            <a:srcRect/>
            <a:stretch>
              <a:fillRect l="-23347" t="-18019" r="-1424" b="-4765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39">
            <a:extLst>
              <a:ext uri="{FF2B5EF4-FFF2-40B4-BE49-F238E27FC236}">
                <a16:creationId xmlns="" xmlns:a16="http://schemas.microsoft.com/office/drawing/2014/main" id="{E6EC8676-4331-4645-B5CF-0D747F22187D}"/>
              </a:ext>
            </a:extLst>
          </p:cNvPr>
          <p:cNvSpPr/>
          <p:nvPr/>
        </p:nvSpPr>
        <p:spPr>
          <a:xfrm>
            <a:off x="670608" y="3587972"/>
            <a:ext cx="873160" cy="870369"/>
          </a:xfrm>
          <a:prstGeom prst="flowChart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43">
            <a:extLst>
              <a:ext uri="{FF2B5EF4-FFF2-40B4-BE49-F238E27FC236}">
                <a16:creationId xmlns="" xmlns:a16="http://schemas.microsoft.com/office/drawing/2014/main" id="{9C130B70-DAAE-4DC9-A811-35310B8B487D}"/>
              </a:ext>
            </a:extLst>
          </p:cNvPr>
          <p:cNvSpPr/>
          <p:nvPr/>
        </p:nvSpPr>
        <p:spPr>
          <a:xfrm>
            <a:off x="671726" y="2498012"/>
            <a:ext cx="870925" cy="870369"/>
          </a:xfrm>
          <a:prstGeom prst="flowChart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628783" y="4650645"/>
            <a:ext cx="956811" cy="956811"/>
            <a:chOff x="1238395" y="4650651"/>
            <a:chExt cx="956811" cy="956811"/>
          </a:xfrm>
        </p:grpSpPr>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83053" y="4904608"/>
              <a:ext cx="608921" cy="487613"/>
            </a:xfrm>
            <a:prstGeom prst="rect">
              <a:avLst/>
            </a:prstGeom>
          </p:spPr>
        </p:pic>
        <p:pic>
          <p:nvPicPr>
            <p:cNvPr id="14" name="Graphic 49" descr="No sign">
              <a:extLst>
                <a:ext uri="{FF2B5EF4-FFF2-40B4-BE49-F238E27FC236}">
                  <a16:creationId xmlns="" xmlns:a16="http://schemas.microsoft.com/office/drawing/2014/main" id="{F22ACB07-DFAC-4E20-8E2E-3917C21927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238395" y="4650651"/>
              <a:ext cx="956811" cy="956811"/>
            </a:xfrm>
            <a:prstGeom prst="rect">
              <a:avLst/>
            </a:prstGeom>
          </p:spPr>
        </p:pic>
      </p:grpSp>
      <p:grpSp>
        <p:nvGrpSpPr>
          <p:cNvPr id="15" name="Group 14"/>
          <p:cNvGrpSpPr/>
          <p:nvPr/>
        </p:nvGrpSpPr>
        <p:grpSpPr>
          <a:xfrm>
            <a:off x="276764" y="533717"/>
            <a:ext cx="1710178" cy="1258707"/>
            <a:chOff x="276764" y="533717"/>
            <a:chExt cx="1710178" cy="1258707"/>
          </a:xfrm>
        </p:grpSpPr>
        <p:sp>
          <p:nvSpPr>
            <p:cNvPr id="16" name="TextBox 15"/>
            <p:cNvSpPr txBox="1"/>
            <p:nvPr/>
          </p:nvSpPr>
          <p:spPr>
            <a:xfrm>
              <a:off x="276764" y="1207649"/>
              <a:ext cx="1710178" cy="584775"/>
            </a:xfrm>
            <a:prstGeom prst="rect">
              <a:avLst/>
            </a:prstGeom>
            <a:noFill/>
          </p:spPr>
          <p:txBody>
            <a:bodyPr wrap="square" rtlCol="0">
              <a:spAutoFit/>
            </a:bodyPr>
            <a:lstStyle/>
            <a:p>
              <a:pPr algn="ctr"/>
              <a:r>
                <a:rPr lang="en-US" sz="1600" b="1" dirty="0" smtClean="0">
                  <a:solidFill>
                    <a:schemeClr val="bg1"/>
                  </a:solidFill>
                  <a:latin typeface="Arial" charset="0"/>
                  <a:ea typeface="Arial" charset="0"/>
                  <a:cs typeface="Arial" charset="0"/>
                </a:rPr>
                <a:t>Renewable Energy</a:t>
              </a:r>
              <a:endParaRPr lang="en-US" sz="1600" dirty="0">
                <a:solidFill>
                  <a:schemeClr val="bg1"/>
                </a:solidFill>
                <a:latin typeface="Arial" charset="0"/>
                <a:ea typeface="Arial" charset="0"/>
                <a:cs typeface="Arial" charset="0"/>
              </a:endParaRP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3441" y="533717"/>
              <a:ext cx="707901" cy="707901"/>
            </a:xfrm>
            <a:prstGeom prst="rect">
              <a:avLst/>
            </a:prstGeom>
          </p:spPr>
        </p:pic>
      </p:grpSp>
      <p:pic>
        <p:nvPicPr>
          <p:cNvPr id="18" name="Graphic 41" descr="High voltage">
            <a:extLst>
              <a:ext uri="{FF2B5EF4-FFF2-40B4-BE49-F238E27FC236}">
                <a16:creationId xmlns="" xmlns:a16="http://schemas.microsoft.com/office/drawing/2014/main" id="{4FA7FC7F-92BE-4FDF-97BE-3B3414E71C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808408" y="2577156"/>
            <a:ext cx="597560" cy="597560"/>
          </a:xfrm>
          <a:prstGeom prst="rect">
            <a:avLst/>
          </a:prstGeom>
        </p:spPr>
      </p:pic>
      <p:pic>
        <p:nvPicPr>
          <p:cNvPr id="20" name="Graphic 8" descr="Wave">
            <a:extLst>
              <a:ext uri="{FF2B5EF4-FFF2-40B4-BE49-F238E27FC236}">
                <a16:creationId xmlns="" xmlns:a16="http://schemas.microsoft.com/office/drawing/2014/main" id="{3D7A833D-87E5-4ED3-99CB-13D6FEFF2C9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801269" y="3671055"/>
            <a:ext cx="611838" cy="611838"/>
          </a:xfrm>
          <a:prstGeom prst="rect">
            <a:avLst/>
          </a:prstGeom>
        </p:spPr>
      </p:pic>
    </p:spTree>
    <p:extLst>
      <p:ext uri="{BB962C8B-B14F-4D97-AF65-F5344CB8AC3E}">
        <p14:creationId xmlns:p14="http://schemas.microsoft.com/office/powerpoint/2010/main" val="128568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2870" t="11248" r="26137" b="21098"/>
          <a:stretch/>
        </p:blipFill>
        <p:spPr>
          <a:xfrm>
            <a:off x="5989738" y="3514771"/>
            <a:ext cx="4105999" cy="3064160"/>
          </a:xfrm>
          <a:prstGeom prst="rect">
            <a:avLst/>
          </a:prstGeom>
        </p:spPr>
      </p:pic>
      <p:sp>
        <p:nvSpPr>
          <p:cNvPr id="3" name="Title 1">
            <a:extLst>
              <a:ext uri="{FF2B5EF4-FFF2-40B4-BE49-F238E27FC236}">
                <a16:creationId xmlns="" xmlns:a16="http://schemas.microsoft.com/office/drawing/2014/main" id="{954665C6-A779-4E60-8B90-01A5895773A1}"/>
              </a:ext>
            </a:extLst>
          </p:cNvPr>
          <p:cNvSpPr>
            <a:spLocks noGrp="1"/>
          </p:cNvSpPr>
          <p:nvPr>
            <p:ph type="title"/>
          </p:nvPr>
        </p:nvSpPr>
        <p:spPr>
          <a:xfrm>
            <a:off x="2145600" y="720000"/>
            <a:ext cx="3521187" cy="335337"/>
          </a:xfrm>
        </p:spPr>
        <p:txBody>
          <a:bodyPr vert="horz" lIns="0" tIns="0" rIns="0" bIns="0" rtlCol="0" anchor="t" anchorCtr="0">
            <a:noAutofit/>
          </a:bodyPr>
          <a:lstStyle/>
          <a:p>
            <a:r>
              <a:rPr lang="en-US" sz="2800" dirty="0">
                <a:solidFill>
                  <a:srgbClr val="FF6E00"/>
                </a:solidFill>
                <a:latin typeface="Arial" charset="0"/>
                <a:ea typeface="Arial" charset="0"/>
                <a:cs typeface="Arial" charset="0"/>
              </a:rPr>
              <a:t>Wind Energy</a:t>
            </a:r>
            <a:endParaRPr lang="en-GB" sz="2800" dirty="0">
              <a:solidFill>
                <a:srgbClr val="FF6E00"/>
              </a:solidFill>
              <a:latin typeface="Arial" charset="0"/>
              <a:ea typeface="Arial" charset="0"/>
              <a:cs typeface="Arial" charset="0"/>
            </a:endParaRPr>
          </a:p>
        </p:txBody>
      </p:sp>
      <p:sp>
        <p:nvSpPr>
          <p:cNvPr id="4" name="Rectangle 3">
            <a:extLst>
              <a:ext uri="{FF2B5EF4-FFF2-40B4-BE49-F238E27FC236}">
                <a16:creationId xmlns="" xmlns:a16="http://schemas.microsoft.com/office/drawing/2014/main" id="{5A49C20B-0F32-4F84-9571-96ED90EB8986}"/>
              </a:ext>
            </a:extLst>
          </p:cNvPr>
          <p:cNvSpPr/>
          <p:nvPr/>
        </p:nvSpPr>
        <p:spPr>
          <a:xfrm>
            <a:off x="2145600" y="1080000"/>
            <a:ext cx="2820925" cy="177613"/>
          </a:xfrm>
          <a:prstGeom prst="rect">
            <a:avLst/>
          </a:prstGeom>
        </p:spPr>
        <p:txBody>
          <a:bodyPr wrap="square" lIns="0" tIns="0" rIns="0" bIns="0">
            <a:spAutoFit/>
          </a:bodyPr>
          <a:lstStyle/>
          <a:p>
            <a:pPr defTabSz="545396"/>
            <a:r>
              <a:rPr lang="en-US" sz="1154" b="1" dirty="0">
                <a:solidFill>
                  <a:srgbClr val="54565A"/>
                </a:solidFill>
                <a:latin typeface="Arial" charset="0"/>
                <a:ea typeface="Arial" charset="0"/>
                <a:cs typeface="Arial" charset="0"/>
              </a:rPr>
              <a:t>Energy from the wind</a:t>
            </a:r>
          </a:p>
        </p:txBody>
      </p:sp>
      <p:sp>
        <p:nvSpPr>
          <p:cNvPr id="20" name="Rectangle 19">
            <a:extLst>
              <a:ext uri="{FF2B5EF4-FFF2-40B4-BE49-F238E27FC236}">
                <a16:creationId xmlns="" xmlns:a16="http://schemas.microsoft.com/office/drawing/2014/main" id="{308C539C-A9E8-433E-853C-AD171D6DEDB0}"/>
              </a:ext>
            </a:extLst>
          </p:cNvPr>
          <p:cNvSpPr/>
          <p:nvPr/>
        </p:nvSpPr>
        <p:spPr>
          <a:xfrm>
            <a:off x="5989737" y="2741342"/>
            <a:ext cx="4105999" cy="1693042"/>
          </a:xfrm>
          <a:prstGeom prst="rect">
            <a:avLst/>
          </a:prstGeom>
        </p:spPr>
        <p:txBody>
          <a:bodyPr wrap="square" lIns="0" tIns="0" rIns="0" bIns="0">
            <a:noAutofit/>
          </a:bodyPr>
          <a:lstStyle/>
          <a:p>
            <a:pPr defTabSz="545396">
              <a:spcAft>
                <a:spcPts val="578"/>
              </a:spcAft>
              <a:buClr>
                <a:srgbClr val="FF6E00"/>
              </a:buClr>
              <a:buSzPct val="125000"/>
            </a:pPr>
            <a:r>
              <a:rPr lang="en-US" sz="1200" b="1" dirty="0">
                <a:solidFill>
                  <a:srgbClr val="FF6E00"/>
                </a:solidFill>
                <a:latin typeface="Arial" charset="0"/>
                <a:ea typeface="Arial" charset="0"/>
                <a:cs typeface="Arial" charset="0"/>
              </a:rPr>
              <a:t>Interesting facts:</a:t>
            </a:r>
            <a:r>
              <a:rPr lang="en-US" sz="1200" dirty="0">
                <a:solidFill>
                  <a:srgbClr val="54565A"/>
                </a:solidFill>
                <a:latin typeface="Arial" charset="0"/>
                <a:ea typeface="Arial" charset="0"/>
                <a:cs typeface="Arial" charset="0"/>
              </a:rPr>
              <a:t/>
            </a:r>
            <a:br>
              <a:rPr lang="en-US" sz="1200" dirty="0">
                <a:solidFill>
                  <a:srgbClr val="54565A"/>
                </a:solidFill>
                <a:latin typeface="Arial" charset="0"/>
                <a:ea typeface="Arial" charset="0"/>
                <a:cs typeface="Arial" charset="0"/>
              </a:rPr>
            </a:br>
            <a:r>
              <a:rPr lang="en-US" sz="1100" dirty="0">
                <a:solidFill>
                  <a:schemeClr val="tx1">
                    <a:lumMod val="65000"/>
                    <a:lumOff val="35000"/>
                  </a:schemeClr>
                </a:solidFill>
                <a:latin typeface="Arial" charset="0"/>
                <a:ea typeface="Arial" charset="0"/>
                <a:cs typeface="Arial" charset="0"/>
              </a:rPr>
              <a:t>Wind power is the UK’s biggest source of renewable energy and makes up 20% of the UK’s electricity. Electricity from renewable biomass plants made up 12% of the energy system, while solar </a:t>
            </a:r>
            <a:r>
              <a:rPr lang="en-US" sz="1100" dirty="0" smtClean="0">
                <a:solidFill>
                  <a:schemeClr val="tx1">
                    <a:lumMod val="65000"/>
                    <a:lumOff val="35000"/>
                  </a:schemeClr>
                </a:solidFill>
                <a:latin typeface="Arial" charset="0"/>
                <a:ea typeface="Arial" charset="0"/>
                <a:cs typeface="Arial" charset="0"/>
              </a:rPr>
              <a:t/>
            </a:r>
            <a:br>
              <a:rPr lang="en-US" sz="1100" dirty="0" smtClean="0">
                <a:solidFill>
                  <a:schemeClr val="tx1">
                    <a:lumMod val="65000"/>
                    <a:lumOff val="35000"/>
                  </a:schemeClr>
                </a:solidFill>
                <a:latin typeface="Arial" charset="0"/>
                <a:ea typeface="Arial" charset="0"/>
                <a:cs typeface="Arial" charset="0"/>
              </a:rPr>
            </a:br>
            <a:r>
              <a:rPr lang="en-US" sz="1100" dirty="0" smtClean="0">
                <a:solidFill>
                  <a:schemeClr val="tx1">
                    <a:lumMod val="65000"/>
                    <a:lumOff val="35000"/>
                  </a:schemeClr>
                </a:solidFill>
                <a:latin typeface="Arial" charset="0"/>
                <a:ea typeface="Arial" charset="0"/>
                <a:cs typeface="Arial" charset="0"/>
              </a:rPr>
              <a:t>panels </a:t>
            </a:r>
            <a:r>
              <a:rPr lang="en-US" sz="1100" dirty="0">
                <a:solidFill>
                  <a:schemeClr val="tx1">
                    <a:lumMod val="65000"/>
                    <a:lumOff val="35000"/>
                  </a:schemeClr>
                </a:solidFill>
                <a:latin typeface="Arial" charset="0"/>
                <a:ea typeface="Arial" charset="0"/>
                <a:cs typeface="Arial" charset="0"/>
              </a:rPr>
              <a:t>contributed 6%.</a:t>
            </a:r>
          </a:p>
          <a:p>
            <a:pPr defTabSz="545396">
              <a:spcAft>
                <a:spcPts val="578"/>
              </a:spcAft>
              <a:buClr>
                <a:srgbClr val="FF6E00"/>
              </a:buClr>
              <a:buSzPct val="125000"/>
            </a:pPr>
            <a:r>
              <a:rPr lang="en-US" sz="1100" dirty="0">
                <a:solidFill>
                  <a:schemeClr val="tx1">
                    <a:lumMod val="65000"/>
                    <a:lumOff val="35000"/>
                  </a:schemeClr>
                </a:solidFill>
                <a:latin typeface="Arial" charset="0"/>
                <a:ea typeface="Arial" charset="0"/>
                <a:cs typeface="Arial" charset="0"/>
              </a:rPr>
              <a:t>Ten years ago fossil </a:t>
            </a:r>
            <a:r>
              <a:rPr lang="en-US" sz="1100" dirty="0" smtClean="0">
                <a:solidFill>
                  <a:schemeClr val="tx1">
                    <a:lumMod val="65000"/>
                    <a:lumOff val="35000"/>
                  </a:schemeClr>
                </a:solidFill>
                <a:latin typeface="Arial" charset="0"/>
                <a:ea typeface="Arial" charset="0"/>
                <a:cs typeface="Arial" charset="0"/>
              </a:rPr>
              <a:t/>
            </a:r>
            <a:br>
              <a:rPr lang="en-US" sz="1100" dirty="0" smtClean="0">
                <a:solidFill>
                  <a:schemeClr val="tx1">
                    <a:lumMod val="65000"/>
                    <a:lumOff val="35000"/>
                  </a:schemeClr>
                </a:solidFill>
                <a:latin typeface="Arial" charset="0"/>
                <a:ea typeface="Arial" charset="0"/>
                <a:cs typeface="Arial" charset="0"/>
              </a:rPr>
            </a:br>
            <a:r>
              <a:rPr lang="en-US" sz="1100" dirty="0" smtClean="0">
                <a:solidFill>
                  <a:schemeClr val="tx1">
                    <a:lumMod val="65000"/>
                    <a:lumOff val="35000"/>
                  </a:schemeClr>
                </a:solidFill>
                <a:latin typeface="Arial" charset="0"/>
                <a:ea typeface="Arial" charset="0"/>
                <a:cs typeface="Arial" charset="0"/>
              </a:rPr>
              <a:t>fuels </a:t>
            </a:r>
            <a:r>
              <a:rPr lang="en-US" sz="1100" dirty="0">
                <a:solidFill>
                  <a:schemeClr val="tx1">
                    <a:lumMod val="65000"/>
                    <a:lumOff val="35000"/>
                  </a:schemeClr>
                </a:solidFill>
                <a:latin typeface="Arial" charset="0"/>
                <a:ea typeface="Arial" charset="0"/>
                <a:cs typeface="Arial" charset="0"/>
              </a:rPr>
              <a:t>made up 80% </a:t>
            </a:r>
            <a:r>
              <a:rPr lang="en-US" sz="1100" dirty="0" smtClean="0">
                <a:solidFill>
                  <a:schemeClr val="tx1">
                    <a:lumMod val="65000"/>
                    <a:lumOff val="35000"/>
                  </a:schemeClr>
                </a:solidFill>
                <a:latin typeface="Arial" charset="0"/>
                <a:ea typeface="Arial" charset="0"/>
                <a:cs typeface="Arial" charset="0"/>
              </a:rPr>
              <a:t>of</a:t>
            </a:r>
            <a:br>
              <a:rPr lang="en-US" sz="1100" dirty="0" smtClean="0">
                <a:solidFill>
                  <a:schemeClr val="tx1">
                    <a:lumMod val="65000"/>
                    <a:lumOff val="35000"/>
                  </a:schemeClr>
                </a:solidFill>
                <a:latin typeface="Arial" charset="0"/>
                <a:ea typeface="Arial" charset="0"/>
                <a:cs typeface="Arial" charset="0"/>
              </a:rPr>
            </a:br>
            <a:r>
              <a:rPr lang="en-US" sz="1100" dirty="0" smtClean="0">
                <a:solidFill>
                  <a:schemeClr val="tx1">
                    <a:lumMod val="65000"/>
                    <a:lumOff val="35000"/>
                  </a:schemeClr>
                </a:solidFill>
                <a:latin typeface="Arial" charset="0"/>
                <a:ea typeface="Arial" charset="0"/>
                <a:cs typeface="Arial" charset="0"/>
              </a:rPr>
              <a:t>the </a:t>
            </a:r>
            <a:r>
              <a:rPr lang="en-US" sz="1100" dirty="0">
                <a:solidFill>
                  <a:schemeClr val="tx1">
                    <a:lumMod val="65000"/>
                    <a:lumOff val="35000"/>
                  </a:schemeClr>
                </a:solidFill>
                <a:latin typeface="Arial" charset="0"/>
                <a:ea typeface="Arial" charset="0"/>
                <a:cs typeface="Arial" charset="0"/>
              </a:rPr>
              <a:t>UK’s electricity </a:t>
            </a:r>
            <a:r>
              <a:rPr lang="en-US" sz="1100" dirty="0" smtClean="0">
                <a:solidFill>
                  <a:schemeClr val="tx1">
                    <a:lumMod val="65000"/>
                    <a:lumOff val="35000"/>
                  </a:schemeClr>
                </a:solidFill>
                <a:latin typeface="Arial" charset="0"/>
                <a:ea typeface="Arial" charset="0"/>
                <a:cs typeface="Arial" charset="0"/>
              </a:rPr>
              <a:t/>
            </a:r>
            <a:br>
              <a:rPr lang="en-US" sz="1100" dirty="0" smtClean="0">
                <a:solidFill>
                  <a:schemeClr val="tx1">
                    <a:lumMod val="65000"/>
                    <a:lumOff val="35000"/>
                  </a:schemeClr>
                </a:solidFill>
                <a:latin typeface="Arial" charset="0"/>
                <a:ea typeface="Arial" charset="0"/>
                <a:cs typeface="Arial" charset="0"/>
              </a:rPr>
            </a:br>
            <a:r>
              <a:rPr lang="en-US" sz="1100" dirty="0" smtClean="0">
                <a:solidFill>
                  <a:schemeClr val="tx1">
                    <a:lumMod val="65000"/>
                    <a:lumOff val="35000"/>
                  </a:schemeClr>
                </a:solidFill>
                <a:latin typeface="Arial" charset="0"/>
                <a:ea typeface="Arial" charset="0"/>
                <a:cs typeface="Arial" charset="0"/>
              </a:rPr>
              <a:t>supply</a:t>
            </a:r>
            <a:r>
              <a:rPr lang="en-US" sz="1100" dirty="0">
                <a:solidFill>
                  <a:schemeClr val="tx1">
                    <a:lumMod val="65000"/>
                    <a:lumOff val="35000"/>
                  </a:schemeClr>
                </a:solidFill>
                <a:latin typeface="Arial" charset="0"/>
                <a:ea typeface="Arial" charset="0"/>
                <a:cs typeface="Arial" charset="0"/>
              </a:rPr>
              <a:t>.</a:t>
            </a:r>
          </a:p>
        </p:txBody>
      </p:sp>
      <p:sp>
        <p:nvSpPr>
          <p:cNvPr id="7" name="Rectangle 6">
            <a:extLst>
              <a:ext uri="{FF2B5EF4-FFF2-40B4-BE49-F238E27FC236}">
                <a16:creationId xmlns="" xmlns:a16="http://schemas.microsoft.com/office/drawing/2014/main" id="{86A8B990-00D9-440E-AE0F-2E54B73AE31F}"/>
              </a:ext>
            </a:extLst>
          </p:cNvPr>
          <p:cNvSpPr/>
          <p:nvPr/>
        </p:nvSpPr>
        <p:spPr>
          <a:xfrm>
            <a:off x="2145600" y="1440000"/>
            <a:ext cx="3600000" cy="1086960"/>
          </a:xfrm>
          <a:prstGeom prst="rect">
            <a:avLst/>
          </a:prstGeom>
        </p:spPr>
        <p:txBody>
          <a:bodyPr wrap="square" lIns="0" tIns="0" rIns="0" bIns="0">
            <a:noAutofit/>
          </a:bodyPr>
          <a:lstStyle/>
          <a:p>
            <a:pPr defTabSz="545396">
              <a:spcAft>
                <a:spcPts val="578"/>
              </a:spcAft>
              <a:buClr>
                <a:srgbClr val="FF6E00"/>
              </a:buClr>
              <a:buSzPct val="125000"/>
            </a:pPr>
            <a:r>
              <a:rPr lang="en-US" sz="1100" dirty="0">
                <a:solidFill>
                  <a:srgbClr val="54565A"/>
                </a:solidFill>
                <a:latin typeface="Arial" charset="0"/>
                <a:ea typeface="Arial" charset="0"/>
                <a:cs typeface="Arial" charset="0"/>
              </a:rPr>
              <a:t>An increasing amount of energy is being produced using wind power in the UK. Wind passes over the blades of a wind turbine causing them to turn, the rotating shaft turns a  generator that converts the kinetic energy into electrical energy. This then passes through a transformer, which steps up the voltage so it can be transported on the National Grid.</a:t>
            </a:r>
          </a:p>
        </p:txBody>
      </p:sp>
      <p:pic>
        <p:nvPicPr>
          <p:cNvPr id="42" name="Graphic 41" descr="High voltage">
            <a:extLst>
              <a:ext uri="{FF2B5EF4-FFF2-40B4-BE49-F238E27FC236}">
                <a16:creationId xmlns="" xmlns:a16="http://schemas.microsoft.com/office/drawing/2014/main" id="{4FA7FC7F-92BE-4FDF-97BE-3B3414E71C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423010" y="2577156"/>
            <a:ext cx="597560" cy="597560"/>
          </a:xfrm>
          <a:prstGeom prst="rect">
            <a:avLst/>
          </a:prstGeom>
        </p:spPr>
      </p:pic>
      <p:sp>
        <p:nvSpPr>
          <p:cNvPr id="8" name="Rectangle 7">
            <a:extLst>
              <a:ext uri="{FF2B5EF4-FFF2-40B4-BE49-F238E27FC236}">
                <a16:creationId xmlns="" xmlns:a16="http://schemas.microsoft.com/office/drawing/2014/main" id="{B6909ACC-86B9-4B49-8356-BE4A11F52453}"/>
              </a:ext>
            </a:extLst>
          </p:cNvPr>
          <p:cNvSpPr/>
          <p:nvPr/>
        </p:nvSpPr>
        <p:spPr>
          <a:xfrm>
            <a:off x="2145600" y="2776967"/>
            <a:ext cx="3600000" cy="1475606"/>
          </a:xfrm>
          <a:prstGeom prst="rect">
            <a:avLst/>
          </a:prstGeom>
        </p:spPr>
        <p:txBody>
          <a:bodyPr wrap="square" lIns="0" tIns="0" rIns="0" bIns="0">
            <a:noAutofit/>
          </a:bodyPr>
          <a:lstStyle/>
          <a:p>
            <a:pPr defTabSz="545396">
              <a:spcAft>
                <a:spcPts val="578"/>
              </a:spcAft>
              <a:buClr>
                <a:srgbClr val="FF6E00"/>
              </a:buClr>
              <a:buSzPct val="125000"/>
            </a:pPr>
            <a:r>
              <a:rPr lang="en-US" sz="1200" b="1" dirty="0">
                <a:solidFill>
                  <a:srgbClr val="54565A"/>
                </a:solidFill>
                <a:latin typeface="Arial" charset="0"/>
                <a:ea typeface="Arial" charset="0"/>
                <a:cs typeface="Arial" charset="0"/>
              </a:rPr>
              <a:t>Advantages</a:t>
            </a: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Clean renewable source of energy </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Relatively low set up cost per unit of electricity generated</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Large potential both on and offshore in the UK </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Wind farms tend to produce more electricity in the winter when demand is also higher</a:t>
            </a:r>
          </a:p>
          <a:p>
            <a:pPr defTabSz="545396">
              <a:spcAft>
                <a:spcPts val="578"/>
              </a:spcAft>
              <a:buClr>
                <a:srgbClr val="FF6E00"/>
              </a:buClr>
              <a:buSzPct val="125000"/>
            </a:pP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endParaRPr lang="en-US" sz="1200" dirty="0">
              <a:solidFill>
                <a:srgbClr val="54565A"/>
              </a:solidFill>
              <a:latin typeface="Arial" charset="0"/>
              <a:ea typeface="Arial" charset="0"/>
              <a:cs typeface="Arial" charset="0"/>
            </a:endParaRPr>
          </a:p>
        </p:txBody>
      </p:sp>
      <p:sp>
        <p:nvSpPr>
          <p:cNvPr id="10" name="Rectangle 9">
            <a:extLst>
              <a:ext uri="{FF2B5EF4-FFF2-40B4-BE49-F238E27FC236}">
                <a16:creationId xmlns="" xmlns:a16="http://schemas.microsoft.com/office/drawing/2014/main" id="{FA1FDA24-9884-4B92-BFC0-CEB31E7330BF}"/>
              </a:ext>
            </a:extLst>
          </p:cNvPr>
          <p:cNvSpPr/>
          <p:nvPr/>
        </p:nvSpPr>
        <p:spPr>
          <a:xfrm>
            <a:off x="2145600" y="4553202"/>
            <a:ext cx="3600000" cy="2231464"/>
          </a:xfrm>
          <a:prstGeom prst="rect">
            <a:avLst/>
          </a:prstGeom>
        </p:spPr>
        <p:txBody>
          <a:bodyPr wrap="square" lIns="0" tIns="0" rIns="0" bIns="0">
            <a:noAutofit/>
          </a:bodyPr>
          <a:lstStyle/>
          <a:p>
            <a:pPr defTabSz="545396">
              <a:spcAft>
                <a:spcPts val="578"/>
              </a:spcAft>
              <a:buClr>
                <a:srgbClr val="FF6E00"/>
              </a:buClr>
              <a:buSzPct val="125000"/>
            </a:pPr>
            <a:r>
              <a:rPr lang="en-US" sz="1154" b="1" dirty="0">
                <a:solidFill>
                  <a:srgbClr val="54565A"/>
                </a:solidFill>
                <a:latin typeface="Arial" charset="0"/>
                <a:ea typeface="Arial" charset="0"/>
                <a:cs typeface="Arial" charset="0"/>
              </a:rPr>
              <a:t> </a:t>
            </a:r>
            <a:r>
              <a:rPr lang="en-US" sz="1200" b="1" dirty="0">
                <a:solidFill>
                  <a:srgbClr val="54565A"/>
                </a:solidFill>
                <a:latin typeface="Arial" charset="0"/>
                <a:ea typeface="Arial" charset="0"/>
                <a:cs typeface="Arial" charset="0"/>
              </a:rPr>
              <a:t>Disadvantages</a:t>
            </a: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Wind power is unreliable, if the wind is too light no power is generated, if it is too strong generators can overheat so blades must be stopped.</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Some people do not like the look of them and think they harm the beauty of remote countryside and coasts.</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They can potentially harm some birds</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Some people don't want them built near their homes because of the visual impact and noise </a:t>
            </a:r>
          </a:p>
        </p:txBody>
      </p:sp>
      <p:sp>
        <p:nvSpPr>
          <p:cNvPr id="18" name="Rectangle 17"/>
          <p:cNvSpPr/>
          <p:nvPr/>
        </p:nvSpPr>
        <p:spPr>
          <a:xfrm>
            <a:off x="5989738" y="720000"/>
            <a:ext cx="4110229" cy="1857156"/>
          </a:xfrm>
          <a:prstGeom prst="rect">
            <a:avLst/>
          </a:prstGeom>
          <a:blipFill>
            <a:blip r:embed="rId7"/>
            <a:srcRect/>
            <a:stretch>
              <a:fillRect l="-2080" t="-16410" r="-1740" b="-321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39">
            <a:extLst>
              <a:ext uri="{FF2B5EF4-FFF2-40B4-BE49-F238E27FC236}">
                <a16:creationId xmlns="" xmlns:a16="http://schemas.microsoft.com/office/drawing/2014/main" id="{E6EC8676-4331-4645-B5CF-0D747F22187D}"/>
              </a:ext>
            </a:extLst>
          </p:cNvPr>
          <p:cNvSpPr/>
          <p:nvPr/>
        </p:nvSpPr>
        <p:spPr>
          <a:xfrm>
            <a:off x="670608" y="3587972"/>
            <a:ext cx="873160" cy="870369"/>
          </a:xfrm>
          <a:prstGeom prst="flowChart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43">
            <a:extLst>
              <a:ext uri="{FF2B5EF4-FFF2-40B4-BE49-F238E27FC236}">
                <a16:creationId xmlns="" xmlns:a16="http://schemas.microsoft.com/office/drawing/2014/main" id="{9C130B70-DAAE-4DC9-A811-35310B8B487D}"/>
              </a:ext>
            </a:extLst>
          </p:cNvPr>
          <p:cNvSpPr/>
          <p:nvPr/>
        </p:nvSpPr>
        <p:spPr>
          <a:xfrm>
            <a:off x="671726" y="2498012"/>
            <a:ext cx="870925" cy="870369"/>
          </a:xfrm>
          <a:prstGeom prst="flowChart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628783" y="4650645"/>
            <a:ext cx="956811" cy="956811"/>
            <a:chOff x="1238395" y="4650651"/>
            <a:chExt cx="956811" cy="956811"/>
          </a:xfrm>
        </p:grpSpPr>
        <p:pic>
          <p:nvPicPr>
            <p:cNvPr id="14" name="Picture 1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383053" y="4904608"/>
              <a:ext cx="608921" cy="487613"/>
            </a:xfrm>
            <a:prstGeom prst="rect">
              <a:avLst/>
            </a:prstGeom>
          </p:spPr>
        </p:pic>
        <p:pic>
          <p:nvPicPr>
            <p:cNvPr id="15" name="Graphic 49" descr="No sign">
              <a:extLst>
                <a:ext uri="{FF2B5EF4-FFF2-40B4-BE49-F238E27FC236}">
                  <a16:creationId xmlns="" xmlns:a16="http://schemas.microsoft.com/office/drawing/2014/main" id="{F22ACB07-DFAC-4E20-8E2E-3917C219274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238395" y="4650651"/>
              <a:ext cx="956811" cy="956811"/>
            </a:xfrm>
            <a:prstGeom prst="rect">
              <a:avLst/>
            </a:prstGeom>
          </p:spPr>
        </p:pic>
      </p:grpSp>
      <p:grpSp>
        <p:nvGrpSpPr>
          <p:cNvPr id="16" name="Group 15"/>
          <p:cNvGrpSpPr/>
          <p:nvPr/>
        </p:nvGrpSpPr>
        <p:grpSpPr>
          <a:xfrm>
            <a:off x="276764" y="533717"/>
            <a:ext cx="1710178" cy="1258707"/>
            <a:chOff x="276764" y="533717"/>
            <a:chExt cx="1710178" cy="1258707"/>
          </a:xfrm>
        </p:grpSpPr>
        <p:sp>
          <p:nvSpPr>
            <p:cNvPr id="17" name="TextBox 16"/>
            <p:cNvSpPr txBox="1"/>
            <p:nvPr/>
          </p:nvSpPr>
          <p:spPr>
            <a:xfrm>
              <a:off x="276764" y="1207649"/>
              <a:ext cx="1710178" cy="584775"/>
            </a:xfrm>
            <a:prstGeom prst="rect">
              <a:avLst/>
            </a:prstGeom>
            <a:noFill/>
          </p:spPr>
          <p:txBody>
            <a:bodyPr wrap="square" rtlCol="0">
              <a:spAutoFit/>
            </a:bodyPr>
            <a:lstStyle/>
            <a:p>
              <a:pPr algn="ctr"/>
              <a:r>
                <a:rPr lang="en-US" sz="1600" b="1" dirty="0" smtClean="0">
                  <a:solidFill>
                    <a:schemeClr val="bg1"/>
                  </a:solidFill>
                  <a:latin typeface="Arial" charset="0"/>
                  <a:ea typeface="Arial" charset="0"/>
                  <a:cs typeface="Arial" charset="0"/>
                </a:rPr>
                <a:t>Renewable Energy</a:t>
              </a:r>
              <a:endParaRPr lang="en-US" sz="1600" dirty="0">
                <a:solidFill>
                  <a:schemeClr val="bg1"/>
                </a:solidFill>
                <a:latin typeface="Arial" charset="0"/>
                <a:ea typeface="Arial" charset="0"/>
                <a:cs typeface="Arial" charset="0"/>
              </a:endParaRPr>
            </a:p>
          </p:txBody>
        </p:sp>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3441" y="533717"/>
              <a:ext cx="707901" cy="707901"/>
            </a:xfrm>
            <a:prstGeom prst="rect">
              <a:avLst/>
            </a:prstGeom>
          </p:spPr>
        </p:pic>
      </p:grpSp>
      <p:pic>
        <p:nvPicPr>
          <p:cNvPr id="21" name="Graphic 41" descr="High voltage">
            <a:extLst>
              <a:ext uri="{FF2B5EF4-FFF2-40B4-BE49-F238E27FC236}">
                <a16:creationId xmlns="" xmlns:a16="http://schemas.microsoft.com/office/drawing/2014/main" id="{4FA7FC7F-92BE-4FDF-97BE-3B3414E71C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808408" y="2577156"/>
            <a:ext cx="597560" cy="597560"/>
          </a:xfrm>
          <a:prstGeom prst="rect">
            <a:avLst/>
          </a:prstGeom>
        </p:spPr>
      </p:pic>
      <p:pic>
        <p:nvPicPr>
          <p:cNvPr id="22" name="Graphic 11" descr="Wind Turbines">
            <a:extLst>
              <a:ext uri="{FF2B5EF4-FFF2-40B4-BE49-F238E27FC236}">
                <a16:creationId xmlns="" xmlns:a16="http://schemas.microsoft.com/office/drawing/2014/main" id="{02A0D4DF-1517-40AC-90F8-BED7C9AF21C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813945" y="3721886"/>
            <a:ext cx="562717" cy="562717"/>
          </a:xfrm>
          <a:prstGeom prst="rect">
            <a:avLst/>
          </a:prstGeom>
        </p:spPr>
      </p:pic>
    </p:spTree>
    <p:extLst>
      <p:ext uri="{BB962C8B-B14F-4D97-AF65-F5344CB8AC3E}">
        <p14:creationId xmlns:p14="http://schemas.microsoft.com/office/powerpoint/2010/main" val="1323856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0059" t="5184" r="14817" b="6843"/>
          <a:stretch/>
        </p:blipFill>
        <p:spPr>
          <a:xfrm>
            <a:off x="4639781" y="745126"/>
            <a:ext cx="5537372" cy="3647488"/>
          </a:xfrm>
          <a:prstGeom prst="rect">
            <a:avLst/>
          </a:prstGeom>
        </p:spPr>
      </p:pic>
      <p:sp>
        <p:nvSpPr>
          <p:cNvPr id="3" name="Title 1">
            <a:extLst>
              <a:ext uri="{FF2B5EF4-FFF2-40B4-BE49-F238E27FC236}">
                <a16:creationId xmlns="" xmlns:a16="http://schemas.microsoft.com/office/drawing/2014/main" id="{954665C6-A779-4E60-8B90-01A5895773A1}"/>
              </a:ext>
            </a:extLst>
          </p:cNvPr>
          <p:cNvSpPr>
            <a:spLocks noGrp="1"/>
          </p:cNvSpPr>
          <p:nvPr>
            <p:ph type="title"/>
          </p:nvPr>
        </p:nvSpPr>
        <p:spPr>
          <a:xfrm>
            <a:off x="2145600" y="720000"/>
            <a:ext cx="3521187" cy="335337"/>
          </a:xfrm>
        </p:spPr>
        <p:txBody>
          <a:bodyPr vert="horz" lIns="0" tIns="0" rIns="0" bIns="0" rtlCol="0" anchor="t" anchorCtr="0">
            <a:noAutofit/>
          </a:bodyPr>
          <a:lstStyle/>
          <a:p>
            <a:r>
              <a:rPr lang="en-US" sz="2800" dirty="0">
                <a:solidFill>
                  <a:srgbClr val="FF6E00"/>
                </a:solidFill>
                <a:latin typeface="Arial" charset="0"/>
                <a:ea typeface="Arial" charset="0"/>
                <a:cs typeface="Arial" charset="0"/>
              </a:rPr>
              <a:t>Geothermal Energy   </a:t>
            </a:r>
            <a:endParaRPr lang="en-GB" sz="2800" dirty="0">
              <a:solidFill>
                <a:srgbClr val="FF6E00"/>
              </a:solidFill>
              <a:latin typeface="Arial" charset="0"/>
              <a:ea typeface="Arial" charset="0"/>
              <a:cs typeface="Arial" charset="0"/>
            </a:endParaRPr>
          </a:p>
        </p:txBody>
      </p:sp>
      <p:sp>
        <p:nvSpPr>
          <p:cNvPr id="4" name="Rectangle 3">
            <a:extLst>
              <a:ext uri="{FF2B5EF4-FFF2-40B4-BE49-F238E27FC236}">
                <a16:creationId xmlns="" xmlns:a16="http://schemas.microsoft.com/office/drawing/2014/main" id="{5A49C20B-0F32-4F84-9571-96ED90EB8986}"/>
              </a:ext>
            </a:extLst>
          </p:cNvPr>
          <p:cNvSpPr/>
          <p:nvPr/>
        </p:nvSpPr>
        <p:spPr>
          <a:xfrm>
            <a:off x="2173310" y="1080000"/>
            <a:ext cx="2820925" cy="177613"/>
          </a:xfrm>
          <a:prstGeom prst="rect">
            <a:avLst/>
          </a:prstGeom>
        </p:spPr>
        <p:txBody>
          <a:bodyPr wrap="square" lIns="0" tIns="0" rIns="0" bIns="0">
            <a:spAutoFit/>
          </a:bodyPr>
          <a:lstStyle/>
          <a:p>
            <a:pPr defTabSz="545396"/>
            <a:r>
              <a:rPr lang="en-US" sz="1154" b="1" dirty="0">
                <a:solidFill>
                  <a:srgbClr val="54565A"/>
                </a:solidFill>
                <a:latin typeface="Arial" charset="0"/>
                <a:ea typeface="Arial" charset="0"/>
                <a:cs typeface="Arial" charset="0"/>
              </a:rPr>
              <a:t>Energy from the earth:</a:t>
            </a:r>
          </a:p>
        </p:txBody>
      </p:sp>
      <p:sp>
        <p:nvSpPr>
          <p:cNvPr id="18" name="Rectangle 17">
            <a:extLst>
              <a:ext uri="{FF2B5EF4-FFF2-40B4-BE49-F238E27FC236}">
                <a16:creationId xmlns="" xmlns:a16="http://schemas.microsoft.com/office/drawing/2014/main" id="{308C539C-A9E8-433E-853C-AD171D6DEDB0}"/>
              </a:ext>
            </a:extLst>
          </p:cNvPr>
          <p:cNvSpPr/>
          <p:nvPr/>
        </p:nvSpPr>
        <p:spPr>
          <a:xfrm>
            <a:off x="2145600" y="3144265"/>
            <a:ext cx="2160000" cy="1363709"/>
          </a:xfrm>
          <a:prstGeom prst="rect">
            <a:avLst/>
          </a:prstGeom>
        </p:spPr>
        <p:txBody>
          <a:bodyPr wrap="square" lIns="0" tIns="0" rIns="0" bIns="0">
            <a:noAutofit/>
          </a:bodyPr>
          <a:lstStyle/>
          <a:p>
            <a:pPr defTabSz="545396">
              <a:spcAft>
                <a:spcPts val="578"/>
              </a:spcAft>
              <a:buClr>
                <a:srgbClr val="FF6E00"/>
              </a:buClr>
              <a:buSzPct val="125000"/>
            </a:pPr>
            <a:r>
              <a:rPr lang="en-US" sz="1154" b="1" dirty="0">
                <a:solidFill>
                  <a:srgbClr val="54565A"/>
                </a:solidFill>
                <a:latin typeface="Arial" charset="0"/>
                <a:ea typeface="Arial" charset="0"/>
                <a:cs typeface="Arial" charset="0"/>
              </a:rPr>
              <a:t> </a:t>
            </a:r>
            <a:r>
              <a:rPr lang="en-US" sz="1200" b="1" dirty="0">
                <a:solidFill>
                  <a:srgbClr val="54565A"/>
                </a:solidFill>
                <a:latin typeface="Arial" charset="0"/>
                <a:ea typeface="Arial" charset="0"/>
                <a:cs typeface="Arial" charset="0"/>
              </a:rPr>
              <a:t>Advantages</a:t>
            </a: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Clean and renewable</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No air pollution or CO</a:t>
            </a:r>
            <a:r>
              <a:rPr lang="en-US" sz="1100" baseline="-25000" dirty="0">
                <a:solidFill>
                  <a:srgbClr val="54565A"/>
                </a:solidFill>
                <a:latin typeface="Arial" charset="0"/>
                <a:ea typeface="Arial" charset="0"/>
                <a:cs typeface="Arial" charset="0"/>
              </a:rPr>
              <a:t>2</a:t>
            </a:r>
            <a:r>
              <a:rPr lang="en-US" sz="1100" dirty="0">
                <a:solidFill>
                  <a:srgbClr val="54565A"/>
                </a:solidFill>
                <a:latin typeface="Arial" charset="0"/>
                <a:ea typeface="Arial" charset="0"/>
                <a:cs typeface="Arial" charset="0"/>
              </a:rPr>
              <a:t> produced</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Minimal  damage the environment</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A constant source of energy</a:t>
            </a:r>
          </a:p>
        </p:txBody>
      </p:sp>
      <p:sp>
        <p:nvSpPr>
          <p:cNvPr id="20" name="Rectangle 19">
            <a:extLst>
              <a:ext uri="{FF2B5EF4-FFF2-40B4-BE49-F238E27FC236}">
                <a16:creationId xmlns="" xmlns:a16="http://schemas.microsoft.com/office/drawing/2014/main" id="{308C539C-A9E8-433E-853C-AD171D6DEDB0}"/>
              </a:ext>
            </a:extLst>
          </p:cNvPr>
          <p:cNvSpPr/>
          <p:nvPr/>
        </p:nvSpPr>
        <p:spPr>
          <a:xfrm>
            <a:off x="4639781" y="4531724"/>
            <a:ext cx="2022276" cy="2350027"/>
          </a:xfrm>
          <a:prstGeom prst="rect">
            <a:avLst/>
          </a:prstGeom>
        </p:spPr>
        <p:txBody>
          <a:bodyPr wrap="square" lIns="0" tIns="0" rIns="0" bIns="0">
            <a:noAutofit/>
          </a:bodyPr>
          <a:lstStyle/>
          <a:p>
            <a:pPr defTabSz="545396">
              <a:spcAft>
                <a:spcPts val="578"/>
              </a:spcAft>
              <a:buClr>
                <a:srgbClr val="FF6E00"/>
              </a:buClr>
              <a:buSzPct val="125000"/>
            </a:pPr>
            <a:r>
              <a:rPr lang="en-US" sz="1200" b="1" dirty="0">
                <a:solidFill>
                  <a:srgbClr val="FF6E00"/>
                </a:solidFill>
                <a:latin typeface="Arial" charset="0"/>
                <a:ea typeface="Arial" charset="0"/>
                <a:cs typeface="Arial" charset="0"/>
              </a:rPr>
              <a:t>Case study</a:t>
            </a:r>
            <a:r>
              <a:rPr lang="en-US" sz="1200" dirty="0">
                <a:solidFill>
                  <a:srgbClr val="54565A"/>
                </a:solidFill>
                <a:latin typeface="Arial" charset="0"/>
                <a:ea typeface="Arial" charset="0"/>
                <a:cs typeface="Arial" charset="0"/>
              </a:rPr>
              <a:t/>
            </a:r>
            <a:br>
              <a:rPr lang="en-US" sz="1200" dirty="0">
                <a:solidFill>
                  <a:srgbClr val="54565A"/>
                </a:solidFill>
                <a:latin typeface="Arial" charset="0"/>
                <a:ea typeface="Arial" charset="0"/>
                <a:cs typeface="Arial" charset="0"/>
              </a:rPr>
            </a:br>
            <a:r>
              <a:rPr lang="en-US" sz="1100" dirty="0">
                <a:solidFill>
                  <a:srgbClr val="54565A"/>
                </a:solidFill>
                <a:latin typeface="Arial" charset="0"/>
                <a:ea typeface="Arial" charset="0"/>
                <a:cs typeface="Arial" charset="0"/>
              </a:rPr>
              <a:t>Iceland generates 34% of its electricity from geothermal energy. In Iceland where shifting tectonic plates and volcanic activity have pushed heat from the Earth’s core toward the surface, in the form of steam or hot water they have been able to use this to power turbines and generate electricity.  </a:t>
            </a:r>
          </a:p>
        </p:txBody>
      </p:sp>
      <p:sp>
        <p:nvSpPr>
          <p:cNvPr id="36" name="Rectangle 35">
            <a:extLst>
              <a:ext uri="{FF2B5EF4-FFF2-40B4-BE49-F238E27FC236}">
                <a16:creationId xmlns="" xmlns:a16="http://schemas.microsoft.com/office/drawing/2014/main" id="{308C539C-A9E8-433E-853C-AD171D6DEDB0}"/>
              </a:ext>
            </a:extLst>
          </p:cNvPr>
          <p:cNvSpPr/>
          <p:nvPr/>
        </p:nvSpPr>
        <p:spPr>
          <a:xfrm>
            <a:off x="6186308" y="5587101"/>
            <a:ext cx="2703706" cy="100163"/>
          </a:xfrm>
          <a:prstGeom prst="rect">
            <a:avLst/>
          </a:prstGeom>
        </p:spPr>
        <p:txBody>
          <a:bodyPr wrap="square" lIns="0" tIns="0" rIns="0" bIns="0">
            <a:noAutofit/>
          </a:bodyPr>
          <a:lstStyle/>
          <a:p>
            <a:pPr defTabSz="545396"/>
            <a:endParaRPr lang="en-US" sz="289" dirty="0">
              <a:solidFill>
                <a:srgbClr val="54565A"/>
              </a:solidFill>
              <a:latin typeface="Arial" charset="0"/>
              <a:ea typeface="Arial" charset="0"/>
              <a:cs typeface="Arial" charset="0"/>
            </a:endParaRPr>
          </a:p>
        </p:txBody>
      </p:sp>
      <p:sp>
        <p:nvSpPr>
          <p:cNvPr id="7" name="Rectangle 6">
            <a:extLst>
              <a:ext uri="{FF2B5EF4-FFF2-40B4-BE49-F238E27FC236}">
                <a16:creationId xmlns="" xmlns:a16="http://schemas.microsoft.com/office/drawing/2014/main" id="{86A8B990-00D9-440E-AE0F-2E54B73AE31F}"/>
              </a:ext>
            </a:extLst>
          </p:cNvPr>
          <p:cNvSpPr/>
          <p:nvPr/>
        </p:nvSpPr>
        <p:spPr>
          <a:xfrm>
            <a:off x="2145600" y="1440000"/>
            <a:ext cx="2160000" cy="1867840"/>
          </a:xfrm>
          <a:prstGeom prst="rect">
            <a:avLst/>
          </a:prstGeom>
        </p:spPr>
        <p:txBody>
          <a:bodyPr wrap="square" lIns="0" tIns="0" rIns="0" bIns="0">
            <a:noAutofit/>
          </a:bodyPr>
          <a:lstStyle/>
          <a:p>
            <a:pPr defTabSz="545396">
              <a:spcAft>
                <a:spcPts val="578"/>
              </a:spcAft>
              <a:buClr>
                <a:srgbClr val="FF6E00"/>
              </a:buClr>
              <a:buSzPct val="125000"/>
            </a:pPr>
            <a:r>
              <a:rPr lang="en-US" sz="1100" dirty="0">
                <a:solidFill>
                  <a:srgbClr val="54565A"/>
                </a:solidFill>
                <a:latin typeface="Arial" charset="0"/>
                <a:ea typeface="Arial" charset="0"/>
                <a:cs typeface="Arial" charset="0"/>
              </a:rPr>
              <a:t>Geothermal energy of the Earth's crust comes from the original formation of the planet and from radioactive decay of materials.</a:t>
            </a:r>
          </a:p>
          <a:p>
            <a:pPr defTabSz="545396">
              <a:spcAft>
                <a:spcPts val="578"/>
              </a:spcAft>
              <a:buClr>
                <a:srgbClr val="FF6E00"/>
              </a:buClr>
              <a:buSzPct val="125000"/>
            </a:pPr>
            <a:r>
              <a:rPr lang="en-US" sz="1100" dirty="0">
                <a:solidFill>
                  <a:srgbClr val="54565A"/>
                </a:solidFill>
                <a:latin typeface="Arial" charset="0"/>
                <a:ea typeface="Arial" charset="0"/>
                <a:cs typeface="Arial" charset="0"/>
              </a:rPr>
              <a:t>A small number of countries are able to make use of geothermal energy to generate electricity. </a:t>
            </a:r>
          </a:p>
        </p:txBody>
      </p:sp>
      <p:sp>
        <p:nvSpPr>
          <p:cNvPr id="14" name="Rectangle 13">
            <a:extLst>
              <a:ext uri="{FF2B5EF4-FFF2-40B4-BE49-F238E27FC236}">
                <a16:creationId xmlns="" xmlns:a16="http://schemas.microsoft.com/office/drawing/2014/main" id="{6A1AA63E-36EF-45C7-A2F6-2AA04FA13117}"/>
              </a:ext>
            </a:extLst>
          </p:cNvPr>
          <p:cNvSpPr/>
          <p:nvPr/>
        </p:nvSpPr>
        <p:spPr>
          <a:xfrm>
            <a:off x="2145600" y="4887980"/>
            <a:ext cx="2160000" cy="1867840"/>
          </a:xfrm>
          <a:prstGeom prst="rect">
            <a:avLst/>
          </a:prstGeom>
        </p:spPr>
        <p:txBody>
          <a:bodyPr wrap="square" lIns="0" tIns="0" rIns="0" bIns="0">
            <a:noAutofit/>
          </a:bodyPr>
          <a:lstStyle/>
          <a:p>
            <a:pPr defTabSz="545396">
              <a:spcAft>
                <a:spcPts val="578"/>
              </a:spcAft>
              <a:buClr>
                <a:srgbClr val="FF6E00"/>
              </a:buClr>
              <a:buSzPct val="125000"/>
            </a:pPr>
            <a:r>
              <a:rPr lang="en-US" sz="1154" b="1" dirty="0">
                <a:solidFill>
                  <a:srgbClr val="54565A"/>
                </a:solidFill>
                <a:latin typeface="Arial" charset="0"/>
                <a:ea typeface="Arial" charset="0"/>
                <a:cs typeface="Arial" charset="0"/>
              </a:rPr>
              <a:t> </a:t>
            </a:r>
            <a:r>
              <a:rPr lang="en-US" sz="1200" b="1" dirty="0">
                <a:solidFill>
                  <a:srgbClr val="54565A"/>
                </a:solidFill>
                <a:latin typeface="Arial" charset="0"/>
                <a:ea typeface="Arial" charset="0"/>
                <a:cs typeface="Arial" charset="0"/>
              </a:rPr>
              <a:t>Disadvantages</a:t>
            </a: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Only a few places in the world are suitable where the earth's core is close enough to the surface to make use of geothermal energy</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Expensive and </a:t>
            </a:r>
            <a:r>
              <a:rPr lang="en-US" sz="1100" dirty="0" smtClean="0">
                <a:solidFill>
                  <a:srgbClr val="54565A"/>
                </a:solidFill>
                <a:latin typeface="Arial" charset="0"/>
                <a:ea typeface="Arial" charset="0"/>
                <a:cs typeface="Arial" charset="0"/>
              </a:rPr>
              <a:t>difficult to </a:t>
            </a:r>
            <a:r>
              <a:rPr lang="en-US" sz="1100" dirty="0">
                <a:solidFill>
                  <a:srgbClr val="54565A"/>
                </a:solidFill>
                <a:latin typeface="Arial" charset="0"/>
                <a:ea typeface="Arial" charset="0"/>
                <a:cs typeface="Arial" charset="0"/>
              </a:rPr>
              <a:t>drill deep into the ground</a:t>
            </a:r>
          </a:p>
        </p:txBody>
      </p:sp>
      <p:sp>
        <p:nvSpPr>
          <p:cNvPr id="26" name="Rectangle 25"/>
          <p:cNvSpPr/>
          <p:nvPr/>
        </p:nvSpPr>
        <p:spPr>
          <a:xfrm>
            <a:off x="6875813" y="4531724"/>
            <a:ext cx="3301340" cy="1857156"/>
          </a:xfrm>
          <a:prstGeom prst="rect">
            <a:avLst/>
          </a:prstGeom>
          <a:blipFill>
            <a:blip r:embed="rId5"/>
            <a:srcRect/>
            <a:stretch>
              <a:fillRect l="-2159" t="-10871" r="-1598" b="-1215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39">
            <a:extLst>
              <a:ext uri="{FF2B5EF4-FFF2-40B4-BE49-F238E27FC236}">
                <a16:creationId xmlns="" xmlns:a16="http://schemas.microsoft.com/office/drawing/2014/main" id="{E6EC8676-4331-4645-B5CF-0D747F22187D}"/>
              </a:ext>
            </a:extLst>
          </p:cNvPr>
          <p:cNvSpPr/>
          <p:nvPr/>
        </p:nvSpPr>
        <p:spPr>
          <a:xfrm>
            <a:off x="670608" y="3587972"/>
            <a:ext cx="873160" cy="870369"/>
          </a:xfrm>
          <a:prstGeom prst="flowChart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43">
            <a:extLst>
              <a:ext uri="{FF2B5EF4-FFF2-40B4-BE49-F238E27FC236}">
                <a16:creationId xmlns="" xmlns:a16="http://schemas.microsoft.com/office/drawing/2014/main" id="{9C130B70-DAAE-4DC9-A811-35310B8B487D}"/>
              </a:ext>
            </a:extLst>
          </p:cNvPr>
          <p:cNvSpPr/>
          <p:nvPr/>
        </p:nvSpPr>
        <p:spPr>
          <a:xfrm>
            <a:off x="671726" y="2498012"/>
            <a:ext cx="870925" cy="870369"/>
          </a:xfrm>
          <a:prstGeom prst="flowChart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628783" y="4650645"/>
            <a:ext cx="956811" cy="956811"/>
            <a:chOff x="1238395" y="4650651"/>
            <a:chExt cx="956811" cy="956811"/>
          </a:xfrm>
        </p:grpSpPr>
        <p:pic>
          <p:nvPicPr>
            <p:cNvPr id="15" name="Picture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83053" y="4904608"/>
              <a:ext cx="608921" cy="487613"/>
            </a:xfrm>
            <a:prstGeom prst="rect">
              <a:avLst/>
            </a:prstGeom>
          </p:spPr>
        </p:pic>
        <p:pic>
          <p:nvPicPr>
            <p:cNvPr id="16" name="Graphic 49" descr="No sign">
              <a:extLst>
                <a:ext uri="{FF2B5EF4-FFF2-40B4-BE49-F238E27FC236}">
                  <a16:creationId xmlns="" xmlns:a16="http://schemas.microsoft.com/office/drawing/2014/main" id="{F22ACB07-DFAC-4E20-8E2E-3917C21927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238395" y="4650651"/>
              <a:ext cx="956811" cy="956811"/>
            </a:xfrm>
            <a:prstGeom prst="rect">
              <a:avLst/>
            </a:prstGeom>
          </p:spPr>
        </p:pic>
      </p:grpSp>
      <p:grpSp>
        <p:nvGrpSpPr>
          <p:cNvPr id="17" name="Group 16"/>
          <p:cNvGrpSpPr/>
          <p:nvPr/>
        </p:nvGrpSpPr>
        <p:grpSpPr>
          <a:xfrm>
            <a:off x="276764" y="533717"/>
            <a:ext cx="1710178" cy="1258707"/>
            <a:chOff x="276764" y="533717"/>
            <a:chExt cx="1710178" cy="1258707"/>
          </a:xfrm>
        </p:grpSpPr>
        <p:sp>
          <p:nvSpPr>
            <p:cNvPr id="19" name="TextBox 18"/>
            <p:cNvSpPr txBox="1"/>
            <p:nvPr/>
          </p:nvSpPr>
          <p:spPr>
            <a:xfrm>
              <a:off x="276764" y="1207649"/>
              <a:ext cx="1710178" cy="584775"/>
            </a:xfrm>
            <a:prstGeom prst="rect">
              <a:avLst/>
            </a:prstGeom>
            <a:noFill/>
          </p:spPr>
          <p:txBody>
            <a:bodyPr wrap="square" rtlCol="0">
              <a:spAutoFit/>
            </a:bodyPr>
            <a:lstStyle/>
            <a:p>
              <a:pPr algn="ctr"/>
              <a:r>
                <a:rPr lang="en-US" sz="1600" b="1" dirty="0" smtClean="0">
                  <a:solidFill>
                    <a:schemeClr val="bg1"/>
                  </a:solidFill>
                  <a:latin typeface="Arial" charset="0"/>
                  <a:ea typeface="Arial" charset="0"/>
                  <a:cs typeface="Arial" charset="0"/>
                </a:rPr>
                <a:t>Renewable Energy</a:t>
              </a:r>
              <a:endParaRPr lang="en-US" sz="1600" dirty="0">
                <a:solidFill>
                  <a:schemeClr val="bg1"/>
                </a:solidFill>
                <a:latin typeface="Arial" charset="0"/>
                <a:ea typeface="Arial" charset="0"/>
                <a:cs typeface="Arial" charset="0"/>
              </a:endParaRPr>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3441" y="533717"/>
              <a:ext cx="707901" cy="707901"/>
            </a:xfrm>
            <a:prstGeom prst="rect">
              <a:avLst/>
            </a:prstGeom>
          </p:spPr>
        </p:pic>
      </p:grpSp>
      <p:pic>
        <p:nvPicPr>
          <p:cNvPr id="22" name="Graphic 41" descr="High voltage">
            <a:extLst>
              <a:ext uri="{FF2B5EF4-FFF2-40B4-BE49-F238E27FC236}">
                <a16:creationId xmlns="" xmlns:a16="http://schemas.microsoft.com/office/drawing/2014/main" id="{4FA7FC7F-92BE-4FDF-97BE-3B3414E71C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808408" y="2577156"/>
            <a:ext cx="597560" cy="597560"/>
          </a:xfrm>
          <a:prstGeom prst="rect">
            <a:avLst/>
          </a:prstGeom>
        </p:spPr>
      </p:pic>
      <p:pic>
        <p:nvPicPr>
          <p:cNvPr id="23" name="Graphic 38" descr="Volcano">
            <a:extLst>
              <a:ext uri="{FF2B5EF4-FFF2-40B4-BE49-F238E27FC236}">
                <a16:creationId xmlns="" xmlns:a16="http://schemas.microsoft.com/office/drawing/2014/main" id="{9E814E77-F0AF-4977-B0B6-C6CB278C63B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793618" y="3657301"/>
            <a:ext cx="625756" cy="625756"/>
          </a:xfrm>
          <a:prstGeom prst="rect">
            <a:avLst/>
          </a:prstGeom>
        </p:spPr>
      </p:pic>
    </p:spTree>
    <p:extLst>
      <p:ext uri="{BB962C8B-B14F-4D97-AF65-F5344CB8AC3E}">
        <p14:creationId xmlns:p14="http://schemas.microsoft.com/office/powerpoint/2010/main" val="183245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0775" t="8233" r="24953"/>
          <a:stretch/>
        </p:blipFill>
        <p:spPr>
          <a:xfrm>
            <a:off x="5213266" y="452628"/>
            <a:ext cx="4916386" cy="5184222"/>
          </a:xfrm>
          <a:prstGeom prst="rect">
            <a:avLst/>
          </a:prstGeom>
        </p:spPr>
      </p:pic>
      <p:sp>
        <p:nvSpPr>
          <p:cNvPr id="3" name="Title 1">
            <a:extLst>
              <a:ext uri="{FF2B5EF4-FFF2-40B4-BE49-F238E27FC236}">
                <a16:creationId xmlns="" xmlns:a16="http://schemas.microsoft.com/office/drawing/2014/main" id="{954665C6-A779-4E60-8B90-01A5895773A1}"/>
              </a:ext>
            </a:extLst>
          </p:cNvPr>
          <p:cNvSpPr>
            <a:spLocks noGrp="1"/>
          </p:cNvSpPr>
          <p:nvPr>
            <p:ph type="title"/>
          </p:nvPr>
        </p:nvSpPr>
        <p:spPr>
          <a:xfrm>
            <a:off x="2145600" y="720000"/>
            <a:ext cx="4138885" cy="335337"/>
          </a:xfrm>
        </p:spPr>
        <p:txBody>
          <a:bodyPr vert="horz" lIns="0" tIns="0" rIns="0" bIns="0" rtlCol="0" anchor="t" anchorCtr="0">
            <a:noAutofit/>
          </a:bodyPr>
          <a:lstStyle/>
          <a:p>
            <a:r>
              <a:rPr lang="en-US" sz="2800" dirty="0">
                <a:solidFill>
                  <a:srgbClr val="FF6E00"/>
                </a:solidFill>
                <a:latin typeface="Arial" charset="0"/>
                <a:ea typeface="Arial" charset="0"/>
                <a:cs typeface="Arial" charset="0"/>
              </a:rPr>
              <a:t>Biomass Energy</a:t>
            </a:r>
            <a:endParaRPr lang="en-GB" sz="2800" dirty="0">
              <a:solidFill>
                <a:srgbClr val="FF6E00"/>
              </a:solidFill>
              <a:latin typeface="Arial" charset="0"/>
              <a:ea typeface="Arial" charset="0"/>
              <a:cs typeface="Arial" charset="0"/>
            </a:endParaRPr>
          </a:p>
        </p:txBody>
      </p:sp>
      <p:sp>
        <p:nvSpPr>
          <p:cNvPr id="4" name="Rectangle 3">
            <a:extLst>
              <a:ext uri="{FF2B5EF4-FFF2-40B4-BE49-F238E27FC236}">
                <a16:creationId xmlns="" xmlns:a16="http://schemas.microsoft.com/office/drawing/2014/main" id="{5A49C20B-0F32-4F84-9571-96ED90EB8986}"/>
              </a:ext>
            </a:extLst>
          </p:cNvPr>
          <p:cNvSpPr/>
          <p:nvPr/>
        </p:nvSpPr>
        <p:spPr>
          <a:xfrm>
            <a:off x="2145600" y="1080000"/>
            <a:ext cx="2820925" cy="177613"/>
          </a:xfrm>
          <a:prstGeom prst="rect">
            <a:avLst/>
          </a:prstGeom>
        </p:spPr>
        <p:txBody>
          <a:bodyPr wrap="square" lIns="0" tIns="0" rIns="0" bIns="0">
            <a:spAutoFit/>
          </a:bodyPr>
          <a:lstStyle/>
          <a:p>
            <a:pPr defTabSz="545396"/>
            <a:r>
              <a:rPr lang="en-US" sz="1154" b="1" dirty="0">
                <a:solidFill>
                  <a:srgbClr val="54565A"/>
                </a:solidFill>
                <a:latin typeface="Arial" charset="0"/>
                <a:ea typeface="Arial" charset="0"/>
                <a:cs typeface="Arial" charset="0"/>
              </a:rPr>
              <a:t>Energy from plants</a:t>
            </a:r>
          </a:p>
        </p:txBody>
      </p:sp>
      <p:sp>
        <p:nvSpPr>
          <p:cNvPr id="20" name="Rectangle 19">
            <a:extLst>
              <a:ext uri="{FF2B5EF4-FFF2-40B4-BE49-F238E27FC236}">
                <a16:creationId xmlns="" xmlns:a16="http://schemas.microsoft.com/office/drawing/2014/main" id="{308C539C-A9E8-433E-853C-AD171D6DEDB0}"/>
              </a:ext>
            </a:extLst>
          </p:cNvPr>
          <p:cNvSpPr/>
          <p:nvPr/>
        </p:nvSpPr>
        <p:spPr>
          <a:xfrm>
            <a:off x="6225110" y="4453246"/>
            <a:ext cx="1552062" cy="1911927"/>
          </a:xfrm>
          <a:prstGeom prst="rect">
            <a:avLst/>
          </a:prstGeom>
        </p:spPr>
        <p:txBody>
          <a:bodyPr wrap="square" lIns="0" tIns="0" rIns="0" bIns="0">
            <a:noAutofit/>
          </a:bodyPr>
          <a:lstStyle/>
          <a:p>
            <a:pPr defTabSz="545396">
              <a:spcAft>
                <a:spcPts val="578"/>
              </a:spcAft>
              <a:buClr>
                <a:srgbClr val="FF6E00"/>
              </a:buClr>
              <a:buSzPct val="125000"/>
            </a:pPr>
            <a:r>
              <a:rPr lang="en-US" sz="1200" b="1" dirty="0">
                <a:solidFill>
                  <a:srgbClr val="FF6E00"/>
                </a:solidFill>
                <a:latin typeface="Arial" charset="0"/>
                <a:ea typeface="Arial" charset="0"/>
                <a:cs typeface="Arial" charset="0"/>
              </a:rPr>
              <a:t>Interesting facts:</a:t>
            </a:r>
            <a:r>
              <a:rPr lang="en-US" sz="1200" dirty="0">
                <a:solidFill>
                  <a:srgbClr val="54565A"/>
                </a:solidFill>
                <a:latin typeface="Arial" charset="0"/>
                <a:ea typeface="Arial" charset="0"/>
                <a:cs typeface="Arial" charset="0"/>
              </a:rPr>
              <a:t/>
            </a:r>
            <a:br>
              <a:rPr lang="en-US" sz="1200" dirty="0">
                <a:solidFill>
                  <a:srgbClr val="54565A"/>
                </a:solidFill>
                <a:latin typeface="Arial" charset="0"/>
                <a:ea typeface="Arial" charset="0"/>
                <a:cs typeface="Arial" charset="0"/>
              </a:rPr>
            </a:br>
            <a:r>
              <a:rPr lang="en-US" sz="1100" dirty="0">
                <a:solidFill>
                  <a:schemeClr val="tx1">
                    <a:lumMod val="65000"/>
                    <a:lumOff val="35000"/>
                  </a:schemeClr>
                </a:solidFill>
                <a:latin typeface="Arial" charset="0"/>
                <a:ea typeface="Arial" charset="0"/>
                <a:cs typeface="Arial" charset="0"/>
              </a:rPr>
              <a:t>Electricity from renewable biomass plants made up 12% of the </a:t>
            </a:r>
            <a:r>
              <a:rPr lang="en-US" sz="1100" dirty="0" err="1">
                <a:solidFill>
                  <a:schemeClr val="tx1">
                    <a:lumMod val="65000"/>
                    <a:lumOff val="35000"/>
                  </a:schemeClr>
                </a:solidFill>
                <a:latin typeface="Arial" charset="0"/>
                <a:ea typeface="Arial" charset="0"/>
                <a:cs typeface="Arial" charset="0"/>
              </a:rPr>
              <a:t>Uk’s</a:t>
            </a:r>
            <a:r>
              <a:rPr lang="en-US" sz="1100" dirty="0">
                <a:solidFill>
                  <a:schemeClr val="tx1">
                    <a:lumMod val="65000"/>
                    <a:lumOff val="35000"/>
                  </a:schemeClr>
                </a:solidFill>
                <a:latin typeface="Arial" charset="0"/>
                <a:ea typeface="Arial" charset="0"/>
                <a:cs typeface="Arial" charset="0"/>
              </a:rPr>
              <a:t> energy in 2019, while solar panels contributed 6%.</a:t>
            </a:r>
          </a:p>
          <a:p>
            <a:pPr defTabSz="545396">
              <a:spcAft>
                <a:spcPts val="578"/>
              </a:spcAft>
              <a:buClr>
                <a:srgbClr val="FF6E00"/>
              </a:buClr>
              <a:buSzPct val="125000"/>
            </a:pPr>
            <a:r>
              <a:rPr lang="en-US" sz="1100" dirty="0">
                <a:solidFill>
                  <a:schemeClr val="tx1">
                    <a:lumMod val="65000"/>
                    <a:lumOff val="35000"/>
                  </a:schemeClr>
                </a:solidFill>
                <a:latin typeface="Arial" charset="0"/>
                <a:ea typeface="Arial" charset="0"/>
                <a:cs typeface="Arial" charset="0"/>
              </a:rPr>
              <a:t>Ten years ago fossil fuels made up 80% of the UK’s electricity supply.</a:t>
            </a:r>
          </a:p>
        </p:txBody>
      </p:sp>
      <p:sp>
        <p:nvSpPr>
          <p:cNvPr id="7" name="Rectangle 6">
            <a:extLst>
              <a:ext uri="{FF2B5EF4-FFF2-40B4-BE49-F238E27FC236}">
                <a16:creationId xmlns="" xmlns:a16="http://schemas.microsoft.com/office/drawing/2014/main" id="{86A8B990-00D9-440E-AE0F-2E54B73AE31F}"/>
              </a:ext>
            </a:extLst>
          </p:cNvPr>
          <p:cNvSpPr/>
          <p:nvPr/>
        </p:nvSpPr>
        <p:spPr>
          <a:xfrm>
            <a:off x="2145600" y="1440000"/>
            <a:ext cx="2880000" cy="1086960"/>
          </a:xfrm>
          <a:prstGeom prst="rect">
            <a:avLst/>
          </a:prstGeom>
        </p:spPr>
        <p:txBody>
          <a:bodyPr wrap="square" lIns="0" tIns="0" rIns="0" bIns="0">
            <a:noAutofit/>
          </a:bodyPr>
          <a:lstStyle/>
          <a:p>
            <a:pPr defTabSz="545396">
              <a:spcAft>
                <a:spcPts val="578"/>
              </a:spcAft>
              <a:buClr>
                <a:srgbClr val="FF6E00"/>
              </a:buClr>
              <a:buSzPct val="125000"/>
            </a:pPr>
            <a:r>
              <a:rPr lang="en-US" sz="1100" dirty="0">
                <a:solidFill>
                  <a:srgbClr val="54565A"/>
                </a:solidFill>
                <a:latin typeface="Arial" charset="0"/>
                <a:ea typeface="Arial" charset="0"/>
                <a:cs typeface="Arial" charset="0"/>
              </a:rPr>
              <a:t>The chemical potential energy produced by photosynthesis and stored plants and trees can be turned into heat energy by burning them.  Biofuels emit carbon dioxide when they are burnt. However plants absorb  the same amount  of CO</a:t>
            </a:r>
            <a:r>
              <a:rPr lang="en-US" sz="1100" baseline="-25000" dirty="0">
                <a:solidFill>
                  <a:srgbClr val="54565A"/>
                </a:solidFill>
                <a:latin typeface="Arial" charset="0"/>
                <a:ea typeface="Arial" charset="0"/>
                <a:cs typeface="Arial" charset="0"/>
              </a:rPr>
              <a:t>2</a:t>
            </a:r>
            <a:r>
              <a:rPr lang="en-US" sz="1100" dirty="0">
                <a:solidFill>
                  <a:srgbClr val="54565A"/>
                </a:solidFill>
                <a:latin typeface="Arial" charset="0"/>
                <a:ea typeface="Arial" charset="0"/>
                <a:cs typeface="Arial" charset="0"/>
              </a:rPr>
              <a:t> when they are growing making then carbon neutral. The transport and manufacture of biofuels requires energy. Waste plant materials from food can also be used for </a:t>
            </a:r>
            <a:r>
              <a:rPr lang="en-US" sz="1100" dirty="0" smtClean="0">
                <a:solidFill>
                  <a:srgbClr val="54565A"/>
                </a:solidFill>
                <a:latin typeface="Arial" charset="0"/>
                <a:ea typeface="Arial" charset="0"/>
                <a:cs typeface="Arial" charset="0"/>
              </a:rPr>
              <a:t>biofuel.</a:t>
            </a:r>
            <a:endParaRPr lang="en-US" sz="1100" dirty="0">
              <a:solidFill>
                <a:srgbClr val="54565A"/>
              </a:solidFill>
              <a:latin typeface="Arial" charset="0"/>
              <a:ea typeface="Arial" charset="0"/>
              <a:cs typeface="Arial" charset="0"/>
            </a:endParaRPr>
          </a:p>
        </p:txBody>
      </p:sp>
      <p:sp>
        <p:nvSpPr>
          <p:cNvPr id="8" name="Rectangle 7">
            <a:extLst>
              <a:ext uri="{FF2B5EF4-FFF2-40B4-BE49-F238E27FC236}">
                <a16:creationId xmlns="" xmlns:a16="http://schemas.microsoft.com/office/drawing/2014/main" id="{B6909ACC-86B9-4B49-8356-BE4A11F52453}"/>
              </a:ext>
            </a:extLst>
          </p:cNvPr>
          <p:cNvSpPr/>
          <p:nvPr/>
        </p:nvSpPr>
        <p:spPr>
          <a:xfrm>
            <a:off x="2145600" y="3408808"/>
            <a:ext cx="2880000" cy="1475606"/>
          </a:xfrm>
          <a:prstGeom prst="rect">
            <a:avLst/>
          </a:prstGeom>
        </p:spPr>
        <p:txBody>
          <a:bodyPr wrap="square" lIns="0" tIns="0" rIns="0" bIns="0">
            <a:noAutofit/>
          </a:bodyPr>
          <a:lstStyle/>
          <a:p>
            <a:pPr defTabSz="545396">
              <a:spcAft>
                <a:spcPts val="578"/>
              </a:spcAft>
              <a:buClr>
                <a:srgbClr val="FF6E00"/>
              </a:buClr>
              <a:buSzPct val="125000"/>
            </a:pPr>
            <a:r>
              <a:rPr lang="en-US" sz="1200" b="1" dirty="0">
                <a:solidFill>
                  <a:srgbClr val="54565A"/>
                </a:solidFill>
                <a:latin typeface="Arial" charset="0"/>
                <a:ea typeface="Arial" charset="0"/>
                <a:cs typeface="Arial" charset="0"/>
              </a:rPr>
              <a:t>Advantages</a:t>
            </a: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Carbon Neutral fuel as CO</a:t>
            </a:r>
            <a:r>
              <a:rPr lang="en-US" sz="1100" baseline="-25000" dirty="0">
                <a:solidFill>
                  <a:srgbClr val="54565A"/>
                </a:solidFill>
                <a:latin typeface="Arial" charset="0"/>
                <a:ea typeface="Arial" charset="0"/>
                <a:cs typeface="Arial" charset="0"/>
              </a:rPr>
              <a:t>2 </a:t>
            </a:r>
            <a:r>
              <a:rPr lang="en-US" sz="1100" dirty="0">
                <a:solidFill>
                  <a:srgbClr val="54565A"/>
                </a:solidFill>
                <a:latin typeface="Arial" charset="0"/>
                <a:ea typeface="Arial" charset="0"/>
                <a:cs typeface="Arial" charset="0"/>
              </a:rPr>
              <a:t>absorbed when growing so do not add to the overall CO</a:t>
            </a:r>
            <a:r>
              <a:rPr lang="en-US" sz="1100" baseline="-25000" dirty="0">
                <a:solidFill>
                  <a:srgbClr val="54565A"/>
                </a:solidFill>
                <a:latin typeface="Arial" charset="0"/>
                <a:ea typeface="Arial" charset="0"/>
                <a:cs typeface="Arial" charset="0"/>
              </a:rPr>
              <a:t>2</a:t>
            </a:r>
            <a:r>
              <a:rPr lang="en-US" sz="1100" dirty="0">
                <a:solidFill>
                  <a:srgbClr val="54565A"/>
                </a:solidFill>
                <a:latin typeface="Arial" charset="0"/>
                <a:ea typeface="Arial" charset="0"/>
                <a:cs typeface="Arial" charset="0"/>
              </a:rPr>
              <a:t> in the atmosphere</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Can be used to replace the burning of fossil fuels like coal in power stations</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A renewable source of energy</a:t>
            </a:r>
          </a:p>
          <a:p>
            <a:pPr defTabSz="545396">
              <a:spcAft>
                <a:spcPts val="578"/>
              </a:spcAft>
              <a:buClr>
                <a:srgbClr val="FF6E00"/>
              </a:buClr>
              <a:buSzPct val="125000"/>
            </a:pP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endParaRPr lang="en-US" sz="1200" dirty="0">
              <a:solidFill>
                <a:srgbClr val="54565A"/>
              </a:solidFill>
              <a:latin typeface="Arial" charset="0"/>
              <a:ea typeface="Arial" charset="0"/>
              <a:cs typeface="Arial" charset="0"/>
            </a:endParaRPr>
          </a:p>
        </p:txBody>
      </p:sp>
      <p:sp>
        <p:nvSpPr>
          <p:cNvPr id="10" name="Rectangle 9">
            <a:extLst>
              <a:ext uri="{FF2B5EF4-FFF2-40B4-BE49-F238E27FC236}">
                <a16:creationId xmlns="" xmlns:a16="http://schemas.microsoft.com/office/drawing/2014/main" id="{FA1FDA24-9884-4B92-BFC0-CEB31E7330BF}"/>
              </a:ext>
            </a:extLst>
          </p:cNvPr>
          <p:cNvSpPr/>
          <p:nvPr/>
        </p:nvSpPr>
        <p:spPr>
          <a:xfrm>
            <a:off x="2145600" y="5147709"/>
            <a:ext cx="2880000" cy="1475606"/>
          </a:xfrm>
          <a:prstGeom prst="rect">
            <a:avLst/>
          </a:prstGeom>
        </p:spPr>
        <p:txBody>
          <a:bodyPr wrap="square" lIns="0" tIns="0" rIns="0" bIns="0">
            <a:noAutofit/>
          </a:bodyPr>
          <a:lstStyle/>
          <a:p>
            <a:pPr defTabSz="545396">
              <a:spcAft>
                <a:spcPts val="578"/>
              </a:spcAft>
              <a:buClr>
                <a:srgbClr val="FF6E00"/>
              </a:buClr>
              <a:buSzPct val="125000"/>
            </a:pPr>
            <a:r>
              <a:rPr lang="en-US" sz="1154" b="1" dirty="0">
                <a:solidFill>
                  <a:srgbClr val="54565A"/>
                </a:solidFill>
                <a:latin typeface="Arial" charset="0"/>
                <a:ea typeface="Arial" charset="0"/>
                <a:cs typeface="Arial" charset="0"/>
              </a:rPr>
              <a:t> </a:t>
            </a:r>
            <a:r>
              <a:rPr lang="en-US" sz="1200" b="1" dirty="0">
                <a:solidFill>
                  <a:srgbClr val="54565A"/>
                </a:solidFill>
                <a:latin typeface="Arial" charset="0"/>
                <a:ea typeface="Arial" charset="0"/>
                <a:cs typeface="Arial" charset="0"/>
              </a:rPr>
              <a:t>Disadvantages</a:t>
            </a: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Emits CO</a:t>
            </a:r>
            <a:r>
              <a:rPr lang="en-US" sz="1100" baseline="-25000" dirty="0">
                <a:solidFill>
                  <a:srgbClr val="54565A"/>
                </a:solidFill>
                <a:latin typeface="Arial" charset="0"/>
                <a:ea typeface="Arial" charset="0"/>
                <a:cs typeface="Arial" charset="0"/>
              </a:rPr>
              <a:t>2 </a:t>
            </a:r>
            <a:r>
              <a:rPr lang="en-US" sz="1100" dirty="0">
                <a:solidFill>
                  <a:srgbClr val="54565A"/>
                </a:solidFill>
                <a:latin typeface="Arial" charset="0"/>
                <a:ea typeface="Arial" charset="0"/>
                <a:cs typeface="Arial" charset="0"/>
              </a:rPr>
              <a:t>and soot when burnt</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Bulky to transport requiring large volumes for the same energy output compared to fossil fuels.</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Requires energy to transport and process </a:t>
            </a:r>
          </a:p>
        </p:txBody>
      </p:sp>
      <p:sp>
        <p:nvSpPr>
          <p:cNvPr id="9" name="Rectangle 8"/>
          <p:cNvSpPr/>
          <p:nvPr/>
        </p:nvSpPr>
        <p:spPr>
          <a:xfrm>
            <a:off x="7873340" y="2291938"/>
            <a:ext cx="2310743" cy="4108862"/>
          </a:xfrm>
          <a:prstGeom prst="rect">
            <a:avLst/>
          </a:prstGeom>
          <a:blipFill>
            <a:blip r:embed="rId5"/>
            <a:srcRect/>
            <a:stretch>
              <a:fillRect l="-10629" t="-2917" r="-33278" b="-173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39">
            <a:extLst>
              <a:ext uri="{FF2B5EF4-FFF2-40B4-BE49-F238E27FC236}">
                <a16:creationId xmlns="" xmlns:a16="http://schemas.microsoft.com/office/drawing/2014/main" id="{E6EC8676-4331-4645-B5CF-0D747F22187D}"/>
              </a:ext>
            </a:extLst>
          </p:cNvPr>
          <p:cNvSpPr/>
          <p:nvPr/>
        </p:nvSpPr>
        <p:spPr>
          <a:xfrm>
            <a:off x="670608" y="3587972"/>
            <a:ext cx="873160" cy="870369"/>
          </a:xfrm>
          <a:prstGeom prst="flowChart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43">
            <a:extLst>
              <a:ext uri="{FF2B5EF4-FFF2-40B4-BE49-F238E27FC236}">
                <a16:creationId xmlns="" xmlns:a16="http://schemas.microsoft.com/office/drawing/2014/main" id="{9C130B70-DAAE-4DC9-A811-35310B8B487D}"/>
              </a:ext>
            </a:extLst>
          </p:cNvPr>
          <p:cNvSpPr/>
          <p:nvPr/>
        </p:nvSpPr>
        <p:spPr>
          <a:xfrm>
            <a:off x="671726" y="2498012"/>
            <a:ext cx="870925" cy="870369"/>
          </a:xfrm>
          <a:prstGeom prst="flowChart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3441" y="4904602"/>
            <a:ext cx="608921" cy="487613"/>
          </a:xfrm>
          <a:prstGeom prst="rect">
            <a:avLst/>
          </a:prstGeom>
        </p:spPr>
      </p:pic>
      <p:grpSp>
        <p:nvGrpSpPr>
          <p:cNvPr id="16" name="Group 15"/>
          <p:cNvGrpSpPr/>
          <p:nvPr/>
        </p:nvGrpSpPr>
        <p:grpSpPr>
          <a:xfrm>
            <a:off x="276764" y="533717"/>
            <a:ext cx="1710178" cy="1258707"/>
            <a:chOff x="276764" y="533717"/>
            <a:chExt cx="1710178" cy="1258707"/>
          </a:xfrm>
        </p:grpSpPr>
        <p:sp>
          <p:nvSpPr>
            <p:cNvPr id="17" name="TextBox 16"/>
            <p:cNvSpPr txBox="1"/>
            <p:nvPr/>
          </p:nvSpPr>
          <p:spPr>
            <a:xfrm>
              <a:off x="276764" y="1207649"/>
              <a:ext cx="1710178" cy="584775"/>
            </a:xfrm>
            <a:prstGeom prst="rect">
              <a:avLst/>
            </a:prstGeom>
            <a:noFill/>
          </p:spPr>
          <p:txBody>
            <a:bodyPr wrap="square" rtlCol="0">
              <a:spAutoFit/>
            </a:bodyPr>
            <a:lstStyle/>
            <a:p>
              <a:pPr algn="ctr"/>
              <a:r>
                <a:rPr lang="en-US" sz="1600" b="1" dirty="0" smtClean="0">
                  <a:solidFill>
                    <a:schemeClr val="bg1"/>
                  </a:solidFill>
                  <a:latin typeface="Arial" charset="0"/>
                  <a:ea typeface="Arial" charset="0"/>
                  <a:cs typeface="Arial" charset="0"/>
                </a:rPr>
                <a:t>Renewable Energy</a:t>
              </a:r>
              <a:endParaRPr lang="en-US" sz="1600" dirty="0">
                <a:solidFill>
                  <a:schemeClr val="bg1"/>
                </a:solidFill>
                <a:latin typeface="Arial" charset="0"/>
                <a:ea typeface="Arial" charset="0"/>
                <a:cs typeface="Arial" charset="0"/>
              </a:endParaRP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441" y="533717"/>
              <a:ext cx="707901" cy="707901"/>
            </a:xfrm>
            <a:prstGeom prst="rect">
              <a:avLst/>
            </a:prstGeom>
          </p:spPr>
        </p:pic>
      </p:grpSp>
      <p:pic>
        <p:nvPicPr>
          <p:cNvPr id="19" name="Graphic 41" descr="High voltage">
            <a:extLst>
              <a:ext uri="{FF2B5EF4-FFF2-40B4-BE49-F238E27FC236}">
                <a16:creationId xmlns="" xmlns:a16="http://schemas.microsoft.com/office/drawing/2014/main" id="{4FA7FC7F-92BE-4FDF-97BE-3B3414E71C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08408" y="2577156"/>
            <a:ext cx="597560" cy="597560"/>
          </a:xfrm>
          <a:prstGeom prst="rect">
            <a:avLst/>
          </a:prstGeom>
        </p:spPr>
      </p:pic>
      <p:pic>
        <p:nvPicPr>
          <p:cNvPr id="21" name="Graphic 8" descr="Forest scene">
            <a:extLst>
              <a:ext uri="{FF2B5EF4-FFF2-40B4-BE49-F238E27FC236}">
                <a16:creationId xmlns="" xmlns:a16="http://schemas.microsoft.com/office/drawing/2014/main" id="{6C4770A0-262E-493D-A2F9-265F3742DF4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82258" y="3667916"/>
            <a:ext cx="608921" cy="608921"/>
          </a:xfrm>
          <a:prstGeom prst="rect">
            <a:avLst/>
          </a:prstGeom>
        </p:spPr>
      </p:pic>
    </p:spTree>
    <p:extLst>
      <p:ext uri="{BB962C8B-B14F-4D97-AF65-F5344CB8AC3E}">
        <p14:creationId xmlns:p14="http://schemas.microsoft.com/office/powerpoint/2010/main" val="2863187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954665C6-A779-4E60-8B90-01A5895773A1}"/>
              </a:ext>
            </a:extLst>
          </p:cNvPr>
          <p:cNvSpPr>
            <a:spLocks noGrp="1"/>
          </p:cNvSpPr>
          <p:nvPr>
            <p:ph type="title"/>
          </p:nvPr>
        </p:nvSpPr>
        <p:spPr>
          <a:xfrm>
            <a:off x="2145600" y="720000"/>
            <a:ext cx="4138885" cy="335337"/>
          </a:xfrm>
        </p:spPr>
        <p:txBody>
          <a:bodyPr vert="horz" lIns="0" tIns="0" rIns="0" bIns="0" rtlCol="0" anchor="t" anchorCtr="0">
            <a:noAutofit/>
          </a:bodyPr>
          <a:lstStyle/>
          <a:p>
            <a:r>
              <a:rPr lang="en-US" sz="2800" dirty="0">
                <a:solidFill>
                  <a:srgbClr val="FF6E00"/>
                </a:solidFill>
                <a:latin typeface="Arial" charset="0"/>
                <a:ea typeface="Arial" charset="0"/>
                <a:cs typeface="Arial" charset="0"/>
              </a:rPr>
              <a:t>Biofuels Energy</a:t>
            </a:r>
            <a:endParaRPr lang="en-GB" sz="2800" dirty="0">
              <a:solidFill>
                <a:srgbClr val="FF6E00"/>
              </a:solidFill>
              <a:latin typeface="Arial" charset="0"/>
              <a:ea typeface="Arial" charset="0"/>
              <a:cs typeface="Arial" charset="0"/>
            </a:endParaRPr>
          </a:p>
        </p:txBody>
      </p:sp>
      <p:sp>
        <p:nvSpPr>
          <p:cNvPr id="4" name="Rectangle 3">
            <a:extLst>
              <a:ext uri="{FF2B5EF4-FFF2-40B4-BE49-F238E27FC236}">
                <a16:creationId xmlns="" xmlns:a16="http://schemas.microsoft.com/office/drawing/2014/main" id="{5A49C20B-0F32-4F84-9571-96ED90EB8986}"/>
              </a:ext>
            </a:extLst>
          </p:cNvPr>
          <p:cNvSpPr/>
          <p:nvPr/>
        </p:nvSpPr>
        <p:spPr>
          <a:xfrm>
            <a:off x="2145600" y="1080000"/>
            <a:ext cx="2820925" cy="177613"/>
          </a:xfrm>
          <a:prstGeom prst="rect">
            <a:avLst/>
          </a:prstGeom>
        </p:spPr>
        <p:txBody>
          <a:bodyPr wrap="square" lIns="0" tIns="0" rIns="0" bIns="0">
            <a:spAutoFit/>
          </a:bodyPr>
          <a:lstStyle/>
          <a:p>
            <a:pPr defTabSz="545396"/>
            <a:r>
              <a:rPr lang="en-US" sz="1154" b="1" dirty="0">
                <a:solidFill>
                  <a:srgbClr val="54565A"/>
                </a:solidFill>
                <a:latin typeface="Arial" charset="0"/>
                <a:ea typeface="Arial" charset="0"/>
                <a:cs typeface="Arial" charset="0"/>
              </a:rPr>
              <a:t>Energy from plants</a:t>
            </a:r>
          </a:p>
        </p:txBody>
      </p:sp>
      <p:sp>
        <p:nvSpPr>
          <p:cNvPr id="20" name="Rectangle 19">
            <a:extLst>
              <a:ext uri="{FF2B5EF4-FFF2-40B4-BE49-F238E27FC236}">
                <a16:creationId xmlns="" xmlns:a16="http://schemas.microsoft.com/office/drawing/2014/main" id="{308C539C-A9E8-433E-853C-AD171D6DEDB0}"/>
              </a:ext>
            </a:extLst>
          </p:cNvPr>
          <p:cNvSpPr/>
          <p:nvPr/>
        </p:nvSpPr>
        <p:spPr>
          <a:xfrm>
            <a:off x="5777361" y="5320436"/>
            <a:ext cx="4447308" cy="1693042"/>
          </a:xfrm>
          <a:prstGeom prst="rect">
            <a:avLst/>
          </a:prstGeom>
        </p:spPr>
        <p:txBody>
          <a:bodyPr wrap="square" lIns="0" tIns="0" rIns="0" bIns="0">
            <a:noAutofit/>
          </a:bodyPr>
          <a:lstStyle/>
          <a:p>
            <a:pPr defTabSz="545396">
              <a:spcAft>
                <a:spcPts val="578"/>
              </a:spcAft>
              <a:buClr>
                <a:srgbClr val="FF6E00"/>
              </a:buClr>
              <a:buSzPct val="125000"/>
            </a:pPr>
            <a:r>
              <a:rPr lang="en-US" sz="1200" b="1" dirty="0">
                <a:solidFill>
                  <a:srgbClr val="FF6E00"/>
                </a:solidFill>
                <a:latin typeface="Arial" charset="0"/>
                <a:ea typeface="Arial" charset="0"/>
                <a:cs typeface="Arial" charset="0"/>
              </a:rPr>
              <a:t>Interesting facts:</a:t>
            </a:r>
            <a:r>
              <a:rPr lang="en-US" sz="1200" dirty="0">
                <a:solidFill>
                  <a:srgbClr val="54565A"/>
                </a:solidFill>
                <a:latin typeface="Arial" charset="0"/>
                <a:ea typeface="Arial" charset="0"/>
                <a:cs typeface="Arial" charset="0"/>
              </a:rPr>
              <a:t/>
            </a:r>
            <a:br>
              <a:rPr lang="en-US" sz="1200" dirty="0">
                <a:solidFill>
                  <a:srgbClr val="54565A"/>
                </a:solidFill>
                <a:latin typeface="Arial" charset="0"/>
                <a:ea typeface="Arial" charset="0"/>
                <a:cs typeface="Arial" charset="0"/>
              </a:rPr>
            </a:br>
            <a:r>
              <a:rPr lang="en-US" sz="1100" dirty="0">
                <a:solidFill>
                  <a:schemeClr val="tx1">
                    <a:lumMod val="65000"/>
                    <a:lumOff val="35000"/>
                  </a:schemeClr>
                </a:solidFill>
                <a:latin typeface="Arial" charset="0"/>
                <a:ea typeface="Arial" charset="0"/>
                <a:cs typeface="Arial" charset="0"/>
              </a:rPr>
              <a:t>Waste cooking oil from restaurants and fish and chip shops can be used to make biodiesel for use in cars and lorries.</a:t>
            </a:r>
          </a:p>
          <a:p>
            <a:pPr defTabSz="545396">
              <a:spcAft>
                <a:spcPts val="578"/>
              </a:spcAft>
              <a:buClr>
                <a:srgbClr val="FF6E00"/>
              </a:buClr>
              <a:buSzPct val="125000"/>
            </a:pPr>
            <a:r>
              <a:rPr lang="en-US" sz="1100" dirty="0">
                <a:solidFill>
                  <a:schemeClr val="tx1">
                    <a:lumMod val="65000"/>
                    <a:lumOff val="35000"/>
                  </a:schemeClr>
                </a:solidFill>
                <a:latin typeface="Arial" charset="0"/>
                <a:ea typeface="Arial" charset="0"/>
                <a:cs typeface="Arial" charset="0"/>
              </a:rPr>
              <a:t>Most petrol in the UK now contains 5% ethanol, a plant-based biofuel. This is required under the Government's Renewable Transport Fuels Obligation.</a:t>
            </a:r>
          </a:p>
        </p:txBody>
      </p:sp>
      <p:sp>
        <p:nvSpPr>
          <p:cNvPr id="7" name="Rectangle 6">
            <a:extLst>
              <a:ext uri="{FF2B5EF4-FFF2-40B4-BE49-F238E27FC236}">
                <a16:creationId xmlns="" xmlns:a16="http://schemas.microsoft.com/office/drawing/2014/main" id="{86A8B990-00D9-440E-AE0F-2E54B73AE31F}"/>
              </a:ext>
            </a:extLst>
          </p:cNvPr>
          <p:cNvSpPr/>
          <p:nvPr/>
        </p:nvSpPr>
        <p:spPr>
          <a:xfrm>
            <a:off x="2145600" y="1440000"/>
            <a:ext cx="3240000" cy="1086960"/>
          </a:xfrm>
          <a:prstGeom prst="rect">
            <a:avLst/>
          </a:prstGeom>
        </p:spPr>
        <p:txBody>
          <a:bodyPr wrap="square" lIns="0" tIns="0" rIns="0" bIns="0">
            <a:noAutofit/>
          </a:bodyPr>
          <a:lstStyle/>
          <a:p>
            <a:pPr defTabSz="545396">
              <a:spcAft>
                <a:spcPts val="578"/>
              </a:spcAft>
              <a:buClr>
                <a:srgbClr val="FF6E00"/>
              </a:buClr>
              <a:buSzPct val="125000"/>
            </a:pPr>
            <a:r>
              <a:rPr lang="en-US" sz="1100" dirty="0">
                <a:solidFill>
                  <a:srgbClr val="54565A"/>
                </a:solidFill>
                <a:latin typeface="Arial" charset="0"/>
                <a:ea typeface="Arial" charset="0"/>
                <a:cs typeface="Arial" charset="0"/>
              </a:rPr>
              <a:t>The chemical potential energy produced by photosynthesis and stored in oil and starch producing  plants like corn and sugar cane can be turned into fuel for transport and heating.  Biofuels emit carbon dioxide when they are burnt. However plants absorb  the same amount  of CO</a:t>
            </a:r>
            <a:r>
              <a:rPr lang="en-US" sz="1100" baseline="-25000" dirty="0">
                <a:solidFill>
                  <a:srgbClr val="54565A"/>
                </a:solidFill>
                <a:latin typeface="Arial" charset="0"/>
                <a:ea typeface="Arial" charset="0"/>
                <a:cs typeface="Arial" charset="0"/>
              </a:rPr>
              <a:t>2</a:t>
            </a:r>
            <a:r>
              <a:rPr lang="en-US" sz="1100" dirty="0">
                <a:solidFill>
                  <a:srgbClr val="54565A"/>
                </a:solidFill>
                <a:latin typeface="Arial" charset="0"/>
                <a:ea typeface="Arial" charset="0"/>
                <a:cs typeface="Arial" charset="0"/>
              </a:rPr>
              <a:t> when they are growing making then carbon neutral. The transport and manufacture of biofuels like biodiesel does however require additional energy. Waste plant materials from food can also be used for biofuel for example cooking oil.</a:t>
            </a:r>
          </a:p>
          <a:p>
            <a:pPr defTabSz="545396">
              <a:spcAft>
                <a:spcPts val="578"/>
              </a:spcAft>
              <a:buClr>
                <a:srgbClr val="FF6E00"/>
              </a:buClr>
              <a:buSzPct val="125000"/>
            </a:pPr>
            <a:endParaRPr lang="en-US" sz="1100" dirty="0">
              <a:solidFill>
                <a:srgbClr val="54565A"/>
              </a:solidFill>
              <a:latin typeface="Arial" charset="0"/>
              <a:ea typeface="Arial" charset="0"/>
              <a:cs typeface="Arial" charset="0"/>
            </a:endParaRPr>
          </a:p>
        </p:txBody>
      </p:sp>
      <p:sp>
        <p:nvSpPr>
          <p:cNvPr id="8" name="Rectangle 7">
            <a:extLst>
              <a:ext uri="{FF2B5EF4-FFF2-40B4-BE49-F238E27FC236}">
                <a16:creationId xmlns="" xmlns:a16="http://schemas.microsoft.com/office/drawing/2014/main" id="{B6909ACC-86B9-4B49-8356-BE4A11F52453}"/>
              </a:ext>
            </a:extLst>
          </p:cNvPr>
          <p:cNvSpPr/>
          <p:nvPr/>
        </p:nvSpPr>
        <p:spPr>
          <a:xfrm>
            <a:off x="2145600" y="3562187"/>
            <a:ext cx="3240000" cy="1218795"/>
          </a:xfrm>
          <a:prstGeom prst="rect">
            <a:avLst/>
          </a:prstGeom>
        </p:spPr>
        <p:txBody>
          <a:bodyPr wrap="square" lIns="0" tIns="0" rIns="0" bIns="0">
            <a:noAutofit/>
          </a:bodyPr>
          <a:lstStyle/>
          <a:p>
            <a:pPr defTabSz="545396">
              <a:spcAft>
                <a:spcPts val="578"/>
              </a:spcAft>
              <a:buClr>
                <a:srgbClr val="FF6E00"/>
              </a:buClr>
              <a:buSzPct val="125000"/>
            </a:pPr>
            <a:r>
              <a:rPr lang="en-US" sz="1200" b="1" dirty="0">
                <a:solidFill>
                  <a:srgbClr val="54565A"/>
                </a:solidFill>
                <a:latin typeface="Arial" charset="0"/>
                <a:ea typeface="Arial" charset="0"/>
                <a:cs typeface="Arial" charset="0"/>
              </a:rPr>
              <a:t>Advantages</a:t>
            </a: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A renewable source of energy as we can grow more plants</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Can act as a direct replacement for fossil fuels</a:t>
            </a:r>
          </a:p>
          <a:p>
            <a:pPr defTabSz="545396">
              <a:spcAft>
                <a:spcPts val="578"/>
              </a:spcAft>
              <a:buClr>
                <a:srgbClr val="FF6E00"/>
              </a:buClr>
              <a:buSzPct val="125000"/>
            </a:pP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endParaRPr lang="en-US" sz="1200" dirty="0">
              <a:solidFill>
                <a:srgbClr val="54565A"/>
              </a:solidFill>
              <a:latin typeface="Arial" charset="0"/>
              <a:ea typeface="Arial" charset="0"/>
              <a:cs typeface="Arial" charset="0"/>
            </a:endParaRPr>
          </a:p>
        </p:txBody>
      </p:sp>
      <p:sp>
        <p:nvSpPr>
          <p:cNvPr id="10" name="Rectangle 9">
            <a:extLst>
              <a:ext uri="{FF2B5EF4-FFF2-40B4-BE49-F238E27FC236}">
                <a16:creationId xmlns="" xmlns:a16="http://schemas.microsoft.com/office/drawing/2014/main" id="{FA1FDA24-9884-4B92-BFC0-CEB31E7330BF}"/>
              </a:ext>
            </a:extLst>
          </p:cNvPr>
          <p:cNvSpPr/>
          <p:nvPr/>
        </p:nvSpPr>
        <p:spPr>
          <a:xfrm>
            <a:off x="2145600" y="4595479"/>
            <a:ext cx="3240000" cy="2231464"/>
          </a:xfrm>
          <a:prstGeom prst="rect">
            <a:avLst/>
          </a:prstGeom>
        </p:spPr>
        <p:txBody>
          <a:bodyPr wrap="square" lIns="0" tIns="0" rIns="0" bIns="0">
            <a:noAutofit/>
          </a:bodyPr>
          <a:lstStyle/>
          <a:p>
            <a:pPr defTabSz="545396">
              <a:spcAft>
                <a:spcPts val="578"/>
              </a:spcAft>
              <a:buClr>
                <a:srgbClr val="FF6E00"/>
              </a:buClr>
              <a:buSzPct val="125000"/>
            </a:pPr>
            <a:r>
              <a:rPr lang="en-US" sz="1154" b="1" dirty="0">
                <a:solidFill>
                  <a:srgbClr val="54565A"/>
                </a:solidFill>
                <a:latin typeface="Arial" charset="0"/>
                <a:ea typeface="Arial" charset="0"/>
                <a:cs typeface="Arial" charset="0"/>
              </a:rPr>
              <a:t> </a:t>
            </a:r>
            <a:r>
              <a:rPr lang="en-US" sz="1200" b="1" dirty="0">
                <a:solidFill>
                  <a:srgbClr val="54565A"/>
                </a:solidFill>
                <a:latin typeface="Arial" charset="0"/>
                <a:ea typeface="Arial" charset="0"/>
                <a:cs typeface="Arial" charset="0"/>
              </a:rPr>
              <a:t>Disadvantages</a:t>
            </a:r>
            <a:endParaRPr lang="en-US" sz="1200" dirty="0">
              <a:solidFill>
                <a:srgbClr val="54565A"/>
              </a:solidFill>
              <a:latin typeface="Arial" charset="0"/>
              <a:ea typeface="Arial" charset="0"/>
              <a:cs typeface="Arial" charset="0"/>
            </a:endParaRP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CO</a:t>
            </a:r>
            <a:r>
              <a:rPr lang="en-US" sz="1100" baseline="-25000" dirty="0">
                <a:solidFill>
                  <a:srgbClr val="54565A"/>
                </a:solidFill>
                <a:latin typeface="Arial" charset="0"/>
                <a:ea typeface="Arial" charset="0"/>
                <a:cs typeface="Arial" charset="0"/>
              </a:rPr>
              <a:t>2</a:t>
            </a:r>
            <a:r>
              <a:rPr lang="en-US" sz="1100" dirty="0">
                <a:solidFill>
                  <a:srgbClr val="54565A"/>
                </a:solidFill>
                <a:latin typeface="Arial" charset="0"/>
                <a:ea typeface="Arial" charset="0"/>
                <a:cs typeface="Arial" charset="0"/>
              </a:rPr>
              <a:t> produced when burnt</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Requires land to grow crops which could be used for food production</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Requires other resources including water and fertilizers</a:t>
            </a:r>
          </a:p>
          <a:p>
            <a:pPr marL="164952" indent="-164952" defTabSz="545396">
              <a:spcAft>
                <a:spcPts val="578"/>
              </a:spcAft>
              <a:buClr>
                <a:srgbClr val="FF6E00"/>
              </a:buClr>
              <a:buSzPct val="125000"/>
              <a:buFont typeface="Wingdings" charset="2"/>
              <a:buChar char="v"/>
            </a:pPr>
            <a:r>
              <a:rPr lang="en-US" sz="1100" dirty="0">
                <a:solidFill>
                  <a:srgbClr val="54565A"/>
                </a:solidFill>
                <a:latin typeface="Arial" charset="0"/>
                <a:ea typeface="Arial" charset="0"/>
                <a:cs typeface="Arial" charset="0"/>
              </a:rPr>
              <a:t>May encourage large scale growing of single crops and land clearance, reducing biodiversity and habitats  and damaging ecosystems.</a:t>
            </a:r>
          </a:p>
        </p:txBody>
      </p:sp>
      <p:sp>
        <p:nvSpPr>
          <p:cNvPr id="9" name="Rectangle 8"/>
          <p:cNvSpPr/>
          <p:nvPr/>
        </p:nvSpPr>
        <p:spPr>
          <a:xfrm>
            <a:off x="5777361" y="2731325"/>
            <a:ext cx="4114784" cy="2481943"/>
          </a:xfrm>
          <a:prstGeom prst="rect">
            <a:avLst/>
          </a:prstGeom>
          <a:blipFill>
            <a:blip r:embed="rId4"/>
            <a:srcRect/>
            <a:stretch>
              <a:fillRect l="-1774" t="-5508" r="-233" b="-72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77361" y="720001"/>
            <a:ext cx="4114784" cy="2011324"/>
          </a:xfrm>
          <a:prstGeom prst="rect">
            <a:avLst/>
          </a:prstGeom>
          <a:blipFill>
            <a:blip r:embed="rId5"/>
            <a:srcRect/>
            <a:stretch>
              <a:fillRect t="-366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39">
            <a:extLst>
              <a:ext uri="{FF2B5EF4-FFF2-40B4-BE49-F238E27FC236}">
                <a16:creationId xmlns="" xmlns:a16="http://schemas.microsoft.com/office/drawing/2014/main" id="{E6EC8676-4331-4645-B5CF-0D747F22187D}"/>
              </a:ext>
            </a:extLst>
          </p:cNvPr>
          <p:cNvSpPr/>
          <p:nvPr/>
        </p:nvSpPr>
        <p:spPr>
          <a:xfrm>
            <a:off x="670608" y="3587972"/>
            <a:ext cx="873160" cy="870369"/>
          </a:xfrm>
          <a:prstGeom prst="flowChart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43">
            <a:extLst>
              <a:ext uri="{FF2B5EF4-FFF2-40B4-BE49-F238E27FC236}">
                <a16:creationId xmlns="" xmlns:a16="http://schemas.microsoft.com/office/drawing/2014/main" id="{9C130B70-DAAE-4DC9-A811-35310B8B487D}"/>
              </a:ext>
            </a:extLst>
          </p:cNvPr>
          <p:cNvSpPr/>
          <p:nvPr/>
        </p:nvSpPr>
        <p:spPr>
          <a:xfrm>
            <a:off x="671726" y="2498012"/>
            <a:ext cx="870925" cy="870369"/>
          </a:xfrm>
          <a:prstGeom prst="flowChart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3441" y="4904602"/>
            <a:ext cx="608921" cy="487613"/>
          </a:xfrm>
          <a:prstGeom prst="rect">
            <a:avLst/>
          </a:prstGeom>
        </p:spPr>
      </p:pic>
      <p:grpSp>
        <p:nvGrpSpPr>
          <p:cNvPr id="17" name="Group 16"/>
          <p:cNvGrpSpPr/>
          <p:nvPr/>
        </p:nvGrpSpPr>
        <p:grpSpPr>
          <a:xfrm>
            <a:off x="276764" y="533717"/>
            <a:ext cx="1710178" cy="1258707"/>
            <a:chOff x="276764" y="533717"/>
            <a:chExt cx="1710178" cy="1258707"/>
          </a:xfrm>
        </p:grpSpPr>
        <p:sp>
          <p:nvSpPr>
            <p:cNvPr id="18" name="TextBox 17"/>
            <p:cNvSpPr txBox="1"/>
            <p:nvPr/>
          </p:nvSpPr>
          <p:spPr>
            <a:xfrm>
              <a:off x="276764" y="1207649"/>
              <a:ext cx="1710178" cy="584775"/>
            </a:xfrm>
            <a:prstGeom prst="rect">
              <a:avLst/>
            </a:prstGeom>
            <a:noFill/>
          </p:spPr>
          <p:txBody>
            <a:bodyPr wrap="square" rtlCol="0">
              <a:spAutoFit/>
            </a:bodyPr>
            <a:lstStyle/>
            <a:p>
              <a:pPr algn="ctr"/>
              <a:r>
                <a:rPr lang="en-US" sz="1600" b="1" dirty="0" smtClean="0">
                  <a:solidFill>
                    <a:schemeClr val="bg1"/>
                  </a:solidFill>
                  <a:latin typeface="Arial" charset="0"/>
                  <a:ea typeface="Arial" charset="0"/>
                  <a:cs typeface="Arial" charset="0"/>
                </a:rPr>
                <a:t>Renewable Energy</a:t>
              </a:r>
              <a:endParaRPr lang="en-US" sz="1600" dirty="0">
                <a:solidFill>
                  <a:schemeClr val="bg1"/>
                </a:solidFill>
                <a:latin typeface="Arial" charset="0"/>
                <a:ea typeface="Arial" charset="0"/>
                <a:cs typeface="Arial" charset="0"/>
              </a:endParaRP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441" y="533717"/>
              <a:ext cx="707901" cy="707901"/>
            </a:xfrm>
            <a:prstGeom prst="rect">
              <a:avLst/>
            </a:prstGeom>
          </p:spPr>
        </p:pic>
      </p:grpSp>
      <p:pic>
        <p:nvPicPr>
          <p:cNvPr id="22" name="Graphic 10" descr="Crops">
            <a:extLst>
              <a:ext uri="{FF2B5EF4-FFF2-40B4-BE49-F238E27FC236}">
                <a16:creationId xmlns="" xmlns:a16="http://schemas.microsoft.com/office/drawing/2014/main" id="{27711A5B-D043-489B-919B-221D5A2B48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96121" y="3699426"/>
            <a:ext cx="627664" cy="627664"/>
          </a:xfrm>
          <a:prstGeom prst="rect">
            <a:avLst/>
          </a:prstGeom>
        </p:spPr>
      </p:pic>
      <p:pic>
        <p:nvPicPr>
          <p:cNvPr id="23" name="Picture 22">
            <a:extLst>
              <a:ext uri="{FF2B5EF4-FFF2-40B4-BE49-F238E27FC236}">
                <a16:creationId xmlns="" xmlns:a16="http://schemas.microsoft.com/office/drawing/2014/main" id="{8501E19C-E505-4241-8D14-D131FC41C105}"/>
              </a:ext>
            </a:extLst>
          </p:cNvPr>
          <p:cNvPicPr>
            <a:picLocks noChangeAspect="1"/>
          </p:cNvPicPr>
          <p:nvPr/>
        </p:nvPicPr>
        <p:blipFill>
          <a:blip r:embed="rId10"/>
          <a:stretch>
            <a:fillRect/>
          </a:stretch>
        </p:blipFill>
        <p:spPr>
          <a:xfrm>
            <a:off x="929254" y="5861413"/>
            <a:ext cx="396274" cy="396274"/>
          </a:xfrm>
          <a:prstGeom prst="rect">
            <a:avLst/>
          </a:prstGeom>
        </p:spPr>
      </p:pic>
      <p:pic>
        <p:nvPicPr>
          <p:cNvPr id="24" name="Graphic 12" descr="Car">
            <a:extLst>
              <a:ext uri="{FF2B5EF4-FFF2-40B4-BE49-F238E27FC236}">
                <a16:creationId xmlns="" xmlns:a16="http://schemas.microsoft.com/office/drawing/2014/main" id="{0FE4989C-733D-4C51-8BF5-1D30A0F54D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773441" y="2594638"/>
            <a:ext cx="699374" cy="699374"/>
          </a:xfrm>
          <a:prstGeom prst="rect">
            <a:avLst/>
          </a:prstGeom>
        </p:spPr>
      </p:pic>
    </p:spTree>
    <p:extLst>
      <p:ext uri="{BB962C8B-B14F-4D97-AF65-F5344CB8AC3E}">
        <p14:creationId xmlns:p14="http://schemas.microsoft.com/office/powerpoint/2010/main" val="477578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22386262900E489A061346DC7B7A48" ma:contentTypeVersion="13" ma:contentTypeDescription="Create a new document." ma:contentTypeScope="" ma:versionID="5934bec3fcb828db2262d7a84854eb5c">
  <xsd:schema xmlns:xsd="http://www.w3.org/2001/XMLSchema" xmlns:xs="http://www.w3.org/2001/XMLSchema" xmlns:p="http://schemas.microsoft.com/office/2006/metadata/properties" xmlns:ns2="4b31ba56-69c9-4f7b-a39a-403e4e2674f0" xmlns:ns3="49db2f9b-a592-452f-a9b5-f90c48491e0e" targetNamespace="http://schemas.microsoft.com/office/2006/metadata/properties" ma:root="true" ma:fieldsID="2a8552d0b3d08fc1d9db147152a63dfc" ns2:_="" ns3:_="">
    <xsd:import namespace="4b31ba56-69c9-4f7b-a39a-403e4e2674f0"/>
    <xsd:import namespace="49db2f9b-a592-452f-a9b5-f90c48491e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2:MediaServiceOCR"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31ba56-69c9-4f7b-a39a-403e4e2674f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db2f9b-a592-452f-a9b5-f90c48491e0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C6FFB7-241A-4208-9659-4FF1A378B898}">
  <ds:schemaRefs>
    <ds:schemaRef ds:uri="http://purl.org/dc/terms/"/>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elements/1.1/"/>
    <ds:schemaRef ds:uri="49db2f9b-a592-452f-a9b5-f90c48491e0e"/>
    <ds:schemaRef ds:uri="4b31ba56-69c9-4f7b-a39a-403e4e2674f0"/>
    <ds:schemaRef ds:uri="http://purl.org/dc/dcmitype/"/>
  </ds:schemaRefs>
</ds:datastoreItem>
</file>

<file path=customXml/itemProps2.xml><?xml version="1.0" encoding="utf-8"?>
<ds:datastoreItem xmlns:ds="http://schemas.openxmlformats.org/officeDocument/2006/customXml" ds:itemID="{6C78510E-3337-4123-A34A-59F4C20992F8}">
  <ds:schemaRefs>
    <ds:schemaRef ds:uri="http://schemas.microsoft.com/sharepoint/v3/contenttype/forms"/>
  </ds:schemaRefs>
</ds:datastoreItem>
</file>

<file path=customXml/itemProps3.xml><?xml version="1.0" encoding="utf-8"?>
<ds:datastoreItem xmlns:ds="http://schemas.openxmlformats.org/officeDocument/2006/customXml" ds:itemID="{424171A7-3F92-4829-9D91-D8E67D7EFEF7}"/>
</file>

<file path=docProps/app.xml><?xml version="1.0" encoding="utf-8"?>
<Properties xmlns="http://schemas.openxmlformats.org/officeDocument/2006/extended-properties" xmlns:vt="http://schemas.openxmlformats.org/officeDocument/2006/docPropsVTypes">
  <Template>Office Theme</Template>
  <TotalTime>2059</TotalTime>
  <Words>1289</Words>
  <Application>Microsoft Macintosh PowerPoint</Application>
  <PresentationFormat>Custom</PresentationFormat>
  <Paragraphs>137</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Calibri Light</vt:lpstr>
      <vt:lpstr>Wingdings</vt:lpstr>
      <vt:lpstr>Arial</vt:lpstr>
      <vt:lpstr>2_Office Theme</vt:lpstr>
      <vt:lpstr>Wave Energy   </vt:lpstr>
      <vt:lpstr>Hydroelectric Energy   </vt:lpstr>
      <vt:lpstr>Solar Energy</vt:lpstr>
      <vt:lpstr>Tidal Energy</vt:lpstr>
      <vt:lpstr>Wind Energy</vt:lpstr>
      <vt:lpstr>Geothermal Energy   </vt:lpstr>
      <vt:lpstr>Biomass Energy</vt:lpstr>
      <vt:lpstr>Biofuels Energy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Flowers</dc:creator>
  <cp:lastModifiedBy>Graham Pilcher</cp:lastModifiedBy>
  <cp:revision>51</cp:revision>
  <dcterms:created xsi:type="dcterms:W3CDTF">2020-10-05T09:13:14Z</dcterms:created>
  <dcterms:modified xsi:type="dcterms:W3CDTF">2020-10-26T16:56:48Z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0x0101003F22386262900E489A061346DC7B7A48</vt:lpwstr>
  </property>
</Properties>
</file>