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320" r:id="rId5"/>
    <p:sldId id="314" r:id="rId6"/>
    <p:sldId id="335" r:id="rId7"/>
    <p:sldId id="334" r:id="rId8"/>
    <p:sldId id="338" r:id="rId9"/>
    <p:sldId id="341" r:id="rId10"/>
    <p:sldId id="342" r:id="rId11"/>
    <p:sldId id="339" r:id="rId12"/>
    <p:sldId id="351" r:id="rId13"/>
    <p:sldId id="344" r:id="rId14"/>
    <p:sldId id="340" r:id="rId15"/>
    <p:sldId id="345" r:id="rId16"/>
    <p:sldId id="343" r:id="rId17"/>
    <p:sldId id="347" r:id="rId18"/>
    <p:sldId id="349" r:id="rId19"/>
    <p:sldId id="346" r:id="rId20"/>
    <p:sldId id="316" r:id="rId21"/>
    <p:sldId id="348" r:id="rId22"/>
    <p:sldId id="350"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v Smith" initials="B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E00"/>
    <a:srgbClr val="54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B8BD2-CEC5-224E-AFCB-B37207CEDB94}" v="10" dt="2020-01-31T12:08:30.873"/>
    <p1510:client id="{D34C4559-F1A5-427B-A6E6-3CA0BF993E1D}" v="2" dt="2020-01-31T12:06:31.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79562" autoAdjust="0"/>
  </p:normalViewPr>
  <p:slideViewPr>
    <p:cSldViewPr snapToGrid="0">
      <p:cViewPr varScale="1">
        <p:scale>
          <a:sx n="115" d="100"/>
          <a:sy n="115" d="100"/>
        </p:scale>
        <p:origin x="1494"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ci Barrie" userId="c41828fa-0b89-4edd-9099-cf66ac76d7d0" providerId="ADAL" clId="{D34C4559-F1A5-427B-A6E6-3CA0BF993E1D}"/>
    <pc:docChg chg="modSld">
      <pc:chgData name="Becci Barrie" userId="c41828fa-0b89-4edd-9099-cf66ac76d7d0" providerId="ADAL" clId="{D34C4559-F1A5-427B-A6E6-3CA0BF993E1D}" dt="2020-01-31T12:01:27.033" v="15" actId="20577"/>
      <pc:docMkLst>
        <pc:docMk/>
      </pc:docMkLst>
      <pc:sldChg chg="modNotesTx">
        <pc:chgData name="Becci Barrie" userId="c41828fa-0b89-4edd-9099-cf66ac76d7d0" providerId="ADAL" clId="{D34C4559-F1A5-427B-A6E6-3CA0BF993E1D}" dt="2020-01-31T12:00:46.702" v="14" actId="20577"/>
        <pc:sldMkLst>
          <pc:docMk/>
          <pc:sldMk cId="2673355699" sldId="302"/>
        </pc:sldMkLst>
      </pc:sldChg>
      <pc:sldChg chg="modNotesTx">
        <pc:chgData name="Becci Barrie" userId="c41828fa-0b89-4edd-9099-cf66ac76d7d0" providerId="ADAL" clId="{D34C4559-F1A5-427B-A6E6-3CA0BF993E1D}" dt="2020-01-31T12:01:27.033" v="15" actId="20577"/>
        <pc:sldMkLst>
          <pc:docMk/>
          <pc:sldMk cId="2816310964" sldId="305"/>
        </pc:sldMkLst>
      </pc:sldChg>
      <pc:sldChg chg="modNotesTx">
        <pc:chgData name="Becci Barrie" userId="c41828fa-0b89-4edd-9099-cf66ac76d7d0" providerId="ADAL" clId="{D34C4559-F1A5-427B-A6E6-3CA0BF993E1D}" dt="2020-01-31T11:57:42.018" v="1" actId="20577"/>
        <pc:sldMkLst>
          <pc:docMk/>
          <pc:sldMk cId="1879089034" sldId="314"/>
        </pc:sldMkLst>
      </pc:sldChg>
      <pc:sldChg chg="modNotesTx">
        <pc:chgData name="Becci Barrie" userId="c41828fa-0b89-4edd-9099-cf66ac76d7d0" providerId="ADAL" clId="{D34C4559-F1A5-427B-A6E6-3CA0BF993E1D}" dt="2020-01-31T11:59:14.769" v="8" actId="20577"/>
        <pc:sldMkLst>
          <pc:docMk/>
          <pc:sldMk cId="2393744639" sldId="315"/>
        </pc:sldMkLst>
      </pc:sldChg>
    </pc:docChg>
  </pc:docChgLst>
  <pc:docChgLst>
    <pc:chgData name="Cameron Gregory" userId="d2898827-48e1-4480-a89b-4543003c4e58" providerId="ADAL" clId="{4CBB8BD2-CEC5-224E-AFCB-B37207CEDB94}"/>
    <pc:docChg chg="custSel modSld">
      <pc:chgData name="Cameron Gregory" userId="d2898827-48e1-4480-a89b-4543003c4e58" providerId="ADAL" clId="{4CBB8BD2-CEC5-224E-AFCB-B37207CEDB94}" dt="2020-01-31T12:08:30.873" v="22" actId="113"/>
      <pc:docMkLst>
        <pc:docMk/>
      </pc:docMkLst>
      <pc:sldChg chg="delSp">
        <pc:chgData name="Cameron Gregory" userId="d2898827-48e1-4480-a89b-4543003c4e58" providerId="ADAL" clId="{4CBB8BD2-CEC5-224E-AFCB-B37207CEDB94}" dt="2020-01-31T11:51:09.345" v="3" actId="478"/>
        <pc:sldMkLst>
          <pc:docMk/>
          <pc:sldMk cId="2673355699" sldId="302"/>
        </pc:sldMkLst>
        <pc:spChg chg="del">
          <ac:chgData name="Cameron Gregory" userId="d2898827-48e1-4480-a89b-4543003c4e58" providerId="ADAL" clId="{4CBB8BD2-CEC5-224E-AFCB-B37207CEDB94}" dt="2020-01-31T11:51:09.345" v="3" actId="478"/>
          <ac:spMkLst>
            <pc:docMk/>
            <pc:sldMk cId="2673355699" sldId="302"/>
            <ac:spMk id="7" creationId="{D3F29ECA-1654-4E1E-ACB0-753B761DA54E}"/>
          </ac:spMkLst>
        </pc:spChg>
      </pc:sldChg>
      <pc:sldChg chg="delSp">
        <pc:chgData name="Cameron Gregory" userId="d2898827-48e1-4480-a89b-4543003c4e58" providerId="ADAL" clId="{4CBB8BD2-CEC5-224E-AFCB-B37207CEDB94}" dt="2020-01-31T11:51:12.472" v="5" actId="478"/>
        <pc:sldMkLst>
          <pc:docMk/>
          <pc:sldMk cId="3847692723" sldId="303"/>
        </pc:sldMkLst>
        <pc:spChg chg="del">
          <ac:chgData name="Cameron Gregory" userId="d2898827-48e1-4480-a89b-4543003c4e58" providerId="ADAL" clId="{4CBB8BD2-CEC5-224E-AFCB-B37207CEDB94}" dt="2020-01-31T11:51:11.696" v="4" actId="478"/>
          <ac:spMkLst>
            <pc:docMk/>
            <pc:sldMk cId="3847692723" sldId="303"/>
            <ac:spMk id="7" creationId="{E85F6666-EAE7-4379-AFAB-0B776C2C82F0}"/>
          </ac:spMkLst>
        </pc:spChg>
        <pc:picChg chg="del">
          <ac:chgData name="Cameron Gregory" userId="d2898827-48e1-4480-a89b-4543003c4e58" providerId="ADAL" clId="{4CBB8BD2-CEC5-224E-AFCB-B37207CEDB94}" dt="2020-01-31T11:51:12.472" v="5" actId="478"/>
          <ac:picMkLst>
            <pc:docMk/>
            <pc:sldMk cId="3847692723" sldId="303"/>
            <ac:picMk id="4" creationId="{C5FD9340-8907-4EA2-B648-7E32E2DE21DB}"/>
          </ac:picMkLst>
        </pc:picChg>
      </pc:sldChg>
      <pc:sldChg chg="delSp">
        <pc:chgData name="Cameron Gregory" userId="d2898827-48e1-4480-a89b-4543003c4e58" providerId="ADAL" clId="{4CBB8BD2-CEC5-224E-AFCB-B37207CEDB94}" dt="2020-01-31T11:50:59.092" v="0" actId="478"/>
        <pc:sldMkLst>
          <pc:docMk/>
          <pc:sldMk cId="3706461341" sldId="304"/>
        </pc:sldMkLst>
        <pc:picChg chg="del">
          <ac:chgData name="Cameron Gregory" userId="d2898827-48e1-4480-a89b-4543003c4e58" providerId="ADAL" clId="{4CBB8BD2-CEC5-224E-AFCB-B37207CEDB94}" dt="2020-01-31T11:50:59.092" v="0" actId="478"/>
          <ac:picMkLst>
            <pc:docMk/>
            <pc:sldMk cId="3706461341" sldId="304"/>
            <ac:picMk id="6" creationId="{727F3E5A-D7E2-4732-BBA9-F2151C2E14F6}"/>
          </ac:picMkLst>
        </pc:picChg>
      </pc:sldChg>
      <pc:sldChg chg="delSp delCm">
        <pc:chgData name="Cameron Gregory" userId="d2898827-48e1-4480-a89b-4543003c4e58" providerId="ADAL" clId="{4CBB8BD2-CEC5-224E-AFCB-B37207CEDB94}" dt="2020-01-31T11:51:45.202" v="12" actId="1592"/>
        <pc:sldMkLst>
          <pc:docMk/>
          <pc:sldMk cId="2816310964" sldId="305"/>
        </pc:sldMkLst>
        <pc:spChg chg="del">
          <ac:chgData name="Cameron Gregory" userId="d2898827-48e1-4480-a89b-4543003c4e58" providerId="ADAL" clId="{4CBB8BD2-CEC5-224E-AFCB-B37207CEDB94}" dt="2020-01-31T11:51:14.632" v="6" actId="478"/>
          <ac:spMkLst>
            <pc:docMk/>
            <pc:sldMk cId="2816310964" sldId="305"/>
            <ac:spMk id="7" creationId="{E85F6666-EAE7-4379-AFAB-0B776C2C82F0}"/>
          </ac:spMkLst>
        </pc:spChg>
      </pc:sldChg>
      <pc:sldChg chg="delSp">
        <pc:chgData name="Cameron Gregory" userId="d2898827-48e1-4480-a89b-4543003c4e58" providerId="ADAL" clId="{4CBB8BD2-CEC5-224E-AFCB-B37207CEDB94}" dt="2020-01-31T11:51:22.743" v="8" actId="478"/>
        <pc:sldMkLst>
          <pc:docMk/>
          <pc:sldMk cId="2842755877" sldId="307"/>
        </pc:sldMkLst>
        <pc:spChg chg="del">
          <ac:chgData name="Cameron Gregory" userId="d2898827-48e1-4480-a89b-4543003c4e58" providerId="ADAL" clId="{4CBB8BD2-CEC5-224E-AFCB-B37207CEDB94}" dt="2020-01-31T11:51:22.743" v="8" actId="478"/>
          <ac:spMkLst>
            <pc:docMk/>
            <pc:sldMk cId="2842755877" sldId="307"/>
            <ac:spMk id="7" creationId="{E85F6666-EAE7-4379-AFAB-0B776C2C82F0}"/>
          </ac:spMkLst>
        </pc:spChg>
      </pc:sldChg>
      <pc:sldChg chg="modSp">
        <pc:chgData name="Cameron Gregory" userId="d2898827-48e1-4480-a89b-4543003c4e58" providerId="ADAL" clId="{4CBB8BD2-CEC5-224E-AFCB-B37207CEDB94}" dt="2020-01-31T12:08:30.873" v="22" actId="113"/>
        <pc:sldMkLst>
          <pc:docMk/>
          <pc:sldMk cId="1027354206" sldId="308"/>
        </pc:sldMkLst>
        <pc:spChg chg="mod">
          <ac:chgData name="Cameron Gregory" userId="d2898827-48e1-4480-a89b-4543003c4e58" providerId="ADAL" clId="{4CBB8BD2-CEC5-224E-AFCB-B37207CEDB94}" dt="2020-01-31T12:08:30.873" v="22" actId="113"/>
          <ac:spMkLst>
            <pc:docMk/>
            <pc:sldMk cId="1027354206" sldId="308"/>
            <ac:spMk id="9" creationId="{D887B122-5A02-439B-B60C-28BB27006715}"/>
          </ac:spMkLst>
        </pc:spChg>
        <pc:spChg chg="mod">
          <ac:chgData name="Cameron Gregory" userId="d2898827-48e1-4480-a89b-4543003c4e58" providerId="ADAL" clId="{4CBB8BD2-CEC5-224E-AFCB-B37207CEDB94}" dt="2020-01-31T12:08:12.144" v="21" actId="20577"/>
          <ac:spMkLst>
            <pc:docMk/>
            <pc:sldMk cId="1027354206" sldId="308"/>
            <ac:spMk id="22" creationId="{A5657EDC-6BA6-D642-AC15-51BF9BB828AD}"/>
          </ac:spMkLst>
        </pc:spChg>
      </pc:sldChg>
      <pc:sldChg chg="delSp">
        <pc:chgData name="Cameron Gregory" userId="d2898827-48e1-4480-a89b-4543003c4e58" providerId="ADAL" clId="{4CBB8BD2-CEC5-224E-AFCB-B37207CEDB94}" dt="2020-01-31T11:51:20.630" v="7" actId="478"/>
        <pc:sldMkLst>
          <pc:docMk/>
          <pc:sldMk cId="3936618024" sldId="309"/>
        </pc:sldMkLst>
        <pc:spChg chg="del">
          <ac:chgData name="Cameron Gregory" userId="d2898827-48e1-4480-a89b-4543003c4e58" providerId="ADAL" clId="{4CBB8BD2-CEC5-224E-AFCB-B37207CEDB94}" dt="2020-01-31T11:51:20.630" v="7" actId="478"/>
          <ac:spMkLst>
            <pc:docMk/>
            <pc:sldMk cId="3936618024" sldId="309"/>
            <ac:spMk id="7" creationId="{E85F6666-EAE7-4379-AFAB-0B776C2C82F0}"/>
          </ac:spMkLst>
        </pc:spChg>
      </pc:sldChg>
      <pc:sldChg chg="delSp">
        <pc:chgData name="Cameron Gregory" userId="d2898827-48e1-4480-a89b-4543003c4e58" providerId="ADAL" clId="{4CBB8BD2-CEC5-224E-AFCB-B37207CEDB94}" dt="2020-01-31T11:51:02.336" v="1" actId="478"/>
        <pc:sldMkLst>
          <pc:docMk/>
          <pc:sldMk cId="1879089034" sldId="314"/>
        </pc:sldMkLst>
        <pc:spChg chg="del">
          <ac:chgData name="Cameron Gregory" userId="d2898827-48e1-4480-a89b-4543003c4e58" providerId="ADAL" clId="{4CBB8BD2-CEC5-224E-AFCB-B37207CEDB94}" dt="2020-01-31T11:51:02.336" v="1" actId="478"/>
          <ac:spMkLst>
            <pc:docMk/>
            <pc:sldMk cId="1879089034" sldId="314"/>
            <ac:spMk id="7" creationId="{D3F29ECA-1654-4E1E-ACB0-753B761DA54E}"/>
          </ac:spMkLst>
        </pc:spChg>
      </pc:sldChg>
      <pc:sldChg chg="delSp">
        <pc:chgData name="Cameron Gregory" userId="d2898827-48e1-4480-a89b-4543003c4e58" providerId="ADAL" clId="{4CBB8BD2-CEC5-224E-AFCB-B37207CEDB94}" dt="2020-01-31T11:51:06.813" v="2" actId="478"/>
        <pc:sldMkLst>
          <pc:docMk/>
          <pc:sldMk cId="2393744639" sldId="315"/>
        </pc:sldMkLst>
        <pc:spChg chg="del">
          <ac:chgData name="Cameron Gregory" userId="d2898827-48e1-4480-a89b-4543003c4e58" providerId="ADAL" clId="{4CBB8BD2-CEC5-224E-AFCB-B37207CEDB94}" dt="2020-01-31T11:51:06.813" v="2" actId="478"/>
          <ac:spMkLst>
            <pc:docMk/>
            <pc:sldMk cId="2393744639" sldId="315"/>
            <ac:spMk id="7" creationId="{D3F29ECA-1654-4E1E-ACB0-753B761DA54E}"/>
          </ac:spMkLst>
        </pc:spChg>
      </pc:sldChg>
      <pc:sldChg chg="delSp">
        <pc:chgData name="Cameron Gregory" userId="d2898827-48e1-4480-a89b-4543003c4e58" providerId="ADAL" clId="{4CBB8BD2-CEC5-224E-AFCB-B37207CEDB94}" dt="2020-01-31T11:51:27.109" v="9" actId="478"/>
        <pc:sldMkLst>
          <pc:docMk/>
          <pc:sldMk cId="1836283905" sldId="317"/>
        </pc:sldMkLst>
        <pc:spChg chg="del">
          <ac:chgData name="Cameron Gregory" userId="d2898827-48e1-4480-a89b-4543003c4e58" providerId="ADAL" clId="{4CBB8BD2-CEC5-224E-AFCB-B37207CEDB94}" dt="2020-01-31T11:51:27.109" v="9" actId="478"/>
          <ac:spMkLst>
            <pc:docMk/>
            <pc:sldMk cId="1836283905" sldId="317"/>
            <ac:spMk id="7" creationId="{D3F29ECA-1654-4E1E-ACB0-753B761DA54E}"/>
          </ac:spMkLst>
        </pc:spChg>
      </pc:sldChg>
      <pc:sldChg chg="delSp delCm">
        <pc:chgData name="Cameron Gregory" userId="d2898827-48e1-4480-a89b-4543003c4e58" providerId="ADAL" clId="{4CBB8BD2-CEC5-224E-AFCB-B37207CEDB94}" dt="2020-01-31T11:51:38.132" v="11" actId="1592"/>
        <pc:sldMkLst>
          <pc:docMk/>
          <pc:sldMk cId="4002747291" sldId="318"/>
        </pc:sldMkLst>
        <pc:spChg chg="del">
          <ac:chgData name="Cameron Gregory" userId="d2898827-48e1-4480-a89b-4543003c4e58" providerId="ADAL" clId="{4CBB8BD2-CEC5-224E-AFCB-B37207CEDB94}" dt="2020-01-31T11:51:30.305" v="10" actId="478"/>
          <ac:spMkLst>
            <pc:docMk/>
            <pc:sldMk cId="4002747291" sldId="318"/>
            <ac:spMk id="7" creationId="{D3F29ECA-1654-4E1E-ACB0-753B761DA5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3E68A-4C6F-42ED-972E-1E5EFD729AC9}" type="datetimeFigureOut">
              <a:rPr lang="en-GB" smtClean="0"/>
              <a:t>03/11/2020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B3A46-AD7F-4242-B6B8-3B7D27DBCAB1}" type="slidenum">
              <a:rPr lang="en-GB" smtClean="0"/>
              <a:t>‹#›</a:t>
            </a:fld>
            <a:endParaRPr lang="en-GB"/>
          </a:p>
        </p:txBody>
      </p:sp>
    </p:spTree>
    <p:extLst>
      <p:ext uri="{BB962C8B-B14F-4D97-AF65-F5344CB8AC3E}">
        <p14:creationId xmlns:p14="http://schemas.microsoft.com/office/powerpoint/2010/main" val="181154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big question for this lesson is, ‘</a:t>
            </a:r>
            <a:r>
              <a:rPr lang="en-US" sz="1200" b="0" dirty="0">
                <a:solidFill>
                  <a:schemeClr val="bg1"/>
                </a:solidFill>
              </a:rPr>
              <a:t>where does our energy come from?’</a:t>
            </a:r>
            <a:r>
              <a:rPr lang="en-US" sz="1200" dirty="0">
                <a:solidFill>
                  <a:schemeClr val="bg1"/>
                </a:solidFill>
              </a:rPr>
              <a:t> and is the first of a series of two lessons on energy and power.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Teacher / Technician Equipment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There is a worksheet available to support this lesson available from the STEM Crew resource page.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 practical activity will require a simple electric motor and a </a:t>
            </a:r>
            <a:r>
              <a:rPr kumimoji="0" lang="en-US"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multimeter</a:t>
            </a: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To extend the activity an AA battery and connecting wires will be required.</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55183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investigation can be done with  a variety of different equipment depending on the equipment available to you. It could be done as a class or online demo or search for a suitable video to show how a generator works.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PowerPoint is editable to allow you to change the image accordingly.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might want to recap electrical circuits and electron flow by giving students an AA battery and wires along with their motor to see if they can make the motor spin without teacher input, allowing the opportunity to check and interleaf prior learning. Before then going on to look at electricity.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1814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Following the investigation help students make the link to commercial electricity production using the diagram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7519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Having experimented with generating electricity with an electric motor, take students through the generating process using fossil fuels as above, each stage is animated separating the 5 different stages.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work sheet of this image is provided in the STEM Crew resources folder for students to complete and make notes on.  </a:t>
            </a:r>
          </a:p>
        </p:txBody>
      </p:sp>
    </p:spTree>
    <p:extLst>
      <p:ext uri="{BB962C8B-B14F-4D97-AF65-F5344CB8AC3E}">
        <p14:creationId xmlns:p14="http://schemas.microsoft.com/office/powerpoint/2010/main" val="1779563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 </a:t>
            </a:r>
          </a:p>
        </p:txBody>
      </p:sp>
    </p:spTree>
    <p:extLst>
      <p:ext uri="{BB962C8B-B14F-4D97-AF65-F5344CB8AC3E}">
        <p14:creationId xmlns:p14="http://schemas.microsoft.com/office/powerpoint/2010/main" val="1780271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Why not encourage students to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assets.publishing.service.gov.uk</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/government/uploads/system/uploads/</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attachment_data</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/file/295225/</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Seasonal_variations_in_electricity_demand.pdf</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hec.lrfoundation.org.uk</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75852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 </a:t>
            </a:r>
          </a:p>
        </p:txBody>
      </p:sp>
    </p:spTree>
    <p:extLst>
      <p:ext uri="{BB962C8B-B14F-4D97-AF65-F5344CB8AC3E}">
        <p14:creationId xmlns:p14="http://schemas.microsoft.com/office/powerpoint/2010/main" val="967950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Answers to student worksheet, the work sheet is available to download from the STEM Crew website. </a:t>
            </a:r>
          </a:p>
        </p:txBody>
      </p:sp>
    </p:spTree>
    <p:extLst>
      <p:ext uri="{BB962C8B-B14F-4D97-AF65-F5344CB8AC3E}">
        <p14:creationId xmlns:p14="http://schemas.microsoft.com/office/powerpoint/2010/main" val="1038359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a:t>
            </a:r>
          </a:p>
          <a:p>
            <a:r>
              <a:rPr lang="en-GB" b="1" dirty="0"/>
              <a:t>Conclusion</a:t>
            </a:r>
          </a:p>
          <a:p>
            <a:r>
              <a:rPr lang="en-GB" dirty="0"/>
              <a:t>Come back to the initial question, encourage students to draw on their learning from the lessons to explain why where our energy stores come from.</a:t>
            </a:r>
          </a:p>
          <a:p>
            <a:r>
              <a:rPr lang="en-GB" dirty="0"/>
              <a:t>As students to use key words.</a:t>
            </a:r>
          </a:p>
          <a:p>
            <a:endParaRPr lang="en-GB" dirty="0"/>
          </a:p>
          <a:p>
            <a:r>
              <a:rPr lang="en-GB" b="1" dirty="0"/>
              <a:t>Key concepts</a:t>
            </a:r>
          </a:p>
        </p:txBody>
      </p:sp>
      <p:sp>
        <p:nvSpPr>
          <p:cNvPr id="4" name="Slide Number Placeholder 3"/>
          <p:cNvSpPr>
            <a:spLocks noGrp="1"/>
          </p:cNvSpPr>
          <p:nvPr>
            <p:ph type="sldNum" sz="quarter" idx="10"/>
          </p:nvPr>
        </p:nvSpPr>
        <p:spPr/>
        <p:txBody>
          <a:bodyPr/>
          <a:lstStyle/>
          <a:p>
            <a:fld id="{42BB3A46-AD7F-4242-B6B8-3B7D27DBCAB1}" type="slidenum">
              <a:rPr lang="en-GB" smtClean="0"/>
              <a:t>17</a:t>
            </a:fld>
            <a:endParaRPr lang="en-GB"/>
          </a:p>
        </p:txBody>
      </p:sp>
    </p:spTree>
    <p:extLst>
      <p:ext uri="{BB962C8B-B14F-4D97-AF65-F5344CB8AC3E}">
        <p14:creationId xmlns:p14="http://schemas.microsoft.com/office/powerpoint/2010/main" val="189497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Lloyd's Register has not only played a key role in making shipping safer over the last 250 years but has also used the expertise and </a:t>
            </a:r>
            <a:r>
              <a:rPr lang="en-US" sz="1400" dirty="0">
                <a:solidFill>
                  <a:srgbClr val="54565A"/>
                </a:solidFill>
                <a:latin typeface="Arial" charset="0"/>
                <a:ea typeface="Arial" charset="0"/>
                <a:cs typeface="Arial" charset="0"/>
              </a:rPr>
              <a:t>long experience of testing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help develop sustainable energy resources across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endParaRPr lang="en-GB" sz="1400" dirty="0"/>
          </a:p>
        </p:txBody>
      </p:sp>
    </p:spTree>
    <p:extLst>
      <p:ext uri="{BB962C8B-B14F-4D97-AF65-F5344CB8AC3E}">
        <p14:creationId xmlns:p14="http://schemas.microsoft.com/office/powerpoint/2010/main" val="707684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 to the big question at the beginning: Where does our energy come from?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Extension: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could extend their learning by researching other energy sources used at INEOS TEAM 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Alternatively they could apply their findings to other areas of everyday life and make suggestions for renewable energy swaps. </a:t>
            </a:r>
          </a:p>
          <a:p>
            <a:endParaRPr lang="en-GB" dirty="0"/>
          </a:p>
        </p:txBody>
      </p:sp>
      <p:sp>
        <p:nvSpPr>
          <p:cNvPr id="4" name="Slide Number Placeholder 3"/>
          <p:cNvSpPr>
            <a:spLocks noGrp="1"/>
          </p:cNvSpPr>
          <p:nvPr>
            <p:ph type="sldNum" sz="quarter" idx="10"/>
          </p:nvPr>
        </p:nvSpPr>
        <p:spPr/>
        <p:txBody>
          <a:bodyPr/>
          <a:lstStyle/>
          <a:p>
            <a:fld id="{42BB3A46-AD7F-4242-B6B8-3B7D27DBCAB1}" type="slidenum">
              <a:rPr lang="en-GB" smtClean="0"/>
              <a:t>19</a:t>
            </a:fld>
            <a:endParaRPr lang="en-GB"/>
          </a:p>
        </p:txBody>
      </p:sp>
    </p:spTree>
    <p:extLst>
      <p:ext uri="{BB962C8B-B14F-4D97-AF65-F5344CB8AC3E}">
        <p14:creationId xmlns:p14="http://schemas.microsoft.com/office/powerpoint/2010/main" val="16846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lesson is designed to support Science, Design Technology, Product Design and Geography curriculum learning.  </a:t>
            </a:r>
          </a:p>
        </p:txBody>
      </p:sp>
    </p:spTree>
    <p:extLst>
      <p:ext uri="{BB962C8B-B14F-4D97-AF65-F5344CB8AC3E}">
        <p14:creationId xmlns:p14="http://schemas.microsoft.com/office/powerpoint/2010/main" val="133617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Encourage students to think about the full range of activities including getting to school, heating, cooking, showering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could get students to do some independent background research into how life has changed thanks to better use of science and  design and technology to help improve the safety and quality of our lives. Try websites like https://</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londonphotowalks.uk</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/think-</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youve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-bad-day/ for some fascinating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Lloyd’s Register played a key role in improving the safety of vessels at see more info can be found on the Lloyds Register Foundation Heritage Education site at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www.hec.lrfoundation.org.uk</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82289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 into getting students to think about the extent on which to rely on the use of energy and fossil fuels is in modern society.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69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Depending on your situation there are several options for delivering this section other than just working through each example with students on the board or screen shared for home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Option 1: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could print and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cut each stage up and ask students either individually or in small groups to sort them into a correct order starting with the sun.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Option 2: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Alternatively you could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print copies of each of the six examples of conversion transfer routes of the suns energy and place them around the edge of the room. Working in small groups (2-3), each member of the group must go up one at a time and select a conversion method not yet covered and in a limited time (60 sec)make notes before returning to the group and explaining their selected route to the rest of the group to allow them to make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Option 3:</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If working from home the images could be provided electronically for students to sort into the correct order before sharing their screen or presenting to the rest of the class.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Ask students to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think about the timeline that would go with each of the examples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you go through then, leading on to the idea of resources being renewable or non-renewable</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269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 previous notes on options for delivery</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1818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 previous notes on options for delivery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Challenge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Earths geothermal and nuclear (energy in atoms available from atomic decay and from nuclear fission from uranium/thorium) did not originate from the sun. Most predate the formation of our solar system as we know it today.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Tidal energy could be argued to not come from the sun as it is largely influenced by the gravitational pull of the moon however the sun does still influence tides by its gravitational pull, this would make a good extension activity to challenge more able students more details can be found here:  https://</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oceanservice.noaa.gov</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/education/</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tutorial_tides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/tides02_cause.html#:~:text=Gravity%20is%20one%20major%20force,Sumich%2C%20J.L.%2C%201996).&amp;text=Tidal%20forces%20are%20based%20on%20the%20gravitational%20attractive%20force.</a:t>
            </a:r>
          </a:p>
        </p:txBody>
      </p:sp>
    </p:spTree>
    <p:extLst>
      <p:ext uri="{BB962C8B-B14F-4D97-AF65-F5344CB8AC3E}">
        <p14:creationId xmlns:p14="http://schemas.microsoft.com/office/powerpoint/2010/main" val="101281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Encourage students to think about the issues with fossil fuels. Use the question to assess prior knowledge, making links to learning in science, DT and Geography.  Many students will already be aware of the issues with fossil fuels, including CO</a:t>
            </a:r>
            <a:r>
              <a:rPr kumimoji="0" lang="en-US" sz="14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greenhouse gasses and particles.</a:t>
            </a:r>
            <a:endParaRPr kumimoji="0" lang="en-US" sz="14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029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Encourage students to think about the issues with fossil fuels. Use the question to assess prior knowledge, making links to learning in science, DT and Geography.  Many students will already be aware of the issues with fossil fuels, including CO</a:t>
            </a:r>
            <a:r>
              <a:rPr kumimoji="0" lang="en-US" sz="14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greenhouse gasses and particles.</a:t>
            </a:r>
            <a:endParaRPr kumimoji="0" lang="en-US" sz="14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2874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51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8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eft - picture righ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04000" y="205979"/>
            <a:ext cx="5943599" cy="374400"/>
          </a:xfrm>
          <a:prstGeom prst="rect">
            <a:avLst/>
          </a:prstGeom>
        </p:spPr>
        <p:txBody>
          <a:bodyPr lIns="0" tIns="0" rIns="0" bIns="0"/>
          <a:lstStyle>
            <a:lvl1pPr algn="l">
              <a:lnSpc>
                <a:spcPct val="100000"/>
              </a:lnSpc>
              <a:defRPr sz="2400" b="1" i="0">
                <a:solidFill>
                  <a:schemeClr val="bg1"/>
                </a:solidFill>
                <a:latin typeface="Arial" charset="0"/>
              </a:defRPr>
            </a:lvl1pPr>
          </a:lstStyle>
          <a:p>
            <a:r>
              <a:rPr lang="en-GB" dirty="0"/>
              <a:t>Click to insert heading</a:t>
            </a:r>
            <a:endParaRPr lang="en-US" dirty="0"/>
          </a:p>
        </p:txBody>
      </p:sp>
      <p:sp>
        <p:nvSpPr>
          <p:cNvPr id="12" name="Text Placeholder 11"/>
          <p:cNvSpPr>
            <a:spLocks noGrp="1"/>
          </p:cNvSpPr>
          <p:nvPr>
            <p:ph type="body" sz="quarter" idx="10" hasCustomPrompt="1"/>
          </p:nvPr>
        </p:nvSpPr>
        <p:spPr>
          <a:xfrm>
            <a:off x="504000" y="1576388"/>
            <a:ext cx="4766441" cy="1072219"/>
          </a:xfrm>
          <a:prstGeom prst="rect">
            <a:avLst/>
          </a:prstGeom>
        </p:spPr>
        <p:txBody>
          <a:bodyPr lIns="0" tIns="0" rIns="0" bIns="0"/>
          <a:lstStyle>
            <a:lvl1pPr marL="0" indent="0">
              <a:lnSpc>
                <a:spcPct val="100000"/>
              </a:lnSpc>
              <a:spcBef>
                <a:spcPts val="0"/>
              </a:spcBef>
              <a:spcAft>
                <a:spcPts val="1000"/>
              </a:spcAft>
              <a:buFontTx/>
              <a:buNone/>
              <a:defRPr sz="1600" baseline="0">
                <a:solidFill>
                  <a:schemeClr val="accent3"/>
                </a:solidFill>
              </a:defRPr>
            </a:lvl1pPr>
          </a:lstStyle>
          <a:p>
            <a:pPr lvl="0"/>
            <a:r>
              <a:rPr lang="en-US" dirty="0"/>
              <a:t>Insert text content here</a:t>
            </a:r>
          </a:p>
        </p:txBody>
      </p:sp>
      <p:sp>
        <p:nvSpPr>
          <p:cNvPr id="13" name="Text Placeholder 11"/>
          <p:cNvSpPr>
            <a:spLocks noGrp="1"/>
          </p:cNvSpPr>
          <p:nvPr>
            <p:ph type="body" sz="quarter" idx="11" hasCustomPrompt="1"/>
          </p:nvPr>
        </p:nvSpPr>
        <p:spPr>
          <a:xfrm>
            <a:off x="330040" y="3047837"/>
            <a:ext cx="4935641" cy="1072219"/>
          </a:xfrm>
          <a:prstGeom prst="rect">
            <a:avLst/>
          </a:prstGeom>
        </p:spPr>
        <p:txBody>
          <a:bodyPr lIns="0" tIns="0" rIns="0" bIns="0"/>
          <a:lstStyle>
            <a:lvl1pPr marL="187325" marR="0" indent="-187325" algn="l" defTabSz="457257" rtl="0" eaLnBrk="1" fontAlgn="auto" latinLnBrk="0" hangingPunct="1">
              <a:lnSpc>
                <a:spcPct val="100000"/>
              </a:lnSpc>
              <a:spcBef>
                <a:spcPts val="0"/>
              </a:spcBef>
              <a:spcAft>
                <a:spcPts val="0"/>
              </a:spcAft>
              <a:buClr>
                <a:schemeClr val="accent3"/>
              </a:buClr>
              <a:buSzTx/>
              <a:buFont typeface="Arial" charset="0"/>
              <a:buChar char="•"/>
              <a:tabLst/>
              <a:defRPr sz="1600" b="0" baseline="0">
                <a:solidFill>
                  <a:schemeClr val="accent3"/>
                </a:solidFill>
              </a:defRPr>
            </a:lvl1pPr>
          </a:lstStyle>
          <a:p>
            <a:pPr lvl="0"/>
            <a:r>
              <a:rPr lang="en-US" dirty="0"/>
              <a:t>Insert bullet text here</a:t>
            </a:r>
          </a:p>
          <a:p>
            <a:pPr lvl="0"/>
            <a:endParaRPr lang="en-US" dirty="0"/>
          </a:p>
        </p:txBody>
      </p:sp>
      <p:sp>
        <p:nvSpPr>
          <p:cNvPr id="15" name="Picture Placeholder 14"/>
          <p:cNvSpPr>
            <a:spLocks noGrp="1"/>
          </p:cNvSpPr>
          <p:nvPr>
            <p:ph type="pic" sz="quarter" idx="12"/>
          </p:nvPr>
        </p:nvSpPr>
        <p:spPr>
          <a:xfrm>
            <a:off x="5662800" y="763200"/>
            <a:ext cx="3481200" cy="3931200"/>
          </a:xfrm>
          <a:prstGeom prst="rect">
            <a:avLst/>
          </a:prstGeom>
        </p:spPr>
        <p:txBody>
          <a:bodyPr/>
          <a:lstStyle/>
          <a:p>
            <a:endParaRPr lang="en-US" dirty="0"/>
          </a:p>
        </p:txBody>
      </p:sp>
      <p:sp>
        <p:nvSpPr>
          <p:cNvPr id="16" name="Text Placeholder 11"/>
          <p:cNvSpPr>
            <a:spLocks noGrp="1"/>
          </p:cNvSpPr>
          <p:nvPr>
            <p:ph type="body" sz="quarter" idx="13" hasCustomPrompt="1"/>
          </p:nvPr>
        </p:nvSpPr>
        <p:spPr>
          <a:xfrm>
            <a:off x="504000" y="1080000"/>
            <a:ext cx="4766441" cy="304964"/>
          </a:xfrm>
          <a:prstGeom prst="rect">
            <a:avLst/>
          </a:prstGeom>
        </p:spPr>
        <p:txBody>
          <a:bodyPr lIns="0" tIns="0" rIns="0" bIns="0"/>
          <a:lstStyle>
            <a:lvl1pPr marL="0" indent="0">
              <a:lnSpc>
                <a:spcPct val="100000"/>
              </a:lnSpc>
              <a:spcBef>
                <a:spcPts val="0"/>
              </a:spcBef>
              <a:spcAft>
                <a:spcPts val="1000"/>
              </a:spcAft>
              <a:buFontTx/>
              <a:buNone/>
              <a:defRPr sz="2000" b="1" baseline="0">
                <a:solidFill>
                  <a:srgbClr val="FF6E00"/>
                </a:solidFill>
              </a:defRPr>
            </a:lvl1pPr>
          </a:lstStyle>
          <a:p>
            <a:pPr lvl="0"/>
            <a:r>
              <a:rPr lang="en-US" dirty="0"/>
              <a:t>Insert sub heading here</a:t>
            </a:r>
          </a:p>
        </p:txBody>
      </p:sp>
    </p:spTree>
    <p:extLst>
      <p:ext uri="{BB962C8B-B14F-4D97-AF65-F5344CB8AC3E}">
        <p14:creationId xmlns:p14="http://schemas.microsoft.com/office/powerpoint/2010/main" val="120030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right picture lef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0" y="205979"/>
            <a:ext cx="5943599" cy="374400"/>
          </a:xfrm>
          <a:prstGeom prst="rect">
            <a:avLst/>
          </a:prstGeom>
        </p:spPr>
        <p:txBody>
          <a:bodyPr lIns="0" tIns="0" rIns="0" bIns="0"/>
          <a:lstStyle>
            <a:lvl1pPr algn="l">
              <a:lnSpc>
                <a:spcPct val="100000"/>
              </a:lnSpc>
              <a:defRPr sz="2400" b="1" i="0">
                <a:solidFill>
                  <a:schemeClr val="bg1"/>
                </a:solidFill>
                <a:latin typeface="Arial" charset="0"/>
              </a:defRPr>
            </a:lvl1pPr>
          </a:lstStyle>
          <a:p>
            <a:r>
              <a:rPr lang="en-GB" dirty="0"/>
              <a:t>Click to insert heading</a:t>
            </a:r>
            <a:endParaRPr lang="en-US" dirty="0"/>
          </a:p>
        </p:txBody>
      </p:sp>
      <p:sp>
        <p:nvSpPr>
          <p:cNvPr id="4" name="Picture Placeholder 14"/>
          <p:cNvSpPr>
            <a:spLocks noGrp="1"/>
          </p:cNvSpPr>
          <p:nvPr>
            <p:ph type="pic" sz="quarter" idx="12"/>
          </p:nvPr>
        </p:nvSpPr>
        <p:spPr>
          <a:xfrm>
            <a:off x="0" y="763200"/>
            <a:ext cx="4193628" cy="3931200"/>
          </a:xfrm>
          <a:prstGeom prst="rect">
            <a:avLst/>
          </a:prstGeom>
        </p:spPr>
        <p:txBody>
          <a:bodyPr/>
          <a:lstStyle/>
          <a:p>
            <a:endParaRPr lang="en-US" dirty="0"/>
          </a:p>
        </p:txBody>
      </p:sp>
      <p:sp>
        <p:nvSpPr>
          <p:cNvPr id="5" name="Text Placeholder 11"/>
          <p:cNvSpPr>
            <a:spLocks noGrp="1"/>
          </p:cNvSpPr>
          <p:nvPr>
            <p:ph type="body" sz="quarter" idx="10" hasCustomPrompt="1"/>
          </p:nvPr>
        </p:nvSpPr>
        <p:spPr>
          <a:xfrm>
            <a:off x="4680001" y="1576388"/>
            <a:ext cx="4106648" cy="1072219"/>
          </a:xfrm>
          <a:prstGeom prst="rect">
            <a:avLst/>
          </a:prstGeom>
        </p:spPr>
        <p:txBody>
          <a:bodyPr lIns="0" tIns="0" rIns="0" bIns="0"/>
          <a:lstStyle>
            <a:lvl1pPr marL="0" indent="0">
              <a:lnSpc>
                <a:spcPct val="100000"/>
              </a:lnSpc>
              <a:spcBef>
                <a:spcPts val="0"/>
              </a:spcBef>
              <a:spcAft>
                <a:spcPts val="1000"/>
              </a:spcAft>
              <a:buFontTx/>
              <a:buNone/>
              <a:defRPr sz="1600" baseline="0">
                <a:solidFill>
                  <a:schemeClr val="accent3"/>
                </a:solidFill>
              </a:defRPr>
            </a:lvl1pPr>
          </a:lstStyle>
          <a:p>
            <a:pPr lvl="0"/>
            <a:r>
              <a:rPr lang="en-US" dirty="0"/>
              <a:t>Insert text content here</a:t>
            </a:r>
          </a:p>
        </p:txBody>
      </p:sp>
      <p:sp>
        <p:nvSpPr>
          <p:cNvPr id="6" name="Text Placeholder 11"/>
          <p:cNvSpPr>
            <a:spLocks noGrp="1"/>
          </p:cNvSpPr>
          <p:nvPr>
            <p:ph type="body" sz="quarter" idx="11" hasCustomPrompt="1"/>
          </p:nvPr>
        </p:nvSpPr>
        <p:spPr>
          <a:xfrm>
            <a:off x="4474261" y="3047837"/>
            <a:ext cx="4322898" cy="1072219"/>
          </a:xfrm>
          <a:prstGeom prst="rect">
            <a:avLst/>
          </a:prstGeom>
        </p:spPr>
        <p:txBody>
          <a:bodyPr lIns="0" tIns="0" rIns="0" bIns="0"/>
          <a:lstStyle>
            <a:lvl1pPr marL="187325" marR="0" indent="-187325" algn="l" defTabSz="457257" rtl="0" eaLnBrk="1" fontAlgn="auto" latinLnBrk="0" hangingPunct="1">
              <a:lnSpc>
                <a:spcPct val="100000"/>
              </a:lnSpc>
              <a:spcBef>
                <a:spcPts val="0"/>
              </a:spcBef>
              <a:spcAft>
                <a:spcPts val="0"/>
              </a:spcAft>
              <a:buClr>
                <a:schemeClr val="accent3"/>
              </a:buClr>
              <a:buSzTx/>
              <a:buFont typeface="Arial" charset="0"/>
              <a:buChar char="•"/>
              <a:tabLst/>
              <a:defRPr sz="1600" b="0" baseline="0">
                <a:solidFill>
                  <a:schemeClr val="accent3"/>
                </a:solidFill>
              </a:defRPr>
            </a:lvl1pPr>
          </a:lstStyle>
          <a:p>
            <a:pPr lvl="0"/>
            <a:r>
              <a:rPr lang="en-US" dirty="0"/>
              <a:t>Insert bullet text here</a:t>
            </a:r>
          </a:p>
          <a:p>
            <a:pPr lvl="0"/>
            <a:endParaRPr lang="en-US" dirty="0"/>
          </a:p>
        </p:txBody>
      </p:sp>
      <p:sp>
        <p:nvSpPr>
          <p:cNvPr id="7" name="Text Placeholder 11"/>
          <p:cNvSpPr>
            <a:spLocks noGrp="1"/>
          </p:cNvSpPr>
          <p:nvPr>
            <p:ph type="body" sz="quarter" idx="13" hasCustomPrompt="1"/>
          </p:nvPr>
        </p:nvSpPr>
        <p:spPr>
          <a:xfrm>
            <a:off x="4680001" y="1080000"/>
            <a:ext cx="4106648" cy="304964"/>
          </a:xfrm>
          <a:prstGeom prst="rect">
            <a:avLst/>
          </a:prstGeom>
        </p:spPr>
        <p:txBody>
          <a:bodyPr lIns="0" tIns="0" rIns="0" bIns="0"/>
          <a:lstStyle>
            <a:lvl1pPr marL="0" indent="0">
              <a:lnSpc>
                <a:spcPct val="100000"/>
              </a:lnSpc>
              <a:spcBef>
                <a:spcPts val="0"/>
              </a:spcBef>
              <a:spcAft>
                <a:spcPts val="1000"/>
              </a:spcAft>
              <a:buFontTx/>
              <a:buNone/>
              <a:defRPr sz="2000" b="1" baseline="0">
                <a:solidFill>
                  <a:srgbClr val="FF6E00"/>
                </a:solidFill>
              </a:defRPr>
            </a:lvl1pPr>
          </a:lstStyle>
          <a:p>
            <a:pPr lvl="0"/>
            <a:r>
              <a:rPr lang="en-US" dirty="0"/>
              <a:t>Insert sub heading here</a:t>
            </a:r>
          </a:p>
        </p:txBody>
      </p:sp>
    </p:spTree>
    <p:extLst>
      <p:ext uri="{BB962C8B-B14F-4D97-AF65-F5344CB8AC3E}">
        <p14:creationId xmlns:p14="http://schemas.microsoft.com/office/powerpoint/2010/main" val="43496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3" name="Rectangle 2"/>
          <p:cNvSpPr/>
          <p:nvPr userDrawn="1"/>
        </p:nvSpPr>
        <p:spPr>
          <a:xfrm>
            <a:off x="0" y="1820192"/>
            <a:ext cx="9144000" cy="28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title" hasCustomPrompt="1"/>
          </p:nvPr>
        </p:nvSpPr>
        <p:spPr>
          <a:xfrm>
            <a:off x="504000" y="205979"/>
            <a:ext cx="5943599" cy="374400"/>
          </a:xfrm>
          <a:prstGeom prst="rect">
            <a:avLst/>
          </a:prstGeom>
        </p:spPr>
        <p:txBody>
          <a:bodyPr lIns="0" tIns="0" rIns="0" bIns="0"/>
          <a:lstStyle>
            <a:lvl1pPr algn="l">
              <a:lnSpc>
                <a:spcPct val="100000"/>
              </a:lnSpc>
              <a:defRPr sz="2400" b="1" i="0">
                <a:solidFill>
                  <a:schemeClr val="bg1"/>
                </a:solidFill>
                <a:latin typeface="Arial" charset="0"/>
              </a:defRPr>
            </a:lvl1pPr>
          </a:lstStyle>
          <a:p>
            <a:r>
              <a:rPr lang="en-GB" dirty="0"/>
              <a:t>Click to insert heading</a:t>
            </a:r>
            <a:endParaRPr lang="en-US" dirty="0"/>
          </a:p>
        </p:txBody>
      </p:sp>
      <p:sp>
        <p:nvSpPr>
          <p:cNvPr id="5" name="Text Placeholder 11"/>
          <p:cNvSpPr>
            <a:spLocks noGrp="1"/>
          </p:cNvSpPr>
          <p:nvPr>
            <p:ph type="body" sz="quarter" idx="13" hasCustomPrompt="1"/>
          </p:nvPr>
        </p:nvSpPr>
        <p:spPr>
          <a:xfrm>
            <a:off x="503999" y="763200"/>
            <a:ext cx="8303669" cy="1033200"/>
          </a:xfrm>
          <a:prstGeom prst="rect">
            <a:avLst/>
          </a:prstGeom>
        </p:spPr>
        <p:txBody>
          <a:bodyPr lIns="0" tIns="0" rIns="0" bIns="0" anchor="ctr" anchorCtr="0"/>
          <a:lstStyle>
            <a:lvl1pPr marL="0" indent="0">
              <a:lnSpc>
                <a:spcPct val="100000"/>
              </a:lnSpc>
              <a:spcBef>
                <a:spcPts val="0"/>
              </a:spcBef>
              <a:spcAft>
                <a:spcPts val="1000"/>
              </a:spcAft>
              <a:buFontTx/>
              <a:buNone/>
              <a:defRPr sz="2000" b="1" baseline="0">
                <a:solidFill>
                  <a:srgbClr val="FF6E00"/>
                </a:solidFill>
              </a:defRPr>
            </a:lvl1pPr>
          </a:lstStyle>
          <a:p>
            <a:pPr lvl="0"/>
            <a:r>
              <a:rPr lang="en-US" dirty="0"/>
              <a:t>Insert sub heading here</a:t>
            </a:r>
          </a:p>
        </p:txBody>
      </p:sp>
      <p:sp>
        <p:nvSpPr>
          <p:cNvPr id="6" name="Picture Placeholder 14"/>
          <p:cNvSpPr>
            <a:spLocks noGrp="1"/>
          </p:cNvSpPr>
          <p:nvPr>
            <p:ph type="pic" sz="quarter" idx="12"/>
          </p:nvPr>
        </p:nvSpPr>
        <p:spPr>
          <a:xfrm>
            <a:off x="-1" y="1821600"/>
            <a:ext cx="3600000" cy="2880000"/>
          </a:xfrm>
          <a:prstGeom prst="rect">
            <a:avLst/>
          </a:prstGeom>
        </p:spPr>
        <p:txBody>
          <a:bodyPr/>
          <a:lstStyle/>
          <a:p>
            <a:endParaRPr lang="en-US" dirty="0"/>
          </a:p>
        </p:txBody>
      </p:sp>
      <p:sp>
        <p:nvSpPr>
          <p:cNvPr id="7" name="Picture Placeholder 14"/>
          <p:cNvSpPr>
            <a:spLocks noGrp="1"/>
          </p:cNvSpPr>
          <p:nvPr>
            <p:ph type="pic" sz="quarter" idx="14"/>
          </p:nvPr>
        </p:nvSpPr>
        <p:spPr>
          <a:xfrm>
            <a:off x="3600000" y="1821600"/>
            <a:ext cx="3600000" cy="2880000"/>
          </a:xfrm>
          <a:prstGeom prst="rect">
            <a:avLst/>
          </a:prstGeom>
        </p:spPr>
        <p:txBody>
          <a:bodyPr/>
          <a:lstStyle/>
          <a:p>
            <a:endParaRPr lang="en-US" dirty="0"/>
          </a:p>
        </p:txBody>
      </p:sp>
    </p:spTree>
    <p:extLst>
      <p:ext uri="{BB962C8B-B14F-4D97-AF65-F5344CB8AC3E}">
        <p14:creationId xmlns:p14="http://schemas.microsoft.com/office/powerpoint/2010/main" val="203126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square picture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0" y="205979"/>
            <a:ext cx="5943599" cy="374400"/>
          </a:xfrm>
          <a:prstGeom prst="rect">
            <a:avLst/>
          </a:prstGeom>
        </p:spPr>
        <p:txBody>
          <a:bodyPr lIns="0" tIns="0" rIns="0" bIns="0"/>
          <a:lstStyle>
            <a:lvl1pPr algn="l">
              <a:lnSpc>
                <a:spcPct val="100000"/>
              </a:lnSpc>
              <a:defRPr sz="2400" b="1" i="0">
                <a:solidFill>
                  <a:schemeClr val="bg1"/>
                </a:solidFill>
                <a:latin typeface="Arial" charset="0"/>
              </a:defRPr>
            </a:lvl1pPr>
          </a:lstStyle>
          <a:p>
            <a:r>
              <a:rPr lang="en-GB" dirty="0"/>
              <a:t>Click to insert heading</a:t>
            </a:r>
            <a:endParaRPr lang="en-US" dirty="0"/>
          </a:p>
        </p:txBody>
      </p:sp>
      <p:sp>
        <p:nvSpPr>
          <p:cNvPr id="4" name="Text Placeholder 11"/>
          <p:cNvSpPr>
            <a:spLocks noGrp="1"/>
          </p:cNvSpPr>
          <p:nvPr>
            <p:ph type="body" sz="quarter" idx="10" hasCustomPrompt="1"/>
          </p:nvPr>
        </p:nvSpPr>
        <p:spPr>
          <a:xfrm>
            <a:off x="504001" y="1576388"/>
            <a:ext cx="3984890" cy="1072219"/>
          </a:xfrm>
          <a:prstGeom prst="rect">
            <a:avLst/>
          </a:prstGeom>
        </p:spPr>
        <p:txBody>
          <a:bodyPr lIns="0" tIns="0" rIns="0" bIns="0"/>
          <a:lstStyle>
            <a:lvl1pPr marL="0" indent="0">
              <a:lnSpc>
                <a:spcPct val="100000"/>
              </a:lnSpc>
              <a:spcBef>
                <a:spcPts val="0"/>
              </a:spcBef>
              <a:spcAft>
                <a:spcPts val="1000"/>
              </a:spcAft>
              <a:buFontTx/>
              <a:buNone/>
              <a:defRPr sz="1600" baseline="0">
                <a:solidFill>
                  <a:schemeClr val="accent3"/>
                </a:solidFill>
              </a:defRPr>
            </a:lvl1pPr>
          </a:lstStyle>
          <a:p>
            <a:pPr lvl="0"/>
            <a:r>
              <a:rPr lang="en-US" dirty="0"/>
              <a:t>Insert text content here</a:t>
            </a:r>
          </a:p>
        </p:txBody>
      </p:sp>
      <p:sp>
        <p:nvSpPr>
          <p:cNvPr id="5" name="Text Placeholder 11"/>
          <p:cNvSpPr>
            <a:spLocks noGrp="1"/>
          </p:cNvSpPr>
          <p:nvPr>
            <p:ph type="body" sz="quarter" idx="11" hasCustomPrompt="1"/>
          </p:nvPr>
        </p:nvSpPr>
        <p:spPr>
          <a:xfrm>
            <a:off x="330041" y="3047837"/>
            <a:ext cx="4126346" cy="1072219"/>
          </a:xfrm>
          <a:prstGeom prst="rect">
            <a:avLst/>
          </a:prstGeom>
        </p:spPr>
        <p:txBody>
          <a:bodyPr lIns="0" tIns="0" rIns="0" bIns="0"/>
          <a:lstStyle>
            <a:lvl1pPr marL="187325" marR="0" indent="-187325" algn="l" defTabSz="457257" rtl="0" eaLnBrk="1" fontAlgn="auto" latinLnBrk="0" hangingPunct="1">
              <a:lnSpc>
                <a:spcPct val="100000"/>
              </a:lnSpc>
              <a:spcBef>
                <a:spcPts val="0"/>
              </a:spcBef>
              <a:spcAft>
                <a:spcPts val="0"/>
              </a:spcAft>
              <a:buClr>
                <a:schemeClr val="accent3"/>
              </a:buClr>
              <a:buSzTx/>
              <a:buFont typeface="Arial" charset="0"/>
              <a:buChar char="•"/>
              <a:tabLst/>
              <a:defRPr sz="1600" b="0" baseline="0">
                <a:solidFill>
                  <a:schemeClr val="accent3"/>
                </a:solidFill>
              </a:defRPr>
            </a:lvl1pPr>
          </a:lstStyle>
          <a:p>
            <a:pPr lvl="0"/>
            <a:r>
              <a:rPr lang="en-US" dirty="0"/>
              <a:t>Insert bullet text here</a:t>
            </a:r>
          </a:p>
          <a:p>
            <a:pPr lvl="0"/>
            <a:endParaRPr lang="en-US" dirty="0"/>
          </a:p>
        </p:txBody>
      </p:sp>
      <p:sp>
        <p:nvSpPr>
          <p:cNvPr id="6" name="Text Placeholder 11"/>
          <p:cNvSpPr>
            <a:spLocks noGrp="1"/>
          </p:cNvSpPr>
          <p:nvPr>
            <p:ph type="body" sz="quarter" idx="13" hasCustomPrompt="1"/>
          </p:nvPr>
        </p:nvSpPr>
        <p:spPr>
          <a:xfrm>
            <a:off x="504001" y="1080000"/>
            <a:ext cx="3984890" cy="304964"/>
          </a:xfrm>
          <a:prstGeom prst="rect">
            <a:avLst/>
          </a:prstGeom>
        </p:spPr>
        <p:txBody>
          <a:bodyPr lIns="0" tIns="0" rIns="0" bIns="0"/>
          <a:lstStyle>
            <a:lvl1pPr marL="0" indent="0">
              <a:lnSpc>
                <a:spcPct val="100000"/>
              </a:lnSpc>
              <a:spcBef>
                <a:spcPts val="0"/>
              </a:spcBef>
              <a:spcAft>
                <a:spcPts val="1000"/>
              </a:spcAft>
              <a:buFontTx/>
              <a:buNone/>
              <a:defRPr sz="2000" b="1" baseline="0">
                <a:solidFill>
                  <a:srgbClr val="FF6E00"/>
                </a:solidFill>
              </a:defRPr>
            </a:lvl1pPr>
          </a:lstStyle>
          <a:p>
            <a:pPr lvl="0"/>
            <a:r>
              <a:rPr lang="en-US" dirty="0"/>
              <a:t>Insert sub heading here</a:t>
            </a:r>
          </a:p>
        </p:txBody>
      </p:sp>
      <p:sp>
        <p:nvSpPr>
          <p:cNvPr id="7" name="Picture Placeholder 14"/>
          <p:cNvSpPr>
            <a:spLocks noGrp="1"/>
          </p:cNvSpPr>
          <p:nvPr>
            <p:ph type="pic" sz="quarter" idx="12"/>
          </p:nvPr>
        </p:nvSpPr>
        <p:spPr>
          <a:xfrm>
            <a:off x="4824000" y="763200"/>
            <a:ext cx="2160000" cy="1965600"/>
          </a:xfrm>
          <a:prstGeom prst="rect">
            <a:avLst/>
          </a:prstGeom>
        </p:spPr>
        <p:txBody>
          <a:bodyPr/>
          <a:lstStyle>
            <a:lvl1pPr>
              <a:defRPr sz="1400"/>
            </a:lvl1pPr>
          </a:lstStyle>
          <a:p>
            <a:endParaRPr lang="en-US" dirty="0"/>
          </a:p>
        </p:txBody>
      </p:sp>
      <p:sp>
        <p:nvSpPr>
          <p:cNvPr id="8" name="Picture Placeholder 14"/>
          <p:cNvSpPr>
            <a:spLocks noGrp="1"/>
          </p:cNvSpPr>
          <p:nvPr>
            <p:ph type="pic" sz="quarter" idx="14"/>
          </p:nvPr>
        </p:nvSpPr>
        <p:spPr>
          <a:xfrm>
            <a:off x="4824000" y="2728637"/>
            <a:ext cx="2160000" cy="1969200"/>
          </a:xfrm>
          <a:prstGeom prst="rect">
            <a:avLst/>
          </a:prstGeom>
        </p:spPr>
        <p:txBody>
          <a:bodyPr/>
          <a:lstStyle>
            <a:lvl1pPr>
              <a:defRPr sz="1400"/>
            </a:lvl1pPr>
          </a:lstStyle>
          <a:p>
            <a:endParaRPr lang="en-US" dirty="0"/>
          </a:p>
        </p:txBody>
      </p:sp>
      <p:sp>
        <p:nvSpPr>
          <p:cNvPr id="9" name="Picture Placeholder 14"/>
          <p:cNvSpPr>
            <a:spLocks noGrp="1"/>
          </p:cNvSpPr>
          <p:nvPr>
            <p:ph type="pic" sz="quarter" idx="15"/>
          </p:nvPr>
        </p:nvSpPr>
        <p:spPr>
          <a:xfrm>
            <a:off x="6984000" y="763200"/>
            <a:ext cx="2160000" cy="1965600"/>
          </a:xfrm>
          <a:prstGeom prst="rect">
            <a:avLst/>
          </a:prstGeom>
        </p:spPr>
        <p:txBody>
          <a:bodyPr/>
          <a:lstStyle>
            <a:lvl1pPr>
              <a:defRPr sz="1400"/>
            </a:lvl1pPr>
          </a:lstStyle>
          <a:p>
            <a:endParaRPr lang="en-US" dirty="0"/>
          </a:p>
        </p:txBody>
      </p:sp>
      <p:sp>
        <p:nvSpPr>
          <p:cNvPr id="10" name="Picture Placeholder 14"/>
          <p:cNvSpPr>
            <a:spLocks noGrp="1"/>
          </p:cNvSpPr>
          <p:nvPr>
            <p:ph type="pic" sz="quarter" idx="16"/>
          </p:nvPr>
        </p:nvSpPr>
        <p:spPr>
          <a:xfrm>
            <a:off x="6984000" y="2728637"/>
            <a:ext cx="2160000" cy="1969200"/>
          </a:xfrm>
          <a:prstGeom prst="rect">
            <a:avLst/>
          </a:prstGeom>
        </p:spPr>
        <p:txBody>
          <a:bodyPr/>
          <a:lstStyle>
            <a:lvl1pPr>
              <a:defRPr sz="1400"/>
            </a:lvl1pPr>
          </a:lstStyle>
          <a:p>
            <a:endParaRPr lang="en-US" dirty="0"/>
          </a:p>
        </p:txBody>
      </p:sp>
    </p:spTree>
    <p:extLst>
      <p:ext uri="{BB962C8B-B14F-4D97-AF65-F5344CB8AC3E}">
        <p14:creationId xmlns:p14="http://schemas.microsoft.com/office/powerpoint/2010/main" val="46637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ictures right">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504000" y="2033588"/>
            <a:ext cx="5028119" cy="1072219"/>
          </a:xfrm>
          <a:prstGeom prst="rect">
            <a:avLst/>
          </a:prstGeom>
        </p:spPr>
        <p:txBody>
          <a:bodyPr lIns="0" tIns="0" rIns="0" bIns="0"/>
          <a:lstStyle>
            <a:lvl1pPr marL="0" indent="0">
              <a:lnSpc>
                <a:spcPct val="100000"/>
              </a:lnSpc>
              <a:spcBef>
                <a:spcPts val="0"/>
              </a:spcBef>
              <a:spcAft>
                <a:spcPts val="1000"/>
              </a:spcAft>
              <a:buFontTx/>
              <a:buNone/>
              <a:defRPr sz="1600" baseline="0">
                <a:solidFill>
                  <a:schemeClr val="accent3"/>
                </a:solidFill>
              </a:defRPr>
            </a:lvl1pPr>
          </a:lstStyle>
          <a:p>
            <a:pPr lvl="0"/>
            <a:r>
              <a:rPr lang="en-US" dirty="0"/>
              <a:t>Insert text content here</a:t>
            </a:r>
          </a:p>
        </p:txBody>
      </p:sp>
      <p:sp>
        <p:nvSpPr>
          <p:cNvPr id="4" name="Text Placeholder 11"/>
          <p:cNvSpPr>
            <a:spLocks noGrp="1"/>
          </p:cNvSpPr>
          <p:nvPr>
            <p:ph type="body" sz="quarter" idx="11" hasCustomPrompt="1"/>
          </p:nvPr>
        </p:nvSpPr>
        <p:spPr>
          <a:xfrm>
            <a:off x="330041" y="3505037"/>
            <a:ext cx="5206608" cy="1072219"/>
          </a:xfrm>
          <a:prstGeom prst="rect">
            <a:avLst/>
          </a:prstGeom>
        </p:spPr>
        <p:txBody>
          <a:bodyPr lIns="0" tIns="0" rIns="0" bIns="0"/>
          <a:lstStyle>
            <a:lvl1pPr marL="187325" marR="0" indent="-187325" algn="l" defTabSz="457257" rtl="0" eaLnBrk="1" fontAlgn="auto" latinLnBrk="0" hangingPunct="1">
              <a:lnSpc>
                <a:spcPct val="100000"/>
              </a:lnSpc>
              <a:spcBef>
                <a:spcPts val="0"/>
              </a:spcBef>
              <a:spcAft>
                <a:spcPts val="0"/>
              </a:spcAft>
              <a:buClr>
                <a:schemeClr val="accent3"/>
              </a:buClr>
              <a:buSzTx/>
              <a:buFont typeface="Arial" charset="0"/>
              <a:buChar char="•"/>
              <a:tabLst/>
              <a:defRPr sz="1600" b="0" baseline="0">
                <a:solidFill>
                  <a:schemeClr val="accent3"/>
                </a:solidFill>
              </a:defRPr>
            </a:lvl1pPr>
          </a:lstStyle>
          <a:p>
            <a:pPr lvl="0"/>
            <a:r>
              <a:rPr lang="en-US" dirty="0"/>
              <a:t>Insert bullet text here</a:t>
            </a:r>
          </a:p>
          <a:p>
            <a:pPr lvl="0"/>
            <a:endParaRPr lang="en-US" dirty="0"/>
          </a:p>
        </p:txBody>
      </p:sp>
      <p:sp>
        <p:nvSpPr>
          <p:cNvPr id="5" name="Picture Placeholder 14"/>
          <p:cNvSpPr>
            <a:spLocks noGrp="1"/>
          </p:cNvSpPr>
          <p:nvPr>
            <p:ph type="pic" sz="quarter" idx="15"/>
          </p:nvPr>
        </p:nvSpPr>
        <p:spPr>
          <a:xfrm>
            <a:off x="5904000" y="763200"/>
            <a:ext cx="3240000" cy="1965600"/>
          </a:xfrm>
          <a:prstGeom prst="rect">
            <a:avLst/>
          </a:prstGeom>
        </p:spPr>
        <p:txBody>
          <a:bodyPr/>
          <a:lstStyle>
            <a:lvl1pPr>
              <a:defRPr sz="1400"/>
            </a:lvl1pPr>
          </a:lstStyle>
          <a:p>
            <a:endParaRPr lang="en-US" dirty="0"/>
          </a:p>
        </p:txBody>
      </p:sp>
      <p:sp>
        <p:nvSpPr>
          <p:cNvPr id="6" name="Picture Placeholder 14"/>
          <p:cNvSpPr>
            <a:spLocks noGrp="1"/>
          </p:cNvSpPr>
          <p:nvPr>
            <p:ph type="pic" sz="quarter" idx="16"/>
          </p:nvPr>
        </p:nvSpPr>
        <p:spPr>
          <a:xfrm>
            <a:off x="5904000" y="2728637"/>
            <a:ext cx="3240000" cy="1969200"/>
          </a:xfrm>
          <a:prstGeom prst="rect">
            <a:avLst/>
          </a:prstGeom>
        </p:spPr>
        <p:txBody>
          <a:bodyPr/>
          <a:lstStyle>
            <a:lvl1pPr>
              <a:defRPr sz="1400"/>
            </a:lvl1pPr>
          </a:lstStyle>
          <a:p>
            <a:endParaRPr lang="en-US" dirty="0"/>
          </a:p>
        </p:txBody>
      </p:sp>
      <p:sp>
        <p:nvSpPr>
          <p:cNvPr id="7" name="Title 1"/>
          <p:cNvSpPr>
            <a:spLocks noGrp="1"/>
          </p:cNvSpPr>
          <p:nvPr>
            <p:ph type="title" hasCustomPrompt="1"/>
          </p:nvPr>
        </p:nvSpPr>
        <p:spPr>
          <a:xfrm>
            <a:off x="504000" y="205979"/>
            <a:ext cx="5943599" cy="374400"/>
          </a:xfrm>
          <a:prstGeom prst="rect">
            <a:avLst/>
          </a:prstGeom>
        </p:spPr>
        <p:txBody>
          <a:bodyPr lIns="0" tIns="0" rIns="0" bIns="0"/>
          <a:lstStyle>
            <a:lvl1pPr algn="l">
              <a:lnSpc>
                <a:spcPct val="100000"/>
              </a:lnSpc>
              <a:defRPr sz="2400" b="1" i="0">
                <a:solidFill>
                  <a:schemeClr val="bg1"/>
                </a:solidFill>
                <a:latin typeface="Arial" charset="0"/>
              </a:defRPr>
            </a:lvl1pPr>
          </a:lstStyle>
          <a:p>
            <a:r>
              <a:rPr lang="en-GB" dirty="0"/>
              <a:t>Click to insert heading</a:t>
            </a:r>
            <a:endParaRPr lang="en-US" dirty="0"/>
          </a:p>
        </p:txBody>
      </p:sp>
      <p:sp>
        <p:nvSpPr>
          <p:cNvPr id="8" name="Text Placeholder 11"/>
          <p:cNvSpPr>
            <a:spLocks noGrp="1"/>
          </p:cNvSpPr>
          <p:nvPr>
            <p:ph type="body" sz="quarter" idx="13" hasCustomPrompt="1"/>
          </p:nvPr>
        </p:nvSpPr>
        <p:spPr>
          <a:xfrm>
            <a:off x="0" y="763200"/>
            <a:ext cx="5904000" cy="1080000"/>
          </a:xfrm>
          <a:prstGeom prst="rect">
            <a:avLst/>
          </a:prstGeom>
          <a:solidFill>
            <a:schemeClr val="accent1"/>
          </a:solidFill>
        </p:spPr>
        <p:txBody>
          <a:bodyPr lIns="503998" tIns="0" rIns="0" bIns="0" anchor="ctr" anchorCtr="0"/>
          <a:lstStyle>
            <a:lvl1pPr marL="0" indent="0">
              <a:lnSpc>
                <a:spcPct val="100000"/>
              </a:lnSpc>
              <a:spcBef>
                <a:spcPts val="0"/>
              </a:spcBef>
              <a:spcAft>
                <a:spcPts val="1000"/>
              </a:spcAft>
              <a:buFontTx/>
              <a:buNone/>
              <a:defRPr sz="2000" b="1" baseline="0">
                <a:solidFill>
                  <a:schemeClr val="bg1"/>
                </a:solidFill>
              </a:defRPr>
            </a:lvl1pPr>
          </a:lstStyle>
          <a:p>
            <a:pPr lvl="0"/>
            <a:r>
              <a:rPr lang="en-US" dirty="0"/>
              <a:t>Insert sub heading here</a:t>
            </a:r>
          </a:p>
        </p:txBody>
      </p:sp>
    </p:spTree>
    <p:extLst>
      <p:ext uri="{BB962C8B-B14F-4D97-AF65-F5344CB8AC3E}">
        <p14:creationId xmlns:p14="http://schemas.microsoft.com/office/powerpoint/2010/main" val="202229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left">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3744000" y="2033588"/>
            <a:ext cx="5028119" cy="1072219"/>
          </a:xfrm>
          <a:prstGeom prst="rect">
            <a:avLst/>
          </a:prstGeom>
        </p:spPr>
        <p:txBody>
          <a:bodyPr lIns="0" tIns="0" rIns="0" bIns="0"/>
          <a:lstStyle>
            <a:lvl1pPr marL="0" indent="0">
              <a:lnSpc>
                <a:spcPct val="100000"/>
              </a:lnSpc>
              <a:spcBef>
                <a:spcPts val="0"/>
              </a:spcBef>
              <a:spcAft>
                <a:spcPts val="1000"/>
              </a:spcAft>
              <a:buFontTx/>
              <a:buNone/>
              <a:defRPr sz="1600" baseline="0">
                <a:solidFill>
                  <a:schemeClr val="accent3"/>
                </a:solidFill>
              </a:defRPr>
            </a:lvl1pPr>
          </a:lstStyle>
          <a:p>
            <a:pPr lvl="0"/>
            <a:r>
              <a:rPr lang="en-US" dirty="0"/>
              <a:t>Insert text content here</a:t>
            </a:r>
          </a:p>
        </p:txBody>
      </p:sp>
      <p:sp>
        <p:nvSpPr>
          <p:cNvPr id="4" name="Text Placeholder 11"/>
          <p:cNvSpPr>
            <a:spLocks noGrp="1"/>
          </p:cNvSpPr>
          <p:nvPr>
            <p:ph type="body" sz="quarter" idx="11" hasCustomPrompt="1"/>
          </p:nvPr>
        </p:nvSpPr>
        <p:spPr>
          <a:xfrm>
            <a:off x="3570041" y="3505037"/>
            <a:ext cx="5206608" cy="1072219"/>
          </a:xfrm>
          <a:prstGeom prst="rect">
            <a:avLst/>
          </a:prstGeom>
        </p:spPr>
        <p:txBody>
          <a:bodyPr lIns="0" tIns="0" rIns="0" bIns="0"/>
          <a:lstStyle>
            <a:lvl1pPr marL="187325" marR="0" indent="-187325" algn="l" defTabSz="457257" rtl="0" eaLnBrk="1" fontAlgn="auto" latinLnBrk="0" hangingPunct="1">
              <a:lnSpc>
                <a:spcPct val="100000"/>
              </a:lnSpc>
              <a:spcBef>
                <a:spcPts val="0"/>
              </a:spcBef>
              <a:spcAft>
                <a:spcPts val="0"/>
              </a:spcAft>
              <a:buClr>
                <a:schemeClr val="accent3"/>
              </a:buClr>
              <a:buSzTx/>
              <a:buFont typeface="Arial" charset="0"/>
              <a:buChar char="•"/>
              <a:tabLst/>
              <a:defRPr sz="1600" b="0" baseline="0">
                <a:solidFill>
                  <a:schemeClr val="accent3"/>
                </a:solidFill>
              </a:defRPr>
            </a:lvl1pPr>
          </a:lstStyle>
          <a:p>
            <a:pPr lvl="0"/>
            <a:r>
              <a:rPr lang="en-US" dirty="0"/>
              <a:t>Insert bullet text here</a:t>
            </a:r>
          </a:p>
          <a:p>
            <a:pPr lvl="0"/>
            <a:endParaRPr lang="en-US" dirty="0"/>
          </a:p>
        </p:txBody>
      </p:sp>
      <p:sp>
        <p:nvSpPr>
          <p:cNvPr id="5" name="Picture Placeholder 14"/>
          <p:cNvSpPr>
            <a:spLocks noGrp="1"/>
          </p:cNvSpPr>
          <p:nvPr>
            <p:ph type="pic" sz="quarter" idx="15"/>
          </p:nvPr>
        </p:nvSpPr>
        <p:spPr>
          <a:xfrm>
            <a:off x="2930" y="763200"/>
            <a:ext cx="3240000" cy="1965600"/>
          </a:xfrm>
          <a:prstGeom prst="rect">
            <a:avLst/>
          </a:prstGeom>
        </p:spPr>
        <p:txBody>
          <a:bodyPr/>
          <a:lstStyle>
            <a:lvl1pPr>
              <a:defRPr sz="1400"/>
            </a:lvl1pPr>
          </a:lstStyle>
          <a:p>
            <a:endParaRPr lang="en-US" dirty="0"/>
          </a:p>
        </p:txBody>
      </p:sp>
      <p:sp>
        <p:nvSpPr>
          <p:cNvPr id="6" name="Picture Placeholder 14"/>
          <p:cNvSpPr>
            <a:spLocks noGrp="1"/>
          </p:cNvSpPr>
          <p:nvPr>
            <p:ph type="pic" sz="quarter" idx="16"/>
          </p:nvPr>
        </p:nvSpPr>
        <p:spPr>
          <a:xfrm>
            <a:off x="2930" y="2728637"/>
            <a:ext cx="3240000" cy="1969200"/>
          </a:xfrm>
          <a:prstGeom prst="rect">
            <a:avLst/>
          </a:prstGeom>
        </p:spPr>
        <p:txBody>
          <a:bodyPr/>
          <a:lstStyle>
            <a:lvl1pPr>
              <a:defRPr sz="1400"/>
            </a:lvl1pPr>
          </a:lstStyle>
          <a:p>
            <a:endParaRPr lang="en-US" dirty="0"/>
          </a:p>
        </p:txBody>
      </p:sp>
      <p:sp>
        <p:nvSpPr>
          <p:cNvPr id="7" name="Title 1"/>
          <p:cNvSpPr>
            <a:spLocks noGrp="1"/>
          </p:cNvSpPr>
          <p:nvPr>
            <p:ph type="title" hasCustomPrompt="1"/>
          </p:nvPr>
        </p:nvSpPr>
        <p:spPr>
          <a:xfrm>
            <a:off x="504000" y="205979"/>
            <a:ext cx="5943599" cy="374400"/>
          </a:xfrm>
          <a:prstGeom prst="rect">
            <a:avLst/>
          </a:prstGeom>
        </p:spPr>
        <p:txBody>
          <a:bodyPr lIns="0" tIns="0" rIns="0" bIns="0"/>
          <a:lstStyle>
            <a:lvl1pPr algn="l">
              <a:lnSpc>
                <a:spcPct val="100000"/>
              </a:lnSpc>
              <a:defRPr sz="2400" b="1" i="0">
                <a:solidFill>
                  <a:schemeClr val="bg1"/>
                </a:solidFill>
                <a:latin typeface="Arial" charset="0"/>
              </a:defRPr>
            </a:lvl1pPr>
          </a:lstStyle>
          <a:p>
            <a:r>
              <a:rPr lang="en-GB" dirty="0"/>
              <a:t>Click to insert heading</a:t>
            </a:r>
            <a:endParaRPr lang="en-US" dirty="0"/>
          </a:p>
        </p:txBody>
      </p:sp>
      <p:sp>
        <p:nvSpPr>
          <p:cNvPr id="8" name="Text Placeholder 11"/>
          <p:cNvSpPr>
            <a:spLocks noGrp="1"/>
          </p:cNvSpPr>
          <p:nvPr>
            <p:ph type="body" sz="quarter" idx="13" hasCustomPrompt="1"/>
          </p:nvPr>
        </p:nvSpPr>
        <p:spPr>
          <a:xfrm>
            <a:off x="3240000" y="763200"/>
            <a:ext cx="5904000" cy="1080000"/>
          </a:xfrm>
          <a:prstGeom prst="rect">
            <a:avLst/>
          </a:prstGeom>
          <a:solidFill>
            <a:schemeClr val="accent1"/>
          </a:solidFill>
        </p:spPr>
        <p:txBody>
          <a:bodyPr lIns="503998" tIns="0" rIns="0" bIns="0" anchor="ctr" anchorCtr="0"/>
          <a:lstStyle>
            <a:lvl1pPr marL="0" indent="0">
              <a:lnSpc>
                <a:spcPct val="100000"/>
              </a:lnSpc>
              <a:spcBef>
                <a:spcPts val="0"/>
              </a:spcBef>
              <a:spcAft>
                <a:spcPts val="1000"/>
              </a:spcAft>
              <a:buFontTx/>
              <a:buNone/>
              <a:defRPr sz="2000" b="1" baseline="0">
                <a:solidFill>
                  <a:schemeClr val="bg1"/>
                </a:solidFill>
              </a:defRPr>
            </a:lvl1pPr>
          </a:lstStyle>
          <a:p>
            <a:pPr lvl="0"/>
            <a:r>
              <a:rPr lang="en-US" dirty="0"/>
              <a:t>Insert sub heading here</a:t>
            </a:r>
          </a:p>
        </p:txBody>
      </p:sp>
    </p:spTree>
    <p:extLst>
      <p:ext uri="{BB962C8B-B14F-4D97-AF65-F5344CB8AC3E}">
        <p14:creationId xmlns:p14="http://schemas.microsoft.com/office/powerpoint/2010/main" val="214394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765048"/>
          </a:xfrm>
          <a:prstGeom prst="rect">
            <a:avLst/>
          </a:prstGeom>
        </p:spPr>
      </p:pic>
      <p:pic>
        <p:nvPicPr>
          <p:cNvPr id="3" name="Picture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4695444"/>
            <a:ext cx="9144000" cy="448056"/>
          </a:xfrm>
          <a:prstGeom prst="rect">
            <a:avLst/>
          </a:prstGeom>
        </p:spPr>
      </p:pic>
    </p:spTree>
    <p:extLst>
      <p:ext uri="{BB962C8B-B14F-4D97-AF65-F5344CB8AC3E}">
        <p14:creationId xmlns:p14="http://schemas.microsoft.com/office/powerpoint/2010/main" val="2462937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1" r:id="rId6"/>
    <p:sldLayoutId id="2147483672" r:id="rId7"/>
    <p:sldLayoutId id="2147483673" r:id="rId8"/>
  </p:sldLayoutIdLst>
  <p:hf sldNum="0" hdr="0" ftr="0" dt="0"/>
  <p:txStyles>
    <p:titleStyle>
      <a:lvl1pPr algn="ctr" defTabSz="457257" rtl="0" eaLnBrk="1" latinLnBrk="0" hangingPunct="1">
        <a:spcBef>
          <a:spcPct val="0"/>
        </a:spcBef>
        <a:buNone/>
        <a:defRPr sz="4427" kern="1200">
          <a:solidFill>
            <a:schemeClr val="tx1"/>
          </a:solidFill>
          <a:latin typeface="+mj-lt"/>
          <a:ea typeface="+mj-ea"/>
          <a:cs typeface="+mj-cs"/>
        </a:defRPr>
      </a:lvl1pPr>
    </p:titleStyle>
    <p:bodyStyle>
      <a:lvl1pPr marL="342943" indent="-342943" algn="l" defTabSz="457257" rtl="0" eaLnBrk="1" latinLnBrk="0" hangingPunct="1">
        <a:spcBef>
          <a:spcPct val="20000"/>
        </a:spcBef>
        <a:buFont typeface="Arial"/>
        <a:buChar char="•"/>
        <a:defRPr sz="3226" kern="1200">
          <a:solidFill>
            <a:schemeClr val="tx1"/>
          </a:solidFill>
          <a:latin typeface="+mn-lt"/>
          <a:ea typeface="+mn-ea"/>
          <a:cs typeface="+mn-cs"/>
        </a:defRPr>
      </a:lvl1pPr>
      <a:lvl2pPr marL="743043" indent="-285785" algn="l" defTabSz="457257" rtl="0" eaLnBrk="1" latinLnBrk="0" hangingPunct="1">
        <a:spcBef>
          <a:spcPct val="20000"/>
        </a:spcBef>
        <a:buFont typeface="Arial"/>
        <a:buChar char="–"/>
        <a:defRPr sz="2776" kern="1200">
          <a:solidFill>
            <a:schemeClr val="tx1"/>
          </a:solidFill>
          <a:latin typeface="+mn-lt"/>
          <a:ea typeface="+mn-ea"/>
          <a:cs typeface="+mn-cs"/>
        </a:defRPr>
      </a:lvl2pPr>
      <a:lvl3pPr marL="1143143" indent="-228629" algn="l" defTabSz="457257" rtl="0" eaLnBrk="1" latinLnBrk="0" hangingPunct="1">
        <a:spcBef>
          <a:spcPct val="20000"/>
        </a:spcBef>
        <a:buFont typeface="Arial"/>
        <a:buChar char="•"/>
        <a:defRPr sz="2401" kern="1200">
          <a:solidFill>
            <a:schemeClr val="tx1"/>
          </a:solidFill>
          <a:latin typeface="+mn-lt"/>
          <a:ea typeface="+mn-ea"/>
          <a:cs typeface="+mn-cs"/>
        </a:defRPr>
      </a:lvl3pPr>
      <a:lvl4pPr marL="1600400" indent="-228629" algn="l" defTabSz="457257" rtl="0" eaLnBrk="1" latinLnBrk="0" hangingPunct="1">
        <a:spcBef>
          <a:spcPct val="20000"/>
        </a:spcBef>
        <a:buFont typeface="Arial"/>
        <a:buChar char="–"/>
        <a:defRPr sz="2026" kern="1200">
          <a:solidFill>
            <a:schemeClr val="tx1"/>
          </a:solidFill>
          <a:latin typeface="+mn-lt"/>
          <a:ea typeface="+mn-ea"/>
          <a:cs typeface="+mn-cs"/>
        </a:defRPr>
      </a:lvl4pPr>
      <a:lvl5pPr marL="2057657" indent="-228629" algn="l" defTabSz="457257" rtl="0" eaLnBrk="1" latinLnBrk="0" hangingPunct="1">
        <a:spcBef>
          <a:spcPct val="20000"/>
        </a:spcBef>
        <a:buFont typeface="Arial"/>
        <a:buChar char="»"/>
        <a:defRPr sz="2026" kern="1200">
          <a:solidFill>
            <a:schemeClr val="tx1"/>
          </a:solidFill>
          <a:latin typeface="+mn-lt"/>
          <a:ea typeface="+mn-ea"/>
          <a:cs typeface="+mn-cs"/>
        </a:defRPr>
      </a:lvl5pPr>
      <a:lvl6pPr marL="2514914" indent="-228629" algn="l" defTabSz="457257" rtl="0" eaLnBrk="1" latinLnBrk="0" hangingPunct="1">
        <a:spcBef>
          <a:spcPct val="20000"/>
        </a:spcBef>
        <a:buFont typeface="Arial"/>
        <a:buChar char="•"/>
        <a:defRPr sz="2026" kern="1200">
          <a:solidFill>
            <a:schemeClr val="tx1"/>
          </a:solidFill>
          <a:latin typeface="+mn-lt"/>
          <a:ea typeface="+mn-ea"/>
          <a:cs typeface="+mn-cs"/>
        </a:defRPr>
      </a:lvl6pPr>
      <a:lvl7pPr marL="2972172" indent="-228629" algn="l" defTabSz="457257" rtl="0" eaLnBrk="1" latinLnBrk="0" hangingPunct="1">
        <a:spcBef>
          <a:spcPct val="20000"/>
        </a:spcBef>
        <a:buFont typeface="Arial"/>
        <a:buChar char="•"/>
        <a:defRPr sz="2026" kern="1200">
          <a:solidFill>
            <a:schemeClr val="tx1"/>
          </a:solidFill>
          <a:latin typeface="+mn-lt"/>
          <a:ea typeface="+mn-ea"/>
          <a:cs typeface="+mn-cs"/>
        </a:defRPr>
      </a:lvl7pPr>
      <a:lvl8pPr marL="3429428" indent="-228629" algn="l" defTabSz="457257" rtl="0" eaLnBrk="1" latinLnBrk="0" hangingPunct="1">
        <a:spcBef>
          <a:spcPct val="20000"/>
        </a:spcBef>
        <a:buFont typeface="Arial"/>
        <a:buChar char="•"/>
        <a:defRPr sz="2026" kern="1200">
          <a:solidFill>
            <a:schemeClr val="tx1"/>
          </a:solidFill>
          <a:latin typeface="+mn-lt"/>
          <a:ea typeface="+mn-ea"/>
          <a:cs typeface="+mn-cs"/>
        </a:defRPr>
      </a:lvl8pPr>
      <a:lvl9pPr marL="3886685" indent="-228629" algn="l" defTabSz="457257" rtl="0" eaLnBrk="1" latinLnBrk="0" hangingPunct="1">
        <a:spcBef>
          <a:spcPct val="20000"/>
        </a:spcBef>
        <a:buFont typeface="Arial"/>
        <a:buChar char="•"/>
        <a:defRPr sz="2026" kern="1200">
          <a:solidFill>
            <a:schemeClr val="tx1"/>
          </a:solidFill>
          <a:latin typeface="+mn-lt"/>
          <a:ea typeface="+mn-ea"/>
          <a:cs typeface="+mn-cs"/>
        </a:defRPr>
      </a:lvl9pPr>
    </p:bodyStyle>
    <p:otherStyle>
      <a:defPPr>
        <a:defRPr lang="en-US"/>
      </a:defPPr>
      <a:lvl1pPr marL="0" algn="l" defTabSz="457257" rtl="0" eaLnBrk="1" latinLnBrk="0" hangingPunct="1">
        <a:defRPr sz="1801" kern="1200">
          <a:solidFill>
            <a:schemeClr val="tx1"/>
          </a:solidFill>
          <a:latin typeface="+mn-lt"/>
          <a:ea typeface="+mn-ea"/>
          <a:cs typeface="+mn-cs"/>
        </a:defRPr>
      </a:lvl1pPr>
      <a:lvl2pPr marL="457257" algn="l" defTabSz="457257" rtl="0" eaLnBrk="1" latinLnBrk="0" hangingPunct="1">
        <a:defRPr sz="1801" kern="1200">
          <a:solidFill>
            <a:schemeClr val="tx1"/>
          </a:solidFill>
          <a:latin typeface="+mn-lt"/>
          <a:ea typeface="+mn-ea"/>
          <a:cs typeface="+mn-cs"/>
        </a:defRPr>
      </a:lvl2pPr>
      <a:lvl3pPr marL="914515" algn="l" defTabSz="457257" rtl="0" eaLnBrk="1" latinLnBrk="0" hangingPunct="1">
        <a:defRPr sz="1801" kern="1200">
          <a:solidFill>
            <a:schemeClr val="tx1"/>
          </a:solidFill>
          <a:latin typeface="+mn-lt"/>
          <a:ea typeface="+mn-ea"/>
          <a:cs typeface="+mn-cs"/>
        </a:defRPr>
      </a:lvl3pPr>
      <a:lvl4pPr marL="1371772" algn="l" defTabSz="457257" rtl="0" eaLnBrk="1" latinLnBrk="0" hangingPunct="1">
        <a:defRPr sz="1801" kern="1200">
          <a:solidFill>
            <a:schemeClr val="tx1"/>
          </a:solidFill>
          <a:latin typeface="+mn-lt"/>
          <a:ea typeface="+mn-ea"/>
          <a:cs typeface="+mn-cs"/>
        </a:defRPr>
      </a:lvl4pPr>
      <a:lvl5pPr marL="1829028" algn="l" defTabSz="457257" rtl="0" eaLnBrk="1" latinLnBrk="0" hangingPunct="1">
        <a:defRPr sz="1801" kern="1200">
          <a:solidFill>
            <a:schemeClr val="tx1"/>
          </a:solidFill>
          <a:latin typeface="+mn-lt"/>
          <a:ea typeface="+mn-ea"/>
          <a:cs typeface="+mn-cs"/>
        </a:defRPr>
      </a:lvl5pPr>
      <a:lvl6pPr marL="2286286" algn="l" defTabSz="457257" rtl="0" eaLnBrk="1" latinLnBrk="0" hangingPunct="1">
        <a:defRPr sz="1801" kern="1200">
          <a:solidFill>
            <a:schemeClr val="tx1"/>
          </a:solidFill>
          <a:latin typeface="+mn-lt"/>
          <a:ea typeface="+mn-ea"/>
          <a:cs typeface="+mn-cs"/>
        </a:defRPr>
      </a:lvl6pPr>
      <a:lvl7pPr marL="2743543" algn="l" defTabSz="457257" rtl="0" eaLnBrk="1" latinLnBrk="0" hangingPunct="1">
        <a:defRPr sz="1801" kern="1200">
          <a:solidFill>
            <a:schemeClr val="tx1"/>
          </a:solidFill>
          <a:latin typeface="+mn-lt"/>
          <a:ea typeface="+mn-ea"/>
          <a:cs typeface="+mn-cs"/>
        </a:defRPr>
      </a:lvl7pPr>
      <a:lvl8pPr marL="3200800" algn="l" defTabSz="457257" rtl="0" eaLnBrk="1" latinLnBrk="0" hangingPunct="1">
        <a:defRPr sz="1801" kern="1200">
          <a:solidFill>
            <a:schemeClr val="tx1"/>
          </a:solidFill>
          <a:latin typeface="+mn-lt"/>
          <a:ea typeface="+mn-ea"/>
          <a:cs typeface="+mn-cs"/>
        </a:defRPr>
      </a:lvl8pPr>
      <a:lvl9pPr marL="3658058" algn="l" defTabSz="457257"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jpg"/><Relationship Id="rId3" Type="http://schemas.openxmlformats.org/officeDocument/2006/relationships/image" Target="../media/image14.jpg"/><Relationship Id="rId7" Type="http://schemas.openxmlformats.org/officeDocument/2006/relationships/image" Target="../media/image18.jpg"/><Relationship Id="rId12"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s>
</file>

<file path=ppt/slides/_rels/slide6.xml.rels><?xml version="1.0" encoding="UTF-8" standalone="yes"?>
<Relationships xmlns="http://schemas.openxmlformats.org/package/2006/relationships"><Relationship Id="rId8" Type="http://schemas.openxmlformats.org/officeDocument/2006/relationships/image" Target="../media/image30.jpg"/><Relationship Id="rId13" Type="http://schemas.openxmlformats.org/officeDocument/2006/relationships/image" Target="../media/image35.jpg"/><Relationship Id="rId3" Type="http://schemas.openxmlformats.org/officeDocument/2006/relationships/image" Target="../media/image25.jpg"/><Relationship Id="rId7" Type="http://schemas.openxmlformats.org/officeDocument/2006/relationships/image" Target="../media/image29.jpg"/><Relationship Id="rId12"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jpg"/><Relationship Id="rId11" Type="http://schemas.openxmlformats.org/officeDocument/2006/relationships/image" Target="../media/image33.jpg"/><Relationship Id="rId5" Type="http://schemas.openxmlformats.org/officeDocument/2006/relationships/image" Target="../media/image27.jpg"/><Relationship Id="rId10" Type="http://schemas.openxmlformats.org/officeDocument/2006/relationships/image" Target="../media/image32.jpg"/><Relationship Id="rId4" Type="http://schemas.openxmlformats.org/officeDocument/2006/relationships/image" Target="../media/image26.jpg"/><Relationship Id="rId9" Type="http://schemas.openxmlformats.org/officeDocument/2006/relationships/image" Target="../media/image31.jpg"/></Relationships>
</file>

<file path=ppt/slides/_rels/slide7.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jpg"/><Relationship Id="rId11" Type="http://schemas.openxmlformats.org/officeDocument/2006/relationships/image" Target="../media/image44.png"/><Relationship Id="rId5" Type="http://schemas.openxmlformats.org/officeDocument/2006/relationships/image" Target="../media/image38.jpg"/><Relationship Id="rId10" Type="http://schemas.openxmlformats.org/officeDocument/2006/relationships/image" Target="../media/image43.jpg"/><Relationship Id="rId4" Type="http://schemas.openxmlformats.org/officeDocument/2006/relationships/image" Target="../media/image37.jpg"/><Relationship Id="rId9" Type="http://schemas.openxmlformats.org/officeDocument/2006/relationships/image" Target="../media/image42.jpg"/></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0.jpeg"/><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mall boat in a body of water with a mountain in the background&#10;&#10;Description automatically generated">
            <a:extLst>
              <a:ext uri="{FF2B5EF4-FFF2-40B4-BE49-F238E27FC236}">
                <a16:creationId xmlns:a16="http://schemas.microsoft.com/office/drawing/2014/main" id="{E9DFA75A-B780-E94D-9228-DD233A6D4DB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190" t="-1" r="1697" b="-14530"/>
          <a:stretch/>
        </p:blipFill>
        <p:spPr>
          <a:xfrm>
            <a:off x="0" y="0"/>
            <a:ext cx="9144000" cy="5278801"/>
          </a:xfrm>
          <a:prstGeom prst="rect">
            <a:avLst/>
          </a:prstGeom>
        </p:spPr>
      </p:pic>
      <p:sp>
        <p:nvSpPr>
          <p:cNvPr id="4" name="Rectangle 3">
            <a:extLst>
              <a:ext uri="{FF2B5EF4-FFF2-40B4-BE49-F238E27FC236}">
                <a16:creationId xmlns:a16="http://schemas.microsoft.com/office/drawing/2014/main" id="{969CC27E-0298-4E25-BACB-A71498EEC8C2}"/>
              </a:ext>
            </a:extLst>
          </p:cNvPr>
          <p:cNvSpPr/>
          <p:nvPr/>
        </p:nvSpPr>
        <p:spPr>
          <a:xfrm>
            <a:off x="457200" y="850531"/>
            <a:ext cx="4795284" cy="2239074"/>
          </a:xfrm>
          <a:prstGeom prst="rect">
            <a:avLst/>
          </a:prstGeom>
        </p:spPr>
        <p:txBody>
          <a:bodyPr wrap="square" lIns="0" tIns="0" rIns="0" bIns="0">
            <a:spAutoFit/>
          </a:bodyPr>
          <a:lstStyle/>
          <a:p>
            <a:pPr marR="70831" defTabSz="457120">
              <a:lnSpc>
                <a:spcPts val="2600"/>
              </a:lnSpc>
              <a:spcAft>
                <a:spcPts val="1000"/>
              </a:spcAft>
              <a:defRPr/>
            </a:pPr>
            <a:r>
              <a:rPr lang="en-US" sz="3600" b="1" spc="-42" dirty="0">
                <a:solidFill>
                  <a:srgbClr val="FF6E00"/>
                </a:solidFill>
                <a:latin typeface="Arial" panose="020B0604020202020204" pitchFamily="34" charset="0"/>
                <a:ea typeface="Helvetica" charset="0"/>
                <a:cs typeface="Arial" panose="020B0604020202020204" pitchFamily="34" charset="0"/>
              </a:rPr>
              <a:t>Energy Resources</a:t>
            </a:r>
            <a:endParaRPr lang="en-US" sz="3600" b="1" spc="-42" dirty="0">
              <a:solidFill>
                <a:schemeClr val="bg1"/>
              </a:solidFill>
              <a:latin typeface="Arial" panose="020B0604020202020204" pitchFamily="34" charset="0"/>
              <a:ea typeface="Helvetica" charset="0"/>
              <a:cs typeface="Arial" panose="020B0604020202020204" pitchFamily="34" charset="0"/>
            </a:endParaRPr>
          </a:p>
          <a:p>
            <a:pPr marR="70831" defTabSz="457120">
              <a:lnSpc>
                <a:spcPts val="2500"/>
              </a:lnSpc>
              <a:spcAft>
                <a:spcPts val="1000"/>
              </a:spcAft>
              <a:defRPr/>
            </a:pPr>
            <a:r>
              <a:rPr lang="en-US" sz="2400" b="1" spc="-42" dirty="0">
                <a:solidFill>
                  <a:schemeClr val="bg1"/>
                </a:solidFill>
                <a:latin typeface="Arial" panose="020B0604020202020204" pitchFamily="34" charset="0"/>
                <a:ea typeface="Helvetica" charset="0"/>
                <a:cs typeface="Arial" panose="020B0604020202020204" pitchFamily="34" charset="0"/>
              </a:rPr>
              <a:t>What powers the America’s Cup boat allowing it to sail at up to 60mph?</a:t>
            </a:r>
          </a:p>
          <a:p>
            <a:pPr marR="70831" defTabSz="457120">
              <a:lnSpc>
                <a:spcPts val="2500"/>
              </a:lnSpc>
              <a:spcAft>
                <a:spcPts val="1000"/>
              </a:spcAft>
              <a:defRPr/>
            </a:pPr>
            <a:r>
              <a:rPr lang="en-US" sz="2400" b="1" spc="-42" dirty="0">
                <a:solidFill>
                  <a:schemeClr val="bg1"/>
                </a:solidFill>
                <a:latin typeface="Arial" panose="020B0604020202020204" pitchFamily="34" charset="0"/>
                <a:ea typeface="Helvetica" charset="0"/>
                <a:cs typeface="Arial" panose="020B0604020202020204" pitchFamily="34" charset="0"/>
              </a:rPr>
              <a:t>Where does energy </a:t>
            </a:r>
            <a:br>
              <a:rPr lang="en-US" sz="2400" b="1" spc="-42" dirty="0">
                <a:solidFill>
                  <a:schemeClr val="bg1"/>
                </a:solidFill>
                <a:latin typeface="Arial" panose="020B0604020202020204" pitchFamily="34" charset="0"/>
                <a:ea typeface="Helvetica" charset="0"/>
                <a:cs typeface="Arial" panose="020B0604020202020204" pitchFamily="34" charset="0"/>
              </a:rPr>
            </a:br>
            <a:r>
              <a:rPr lang="en-US" sz="2400" b="1" spc="-42" dirty="0">
                <a:solidFill>
                  <a:schemeClr val="bg1"/>
                </a:solidFill>
                <a:latin typeface="Arial" panose="020B0604020202020204" pitchFamily="34" charset="0"/>
                <a:ea typeface="Helvetica" charset="0"/>
                <a:cs typeface="Arial" panose="020B0604020202020204" pitchFamily="34" charset="0"/>
              </a:rPr>
              <a:t>come from?</a:t>
            </a:r>
            <a:endParaRPr lang="en-US" sz="24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24756"/>
            <a:ext cx="9144000" cy="618744"/>
          </a:xfrm>
          <a:prstGeom prst="rect">
            <a:avLst/>
          </a:prstGeom>
        </p:spPr>
      </p:pic>
      <p:sp>
        <p:nvSpPr>
          <p:cNvPr id="2" name="TextBox 1"/>
          <p:cNvSpPr txBox="1"/>
          <p:nvPr/>
        </p:nvSpPr>
        <p:spPr>
          <a:xfrm>
            <a:off x="489099" y="259623"/>
            <a:ext cx="1105786" cy="153888"/>
          </a:xfrm>
          <a:prstGeom prst="rect">
            <a:avLst/>
          </a:prstGeom>
          <a:noFill/>
        </p:spPr>
        <p:txBody>
          <a:bodyPr wrap="square" lIns="0" tIns="0" rIns="0" bIns="0" rtlCol="0">
            <a:spAutoFit/>
          </a:bodyPr>
          <a:lstStyle/>
          <a:p>
            <a:r>
              <a:rPr lang="en-US" sz="1000" spc="300" dirty="0">
                <a:solidFill>
                  <a:schemeClr val="bg1"/>
                </a:solidFill>
                <a:latin typeface="Arial" panose="020B0604020202020204" pitchFamily="34" charset="0"/>
                <a:ea typeface="Helvetica" charset="0"/>
                <a:cs typeface="Arial" panose="020B0604020202020204" pitchFamily="34" charset="0"/>
              </a:rPr>
              <a:t>LESSON 1</a:t>
            </a:r>
            <a:endParaRPr lang="en-US" sz="1000"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18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6C7AE0-8FB8-C948-A3EF-BDA2AC1DA193}"/>
              </a:ext>
            </a:extLst>
          </p:cNvPr>
          <p:cNvSpPr/>
          <p:nvPr/>
        </p:nvSpPr>
        <p:spPr>
          <a:xfrm>
            <a:off x="503999" y="152400"/>
            <a:ext cx="6714485" cy="467500"/>
          </a:xfrm>
          <a:prstGeom prst="rect">
            <a:avLst/>
          </a:prstGeom>
        </p:spPr>
        <p:txBody>
          <a:bodyPr wrap="square" lIns="0">
            <a:spAutoFit/>
          </a:bodyPr>
          <a:lstStyle/>
          <a:p>
            <a:pPr marR="70831" defTabSz="457120">
              <a:defRPr/>
            </a:pPr>
            <a:r>
              <a:rPr lang="en-US" sz="2400" b="1" spc="-42" dirty="0">
                <a:solidFill>
                  <a:schemeClr val="bg1"/>
                </a:solidFill>
                <a:latin typeface="Arial" panose="020B0604020202020204" pitchFamily="34" charset="0"/>
                <a:ea typeface="Helvetica" charset="0"/>
                <a:cs typeface="Arial" panose="020B0604020202020204" pitchFamily="34" charset="0"/>
              </a:rPr>
              <a:t>Energy Resources </a:t>
            </a:r>
            <a:r>
              <a:rPr lang="mr-IN" sz="2400" b="1" spc="-42" dirty="0">
                <a:solidFill>
                  <a:schemeClr val="bg1"/>
                </a:solidFill>
                <a:latin typeface="Arial" panose="020B0604020202020204" pitchFamily="34" charset="0"/>
                <a:ea typeface="Helvetica" charset="0"/>
                <a:cs typeface="Arial" panose="020B0604020202020204" pitchFamily="34" charset="0"/>
              </a:rPr>
              <a:t>–</a:t>
            </a:r>
            <a:r>
              <a:rPr lang="en-US" sz="2400" b="1" spc="-42" dirty="0">
                <a:solidFill>
                  <a:schemeClr val="bg1"/>
                </a:solidFill>
                <a:latin typeface="Arial" panose="020B0604020202020204" pitchFamily="34" charset="0"/>
                <a:ea typeface="Helvetica" charset="0"/>
                <a:cs typeface="Arial" panose="020B0604020202020204" pitchFamily="34" charset="0"/>
              </a:rPr>
              <a:t> Generating electricity</a:t>
            </a:r>
            <a:endParaRPr lang="en-US" sz="24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38B5C67-D8EC-4B8C-A312-8EEE50C6D0AB}"/>
              </a:ext>
            </a:extLst>
          </p:cNvPr>
          <p:cNvSpPr/>
          <p:nvPr/>
        </p:nvSpPr>
        <p:spPr>
          <a:xfrm>
            <a:off x="504000" y="1080000"/>
            <a:ext cx="6459508" cy="230832"/>
          </a:xfrm>
          <a:prstGeom prst="rect">
            <a:avLst/>
          </a:prstGeom>
        </p:spPr>
        <p:txBody>
          <a:bodyPr wrap="square" lIns="0" tIns="0" rIns="0" bIns="0">
            <a:spAutoFit/>
          </a:bodyPr>
          <a:lstStyle/>
          <a:p>
            <a:pPr>
              <a:lnSpc>
                <a:spcPts val="1800"/>
              </a:lnSpc>
            </a:pPr>
            <a:r>
              <a:rPr lang="en-US" sz="2000" b="1" dirty="0">
                <a:solidFill>
                  <a:srgbClr val="FF6E00"/>
                </a:solidFill>
                <a:latin typeface="Arial" panose="020B0604020202020204" pitchFamily="34" charset="0"/>
                <a:ea typeface="Helvetica" charset="0"/>
                <a:cs typeface="Arial" panose="020B0604020202020204" pitchFamily="34" charset="0"/>
              </a:rPr>
              <a:t>How is electricity generated?</a:t>
            </a:r>
            <a:endParaRPr lang="en-GB" sz="2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B8BD20D-42CD-074E-932C-154E3224C21F}"/>
              </a:ext>
            </a:extLst>
          </p:cNvPr>
          <p:cNvSpPr txBox="1"/>
          <p:nvPr/>
        </p:nvSpPr>
        <p:spPr>
          <a:xfrm>
            <a:off x="288000" y="2758670"/>
            <a:ext cx="4820331" cy="144655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27013" indent="-227013" defTabSz="371402">
              <a:spcAft>
                <a:spcPts val="600"/>
              </a:spcAft>
              <a:buClr>
                <a:schemeClr val="accent3"/>
              </a:buClr>
              <a:buSzPct val="100000"/>
              <a:buFont typeface="Arial" charset="0"/>
              <a:buChar char="•"/>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Using a </a:t>
            </a:r>
            <a:r>
              <a:rPr lang="en-US" sz="1400" dirty="0" err="1">
                <a:solidFill>
                  <a:srgbClr val="54565A"/>
                </a:solidFill>
                <a:latin typeface="Arial" panose="020B0604020202020204" pitchFamily="34" charset="0"/>
                <a:ea typeface="Arial" charset="0"/>
                <a:cs typeface="Arial" panose="020B0604020202020204" pitchFamily="34" charset="0"/>
              </a:rPr>
              <a:t>multimeter</a:t>
            </a:r>
            <a:r>
              <a:rPr lang="en-US" sz="1400" dirty="0">
                <a:solidFill>
                  <a:srgbClr val="54565A"/>
                </a:solidFill>
                <a:latin typeface="Arial" panose="020B0604020202020204" pitchFamily="34" charset="0"/>
                <a:ea typeface="Arial" charset="0"/>
                <a:cs typeface="Arial" panose="020B0604020202020204" pitchFamily="34" charset="0"/>
              </a:rPr>
              <a:t> and an electric motor can you generate electricity?</a:t>
            </a:r>
          </a:p>
          <a:p>
            <a:pPr marL="227013" indent="-227013" defTabSz="371402">
              <a:spcAft>
                <a:spcPts val="600"/>
              </a:spcAft>
              <a:buClr>
                <a:schemeClr val="accent3"/>
              </a:buClr>
              <a:buSzPct val="100000"/>
              <a:buFont typeface="Arial" charset="0"/>
              <a:buChar char="•"/>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How can you push the electrons around the circuit like water being pumped down a pipe?</a:t>
            </a:r>
          </a:p>
          <a:p>
            <a:pPr marL="227013" indent="-227013" defTabSz="371402">
              <a:spcAft>
                <a:spcPts val="600"/>
              </a:spcAft>
              <a:buClr>
                <a:schemeClr val="accent3"/>
              </a:buClr>
              <a:buSzPct val="100000"/>
              <a:buFont typeface="Arial" charset="0"/>
              <a:buChar char="•"/>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Who can generate the highest voltage and what do you have to do to achieve this?</a:t>
            </a:r>
            <a:endParaRPr lang="en-US" sz="1400" b="1" dirty="0">
              <a:solidFill>
                <a:srgbClr val="54565A"/>
              </a:solidFill>
              <a:latin typeface="Arial" panose="020B0604020202020204" pitchFamily="34" charset="0"/>
              <a:ea typeface="Arial" charset="0"/>
              <a:cs typeface="Arial" panose="020B0604020202020204" pitchFamily="34" charset="0"/>
            </a:endParaRPr>
          </a:p>
        </p:txBody>
      </p:sp>
      <p:sp>
        <p:nvSpPr>
          <p:cNvPr id="8" name="TextBox 7">
            <a:extLst>
              <a:ext uri="{FF2B5EF4-FFF2-40B4-BE49-F238E27FC236}">
                <a16:creationId xmlns:a16="http://schemas.microsoft.com/office/drawing/2014/main" id="{92B3A692-2C68-DC4F-9E5A-FA05B3D0394F}"/>
              </a:ext>
            </a:extLst>
          </p:cNvPr>
          <p:cNvSpPr txBox="1"/>
          <p:nvPr/>
        </p:nvSpPr>
        <p:spPr>
          <a:xfrm>
            <a:off x="503999" y="1484505"/>
            <a:ext cx="8643601" cy="1080000"/>
          </a:xfrm>
          <a:prstGeom prst="rect">
            <a:avLst/>
          </a:prstGeom>
          <a:solidFill>
            <a:schemeClr val="accent1"/>
          </a:solidFill>
        </p:spPr>
        <p:txBody>
          <a:bodyPr wrap="square" lIns="503998" tIns="0" rIns="360000" numCol="1" rtlCol="0" anchor="ctr">
            <a:noAutofit/>
          </a:bodyPr>
          <a:lstStyle/>
          <a:p>
            <a:pPr defTabSz="495203">
              <a:buClr>
                <a:srgbClr val="00AAE7"/>
              </a:buClr>
              <a:buSzPct val="90000"/>
              <a:tabLst>
                <a:tab pos="752739" algn="l"/>
                <a:tab pos="753254" algn="l"/>
              </a:tabLst>
              <a:defRPr/>
            </a:pPr>
            <a:r>
              <a:rPr lang="en-US" sz="2000" b="1" dirty="0">
                <a:solidFill>
                  <a:schemeClr val="bg1"/>
                </a:solidFill>
                <a:latin typeface="Arial" panose="020B0604020202020204" pitchFamily="34" charset="0"/>
                <a:ea typeface="Arial" charset="0"/>
                <a:cs typeface="Arial" panose="020B0604020202020204" pitchFamily="34" charset="0"/>
              </a:rPr>
              <a:t>Practical challenge</a:t>
            </a:r>
            <a:endParaRPr lang="en-US" sz="1600" dirty="0">
              <a:solidFill>
                <a:schemeClr val="bg1"/>
              </a:solidFill>
              <a:latin typeface="Arial" panose="020B0604020202020204" pitchFamily="34" charset="0"/>
              <a:ea typeface="Arial"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8" y="1477885"/>
            <a:ext cx="1080000" cy="1080000"/>
          </a:xfrm>
          <a:prstGeom prst="rect">
            <a:avLst/>
          </a:prstGeom>
        </p:spPr>
      </p:pic>
      <p:pic>
        <p:nvPicPr>
          <p:cNvPr id="10" name="Picture 9" descr="A circuit board&#10;&#10;Description automatically generated">
            <a:extLst>
              <a:ext uri="{FF2B5EF4-FFF2-40B4-BE49-F238E27FC236}">
                <a16:creationId xmlns:a16="http://schemas.microsoft.com/office/drawing/2014/main" id="{2CF944B0-2811-435C-AC5C-F7AD4EBCC63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6237462" y="1789200"/>
            <a:ext cx="3931200" cy="1881875"/>
          </a:xfrm>
          <a:prstGeom prst="rect">
            <a:avLst/>
          </a:prstGeom>
        </p:spPr>
      </p:pic>
    </p:spTree>
    <p:extLst>
      <p:ext uri="{BB962C8B-B14F-4D97-AF65-F5344CB8AC3E}">
        <p14:creationId xmlns:p14="http://schemas.microsoft.com/office/powerpoint/2010/main" val="52566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23091"/>
            <a:ext cx="9144000" cy="2971800"/>
          </a:xfrm>
          <a:prstGeom prst="rect">
            <a:avLst/>
          </a:prstGeom>
        </p:spPr>
      </p:pic>
      <p:sp>
        <p:nvSpPr>
          <p:cNvPr id="14" name="Rectangle 13">
            <a:extLst>
              <a:ext uri="{FF2B5EF4-FFF2-40B4-BE49-F238E27FC236}">
                <a16:creationId xmlns:a16="http://schemas.microsoft.com/office/drawing/2014/main" id="{CB6C7AE0-8FB8-C948-A3EF-BDA2AC1DA193}"/>
              </a:ext>
            </a:extLst>
          </p:cNvPr>
          <p:cNvSpPr/>
          <p:nvPr/>
        </p:nvSpPr>
        <p:spPr>
          <a:xfrm>
            <a:off x="503999" y="152400"/>
            <a:ext cx="6714485" cy="467500"/>
          </a:xfrm>
          <a:prstGeom prst="rect">
            <a:avLst/>
          </a:prstGeom>
        </p:spPr>
        <p:txBody>
          <a:bodyPr wrap="square" lIns="0">
            <a:spAutoFit/>
          </a:bodyPr>
          <a:lstStyle/>
          <a:p>
            <a:pPr marR="70831" defTabSz="457120">
              <a:defRPr/>
            </a:pPr>
            <a:r>
              <a:rPr lang="en-US" sz="2400" b="1" spc="-42" dirty="0">
                <a:solidFill>
                  <a:schemeClr val="bg1"/>
                </a:solidFill>
                <a:latin typeface="Arial" panose="020B0604020202020204" pitchFamily="34" charset="0"/>
                <a:ea typeface="Helvetica" charset="0"/>
                <a:cs typeface="Arial" panose="020B0604020202020204" pitchFamily="34" charset="0"/>
              </a:rPr>
              <a:t>Energy Resources </a:t>
            </a:r>
            <a:r>
              <a:rPr lang="mr-IN" sz="2400" b="1" spc="-42" dirty="0">
                <a:solidFill>
                  <a:schemeClr val="bg1"/>
                </a:solidFill>
                <a:latin typeface="Arial" panose="020B0604020202020204" pitchFamily="34" charset="0"/>
                <a:ea typeface="Helvetica" charset="0"/>
                <a:cs typeface="Arial" panose="020B0604020202020204" pitchFamily="34" charset="0"/>
              </a:rPr>
              <a:t>–</a:t>
            </a:r>
            <a:r>
              <a:rPr lang="en-US" sz="2400" b="1" spc="-42" dirty="0">
                <a:solidFill>
                  <a:schemeClr val="bg1"/>
                </a:solidFill>
                <a:latin typeface="Arial" panose="020B0604020202020204" pitchFamily="34" charset="0"/>
                <a:ea typeface="Helvetica" charset="0"/>
                <a:cs typeface="Arial" panose="020B0604020202020204" pitchFamily="34" charset="0"/>
              </a:rPr>
              <a:t> Generating electricity</a:t>
            </a:r>
            <a:endParaRPr lang="en-US" sz="24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38B5C67-D8EC-4B8C-A312-8EEE50C6D0AB}"/>
              </a:ext>
            </a:extLst>
          </p:cNvPr>
          <p:cNvSpPr/>
          <p:nvPr/>
        </p:nvSpPr>
        <p:spPr>
          <a:xfrm>
            <a:off x="504000" y="1080000"/>
            <a:ext cx="6424338" cy="564257"/>
          </a:xfrm>
          <a:prstGeom prst="rect">
            <a:avLst/>
          </a:prstGeom>
        </p:spPr>
        <p:txBody>
          <a:bodyPr wrap="square" lIns="0" tIns="0" rIns="0" bIns="0">
            <a:spAutoFit/>
          </a:bodyPr>
          <a:lstStyle/>
          <a:p>
            <a:pPr>
              <a:lnSpc>
                <a:spcPts val="2200"/>
              </a:lnSpc>
            </a:pPr>
            <a:r>
              <a:rPr lang="en-US" sz="2000" b="1" dirty="0">
                <a:solidFill>
                  <a:srgbClr val="FF6E00"/>
                </a:solidFill>
                <a:latin typeface="Arial" panose="020B0604020202020204" pitchFamily="34" charset="0"/>
                <a:ea typeface="Helvetica" charset="0"/>
                <a:cs typeface="Arial" panose="020B0604020202020204" pitchFamily="34" charset="0"/>
              </a:rPr>
              <a:t>Most forms of electricity generation involve rotating a turbine which turns a generator</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640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858" t="12052" r="5142" b="14328"/>
          <a:stretch/>
        </p:blipFill>
        <p:spPr>
          <a:xfrm>
            <a:off x="1985555" y="1184398"/>
            <a:ext cx="6601097" cy="3178594"/>
          </a:xfrm>
          <a:prstGeom prst="rect">
            <a:avLst/>
          </a:prstGeom>
        </p:spPr>
      </p:pic>
      <p:sp>
        <p:nvSpPr>
          <p:cNvPr id="14" name="Rectangle 13">
            <a:extLst>
              <a:ext uri="{FF2B5EF4-FFF2-40B4-BE49-F238E27FC236}">
                <a16:creationId xmlns:a16="http://schemas.microsoft.com/office/drawing/2014/main" id="{CB6C7AE0-8FB8-C948-A3EF-BDA2AC1DA193}"/>
              </a:ext>
            </a:extLst>
          </p:cNvPr>
          <p:cNvSpPr/>
          <p:nvPr/>
        </p:nvSpPr>
        <p:spPr>
          <a:xfrm>
            <a:off x="503999" y="152400"/>
            <a:ext cx="6714485" cy="467500"/>
          </a:xfrm>
          <a:prstGeom prst="rect">
            <a:avLst/>
          </a:prstGeom>
        </p:spPr>
        <p:txBody>
          <a:bodyPr wrap="square" lIns="0">
            <a:spAutoFit/>
          </a:bodyPr>
          <a:lstStyle/>
          <a:p>
            <a:pPr marR="70831" defTabSz="457120">
              <a:defRPr/>
            </a:pPr>
            <a:r>
              <a:rPr lang="en-US" sz="2400" b="1" spc="-42" dirty="0">
                <a:solidFill>
                  <a:schemeClr val="bg1"/>
                </a:solidFill>
                <a:latin typeface="Arial" panose="020B0604020202020204" pitchFamily="34" charset="0"/>
                <a:ea typeface="Helvetica" charset="0"/>
                <a:cs typeface="Arial" panose="020B0604020202020204" pitchFamily="34" charset="0"/>
              </a:rPr>
              <a:t>Energy Resources </a:t>
            </a:r>
            <a:r>
              <a:rPr lang="mr-IN" sz="2400" b="1" spc="-42" dirty="0">
                <a:solidFill>
                  <a:schemeClr val="bg1"/>
                </a:solidFill>
                <a:latin typeface="Arial" panose="020B0604020202020204" pitchFamily="34" charset="0"/>
                <a:ea typeface="Helvetica" charset="0"/>
                <a:cs typeface="Arial" panose="020B0604020202020204" pitchFamily="34" charset="0"/>
              </a:rPr>
              <a:t>–</a:t>
            </a:r>
            <a:r>
              <a:rPr lang="en-US" sz="2400" b="1" spc="-42" dirty="0">
                <a:solidFill>
                  <a:schemeClr val="bg1"/>
                </a:solidFill>
                <a:latin typeface="Arial" panose="020B0604020202020204" pitchFamily="34" charset="0"/>
                <a:ea typeface="Helvetica" charset="0"/>
                <a:cs typeface="Arial" panose="020B0604020202020204" pitchFamily="34" charset="0"/>
              </a:rPr>
              <a:t> Generating electricity</a:t>
            </a:r>
            <a:endParaRPr lang="en-US" sz="24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38B5C67-D8EC-4B8C-A312-8EEE50C6D0AB}"/>
              </a:ext>
            </a:extLst>
          </p:cNvPr>
          <p:cNvSpPr/>
          <p:nvPr/>
        </p:nvSpPr>
        <p:spPr>
          <a:xfrm>
            <a:off x="504000" y="1080000"/>
            <a:ext cx="1844346" cy="1949252"/>
          </a:xfrm>
          <a:prstGeom prst="rect">
            <a:avLst/>
          </a:prstGeom>
        </p:spPr>
        <p:txBody>
          <a:bodyPr wrap="square" lIns="0" tIns="0" rIns="0" bIns="0">
            <a:spAutoFit/>
          </a:bodyPr>
          <a:lstStyle/>
          <a:p>
            <a:pPr>
              <a:lnSpc>
                <a:spcPts val="1900"/>
              </a:lnSpc>
            </a:pPr>
            <a:r>
              <a:rPr lang="en-US" b="1" dirty="0">
                <a:solidFill>
                  <a:srgbClr val="FF6E00"/>
                </a:solidFill>
                <a:latin typeface="Arial" panose="020B0604020202020204" pitchFamily="34" charset="0"/>
                <a:ea typeface="Helvetica" charset="0"/>
                <a:cs typeface="Arial" panose="020B0604020202020204" pitchFamily="34" charset="0"/>
              </a:rPr>
              <a:t>For the last 100 years fossil fuels have been used to generate electricity from the chemical energy stored within them</a:t>
            </a:r>
            <a:endParaRPr lang="en-GB" b="1" dirty="0">
              <a:latin typeface="Arial" panose="020B0604020202020204" pitchFamily="34" charset="0"/>
              <a:cs typeface="Arial" panose="020B0604020202020204" pitchFamily="34" charset="0"/>
            </a:endParaRPr>
          </a:p>
        </p:txBody>
      </p:sp>
      <p:sp>
        <p:nvSpPr>
          <p:cNvPr id="5" name="Oval 4"/>
          <p:cNvSpPr/>
          <p:nvPr/>
        </p:nvSpPr>
        <p:spPr>
          <a:xfrm>
            <a:off x="1904395" y="4014651"/>
            <a:ext cx="287189" cy="287189"/>
          </a:xfrm>
          <a:prstGeom prst="ellipse">
            <a:avLst/>
          </a:prstGeom>
          <a:solidFill>
            <a:srgbClr val="FF6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1</a:t>
            </a:r>
          </a:p>
        </p:txBody>
      </p:sp>
      <p:sp>
        <p:nvSpPr>
          <p:cNvPr id="7" name="Oval 6"/>
          <p:cNvSpPr/>
          <p:nvPr/>
        </p:nvSpPr>
        <p:spPr>
          <a:xfrm>
            <a:off x="1904395" y="3029252"/>
            <a:ext cx="287189" cy="287189"/>
          </a:xfrm>
          <a:prstGeom prst="ellipse">
            <a:avLst/>
          </a:prstGeom>
          <a:solidFill>
            <a:srgbClr val="FF6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2</a:t>
            </a:r>
          </a:p>
        </p:txBody>
      </p:sp>
      <p:sp>
        <p:nvSpPr>
          <p:cNvPr id="8" name="Oval 7"/>
          <p:cNvSpPr/>
          <p:nvPr/>
        </p:nvSpPr>
        <p:spPr>
          <a:xfrm>
            <a:off x="3167138" y="921461"/>
            <a:ext cx="287189" cy="287189"/>
          </a:xfrm>
          <a:prstGeom prst="ellipse">
            <a:avLst/>
          </a:prstGeom>
          <a:solidFill>
            <a:srgbClr val="FF6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3</a:t>
            </a:r>
          </a:p>
        </p:txBody>
      </p:sp>
      <p:sp>
        <p:nvSpPr>
          <p:cNvPr id="9" name="Oval 8"/>
          <p:cNvSpPr/>
          <p:nvPr/>
        </p:nvSpPr>
        <p:spPr>
          <a:xfrm>
            <a:off x="4769515" y="1208650"/>
            <a:ext cx="287189" cy="287189"/>
          </a:xfrm>
          <a:prstGeom prst="ellipse">
            <a:avLst/>
          </a:prstGeom>
          <a:solidFill>
            <a:srgbClr val="FF6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4</a:t>
            </a:r>
          </a:p>
        </p:txBody>
      </p:sp>
      <p:sp>
        <p:nvSpPr>
          <p:cNvPr id="10" name="Oval 9"/>
          <p:cNvSpPr/>
          <p:nvPr/>
        </p:nvSpPr>
        <p:spPr>
          <a:xfrm>
            <a:off x="6064220" y="1208650"/>
            <a:ext cx="287189" cy="287189"/>
          </a:xfrm>
          <a:prstGeom prst="ellipse">
            <a:avLst/>
          </a:prstGeom>
          <a:solidFill>
            <a:srgbClr val="FF6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5</a:t>
            </a:r>
          </a:p>
        </p:txBody>
      </p:sp>
      <p:sp>
        <p:nvSpPr>
          <p:cNvPr id="11" name="Oval 10"/>
          <p:cNvSpPr/>
          <p:nvPr/>
        </p:nvSpPr>
        <p:spPr>
          <a:xfrm>
            <a:off x="8093318" y="1208650"/>
            <a:ext cx="287189" cy="287189"/>
          </a:xfrm>
          <a:prstGeom prst="ellipse">
            <a:avLst/>
          </a:prstGeom>
          <a:solidFill>
            <a:srgbClr val="FF6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6</a:t>
            </a:r>
          </a:p>
        </p:txBody>
      </p:sp>
      <p:sp>
        <p:nvSpPr>
          <p:cNvPr id="12" name="TextBox 11">
            <a:extLst>
              <a:ext uri="{FF2B5EF4-FFF2-40B4-BE49-F238E27FC236}">
                <a16:creationId xmlns:a16="http://schemas.microsoft.com/office/drawing/2014/main" id="{1B8BD20D-42CD-074E-932C-154E3224C21F}"/>
              </a:ext>
            </a:extLst>
          </p:cNvPr>
          <p:cNvSpPr txBox="1"/>
          <p:nvPr/>
        </p:nvSpPr>
        <p:spPr>
          <a:xfrm>
            <a:off x="4769515" y="2755245"/>
            <a:ext cx="4060969" cy="173893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28600" indent="-228600" defTabSz="371402">
              <a:spcAft>
                <a:spcPts val="600"/>
              </a:spcAft>
              <a:buClr>
                <a:srgbClr val="FF6E00"/>
              </a:buClr>
              <a:buSzPct val="100000"/>
              <a:buFont typeface="+mj-lt"/>
              <a:buAutoNum type="arabicPeriod"/>
              <a:tabLst>
                <a:tab pos="563563" algn="l"/>
              </a:tabLst>
              <a:defRPr/>
            </a:pPr>
            <a:r>
              <a:rPr lang="en-US" sz="1100" dirty="0">
                <a:solidFill>
                  <a:srgbClr val="54565A"/>
                </a:solidFill>
                <a:latin typeface="Arial" panose="020B0604020202020204" pitchFamily="34" charset="0"/>
                <a:ea typeface="Arial" charset="0"/>
                <a:cs typeface="Arial" panose="020B0604020202020204" pitchFamily="34" charset="0"/>
              </a:rPr>
              <a:t>Fuel burnt. Chemical energy turned into internal (heat) energy</a:t>
            </a:r>
          </a:p>
          <a:p>
            <a:pPr marL="228600" indent="-228600" defTabSz="371402">
              <a:spcAft>
                <a:spcPts val="600"/>
              </a:spcAft>
              <a:buClr>
                <a:srgbClr val="FF6E00"/>
              </a:buClr>
              <a:buSzPct val="100000"/>
              <a:buFont typeface="+mj-lt"/>
              <a:buAutoNum type="arabicPeriod"/>
              <a:tabLst>
                <a:tab pos="563563" algn="l"/>
              </a:tabLst>
              <a:defRPr/>
            </a:pPr>
            <a:r>
              <a:rPr lang="en-US" sz="1100" dirty="0">
                <a:solidFill>
                  <a:srgbClr val="54565A"/>
                </a:solidFill>
                <a:latin typeface="Arial" panose="020B0604020202020204" pitchFamily="34" charset="0"/>
                <a:ea typeface="Arial" charset="0"/>
                <a:cs typeface="Arial" panose="020B0604020202020204" pitchFamily="34" charset="0"/>
              </a:rPr>
              <a:t>Water boils creating Super-heated steam </a:t>
            </a:r>
          </a:p>
          <a:p>
            <a:pPr marL="228600" indent="-228600" defTabSz="371402">
              <a:spcAft>
                <a:spcPts val="600"/>
              </a:spcAft>
              <a:buClr>
                <a:srgbClr val="FF6E00"/>
              </a:buClr>
              <a:buSzPct val="100000"/>
              <a:buFont typeface="+mj-lt"/>
              <a:buAutoNum type="arabicPeriod"/>
              <a:tabLst>
                <a:tab pos="563563" algn="l"/>
              </a:tabLst>
              <a:defRPr/>
            </a:pPr>
            <a:r>
              <a:rPr lang="en-US" sz="1100" dirty="0">
                <a:solidFill>
                  <a:srgbClr val="54565A"/>
                </a:solidFill>
                <a:latin typeface="Arial" panose="020B0604020202020204" pitchFamily="34" charset="0"/>
                <a:ea typeface="Arial" charset="0"/>
                <a:cs typeface="Arial" panose="020B0604020202020204" pitchFamily="34" charset="0"/>
              </a:rPr>
              <a:t>High pressure steam turns a turbine (steam cooled in condenser and returned to boiler)</a:t>
            </a:r>
          </a:p>
          <a:p>
            <a:pPr marL="228600" indent="-228600" defTabSz="371402">
              <a:spcAft>
                <a:spcPts val="600"/>
              </a:spcAft>
              <a:buClr>
                <a:srgbClr val="FF6E00"/>
              </a:buClr>
              <a:buSzPct val="100000"/>
              <a:buFont typeface="+mj-lt"/>
              <a:buAutoNum type="arabicPeriod"/>
              <a:tabLst>
                <a:tab pos="563563" algn="l"/>
              </a:tabLst>
              <a:defRPr/>
            </a:pPr>
            <a:r>
              <a:rPr lang="en-US" sz="1100" dirty="0">
                <a:solidFill>
                  <a:srgbClr val="54565A"/>
                </a:solidFill>
                <a:latin typeface="Arial" panose="020B0604020202020204" pitchFamily="34" charset="0"/>
                <a:ea typeface="Arial" charset="0"/>
                <a:cs typeface="Arial" panose="020B0604020202020204" pitchFamily="34" charset="0"/>
              </a:rPr>
              <a:t>Rotating shaft from turbine turns the electricity generator </a:t>
            </a:r>
          </a:p>
          <a:p>
            <a:pPr marL="228600" indent="-228600" defTabSz="371402">
              <a:spcAft>
                <a:spcPts val="600"/>
              </a:spcAft>
              <a:buClr>
                <a:srgbClr val="FF6E00"/>
              </a:buClr>
              <a:buSzPct val="100000"/>
              <a:buFont typeface="+mj-lt"/>
              <a:buAutoNum type="arabicPeriod"/>
              <a:tabLst>
                <a:tab pos="563563" algn="l"/>
              </a:tabLst>
              <a:defRPr/>
            </a:pPr>
            <a:r>
              <a:rPr lang="en-US" sz="1100" dirty="0">
                <a:solidFill>
                  <a:srgbClr val="54565A"/>
                </a:solidFill>
                <a:latin typeface="Arial" panose="020B0604020202020204" pitchFamily="34" charset="0"/>
                <a:ea typeface="Arial" charset="0"/>
                <a:cs typeface="Arial" panose="020B0604020202020204" pitchFamily="34" charset="0"/>
              </a:rPr>
              <a:t>Electricity fed into national grid (step down transformer reduces voltage) </a:t>
            </a:r>
          </a:p>
          <a:p>
            <a:pPr marL="228600" indent="-228600" defTabSz="371402">
              <a:spcAft>
                <a:spcPts val="600"/>
              </a:spcAft>
              <a:buClr>
                <a:srgbClr val="FF6E00"/>
              </a:buClr>
              <a:buSzPct val="100000"/>
              <a:buFont typeface="+mj-lt"/>
              <a:buAutoNum type="arabicPeriod"/>
              <a:tabLst>
                <a:tab pos="563563" algn="l"/>
              </a:tabLst>
              <a:defRPr/>
            </a:pPr>
            <a:r>
              <a:rPr lang="en-US" sz="1100" dirty="0">
                <a:solidFill>
                  <a:srgbClr val="54565A"/>
                </a:solidFill>
                <a:latin typeface="Arial" panose="020B0604020202020204" pitchFamily="34" charset="0"/>
                <a:ea typeface="Arial" charset="0"/>
                <a:cs typeface="Arial" panose="020B0604020202020204" pitchFamily="34" charset="0"/>
              </a:rPr>
              <a:t>Electricity fed into homes</a:t>
            </a:r>
            <a:endParaRPr lang="en-US" sz="1100" b="1" dirty="0">
              <a:solidFill>
                <a:srgbClr val="54565A"/>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66805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6C7AE0-8FB8-C948-A3EF-BDA2AC1DA193}"/>
              </a:ext>
            </a:extLst>
          </p:cNvPr>
          <p:cNvSpPr/>
          <p:nvPr/>
        </p:nvSpPr>
        <p:spPr>
          <a:xfrm>
            <a:off x="503999" y="152400"/>
            <a:ext cx="6714485" cy="467500"/>
          </a:xfrm>
          <a:prstGeom prst="rect">
            <a:avLst/>
          </a:prstGeom>
        </p:spPr>
        <p:txBody>
          <a:bodyPr wrap="square" lIns="0">
            <a:spAutoFit/>
          </a:bodyPr>
          <a:lstStyle/>
          <a:p>
            <a:pPr marR="70831" defTabSz="457120">
              <a:defRPr/>
            </a:pPr>
            <a:r>
              <a:rPr lang="en-US" sz="2400" b="1" spc="-42" dirty="0">
                <a:solidFill>
                  <a:schemeClr val="bg1"/>
                </a:solidFill>
                <a:latin typeface="Arial" panose="020B0604020202020204" pitchFamily="34" charset="0"/>
                <a:ea typeface="Helvetica" charset="0"/>
                <a:cs typeface="Arial" panose="020B0604020202020204" pitchFamily="34" charset="0"/>
              </a:rPr>
              <a:t>Fossil fuels </a:t>
            </a:r>
            <a:r>
              <a:rPr lang="mr-IN" sz="2400" b="1" spc="-42" dirty="0">
                <a:solidFill>
                  <a:schemeClr val="bg1"/>
                </a:solidFill>
                <a:latin typeface="Arial" panose="020B0604020202020204" pitchFamily="34" charset="0"/>
                <a:ea typeface="Helvetica" charset="0"/>
                <a:cs typeface="Arial" panose="020B0604020202020204" pitchFamily="34" charset="0"/>
              </a:rPr>
              <a:t>–</a:t>
            </a:r>
            <a:r>
              <a:rPr lang="en-US" sz="2400" b="1" spc="-42" dirty="0">
                <a:solidFill>
                  <a:schemeClr val="bg1"/>
                </a:solidFill>
                <a:latin typeface="Arial" panose="020B0604020202020204" pitchFamily="34" charset="0"/>
                <a:ea typeface="Helvetica" charset="0"/>
                <a:cs typeface="Arial" panose="020B0604020202020204" pitchFamily="34" charset="0"/>
              </a:rPr>
              <a:t> Generating electricity</a:t>
            </a:r>
            <a:endParaRPr lang="en-US" sz="24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886217D-906F-4D08-B177-BDF3F96D96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97" t="3142" r="1854" b="2650"/>
          <a:stretch/>
        </p:blipFill>
        <p:spPr>
          <a:xfrm>
            <a:off x="5209315" y="762587"/>
            <a:ext cx="3934684" cy="2613659"/>
          </a:xfrm>
          <a:prstGeom prst="rect">
            <a:avLst/>
          </a:prstGeom>
          <a:noFill/>
        </p:spPr>
      </p:pic>
      <p:sp>
        <p:nvSpPr>
          <p:cNvPr id="5" name="TextBox 4">
            <a:extLst>
              <a:ext uri="{FF2B5EF4-FFF2-40B4-BE49-F238E27FC236}">
                <a16:creationId xmlns:a16="http://schemas.microsoft.com/office/drawing/2014/main" id="{1B8BD20D-42CD-074E-932C-154E3224C21F}"/>
              </a:ext>
            </a:extLst>
          </p:cNvPr>
          <p:cNvSpPr txBox="1"/>
          <p:nvPr/>
        </p:nvSpPr>
        <p:spPr>
          <a:xfrm>
            <a:off x="288000" y="937212"/>
            <a:ext cx="4820331" cy="126188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371402">
              <a:spcAft>
                <a:spcPts val="400"/>
              </a:spcAft>
              <a:buClr>
                <a:schemeClr val="accent3"/>
              </a:buClr>
              <a:buSzPct val="100000"/>
              <a:tabLst>
                <a:tab pos="563563" algn="l"/>
              </a:tabLst>
              <a:defRPr/>
            </a:pPr>
            <a:r>
              <a:rPr lang="en-US" sz="1600" b="1" dirty="0">
                <a:solidFill>
                  <a:srgbClr val="FF6E00"/>
                </a:solidFill>
                <a:latin typeface="Arial" panose="020B0604020202020204" pitchFamily="34" charset="0"/>
                <a:ea typeface="Arial" charset="0"/>
                <a:cs typeface="Arial" panose="020B0604020202020204" pitchFamily="34" charset="0"/>
              </a:rPr>
              <a:t>Advantages</a:t>
            </a:r>
          </a:p>
          <a:p>
            <a:pPr marL="227013" indent="-227013" defTabSz="371402">
              <a:spcAft>
                <a:spcPts val="400"/>
              </a:spcAft>
              <a:buClr>
                <a:schemeClr val="accent3"/>
              </a:buClr>
              <a:buSzPct val="100000"/>
              <a:buFont typeface="Arial" charset="0"/>
              <a:buChar char="•"/>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Coal, oil and gas have been readily available and cheap</a:t>
            </a:r>
          </a:p>
          <a:p>
            <a:pPr marL="227013" indent="-227013" defTabSz="371402">
              <a:spcAft>
                <a:spcPts val="400"/>
              </a:spcAft>
              <a:buClr>
                <a:schemeClr val="accent3"/>
              </a:buClr>
              <a:buSzPct val="100000"/>
              <a:buFont typeface="Arial" charset="0"/>
              <a:buChar char="•"/>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Fossil fuels contain a large amount of stored energy</a:t>
            </a:r>
          </a:p>
          <a:p>
            <a:pPr marL="227013" indent="-227013" defTabSz="371402">
              <a:spcAft>
                <a:spcPts val="400"/>
              </a:spcAft>
              <a:buClr>
                <a:schemeClr val="accent3"/>
              </a:buClr>
              <a:buSzPct val="100000"/>
              <a:buFont typeface="Arial" charset="0"/>
              <a:buChar char="•"/>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Output can be increased and decreased relatively easily to meet demand for electricity</a:t>
            </a:r>
            <a:endParaRPr lang="en-US" sz="1400" b="1" dirty="0">
              <a:solidFill>
                <a:srgbClr val="54565A"/>
              </a:solidFill>
              <a:latin typeface="Arial" panose="020B0604020202020204" pitchFamily="34" charset="0"/>
              <a:ea typeface="Arial" charset="0"/>
              <a:cs typeface="Arial" panose="020B0604020202020204" pitchFamily="34" charset="0"/>
            </a:endParaRPr>
          </a:p>
        </p:txBody>
      </p:sp>
      <p:sp>
        <p:nvSpPr>
          <p:cNvPr id="6" name="TextBox 5">
            <a:extLst>
              <a:ext uri="{FF2B5EF4-FFF2-40B4-BE49-F238E27FC236}">
                <a16:creationId xmlns:a16="http://schemas.microsoft.com/office/drawing/2014/main" id="{1B8BD20D-42CD-074E-932C-154E3224C21F}"/>
              </a:ext>
            </a:extLst>
          </p:cNvPr>
          <p:cNvSpPr txBox="1"/>
          <p:nvPr/>
        </p:nvSpPr>
        <p:spPr>
          <a:xfrm>
            <a:off x="288000" y="2562574"/>
            <a:ext cx="4820331" cy="195951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371402">
              <a:spcAft>
                <a:spcPts val="400"/>
              </a:spcAft>
              <a:buClr>
                <a:schemeClr val="accent3"/>
              </a:buClr>
              <a:buSzPct val="100000"/>
              <a:tabLst>
                <a:tab pos="563563" algn="l"/>
              </a:tabLst>
              <a:defRPr/>
            </a:pPr>
            <a:r>
              <a:rPr lang="en-US" sz="1600" b="1" dirty="0">
                <a:solidFill>
                  <a:srgbClr val="FF6E00"/>
                </a:solidFill>
                <a:latin typeface="Arial" panose="020B0604020202020204" pitchFamily="34" charset="0"/>
                <a:ea typeface="Arial" charset="0"/>
                <a:cs typeface="Arial" panose="020B0604020202020204" pitchFamily="34" charset="0"/>
              </a:rPr>
              <a:t>Disadvantages of fossil fuels</a:t>
            </a:r>
          </a:p>
          <a:p>
            <a:pPr marL="227013" indent="-227013" defTabSz="371402">
              <a:spcAft>
                <a:spcPts val="400"/>
              </a:spcAft>
              <a:buClr>
                <a:schemeClr val="accent3"/>
              </a:buClr>
              <a:buSzPct val="100000"/>
              <a:buFont typeface="Arial" charset="0"/>
              <a:buChar char="•"/>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CO</a:t>
            </a:r>
            <a:r>
              <a:rPr lang="en-US" sz="1400" baseline="-25000" dirty="0">
                <a:solidFill>
                  <a:srgbClr val="54565A"/>
                </a:solidFill>
                <a:latin typeface="Arial" panose="020B0604020202020204" pitchFamily="34" charset="0"/>
                <a:ea typeface="Arial" charset="0"/>
                <a:cs typeface="Arial" panose="020B0604020202020204" pitchFamily="34" charset="0"/>
              </a:rPr>
              <a:t>2</a:t>
            </a:r>
            <a:r>
              <a:rPr lang="en-US" sz="1400" dirty="0">
                <a:solidFill>
                  <a:srgbClr val="54565A"/>
                </a:solidFill>
                <a:latin typeface="Arial" panose="020B0604020202020204" pitchFamily="34" charset="0"/>
                <a:ea typeface="Arial" charset="0"/>
                <a:cs typeface="Arial" panose="020B0604020202020204" pitchFamily="34" charset="0"/>
              </a:rPr>
              <a:t> is produced when fossil fuels are burnt, which is a greenhouse gas and contributes to global warming</a:t>
            </a:r>
          </a:p>
          <a:p>
            <a:pPr marL="227013" indent="-227013" defTabSz="371402">
              <a:spcAft>
                <a:spcPts val="400"/>
              </a:spcAft>
              <a:buClr>
                <a:schemeClr val="accent3"/>
              </a:buClr>
              <a:buSzPct val="100000"/>
              <a:buFont typeface="Arial" charset="0"/>
              <a:buChar char="•"/>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Burning coal produces sulfur dioxide which causes acid rain that kills plants and damages buildings </a:t>
            </a:r>
          </a:p>
          <a:p>
            <a:pPr marL="227013" indent="-227013" defTabSz="371402">
              <a:spcAft>
                <a:spcPts val="400"/>
              </a:spcAft>
              <a:buClr>
                <a:schemeClr val="accent3"/>
              </a:buClr>
              <a:buSzPct val="100000"/>
              <a:buFont typeface="Arial" charset="0"/>
              <a:buChar char="•"/>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They are a finite resource that will eventually run out</a:t>
            </a:r>
          </a:p>
          <a:p>
            <a:pPr marL="227013" indent="-227013" defTabSz="371402">
              <a:spcAft>
                <a:spcPts val="400"/>
              </a:spcAft>
              <a:buClr>
                <a:schemeClr val="accent3"/>
              </a:buClr>
              <a:buSzPct val="100000"/>
              <a:buFont typeface="Arial" charset="0"/>
              <a:buChar char="•"/>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They take millions of years to form and are therefore a nonrenewable resource</a:t>
            </a:r>
            <a:endParaRPr lang="en-US" sz="1400" b="1" dirty="0">
              <a:solidFill>
                <a:srgbClr val="54565A"/>
              </a:solidFill>
              <a:latin typeface="Arial" panose="020B0604020202020204" pitchFamily="34" charset="0"/>
              <a:ea typeface="Arial" charset="0"/>
              <a:cs typeface="Arial" panose="020B0604020202020204" pitchFamily="34" charset="0"/>
            </a:endParaRPr>
          </a:p>
        </p:txBody>
      </p:sp>
      <p:sp>
        <p:nvSpPr>
          <p:cNvPr id="7" name="TextBox 6">
            <a:extLst>
              <a:ext uri="{FF2B5EF4-FFF2-40B4-BE49-F238E27FC236}">
                <a16:creationId xmlns:a16="http://schemas.microsoft.com/office/drawing/2014/main" id="{92B3A692-2C68-DC4F-9E5A-FA05B3D0394F}"/>
              </a:ext>
            </a:extLst>
          </p:cNvPr>
          <p:cNvSpPr txBox="1"/>
          <p:nvPr/>
        </p:nvSpPr>
        <p:spPr>
          <a:xfrm>
            <a:off x="5209315" y="3376246"/>
            <a:ext cx="3934684" cy="1318154"/>
          </a:xfrm>
          <a:prstGeom prst="rect">
            <a:avLst/>
          </a:prstGeom>
          <a:solidFill>
            <a:schemeClr val="accent1"/>
          </a:solidFill>
        </p:spPr>
        <p:txBody>
          <a:bodyPr wrap="square" lIns="503998" tIns="0" rIns="360000" bIns="0" numCol="1" rtlCol="0" anchor="ctr">
            <a:noAutofit/>
          </a:bodyPr>
          <a:lstStyle/>
          <a:p>
            <a:pPr defTabSz="495203">
              <a:buClr>
                <a:srgbClr val="00AAE7"/>
              </a:buClr>
              <a:buSzPct val="90000"/>
              <a:tabLst>
                <a:tab pos="752739" algn="l"/>
                <a:tab pos="753254" algn="l"/>
              </a:tabLst>
              <a:defRPr/>
            </a:pPr>
            <a:r>
              <a:rPr lang="en-US" sz="1600" b="1" dirty="0">
                <a:solidFill>
                  <a:schemeClr val="bg1"/>
                </a:solidFill>
                <a:latin typeface="Arial" panose="020B0604020202020204" pitchFamily="34" charset="0"/>
                <a:ea typeface="Arial" charset="0"/>
                <a:cs typeface="Arial" panose="020B0604020202020204" pitchFamily="34" charset="0"/>
              </a:rPr>
              <a:t>Interesting facts:</a:t>
            </a:r>
          </a:p>
          <a:p>
            <a:pPr defTabSz="495203">
              <a:buClr>
                <a:srgbClr val="00AAE7"/>
              </a:buClr>
              <a:buSzPct val="90000"/>
              <a:tabLst>
                <a:tab pos="752739" algn="l"/>
                <a:tab pos="753254" algn="l"/>
              </a:tabLst>
              <a:defRPr/>
            </a:pPr>
            <a:r>
              <a:rPr lang="en-US" sz="1400" dirty="0">
                <a:solidFill>
                  <a:schemeClr val="bg1"/>
                </a:solidFill>
                <a:latin typeface="Arial" panose="020B0604020202020204" pitchFamily="34" charset="0"/>
                <a:ea typeface="Arial" charset="0"/>
                <a:cs typeface="Arial" panose="020B0604020202020204" pitchFamily="34" charset="0"/>
              </a:rPr>
              <a:t>In 2010 fossil fuels made up 80% of the UK’s electricity supply in 2019 it had reduced to 42%.</a:t>
            </a:r>
          </a:p>
        </p:txBody>
      </p:sp>
    </p:spTree>
    <p:extLst>
      <p:ext uri="{BB962C8B-B14F-4D97-AF65-F5344CB8AC3E}">
        <p14:creationId xmlns:p14="http://schemas.microsoft.com/office/powerpoint/2010/main" val="1135626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BEE1972-FF54-4EFC-9F97-4EAB2634249D}"/>
              </a:ext>
            </a:extLst>
          </p:cNvPr>
          <p:cNvPicPr>
            <a:picLocks noChangeAspect="1"/>
          </p:cNvPicPr>
          <p:nvPr/>
        </p:nvPicPr>
        <p:blipFill rotWithShape="1">
          <a:blip r:embed="rId3"/>
          <a:srcRect l="1839" t="3420" r="3092" b="73614"/>
          <a:stretch/>
        </p:blipFill>
        <p:spPr>
          <a:xfrm>
            <a:off x="5785339" y="2971457"/>
            <a:ext cx="3244362" cy="506863"/>
          </a:xfrm>
          <a:prstGeom prst="rect">
            <a:avLst/>
          </a:prstGeom>
        </p:spPr>
      </p:pic>
      <p:sp>
        <p:nvSpPr>
          <p:cNvPr id="3" name="Rectangle 2">
            <a:extLst>
              <a:ext uri="{FF2B5EF4-FFF2-40B4-BE49-F238E27FC236}">
                <a16:creationId xmlns:a16="http://schemas.microsoft.com/office/drawing/2014/main" id="{CB6C7AE0-8FB8-C948-A3EF-BDA2AC1DA193}"/>
              </a:ext>
            </a:extLst>
          </p:cNvPr>
          <p:cNvSpPr/>
          <p:nvPr/>
        </p:nvSpPr>
        <p:spPr>
          <a:xfrm>
            <a:off x="503999" y="152400"/>
            <a:ext cx="6714485" cy="467500"/>
          </a:xfrm>
          <a:prstGeom prst="rect">
            <a:avLst/>
          </a:prstGeom>
        </p:spPr>
        <p:txBody>
          <a:bodyPr wrap="square" lIns="0">
            <a:spAutoFit/>
          </a:bodyPr>
          <a:lstStyle/>
          <a:p>
            <a:pPr marR="70831" defTabSz="457120">
              <a:defRPr/>
            </a:pPr>
            <a:r>
              <a:rPr lang="en-GB" sz="2400" b="1" spc="-42" dirty="0">
                <a:solidFill>
                  <a:schemeClr val="bg1"/>
                </a:solidFill>
                <a:latin typeface="Arial" panose="020B0604020202020204" pitchFamily="34" charset="0"/>
                <a:ea typeface="Helvetica" charset="0"/>
                <a:cs typeface="Arial" panose="020B0604020202020204" pitchFamily="34" charset="0"/>
              </a:rPr>
              <a:t>UK </a:t>
            </a:r>
            <a:r>
              <a:rPr lang="en-US" sz="2400" b="1" spc="-42" dirty="0">
                <a:solidFill>
                  <a:schemeClr val="bg1"/>
                </a:solidFill>
                <a:latin typeface="Arial" panose="020B0604020202020204" pitchFamily="34" charset="0"/>
                <a:ea typeface="Helvetica" charset="0"/>
                <a:cs typeface="Arial" panose="020B0604020202020204" pitchFamily="34" charset="0"/>
              </a:rPr>
              <a:t>Electricity Consumption</a:t>
            </a:r>
            <a:endParaRPr lang="en-US" sz="24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B8BD20D-42CD-074E-932C-154E3224C21F}"/>
              </a:ext>
            </a:extLst>
          </p:cNvPr>
          <p:cNvSpPr txBox="1"/>
          <p:nvPr/>
        </p:nvSpPr>
        <p:spPr>
          <a:xfrm>
            <a:off x="504000" y="937212"/>
            <a:ext cx="4820331" cy="13439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371402">
              <a:spcAft>
                <a:spcPts val="400"/>
              </a:spcAft>
              <a:buClr>
                <a:schemeClr val="accent3"/>
              </a:buClr>
              <a:buSzPct val="100000"/>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The images below show demand profiles for a winters day and summers day showing similar profile but 36% higher demand in winter.</a:t>
            </a:r>
            <a:br>
              <a:rPr lang="en-US" sz="1400" dirty="0">
                <a:solidFill>
                  <a:srgbClr val="54565A"/>
                </a:solidFill>
                <a:latin typeface="Arial" panose="020B0604020202020204" pitchFamily="34" charset="0"/>
                <a:ea typeface="Arial" charset="0"/>
                <a:cs typeface="Arial" panose="020B0604020202020204" pitchFamily="34" charset="0"/>
              </a:rPr>
            </a:br>
            <a:r>
              <a:rPr lang="en-US" sz="1400" dirty="0">
                <a:solidFill>
                  <a:srgbClr val="54565A"/>
                </a:solidFill>
                <a:latin typeface="Arial" panose="020B0604020202020204" pitchFamily="34" charset="0"/>
                <a:ea typeface="Arial" charset="0"/>
                <a:cs typeface="Arial" panose="020B0604020202020204" pitchFamily="34" charset="0"/>
              </a:rPr>
              <a:t>Electricity demand is usually lower in the night hours with reduced domestic and commercial consumption. In both seasons there is a visible surge in demand in the morning.</a:t>
            </a:r>
            <a:endParaRPr lang="en-US" sz="1400" b="1" dirty="0">
              <a:solidFill>
                <a:srgbClr val="54565A"/>
              </a:solidFill>
              <a:latin typeface="Arial" panose="020B0604020202020204" pitchFamily="34" charset="0"/>
              <a:ea typeface="Arial" charset="0"/>
              <a:cs typeface="Arial" panose="020B0604020202020204" pitchFamily="34" charset="0"/>
            </a:endParaRPr>
          </a:p>
        </p:txBody>
      </p:sp>
      <p:sp>
        <p:nvSpPr>
          <p:cNvPr id="6" name="TextBox 5">
            <a:extLst>
              <a:ext uri="{FF2B5EF4-FFF2-40B4-BE49-F238E27FC236}">
                <a16:creationId xmlns:a16="http://schemas.microsoft.com/office/drawing/2014/main" id="{1B8BD20D-42CD-074E-932C-154E3224C21F}"/>
              </a:ext>
            </a:extLst>
          </p:cNvPr>
          <p:cNvSpPr txBox="1"/>
          <p:nvPr/>
        </p:nvSpPr>
        <p:spPr>
          <a:xfrm>
            <a:off x="504001" y="3389050"/>
            <a:ext cx="4692254" cy="86177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371402">
              <a:spcAft>
                <a:spcPts val="400"/>
              </a:spcAft>
              <a:buClr>
                <a:schemeClr val="accent3"/>
              </a:buClr>
              <a:buSzPct val="100000"/>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The Demand in the morning rises when people wake up and begin using electrical appliances such as showers, toasters and kettles as well as turning on the heating especially in winter.</a:t>
            </a:r>
            <a:endParaRPr lang="en-US" sz="1400" b="1" dirty="0">
              <a:solidFill>
                <a:srgbClr val="54565A"/>
              </a:solidFill>
              <a:latin typeface="Arial" panose="020B0604020202020204" pitchFamily="34" charset="0"/>
              <a:ea typeface="Arial" charset="0"/>
              <a:cs typeface="Arial" panose="020B0604020202020204" pitchFamily="34" charset="0"/>
            </a:endParaRPr>
          </a:p>
        </p:txBody>
      </p:sp>
      <p:pic>
        <p:nvPicPr>
          <p:cNvPr id="8" name="Picture 7">
            <a:extLst>
              <a:ext uri="{FF2B5EF4-FFF2-40B4-BE49-F238E27FC236}">
                <a16:creationId xmlns:a16="http://schemas.microsoft.com/office/drawing/2014/main" id="{DBEE1972-FF54-4EFC-9F97-4EAB2634249D}"/>
              </a:ext>
            </a:extLst>
          </p:cNvPr>
          <p:cNvPicPr>
            <a:picLocks noChangeAspect="1"/>
          </p:cNvPicPr>
          <p:nvPr/>
        </p:nvPicPr>
        <p:blipFill rotWithShape="1">
          <a:blip r:embed="rId3"/>
          <a:srcRect l="1839" t="28944" r="3092" b="15297"/>
          <a:stretch/>
        </p:blipFill>
        <p:spPr>
          <a:xfrm>
            <a:off x="5785339" y="3332577"/>
            <a:ext cx="3244362" cy="1230632"/>
          </a:xfrm>
          <a:prstGeom prst="rect">
            <a:avLst/>
          </a:prstGeom>
        </p:spPr>
      </p:pic>
      <p:pic>
        <p:nvPicPr>
          <p:cNvPr id="9" name="Picture 8">
            <a:extLst>
              <a:ext uri="{FF2B5EF4-FFF2-40B4-BE49-F238E27FC236}">
                <a16:creationId xmlns:a16="http://schemas.microsoft.com/office/drawing/2014/main" id="{7CBA7813-6EA7-4B1E-8794-58F3E00E424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703" t="1430" r="9064" b="3575"/>
          <a:stretch/>
        </p:blipFill>
        <p:spPr>
          <a:xfrm>
            <a:off x="5926017" y="923188"/>
            <a:ext cx="2804745" cy="1753682"/>
          </a:xfrm>
          <a:prstGeom prst="rect">
            <a:avLst/>
          </a:prstGeom>
        </p:spPr>
      </p:pic>
      <p:sp>
        <p:nvSpPr>
          <p:cNvPr id="10" name="Rectangle 9">
            <a:extLst>
              <a:ext uri="{FF2B5EF4-FFF2-40B4-BE49-F238E27FC236}">
                <a16:creationId xmlns:a16="http://schemas.microsoft.com/office/drawing/2014/main" id="{A38B5C67-D8EC-4B8C-A312-8EEE50C6D0AB}"/>
              </a:ext>
            </a:extLst>
          </p:cNvPr>
          <p:cNvSpPr/>
          <p:nvPr/>
        </p:nvSpPr>
        <p:spPr>
          <a:xfrm>
            <a:off x="503999" y="2552953"/>
            <a:ext cx="4621916" cy="461665"/>
          </a:xfrm>
          <a:prstGeom prst="rect">
            <a:avLst/>
          </a:prstGeom>
        </p:spPr>
        <p:txBody>
          <a:bodyPr wrap="square" lIns="0" tIns="0" rIns="0" bIns="0">
            <a:spAutoFit/>
          </a:bodyPr>
          <a:lstStyle/>
          <a:p>
            <a:pPr>
              <a:lnSpc>
                <a:spcPts val="1800"/>
              </a:lnSpc>
            </a:pPr>
            <a:r>
              <a:rPr lang="en-US" sz="1600" b="1">
                <a:solidFill>
                  <a:srgbClr val="FF6E00"/>
                </a:solidFill>
                <a:latin typeface="Arial" panose="020B0604020202020204" pitchFamily="34" charset="0"/>
                <a:ea typeface="Helvetica" charset="0"/>
                <a:cs typeface="Arial" panose="020B0604020202020204" pitchFamily="34" charset="0"/>
              </a:rPr>
              <a:t>Looking at the two images why is there a surge in consumption in the morning?</a:t>
            </a:r>
            <a:endParaRPr lang="en-GB" sz="1600" b="1" dirty="0">
              <a:latin typeface="Arial" panose="020B0604020202020204" pitchFamily="34" charset="0"/>
              <a:cs typeface="Arial" panose="020B0604020202020204" pitchFamily="34" charset="0"/>
            </a:endParaRPr>
          </a:p>
        </p:txBody>
      </p:sp>
      <p:cxnSp>
        <p:nvCxnSpPr>
          <p:cNvPr id="12" name="Straight Connector 11"/>
          <p:cNvCxnSpPr/>
          <p:nvPr/>
        </p:nvCxnSpPr>
        <p:spPr>
          <a:xfrm>
            <a:off x="5609492" y="738554"/>
            <a:ext cx="0" cy="3956538"/>
          </a:xfrm>
          <a:prstGeom prst="line">
            <a:avLst/>
          </a:prstGeom>
          <a:ln w="15875"/>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609492" y="2783785"/>
            <a:ext cx="3534508" cy="0"/>
          </a:xfrm>
          <a:prstGeom prst="line">
            <a:avLst/>
          </a:prstGeom>
          <a:ln w="15875"/>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9491" y="2243785"/>
            <a:ext cx="1080000" cy="1080000"/>
          </a:xfrm>
          <a:prstGeom prst="rect">
            <a:avLst/>
          </a:prstGeom>
        </p:spPr>
      </p:pic>
    </p:spTree>
    <p:extLst>
      <p:ext uri="{BB962C8B-B14F-4D97-AF65-F5344CB8AC3E}">
        <p14:creationId xmlns:p14="http://schemas.microsoft.com/office/powerpoint/2010/main" val="731290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0B0AD0-7D09-46FD-A802-335B2C9F0F3E}"/>
              </a:ext>
            </a:extLst>
          </p:cNvPr>
          <p:cNvPicPr preferRelativeResize="0">
            <a:picLocks/>
          </p:cNvPicPr>
          <p:nvPr/>
        </p:nvPicPr>
        <p:blipFill rotWithShape="1">
          <a:blip r:embed="rId3" cstate="print">
            <a:extLst>
              <a:ext uri="{28A0092B-C50C-407E-A947-70E740481C1C}">
                <a14:useLocalDpi xmlns:a14="http://schemas.microsoft.com/office/drawing/2010/main" val="0"/>
              </a:ext>
            </a:extLst>
          </a:blip>
          <a:srcRect l="8273" t="3973" r="7065" b="2766"/>
          <a:stretch/>
        </p:blipFill>
        <p:spPr>
          <a:xfrm>
            <a:off x="5953991" y="763200"/>
            <a:ext cx="3190009" cy="3931200"/>
          </a:xfrm>
          <a:prstGeom prst="rect">
            <a:avLst/>
          </a:prstGeom>
        </p:spPr>
      </p:pic>
      <p:sp>
        <p:nvSpPr>
          <p:cNvPr id="6" name="TextBox 5">
            <a:extLst>
              <a:ext uri="{FF2B5EF4-FFF2-40B4-BE49-F238E27FC236}">
                <a16:creationId xmlns:a16="http://schemas.microsoft.com/office/drawing/2014/main" id="{D8DBF3D2-903F-D64A-BA8D-486D490E969F}"/>
              </a:ext>
            </a:extLst>
          </p:cNvPr>
          <p:cNvSpPr txBox="1"/>
          <p:nvPr/>
        </p:nvSpPr>
        <p:spPr>
          <a:xfrm>
            <a:off x="504000" y="1080000"/>
            <a:ext cx="5290131" cy="233910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69875" indent="-269875" defTabSz="371402">
              <a:buClr>
                <a:srgbClr val="00AAE7"/>
              </a:buClr>
              <a:buSzPct val="90000"/>
              <a:tabLst>
                <a:tab pos="563563" algn="l"/>
              </a:tabLst>
              <a:defRPr/>
            </a:pPr>
            <a:r>
              <a:rPr lang="en-US" sz="2000" b="1" dirty="0">
                <a:solidFill>
                  <a:srgbClr val="FF6E00"/>
                </a:solidFill>
                <a:latin typeface="Arial" panose="020B0604020202020204" pitchFamily="34" charset="0"/>
                <a:ea typeface="Helvetica" charset="0"/>
                <a:cs typeface="Arial" panose="020B0604020202020204" pitchFamily="34" charset="0"/>
              </a:rPr>
              <a:t>	Review questions:</a:t>
            </a:r>
          </a:p>
          <a:p>
            <a:pPr marL="269875" indent="-269875" defTabSz="371402">
              <a:buClr>
                <a:srgbClr val="00AAE7"/>
              </a:buClr>
              <a:buSzPct val="90000"/>
              <a:tabLst>
                <a:tab pos="563563" algn="l"/>
              </a:tabLst>
              <a:defRPr/>
            </a:pPr>
            <a:endParaRPr lang="en-US" sz="2000" b="1" dirty="0">
              <a:solidFill>
                <a:srgbClr val="FF6E00"/>
              </a:solidFill>
              <a:latin typeface="Arial" panose="020B0604020202020204" pitchFamily="34" charset="0"/>
              <a:ea typeface="Helvetica" charset="0"/>
              <a:cs typeface="Arial" panose="020B0604020202020204" pitchFamily="34" charset="0"/>
            </a:endParaRPr>
          </a:p>
          <a:p>
            <a:pPr marL="269875" indent="-269875" defTabSz="371402">
              <a:buClr>
                <a:srgbClr val="FF6E00"/>
              </a:buClr>
              <a:buSzPct val="100000"/>
              <a:buFont typeface="+mj-lt"/>
              <a:buAutoNum type="arabicPeriod"/>
              <a:tabLst>
                <a:tab pos="563563" algn="l"/>
              </a:tabLst>
              <a:defRPr/>
            </a:pPr>
            <a:r>
              <a:rPr lang="en-US" sz="1600" dirty="0">
                <a:solidFill>
                  <a:schemeClr val="bg1"/>
                </a:solidFill>
                <a:latin typeface="Arial" panose="020B0604020202020204" pitchFamily="34" charset="0"/>
                <a:ea typeface="Arial" charset="0"/>
                <a:cs typeface="Arial" panose="020B0604020202020204" pitchFamily="34" charset="0"/>
              </a:rPr>
              <a:t>Explain how fossil fuels are used to produce electricity. 	 </a:t>
            </a:r>
            <a:br>
              <a:rPr lang="en-US" sz="1600" dirty="0">
                <a:solidFill>
                  <a:schemeClr val="bg1"/>
                </a:solidFill>
                <a:latin typeface="Arial" panose="020B0604020202020204" pitchFamily="34" charset="0"/>
                <a:ea typeface="Arial" charset="0"/>
                <a:cs typeface="Arial" panose="020B0604020202020204" pitchFamily="34" charset="0"/>
              </a:rPr>
            </a:br>
            <a:r>
              <a:rPr lang="en-US" sz="1600" dirty="0">
                <a:solidFill>
                  <a:schemeClr val="bg1"/>
                </a:solidFill>
                <a:latin typeface="Arial" panose="020B0604020202020204" pitchFamily="34" charset="0"/>
                <a:ea typeface="Arial" charset="0"/>
                <a:cs typeface="Arial" panose="020B0604020202020204" pitchFamily="34" charset="0"/>
              </a:rPr>
              <a:t>[3]</a:t>
            </a:r>
            <a:br>
              <a:rPr lang="en-US" sz="1600" dirty="0">
                <a:solidFill>
                  <a:schemeClr val="bg1"/>
                </a:solidFill>
                <a:latin typeface="Arial" panose="020B0604020202020204" pitchFamily="34" charset="0"/>
                <a:ea typeface="Arial" charset="0"/>
                <a:cs typeface="Arial" panose="020B0604020202020204" pitchFamily="34" charset="0"/>
              </a:rPr>
            </a:br>
            <a:endParaRPr lang="en-US" sz="1600" dirty="0">
              <a:solidFill>
                <a:schemeClr val="bg1"/>
              </a:solidFill>
              <a:latin typeface="Arial" panose="020B0604020202020204" pitchFamily="34" charset="0"/>
              <a:ea typeface="Arial" charset="0"/>
              <a:cs typeface="Arial" panose="020B0604020202020204" pitchFamily="34" charset="0"/>
            </a:endParaRPr>
          </a:p>
          <a:p>
            <a:pPr marL="269875" indent="-269875" defTabSz="371402">
              <a:buClr>
                <a:srgbClr val="FF6E00"/>
              </a:buClr>
              <a:buSzPct val="100000"/>
              <a:buFont typeface="+mj-lt"/>
              <a:buAutoNum type="arabicPeriod"/>
              <a:tabLst>
                <a:tab pos="563563" algn="l"/>
              </a:tabLst>
              <a:defRPr/>
            </a:pPr>
            <a:r>
              <a:rPr lang="en-US" sz="1600" dirty="0">
                <a:solidFill>
                  <a:schemeClr val="bg1"/>
                </a:solidFill>
                <a:latin typeface="Arial" panose="020B0604020202020204" pitchFamily="34" charset="0"/>
                <a:ea typeface="Arial" charset="0"/>
                <a:cs typeface="Arial" panose="020B0604020202020204" pitchFamily="34" charset="0"/>
              </a:rPr>
              <a:t>Write a brief letter to your MP explaining why you believe coal fired power stations should be replaced </a:t>
            </a:r>
            <a:br>
              <a:rPr lang="en-US" sz="1600" dirty="0">
                <a:solidFill>
                  <a:schemeClr val="bg1"/>
                </a:solidFill>
                <a:latin typeface="Arial" panose="020B0604020202020204" pitchFamily="34" charset="0"/>
                <a:ea typeface="Arial" charset="0"/>
                <a:cs typeface="Arial" panose="020B0604020202020204" pitchFamily="34" charset="0"/>
              </a:rPr>
            </a:br>
            <a:r>
              <a:rPr lang="en-US" sz="1600" dirty="0">
                <a:solidFill>
                  <a:schemeClr val="bg1"/>
                </a:solidFill>
                <a:latin typeface="Arial" panose="020B0604020202020204" pitchFamily="34" charset="0"/>
                <a:ea typeface="Arial" charset="0"/>
                <a:cs typeface="Arial" panose="020B0604020202020204" pitchFamily="34" charset="0"/>
              </a:rPr>
              <a:t>[5]</a:t>
            </a:r>
          </a:p>
        </p:txBody>
      </p:sp>
      <p:sp>
        <p:nvSpPr>
          <p:cNvPr id="7" name="Rectangle 6">
            <a:extLst>
              <a:ext uri="{FF2B5EF4-FFF2-40B4-BE49-F238E27FC236}">
                <a16:creationId xmlns:a16="http://schemas.microsoft.com/office/drawing/2014/main" id="{0BFEB59E-405C-CC4E-ACFA-F02C531EB644}"/>
              </a:ext>
            </a:extLst>
          </p:cNvPr>
          <p:cNvSpPr/>
          <p:nvPr/>
        </p:nvSpPr>
        <p:spPr>
          <a:xfrm>
            <a:off x="457200" y="152400"/>
            <a:ext cx="6096000" cy="375167"/>
          </a:xfrm>
          <a:prstGeom prst="rect">
            <a:avLst/>
          </a:prstGeom>
        </p:spPr>
        <p:txBody>
          <a:bodyPr wrap="square" lIns="0" tIns="0" rIns="0" bIns="0">
            <a:spAutoFit/>
          </a:bodyPr>
          <a:lstStyle/>
          <a:p>
            <a:pPr marR="70831" defTabSz="457120">
              <a:defRPr/>
            </a:pPr>
            <a:r>
              <a:rPr lang="en-US" sz="2400" b="1" spc="-42" dirty="0">
                <a:solidFill>
                  <a:schemeClr val="bg1"/>
                </a:solidFill>
                <a:latin typeface="Arial" panose="020B0604020202020204" pitchFamily="34" charset="0"/>
                <a:ea typeface="Helvetica" charset="0"/>
                <a:cs typeface="Arial" panose="020B0604020202020204" pitchFamily="34" charset="0"/>
              </a:rPr>
              <a:t>Energy Resources Plenary Review</a:t>
            </a:r>
          </a:p>
        </p:txBody>
      </p:sp>
    </p:spTree>
    <p:extLst>
      <p:ext uri="{BB962C8B-B14F-4D97-AF65-F5344CB8AC3E}">
        <p14:creationId xmlns:p14="http://schemas.microsoft.com/office/powerpoint/2010/main" val="1237285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6C7AE0-8FB8-C948-A3EF-BDA2AC1DA193}"/>
              </a:ext>
            </a:extLst>
          </p:cNvPr>
          <p:cNvSpPr/>
          <p:nvPr/>
        </p:nvSpPr>
        <p:spPr>
          <a:xfrm>
            <a:off x="504000" y="152400"/>
            <a:ext cx="5410200" cy="467500"/>
          </a:xfrm>
          <a:prstGeom prst="rect">
            <a:avLst/>
          </a:prstGeom>
        </p:spPr>
        <p:txBody>
          <a:bodyPr wrap="square" lIns="0">
            <a:spAutoFit/>
          </a:bodyPr>
          <a:lstStyle/>
          <a:p>
            <a:pPr marR="70831" defTabSz="457120">
              <a:defRPr/>
            </a:pPr>
            <a:r>
              <a:rPr lang="en-US" sz="2400" b="1" spc="-42" dirty="0">
                <a:solidFill>
                  <a:schemeClr val="bg1"/>
                </a:solidFill>
                <a:latin typeface="Arial" panose="020B0604020202020204" pitchFamily="34" charset="0"/>
                <a:ea typeface="Helvetica" charset="0"/>
                <a:cs typeface="Arial" panose="020B0604020202020204" pitchFamily="34" charset="0"/>
              </a:rPr>
              <a:t>Electricity Production - Answers</a:t>
            </a:r>
            <a:endParaRPr lang="en-US" sz="2400" b="1" dirty="0">
              <a:solidFill>
                <a:schemeClr val="bg1"/>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2840051"/>
              </p:ext>
            </p:extLst>
          </p:nvPr>
        </p:nvGraphicFramePr>
        <p:xfrm>
          <a:off x="504000" y="889467"/>
          <a:ext cx="8207740" cy="3676198"/>
        </p:xfrm>
        <a:graphic>
          <a:graphicData uri="http://schemas.openxmlformats.org/drawingml/2006/table">
            <a:tbl>
              <a:tblPr firstRow="1" bandRow="1">
                <a:tableStyleId>{5C22544A-7EE6-4342-B048-85BDC9FD1C3A}</a:tableStyleId>
              </a:tblPr>
              <a:tblGrid>
                <a:gridCol w="1641548">
                  <a:extLst>
                    <a:ext uri="{9D8B030D-6E8A-4147-A177-3AD203B41FA5}">
                      <a16:colId xmlns:a16="http://schemas.microsoft.com/office/drawing/2014/main" val="20000"/>
                    </a:ext>
                  </a:extLst>
                </a:gridCol>
                <a:gridCol w="1641548">
                  <a:extLst>
                    <a:ext uri="{9D8B030D-6E8A-4147-A177-3AD203B41FA5}">
                      <a16:colId xmlns:a16="http://schemas.microsoft.com/office/drawing/2014/main" val="20001"/>
                    </a:ext>
                  </a:extLst>
                </a:gridCol>
                <a:gridCol w="1641548">
                  <a:extLst>
                    <a:ext uri="{9D8B030D-6E8A-4147-A177-3AD203B41FA5}">
                      <a16:colId xmlns:a16="http://schemas.microsoft.com/office/drawing/2014/main" val="20002"/>
                    </a:ext>
                  </a:extLst>
                </a:gridCol>
                <a:gridCol w="1641548">
                  <a:extLst>
                    <a:ext uri="{9D8B030D-6E8A-4147-A177-3AD203B41FA5}">
                      <a16:colId xmlns:a16="http://schemas.microsoft.com/office/drawing/2014/main" val="20003"/>
                    </a:ext>
                  </a:extLst>
                </a:gridCol>
                <a:gridCol w="1641548">
                  <a:extLst>
                    <a:ext uri="{9D8B030D-6E8A-4147-A177-3AD203B41FA5}">
                      <a16:colId xmlns:a16="http://schemas.microsoft.com/office/drawing/2014/main" val="20004"/>
                    </a:ext>
                  </a:extLst>
                </a:gridCol>
              </a:tblGrid>
              <a:tr h="247369">
                <a:tc>
                  <a:txBody>
                    <a:bodyPr/>
                    <a:lstStyle/>
                    <a:p>
                      <a:r>
                        <a:rPr lang="en-US" sz="1000" dirty="0"/>
                        <a:t>Part of Power Station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000" dirty="0"/>
                        <a:t>What happens here?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sz="1000" dirty="0"/>
                        <a:t>What energy occurs here?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2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686681">
                <a:tc>
                  <a:txBody>
                    <a:bodyPr/>
                    <a:lstStyle/>
                    <a:p>
                      <a:pPr>
                        <a:lnSpc>
                          <a:spcPts val="1000"/>
                        </a:lnSpc>
                        <a:spcAft>
                          <a:spcPts val="200"/>
                        </a:spcAft>
                      </a:pPr>
                      <a:r>
                        <a:rPr lang="en-US" sz="900" dirty="0"/>
                        <a:t>Furnace</a:t>
                      </a:r>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bg1"/>
                    </a:solidFill>
                  </a:tcPr>
                </a:tc>
                <a:tc>
                  <a:txBody>
                    <a:bodyPr/>
                    <a:lstStyle/>
                    <a:p>
                      <a:pPr>
                        <a:lnSpc>
                          <a:spcPct val="150000"/>
                        </a:lnSpc>
                        <a:spcAft>
                          <a:spcPts val="200"/>
                        </a:spcAft>
                      </a:pPr>
                      <a:r>
                        <a:rPr lang="en-US" sz="900" dirty="0"/>
                        <a:t>Gas, coal, oil or biomass </a:t>
                      </a:r>
                      <a:br>
                        <a:rPr lang="en-US" sz="900" dirty="0"/>
                      </a:br>
                      <a:r>
                        <a:rPr lang="en-US" sz="900" dirty="0"/>
                        <a:t>is</a:t>
                      </a:r>
                      <a:r>
                        <a:rPr lang="mr-IN" sz="900" dirty="0"/>
                        <a:t>…</a:t>
                      </a:r>
                      <a:br>
                        <a:rPr lang="en-GB" sz="900" dirty="0"/>
                      </a:br>
                      <a:r>
                        <a:rPr lang="en-GB" sz="900" dirty="0">
                          <a:solidFill>
                            <a:srgbClr val="FF6E00"/>
                          </a:solidFill>
                        </a:rPr>
                        <a:t>____________________</a:t>
                      </a:r>
                      <a:endParaRPr lang="en-US" sz="900" dirty="0">
                        <a:solidFill>
                          <a:srgbClr val="FF6E00"/>
                        </a:solidFill>
                      </a:endParaRPr>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bg1"/>
                    </a:solidFill>
                  </a:tcPr>
                </a:tc>
                <a:tc>
                  <a:txBody>
                    <a:bodyPr/>
                    <a:lstStyle/>
                    <a:p>
                      <a:pPr>
                        <a:lnSpc>
                          <a:spcPct val="150000"/>
                        </a:lnSpc>
                        <a:spcAft>
                          <a:spcPts val="200"/>
                        </a:spcAft>
                      </a:pPr>
                      <a:r>
                        <a:rPr lang="en-US" sz="900" dirty="0">
                          <a:solidFill>
                            <a:srgbClr val="FF6E00"/>
                          </a:solidFill>
                        </a:rPr>
                        <a:t>___________________</a:t>
                      </a:r>
                      <a:br>
                        <a:rPr lang="en-US" sz="900" dirty="0">
                          <a:solidFill>
                            <a:srgbClr val="FF6E00"/>
                          </a:solidFill>
                        </a:rPr>
                      </a:br>
                      <a:r>
                        <a:rPr lang="en-US" sz="900" dirty="0"/>
                        <a:t>energy in the fuel</a:t>
                      </a:r>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bg1"/>
                    </a:solidFill>
                  </a:tcPr>
                </a:tc>
                <a:tc>
                  <a:txBody>
                    <a:bodyPr/>
                    <a:lstStyle/>
                    <a:p>
                      <a:pPr>
                        <a:lnSpc>
                          <a:spcPct val="150000"/>
                        </a:lnSpc>
                        <a:spcAft>
                          <a:spcPts val="200"/>
                        </a:spcAft>
                      </a:pPr>
                      <a:r>
                        <a:rPr lang="en-US" sz="900" dirty="0"/>
                        <a:t>is transferred to</a:t>
                      </a:r>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accent1">
                        <a:lumMod val="20000"/>
                        <a:lumOff val="80000"/>
                      </a:schemeClr>
                    </a:solidFill>
                  </a:tcPr>
                </a:tc>
                <a:tc>
                  <a:txBody>
                    <a:bodyPr/>
                    <a:lstStyle/>
                    <a:p>
                      <a:pPr marL="0" marR="0" indent="0" algn="l" defTabSz="457257" rtl="0" eaLnBrk="1" fontAlgn="auto" latinLnBrk="0" hangingPunct="1">
                        <a:lnSpc>
                          <a:spcPct val="150000"/>
                        </a:lnSpc>
                        <a:spcBef>
                          <a:spcPts val="0"/>
                        </a:spcBef>
                        <a:spcAft>
                          <a:spcPts val="200"/>
                        </a:spcAft>
                        <a:buClrTx/>
                        <a:buSzTx/>
                        <a:buFontTx/>
                        <a:buNone/>
                        <a:tabLst/>
                        <a:defRPr/>
                      </a:pPr>
                      <a:r>
                        <a:rPr lang="en-US" sz="900" dirty="0">
                          <a:solidFill>
                            <a:srgbClr val="FF6E00"/>
                          </a:solidFill>
                        </a:rPr>
                        <a:t>___________________</a:t>
                      </a:r>
                      <a:br>
                        <a:rPr lang="en-US" sz="900" dirty="0">
                          <a:solidFill>
                            <a:srgbClr val="FF6E00"/>
                          </a:solidFill>
                        </a:rPr>
                      </a:br>
                      <a:r>
                        <a:rPr lang="en-US" sz="900" dirty="0"/>
                        <a:t>energy</a:t>
                      </a:r>
                    </a:p>
                    <a:p>
                      <a:pPr>
                        <a:lnSpc>
                          <a:spcPct val="150000"/>
                        </a:lnSpc>
                        <a:spcAft>
                          <a:spcPts val="200"/>
                        </a:spcAft>
                      </a:pPr>
                      <a:endParaRPr lang="en-US" sz="900" dirty="0"/>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80000">
                <a:tc>
                  <a:txBody>
                    <a:bodyPr/>
                    <a:lstStyle/>
                    <a:p>
                      <a:pPr>
                        <a:lnSpc>
                          <a:spcPts val="1000"/>
                        </a:lnSpc>
                        <a:spcAft>
                          <a:spcPts val="200"/>
                        </a:spcAft>
                      </a:pPr>
                      <a:r>
                        <a:rPr lang="en-US" sz="900" dirty="0"/>
                        <a:t>Boiler</a:t>
                      </a:r>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solidFill>
                        <a:srgbClr val="54565A"/>
                      </a:solid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bg1"/>
                    </a:solidFill>
                  </a:tcPr>
                </a:tc>
                <a:tc>
                  <a:txBody>
                    <a:bodyPr/>
                    <a:lstStyle/>
                    <a:p>
                      <a:pPr>
                        <a:lnSpc>
                          <a:spcPct val="150000"/>
                        </a:lnSpc>
                        <a:spcAft>
                          <a:spcPts val="200"/>
                        </a:spcAft>
                      </a:pPr>
                      <a:r>
                        <a:rPr lang="en-US" sz="900" dirty="0"/>
                        <a:t>Water is heated</a:t>
                      </a:r>
                      <a:r>
                        <a:rPr lang="en-US" sz="900" baseline="0" dirty="0"/>
                        <a:t> and turned into</a:t>
                      </a:r>
                      <a:r>
                        <a:rPr lang="mr-IN" sz="900" baseline="0" dirty="0"/>
                        <a:t>…</a:t>
                      </a:r>
                      <a:br>
                        <a:rPr lang="en-GB" sz="900" dirty="0"/>
                      </a:br>
                      <a:r>
                        <a:rPr lang="en-GB" sz="900" dirty="0">
                          <a:solidFill>
                            <a:srgbClr val="FF6E00"/>
                          </a:solidFill>
                        </a:rPr>
                        <a:t>____________________</a:t>
                      </a:r>
                      <a:endParaRPr lang="en-US" sz="900" dirty="0">
                        <a:solidFill>
                          <a:srgbClr val="FF6E00"/>
                        </a:solidFill>
                      </a:endParaRPr>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solidFill>
                        <a:srgbClr val="54565A"/>
                      </a:solid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bg1"/>
                    </a:solidFill>
                  </a:tcPr>
                </a:tc>
                <a:tc>
                  <a:txBody>
                    <a:bodyPr/>
                    <a:lstStyle/>
                    <a:p>
                      <a:pPr>
                        <a:lnSpc>
                          <a:spcPct val="150000"/>
                        </a:lnSpc>
                        <a:spcAft>
                          <a:spcPts val="200"/>
                        </a:spcAft>
                      </a:pPr>
                      <a:r>
                        <a:rPr lang="en-US" sz="900" dirty="0">
                          <a:solidFill>
                            <a:srgbClr val="FF6E00"/>
                          </a:solidFill>
                        </a:rPr>
                        <a:t>___________________</a:t>
                      </a:r>
                      <a:br>
                        <a:rPr lang="en-US" sz="900" dirty="0">
                          <a:solidFill>
                            <a:srgbClr val="FF6E00"/>
                          </a:solidFill>
                        </a:rPr>
                      </a:br>
                      <a:r>
                        <a:rPr lang="en-US" sz="900" dirty="0"/>
                        <a:t>energy</a:t>
                      </a:r>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solidFill>
                        <a:srgbClr val="54565A"/>
                      </a:solid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bg1"/>
                    </a:solidFill>
                  </a:tcPr>
                </a:tc>
                <a:tc>
                  <a:txBody>
                    <a:bodyPr/>
                    <a:lstStyle/>
                    <a:p>
                      <a:pPr marL="0" marR="0" indent="0" algn="l" defTabSz="457257" rtl="0" eaLnBrk="1" fontAlgn="auto" latinLnBrk="0" hangingPunct="1">
                        <a:lnSpc>
                          <a:spcPct val="150000"/>
                        </a:lnSpc>
                        <a:spcBef>
                          <a:spcPts val="0"/>
                        </a:spcBef>
                        <a:spcAft>
                          <a:spcPts val="200"/>
                        </a:spcAft>
                        <a:buClrTx/>
                        <a:buSzTx/>
                        <a:buFontTx/>
                        <a:buNone/>
                        <a:tabLst/>
                        <a:defRPr/>
                      </a:pPr>
                      <a:r>
                        <a:rPr lang="en-US" sz="900" dirty="0"/>
                        <a:t>is transferred to</a:t>
                      </a:r>
                    </a:p>
                    <a:p>
                      <a:pPr>
                        <a:lnSpc>
                          <a:spcPct val="150000"/>
                        </a:lnSpc>
                        <a:spcAft>
                          <a:spcPts val="200"/>
                        </a:spcAft>
                      </a:pPr>
                      <a:endParaRPr lang="en-US" sz="900" dirty="0"/>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solidFill>
                        <a:srgbClr val="54565A"/>
                      </a:solid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accent1">
                        <a:lumMod val="20000"/>
                        <a:lumOff val="80000"/>
                      </a:schemeClr>
                    </a:solidFill>
                  </a:tcPr>
                </a:tc>
                <a:tc>
                  <a:txBody>
                    <a:bodyPr/>
                    <a:lstStyle/>
                    <a:p>
                      <a:pPr marL="0" marR="0" indent="0" algn="l" defTabSz="457257" rtl="0" eaLnBrk="1" fontAlgn="auto" latinLnBrk="0" hangingPunct="1">
                        <a:lnSpc>
                          <a:spcPct val="150000"/>
                        </a:lnSpc>
                        <a:spcBef>
                          <a:spcPts val="0"/>
                        </a:spcBef>
                        <a:spcAft>
                          <a:spcPts val="200"/>
                        </a:spcAft>
                        <a:buClrTx/>
                        <a:buSzTx/>
                        <a:buFontTx/>
                        <a:buNone/>
                        <a:tabLst/>
                        <a:defRPr/>
                      </a:pPr>
                      <a:r>
                        <a:rPr lang="en-US" sz="900" dirty="0">
                          <a:solidFill>
                            <a:srgbClr val="FF6E00"/>
                          </a:solidFill>
                        </a:rPr>
                        <a:t>___________________</a:t>
                      </a:r>
                      <a:br>
                        <a:rPr lang="en-US" sz="900" dirty="0"/>
                      </a:br>
                      <a:r>
                        <a:rPr lang="en-US" sz="900" dirty="0"/>
                        <a:t>energy of the moving steam</a:t>
                      </a:r>
                    </a:p>
                    <a:p>
                      <a:pPr>
                        <a:lnSpc>
                          <a:spcPct val="150000"/>
                        </a:lnSpc>
                        <a:spcAft>
                          <a:spcPts val="200"/>
                        </a:spcAft>
                      </a:pPr>
                      <a:endParaRPr lang="en-US" sz="900" dirty="0"/>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solidFill>
                        <a:srgbClr val="54565A"/>
                      </a:solid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25895">
                <a:tc>
                  <a:txBody>
                    <a:bodyPr/>
                    <a:lstStyle/>
                    <a:p>
                      <a:pPr>
                        <a:lnSpc>
                          <a:spcPts val="1000"/>
                        </a:lnSpc>
                        <a:spcAft>
                          <a:spcPts val="200"/>
                        </a:spcAft>
                      </a:pPr>
                      <a:r>
                        <a:rPr lang="en-US" sz="900" dirty="0"/>
                        <a:t>Turbine</a:t>
                      </a:r>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solidFill>
                        <a:srgbClr val="54565A"/>
                      </a:solid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bg1"/>
                    </a:solidFill>
                  </a:tcPr>
                </a:tc>
                <a:tc>
                  <a:txBody>
                    <a:bodyPr/>
                    <a:lstStyle/>
                    <a:p>
                      <a:pPr>
                        <a:lnSpc>
                          <a:spcPct val="150000"/>
                        </a:lnSpc>
                        <a:spcAft>
                          <a:spcPts val="200"/>
                        </a:spcAft>
                      </a:pPr>
                      <a:r>
                        <a:rPr lang="en-US" sz="900" dirty="0"/>
                        <a:t>Super</a:t>
                      </a:r>
                      <a:r>
                        <a:rPr lang="en-US" sz="900" baseline="0" dirty="0"/>
                        <a:t> heated </a:t>
                      </a:r>
                      <a:r>
                        <a:rPr lang="en-US" sz="900" baseline="0" dirty="0">
                          <a:solidFill>
                            <a:srgbClr val="FF6E00"/>
                          </a:solidFill>
                        </a:rPr>
                        <a:t>__________</a:t>
                      </a:r>
                      <a:br>
                        <a:rPr lang="en-US" sz="900" baseline="0" dirty="0">
                          <a:solidFill>
                            <a:srgbClr val="FF6E00"/>
                          </a:solidFill>
                        </a:rPr>
                      </a:br>
                      <a:r>
                        <a:rPr lang="en-US" sz="900" baseline="0" dirty="0"/>
                        <a:t>turns the blades of the</a:t>
                      </a:r>
                      <a:br>
                        <a:rPr lang="en-US" sz="900" baseline="0" dirty="0"/>
                      </a:br>
                      <a:r>
                        <a:rPr lang="en-US" sz="900" baseline="0" dirty="0"/>
                        <a:t>turbine </a:t>
                      </a:r>
                      <a:r>
                        <a:rPr lang="en-US" sz="900" baseline="0" dirty="0">
                          <a:solidFill>
                            <a:srgbClr val="FF6E00"/>
                          </a:solidFill>
                        </a:rPr>
                        <a:t>_______________</a:t>
                      </a:r>
                      <a:endParaRPr lang="en-US" sz="900" dirty="0">
                        <a:solidFill>
                          <a:srgbClr val="FF6E00"/>
                        </a:solidFill>
                      </a:endParaRPr>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solidFill>
                        <a:srgbClr val="54565A"/>
                      </a:solid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bg1"/>
                    </a:solidFill>
                  </a:tcPr>
                </a:tc>
                <a:tc>
                  <a:txBody>
                    <a:bodyPr/>
                    <a:lstStyle/>
                    <a:p>
                      <a:pPr marL="0" marR="0" indent="0" algn="l" defTabSz="457257" rtl="0" eaLnBrk="1" fontAlgn="auto" latinLnBrk="0" hangingPunct="1">
                        <a:lnSpc>
                          <a:spcPct val="150000"/>
                        </a:lnSpc>
                        <a:spcBef>
                          <a:spcPts val="0"/>
                        </a:spcBef>
                        <a:spcAft>
                          <a:spcPts val="200"/>
                        </a:spcAft>
                        <a:buClrTx/>
                        <a:buSzTx/>
                        <a:buFontTx/>
                        <a:buNone/>
                        <a:tabLst/>
                        <a:defRPr/>
                      </a:pPr>
                      <a:r>
                        <a:rPr lang="en-US" sz="900" dirty="0"/>
                        <a:t>The </a:t>
                      </a:r>
                      <a:r>
                        <a:rPr lang="en-US" sz="900" dirty="0">
                          <a:solidFill>
                            <a:srgbClr val="FF6E00"/>
                          </a:solidFill>
                        </a:rPr>
                        <a:t>________________</a:t>
                      </a:r>
                      <a:br>
                        <a:rPr lang="en-US" sz="900" dirty="0">
                          <a:solidFill>
                            <a:srgbClr val="FF6E00"/>
                          </a:solidFill>
                        </a:rPr>
                      </a:br>
                      <a:r>
                        <a:rPr lang="en-US" sz="900" dirty="0"/>
                        <a:t>energy of the moving steam</a:t>
                      </a:r>
                    </a:p>
                    <a:p>
                      <a:pPr>
                        <a:lnSpc>
                          <a:spcPct val="150000"/>
                        </a:lnSpc>
                        <a:spcAft>
                          <a:spcPts val="200"/>
                        </a:spcAft>
                      </a:pPr>
                      <a:endParaRPr lang="en-US" sz="900" dirty="0"/>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solidFill>
                        <a:srgbClr val="54565A"/>
                      </a:solid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bg1"/>
                    </a:solidFill>
                  </a:tcPr>
                </a:tc>
                <a:tc>
                  <a:txBody>
                    <a:bodyPr/>
                    <a:lstStyle/>
                    <a:p>
                      <a:pPr marL="0" marR="0" indent="0" algn="l" defTabSz="457257" rtl="0" eaLnBrk="1" fontAlgn="auto" latinLnBrk="0" hangingPunct="1">
                        <a:lnSpc>
                          <a:spcPct val="150000"/>
                        </a:lnSpc>
                        <a:spcBef>
                          <a:spcPts val="0"/>
                        </a:spcBef>
                        <a:spcAft>
                          <a:spcPts val="200"/>
                        </a:spcAft>
                        <a:buClrTx/>
                        <a:buSzTx/>
                        <a:buFontTx/>
                        <a:buNone/>
                        <a:tabLst/>
                        <a:defRPr/>
                      </a:pPr>
                      <a:r>
                        <a:rPr lang="en-US" sz="900" dirty="0"/>
                        <a:t>is transferred to</a:t>
                      </a:r>
                    </a:p>
                    <a:p>
                      <a:pPr>
                        <a:lnSpc>
                          <a:spcPct val="150000"/>
                        </a:lnSpc>
                        <a:spcAft>
                          <a:spcPts val="200"/>
                        </a:spcAft>
                      </a:pPr>
                      <a:endParaRPr lang="en-US" sz="900" dirty="0"/>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solidFill>
                        <a:srgbClr val="54565A"/>
                      </a:solid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accent1">
                        <a:lumMod val="20000"/>
                        <a:lumOff val="80000"/>
                      </a:schemeClr>
                    </a:solidFill>
                  </a:tcPr>
                </a:tc>
                <a:tc>
                  <a:txBody>
                    <a:bodyPr/>
                    <a:lstStyle/>
                    <a:p>
                      <a:pPr marL="0" marR="0" indent="0" algn="l" defTabSz="457257" rtl="0" eaLnBrk="1" fontAlgn="auto" latinLnBrk="0" hangingPunct="1">
                        <a:lnSpc>
                          <a:spcPct val="150000"/>
                        </a:lnSpc>
                        <a:spcBef>
                          <a:spcPts val="0"/>
                        </a:spcBef>
                        <a:spcAft>
                          <a:spcPts val="200"/>
                        </a:spcAft>
                        <a:buClrTx/>
                        <a:buSzTx/>
                        <a:buFontTx/>
                        <a:buNone/>
                        <a:tabLst/>
                        <a:defRPr/>
                      </a:pPr>
                      <a:r>
                        <a:rPr lang="en-US" sz="900" dirty="0">
                          <a:solidFill>
                            <a:srgbClr val="FF6E00"/>
                          </a:solidFill>
                        </a:rPr>
                        <a:t>___________________</a:t>
                      </a:r>
                      <a:br>
                        <a:rPr lang="en-US" sz="900" dirty="0"/>
                      </a:br>
                      <a:r>
                        <a:rPr lang="en-US" sz="900" dirty="0"/>
                        <a:t>energy of the turbine</a:t>
                      </a:r>
                    </a:p>
                    <a:p>
                      <a:pPr>
                        <a:lnSpc>
                          <a:spcPct val="150000"/>
                        </a:lnSpc>
                        <a:spcAft>
                          <a:spcPts val="200"/>
                        </a:spcAft>
                      </a:pPr>
                      <a:endParaRPr lang="en-US" sz="900" dirty="0"/>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solidFill>
                        <a:srgbClr val="54565A"/>
                      </a:solid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79142">
                <a:tc>
                  <a:txBody>
                    <a:bodyPr/>
                    <a:lstStyle/>
                    <a:p>
                      <a:pPr>
                        <a:lnSpc>
                          <a:spcPts val="1000"/>
                        </a:lnSpc>
                        <a:spcAft>
                          <a:spcPts val="200"/>
                        </a:spcAft>
                      </a:pPr>
                      <a:r>
                        <a:rPr lang="en-US" sz="900" dirty="0"/>
                        <a:t>Generator</a:t>
                      </a:r>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solidFill>
                        <a:srgbClr val="54565A"/>
                      </a:solid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bg1"/>
                    </a:solidFill>
                  </a:tcPr>
                </a:tc>
                <a:tc>
                  <a:txBody>
                    <a:bodyPr/>
                    <a:lstStyle/>
                    <a:p>
                      <a:pPr>
                        <a:lnSpc>
                          <a:spcPts val="1400"/>
                        </a:lnSpc>
                        <a:spcAft>
                          <a:spcPts val="200"/>
                        </a:spcAft>
                      </a:pPr>
                      <a:r>
                        <a:rPr lang="en-US" sz="900" dirty="0"/>
                        <a:t>A coil is </a:t>
                      </a:r>
                      <a:r>
                        <a:rPr lang="en-US" sz="900" dirty="0">
                          <a:solidFill>
                            <a:srgbClr val="FF6E00"/>
                          </a:solidFill>
                        </a:rPr>
                        <a:t>_____________</a:t>
                      </a:r>
                      <a:br>
                        <a:rPr lang="en-US" sz="900" dirty="0">
                          <a:solidFill>
                            <a:srgbClr val="FF6E00"/>
                          </a:solidFill>
                        </a:rPr>
                      </a:br>
                      <a:r>
                        <a:rPr lang="en-US" sz="900" dirty="0"/>
                        <a:t>inside the magnetic field</a:t>
                      </a:r>
                      <a:br>
                        <a:rPr lang="en-US" sz="900" dirty="0"/>
                      </a:br>
                      <a:r>
                        <a:rPr lang="en-US" sz="900" dirty="0"/>
                        <a:t>to</a:t>
                      </a:r>
                      <a:r>
                        <a:rPr lang="en-US" sz="900" baseline="0" dirty="0"/>
                        <a:t> produce an electric</a:t>
                      </a:r>
                      <a:br>
                        <a:rPr lang="en-US" sz="900" baseline="0" dirty="0"/>
                      </a:br>
                      <a:r>
                        <a:rPr lang="en-US" sz="900" baseline="0" dirty="0">
                          <a:solidFill>
                            <a:srgbClr val="FF6E00"/>
                          </a:solidFill>
                        </a:rPr>
                        <a:t>____________</a:t>
                      </a:r>
                      <a:endParaRPr lang="en-US" sz="900" dirty="0">
                        <a:solidFill>
                          <a:srgbClr val="FF6E00"/>
                        </a:solidFill>
                      </a:endParaRPr>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solidFill>
                        <a:srgbClr val="54565A"/>
                      </a:solid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bg1"/>
                    </a:solidFill>
                  </a:tcPr>
                </a:tc>
                <a:tc>
                  <a:txBody>
                    <a:bodyPr/>
                    <a:lstStyle/>
                    <a:p>
                      <a:pPr marL="0" marR="0" indent="0" algn="l" defTabSz="457257" rtl="0" eaLnBrk="1" fontAlgn="auto" latinLnBrk="0" hangingPunct="1">
                        <a:lnSpc>
                          <a:spcPct val="150000"/>
                        </a:lnSpc>
                        <a:spcBef>
                          <a:spcPts val="0"/>
                        </a:spcBef>
                        <a:spcAft>
                          <a:spcPts val="200"/>
                        </a:spcAft>
                        <a:buClrTx/>
                        <a:buSzTx/>
                        <a:buFontTx/>
                        <a:buNone/>
                        <a:tabLst/>
                        <a:defRPr/>
                      </a:pPr>
                      <a:r>
                        <a:rPr lang="en-US" sz="900" dirty="0">
                          <a:solidFill>
                            <a:srgbClr val="FF6E00"/>
                          </a:solidFill>
                        </a:rPr>
                        <a:t>___________________</a:t>
                      </a:r>
                      <a:br>
                        <a:rPr lang="en-US" sz="900" dirty="0">
                          <a:solidFill>
                            <a:srgbClr val="FF6E00"/>
                          </a:solidFill>
                        </a:rPr>
                      </a:br>
                      <a:r>
                        <a:rPr lang="en-US" sz="900" dirty="0"/>
                        <a:t>Energy of the moving coil</a:t>
                      </a:r>
                    </a:p>
                    <a:p>
                      <a:pPr>
                        <a:lnSpc>
                          <a:spcPct val="150000"/>
                        </a:lnSpc>
                        <a:spcAft>
                          <a:spcPts val="200"/>
                        </a:spcAft>
                      </a:pPr>
                      <a:endParaRPr lang="en-US" sz="900" dirty="0"/>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solidFill>
                        <a:srgbClr val="54565A"/>
                      </a:solid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bg1"/>
                    </a:solidFill>
                  </a:tcPr>
                </a:tc>
                <a:tc>
                  <a:txBody>
                    <a:bodyPr/>
                    <a:lstStyle/>
                    <a:p>
                      <a:pPr marL="0" marR="0" indent="0" algn="l" defTabSz="457257" rtl="0" eaLnBrk="1" fontAlgn="auto" latinLnBrk="0" hangingPunct="1">
                        <a:lnSpc>
                          <a:spcPct val="150000"/>
                        </a:lnSpc>
                        <a:spcBef>
                          <a:spcPts val="0"/>
                        </a:spcBef>
                        <a:spcAft>
                          <a:spcPts val="200"/>
                        </a:spcAft>
                        <a:buClrTx/>
                        <a:buSzTx/>
                        <a:buFontTx/>
                        <a:buNone/>
                        <a:tabLst/>
                        <a:defRPr/>
                      </a:pPr>
                      <a:r>
                        <a:rPr lang="en-US" sz="900" dirty="0"/>
                        <a:t>is transferred to</a:t>
                      </a:r>
                    </a:p>
                    <a:p>
                      <a:pPr>
                        <a:lnSpc>
                          <a:spcPct val="150000"/>
                        </a:lnSpc>
                        <a:spcAft>
                          <a:spcPts val="200"/>
                        </a:spcAft>
                      </a:pPr>
                      <a:endParaRPr lang="en-US" sz="900" dirty="0"/>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solidFill>
                        <a:srgbClr val="54565A"/>
                      </a:solid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accent1">
                        <a:lumMod val="20000"/>
                        <a:lumOff val="80000"/>
                      </a:schemeClr>
                    </a:solidFill>
                  </a:tcPr>
                </a:tc>
                <a:tc>
                  <a:txBody>
                    <a:bodyPr/>
                    <a:lstStyle/>
                    <a:p>
                      <a:pPr marL="0" marR="0" indent="0" algn="l" defTabSz="457257" rtl="0" eaLnBrk="1" fontAlgn="auto" latinLnBrk="0" hangingPunct="1">
                        <a:lnSpc>
                          <a:spcPct val="150000"/>
                        </a:lnSpc>
                        <a:spcBef>
                          <a:spcPts val="0"/>
                        </a:spcBef>
                        <a:spcAft>
                          <a:spcPts val="200"/>
                        </a:spcAft>
                        <a:buClrTx/>
                        <a:buSzTx/>
                        <a:buFontTx/>
                        <a:buNone/>
                        <a:tabLst/>
                        <a:defRPr/>
                      </a:pPr>
                      <a:r>
                        <a:rPr lang="en-US" sz="900" dirty="0">
                          <a:solidFill>
                            <a:srgbClr val="FF6E00"/>
                          </a:solidFill>
                        </a:rPr>
                        <a:t>___________________</a:t>
                      </a:r>
                      <a:br>
                        <a:rPr lang="en-US" sz="900" dirty="0"/>
                      </a:br>
                      <a:r>
                        <a:rPr lang="en-US" sz="900" dirty="0"/>
                        <a:t>energy in the wires for use in homes and industry</a:t>
                      </a:r>
                    </a:p>
                    <a:p>
                      <a:pPr>
                        <a:lnSpc>
                          <a:spcPct val="150000"/>
                        </a:lnSpc>
                        <a:spcAft>
                          <a:spcPts val="200"/>
                        </a:spcAft>
                      </a:pPr>
                      <a:endParaRPr lang="en-US" sz="900" dirty="0"/>
                    </a:p>
                  </a:txBody>
                  <a:tcPr>
                    <a:lnL w="12700" cap="flat" cmpd="sng" algn="ctr">
                      <a:solidFill>
                        <a:srgbClr val="54565A"/>
                      </a:solidFill>
                      <a:prstDash val="solid"/>
                      <a:round/>
                      <a:headEnd type="none" w="med" len="med"/>
                      <a:tailEnd type="none" w="med" len="med"/>
                    </a:lnL>
                    <a:lnR w="12700" cap="flat" cmpd="sng" algn="ctr">
                      <a:solidFill>
                        <a:srgbClr val="54565A"/>
                      </a:solidFill>
                      <a:prstDash val="solid"/>
                      <a:round/>
                      <a:headEnd type="none" w="med" len="med"/>
                      <a:tailEnd type="none" w="med" len="med"/>
                    </a:lnR>
                    <a:lnT w="12700" cap="flat" cmpd="sng" algn="ctr">
                      <a:solidFill>
                        <a:srgbClr val="54565A"/>
                      </a:solidFill>
                      <a:prstDash val="solid"/>
                      <a:round/>
                      <a:headEnd type="none" w="med" len="med"/>
                      <a:tailEnd type="none" w="med" len="med"/>
                    </a:lnT>
                    <a:lnB w="12700" cap="flat" cmpd="sng" algn="ctr">
                      <a:solidFill>
                        <a:srgbClr val="54565A"/>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cxnSp>
        <p:nvCxnSpPr>
          <p:cNvPr id="4" name="Straight Arrow Connector 3"/>
          <p:cNvCxnSpPr/>
          <p:nvPr/>
        </p:nvCxnSpPr>
        <p:spPr>
          <a:xfrm>
            <a:off x="5527964" y="1529541"/>
            <a:ext cx="1163781" cy="0"/>
          </a:xfrm>
          <a:prstGeom prst="straightConnector1">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5527964" y="2452254"/>
            <a:ext cx="1163781" cy="0"/>
          </a:xfrm>
          <a:prstGeom prst="straightConnector1">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5527964" y="3333407"/>
            <a:ext cx="1163781" cy="0"/>
          </a:xfrm>
          <a:prstGeom prst="straightConnector1">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5527964" y="4139740"/>
            <a:ext cx="1163781" cy="0"/>
          </a:xfrm>
          <a:prstGeom prst="straightConnector1">
            <a:avLst/>
          </a:prstGeom>
          <a:ln>
            <a:tailEnd type="triangle" w="lg" len="lg"/>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24" y="1491648"/>
            <a:ext cx="720000" cy="2752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224" y="1909122"/>
            <a:ext cx="720000" cy="920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678" y="2990961"/>
            <a:ext cx="589091" cy="6480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224" y="3919544"/>
            <a:ext cx="720000" cy="633913"/>
          </a:xfrm>
          <a:prstGeom prst="rect">
            <a:avLst/>
          </a:prstGeom>
        </p:spPr>
      </p:pic>
    </p:spTree>
    <p:extLst>
      <p:ext uri="{BB962C8B-B14F-4D97-AF65-F5344CB8AC3E}">
        <p14:creationId xmlns:p14="http://schemas.microsoft.com/office/powerpoint/2010/main" val="1128809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at on a body of water&#10;&#10;Description automatically generated">
            <a:extLst>
              <a:ext uri="{FF2B5EF4-FFF2-40B4-BE49-F238E27FC236}">
                <a16:creationId xmlns:a16="http://schemas.microsoft.com/office/drawing/2014/main" id="{0D690D50-41A3-224E-A6CE-697CF7E8704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4423" b="-9302"/>
          <a:stretch/>
        </p:blipFill>
        <p:spPr>
          <a:xfrm>
            <a:off x="0" y="0"/>
            <a:ext cx="7825153" cy="5143500"/>
          </a:xfrm>
          <a:prstGeom prst="rect">
            <a:avLst/>
          </a:prstGeom>
        </p:spPr>
      </p:pic>
      <p:sp>
        <p:nvSpPr>
          <p:cNvPr id="7" name="object 36">
            <a:extLst>
              <a:ext uri="{FF2B5EF4-FFF2-40B4-BE49-F238E27FC236}">
                <a16:creationId xmlns:a16="http://schemas.microsoft.com/office/drawing/2014/main" id="{5B85BBC4-4DA8-4C69-A799-FD4E1B399E9C}"/>
              </a:ext>
            </a:extLst>
          </p:cNvPr>
          <p:cNvSpPr txBox="1"/>
          <p:nvPr/>
        </p:nvSpPr>
        <p:spPr>
          <a:xfrm>
            <a:off x="4826977" y="0"/>
            <a:ext cx="4317023" cy="4524756"/>
          </a:xfrm>
          <a:prstGeom prst="rect">
            <a:avLst/>
          </a:prstGeom>
          <a:gradFill flip="none" rotWithShape="1">
            <a:gsLst>
              <a:gs pos="0">
                <a:schemeClr val="bg1">
                  <a:alpha val="0"/>
                </a:schemeClr>
              </a:gs>
              <a:gs pos="49000">
                <a:schemeClr val="bg1"/>
              </a:gs>
            </a:gsLst>
            <a:lin ang="0" scaled="1"/>
            <a:tileRect/>
          </a:gradFill>
        </p:spPr>
        <p:txBody>
          <a:bodyPr vert="horz" wrap="square" lIns="180000" tIns="1080000" rIns="180000" bIns="360000" rtlCol="0" anchor="t">
            <a:noAutofit/>
          </a:bodyPr>
          <a:lstStyle/>
          <a:p>
            <a:pPr defTabSz="609493">
              <a:spcAft>
                <a:spcPts val="400"/>
              </a:spcAft>
              <a:buClr>
                <a:srgbClr val="FF6E00"/>
              </a:buClr>
              <a:buSzPct val="90000"/>
              <a:tabLst>
                <a:tab pos="926465" algn="l"/>
                <a:tab pos="927100" algn="l"/>
              </a:tabLst>
            </a:pPr>
            <a:endParaRPr lang="en-US" b="1" dirty="0">
              <a:solidFill>
                <a:schemeClr val="bg1"/>
              </a:solidFill>
              <a:latin typeface="Arial" charset="0"/>
              <a:ea typeface="Arial" charset="0"/>
              <a:cs typeface="Arial"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24756"/>
            <a:ext cx="9144000" cy="618744"/>
          </a:xfrm>
          <a:prstGeom prst="rect">
            <a:avLst/>
          </a:prstGeom>
        </p:spPr>
      </p:pic>
      <p:sp>
        <p:nvSpPr>
          <p:cNvPr id="6" name="Rectangle 5">
            <a:extLst>
              <a:ext uri="{FF2B5EF4-FFF2-40B4-BE49-F238E27FC236}">
                <a16:creationId xmlns:a16="http://schemas.microsoft.com/office/drawing/2014/main" id="{969CC27E-0298-4E25-BACB-A71498EEC8C2}"/>
              </a:ext>
            </a:extLst>
          </p:cNvPr>
          <p:cNvSpPr/>
          <p:nvPr/>
        </p:nvSpPr>
        <p:spPr>
          <a:xfrm>
            <a:off x="5732585" y="615415"/>
            <a:ext cx="3121269" cy="1603003"/>
          </a:xfrm>
          <a:prstGeom prst="rect">
            <a:avLst/>
          </a:prstGeom>
        </p:spPr>
        <p:txBody>
          <a:bodyPr wrap="square" lIns="0" tIns="0" rIns="0" bIns="0">
            <a:spAutoFit/>
          </a:bodyPr>
          <a:lstStyle/>
          <a:p>
            <a:pPr marR="70831" defTabSz="457120">
              <a:lnSpc>
                <a:spcPts val="2500"/>
              </a:lnSpc>
              <a:spcAft>
                <a:spcPts val="1000"/>
              </a:spcAft>
              <a:defRPr/>
            </a:pPr>
            <a:r>
              <a:rPr lang="en-US" sz="2400" b="1" spc="-42" dirty="0">
                <a:solidFill>
                  <a:srgbClr val="FF6E00"/>
                </a:solidFill>
                <a:latin typeface="Arial" panose="020B0604020202020204" pitchFamily="34" charset="0"/>
                <a:ea typeface="Helvetica" charset="0"/>
                <a:cs typeface="Arial" panose="020B0604020202020204" pitchFamily="34" charset="0"/>
              </a:rPr>
              <a:t>Where does the energy in the wind that powers Britannia to 60mph originally come from?</a:t>
            </a:r>
            <a:endParaRPr lang="en-US" sz="2400" b="1" dirty="0">
              <a:solidFill>
                <a:srgbClr val="FF6E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807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6C7AE0-8FB8-C948-A3EF-BDA2AC1DA193}"/>
              </a:ext>
            </a:extLst>
          </p:cNvPr>
          <p:cNvSpPr/>
          <p:nvPr/>
        </p:nvSpPr>
        <p:spPr>
          <a:xfrm>
            <a:off x="503999" y="152400"/>
            <a:ext cx="6714485" cy="467500"/>
          </a:xfrm>
          <a:prstGeom prst="rect">
            <a:avLst/>
          </a:prstGeom>
        </p:spPr>
        <p:txBody>
          <a:bodyPr wrap="square" lIns="0">
            <a:spAutoFit/>
          </a:bodyPr>
          <a:lstStyle/>
          <a:p>
            <a:pPr marR="70831" defTabSz="457120">
              <a:defRPr/>
            </a:pPr>
            <a:r>
              <a:rPr lang="en-GB" sz="2400" b="1" spc="-42" dirty="0">
                <a:solidFill>
                  <a:schemeClr val="bg1"/>
                </a:solidFill>
                <a:latin typeface="Arial" panose="020B0604020202020204" pitchFamily="34" charset="0"/>
                <a:ea typeface="Helvetica" charset="0"/>
                <a:cs typeface="Arial" panose="020B0604020202020204" pitchFamily="34" charset="0"/>
              </a:rPr>
              <a:t>Taking it further  </a:t>
            </a:r>
            <a:r>
              <a:rPr lang="en-GB" sz="1500" b="1" spc="-42" dirty="0">
                <a:solidFill>
                  <a:schemeClr val="bg1"/>
                </a:solidFill>
                <a:latin typeface="Arial" panose="020B0604020202020204" pitchFamily="34" charset="0"/>
                <a:ea typeface="Helvetica" charset="0"/>
                <a:cs typeface="Arial" panose="020B0604020202020204" pitchFamily="34" charset="0"/>
              </a:rPr>
              <a:t>-  Energy Generation Nuclear Power</a:t>
            </a:r>
            <a:endParaRPr lang="en-US" sz="15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B8BD20D-42CD-074E-932C-154E3224C21F}"/>
              </a:ext>
            </a:extLst>
          </p:cNvPr>
          <p:cNvSpPr txBox="1"/>
          <p:nvPr/>
        </p:nvSpPr>
        <p:spPr>
          <a:xfrm>
            <a:off x="504000" y="1666973"/>
            <a:ext cx="6213323" cy="276998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371402">
              <a:lnSpc>
                <a:spcPts val="1200"/>
              </a:lnSpc>
              <a:spcAft>
                <a:spcPts val="400"/>
              </a:spcAft>
              <a:buClr>
                <a:schemeClr val="accent3"/>
              </a:buClr>
              <a:buSzPct val="100000"/>
              <a:tabLst>
                <a:tab pos="563563" algn="l"/>
              </a:tabLst>
              <a:defRPr/>
            </a:pPr>
            <a:r>
              <a:rPr lang="en-US" sz="1400" b="1" dirty="0">
                <a:solidFill>
                  <a:srgbClr val="54565A"/>
                </a:solidFill>
                <a:latin typeface="Arial" panose="020B0604020202020204" pitchFamily="34" charset="0"/>
                <a:ea typeface="Arial" charset="0"/>
                <a:cs typeface="Arial" panose="020B0604020202020204" pitchFamily="34" charset="0"/>
              </a:rPr>
              <a:t>Calder Hall Nuclear power station (</a:t>
            </a:r>
            <a:r>
              <a:rPr lang="en-US" sz="1400" b="1" dirty="0" err="1">
                <a:solidFill>
                  <a:srgbClr val="54565A"/>
                </a:solidFill>
                <a:latin typeface="Arial" panose="020B0604020202020204" pitchFamily="34" charset="0"/>
                <a:ea typeface="Arial" charset="0"/>
                <a:cs typeface="Arial" panose="020B0604020202020204" pitchFamily="34" charset="0"/>
              </a:rPr>
              <a:t>Sellafield</a:t>
            </a:r>
            <a:r>
              <a:rPr lang="en-US" sz="1400" b="1" dirty="0">
                <a:solidFill>
                  <a:srgbClr val="54565A"/>
                </a:solidFill>
                <a:latin typeface="Arial" panose="020B0604020202020204" pitchFamily="34" charset="0"/>
                <a:ea typeface="Arial" charset="0"/>
                <a:cs typeface="Arial" panose="020B0604020202020204" pitchFamily="34" charset="0"/>
              </a:rPr>
              <a:t>)</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Through its long experience of testing pressure vessels, Lloyd's Register won a leading reputation for its technical knowledge of atomic energy. From the 1950s, nuclear reactors in the UK such as </a:t>
            </a:r>
            <a:r>
              <a:rPr lang="en-US" sz="1000" dirty="0" err="1">
                <a:solidFill>
                  <a:srgbClr val="54565A"/>
                </a:solidFill>
                <a:latin typeface="Arial" panose="020B0604020202020204" pitchFamily="34" charset="0"/>
                <a:ea typeface="Arial" charset="0"/>
                <a:cs typeface="Arial" panose="020B0604020202020204" pitchFamily="34" charset="0"/>
              </a:rPr>
              <a:t>Bradwell</a:t>
            </a:r>
            <a:r>
              <a:rPr lang="en-US" sz="1000" dirty="0">
                <a:solidFill>
                  <a:srgbClr val="54565A"/>
                </a:solidFill>
                <a:latin typeface="Arial" panose="020B0604020202020204" pitchFamily="34" charset="0"/>
                <a:ea typeface="Arial" charset="0"/>
                <a:cs typeface="Arial" panose="020B0604020202020204" pitchFamily="34" charset="0"/>
              </a:rPr>
              <a:t>, Berkeley, Calder Hall and Chapel Cross all came under Lloyd's Register.  </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Calder Hall was the first nuclear power station inspected by Lloyd's Register (LR) and the first full-scale nuclear power plant in operation anywhere in the world. It opened in 1956 and LR surveyors continuously monitored the plant over the next two years to ensure its safety.</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The gas-cooled reactor, Calder Hall, consisted of 4 </a:t>
            </a:r>
            <a:r>
              <a:rPr lang="en-US" sz="1000" dirty="0" err="1">
                <a:solidFill>
                  <a:srgbClr val="54565A"/>
                </a:solidFill>
                <a:latin typeface="Arial" panose="020B0604020202020204" pitchFamily="34" charset="0"/>
                <a:ea typeface="Arial" charset="0"/>
                <a:cs typeface="Arial" panose="020B0604020202020204" pitchFamily="34" charset="0"/>
              </a:rPr>
              <a:t>Magnox</a:t>
            </a:r>
            <a:r>
              <a:rPr lang="en-US" sz="1000" dirty="0">
                <a:solidFill>
                  <a:srgbClr val="54565A"/>
                </a:solidFill>
                <a:latin typeface="Arial" panose="020B0604020202020204" pitchFamily="34" charset="0"/>
                <a:ea typeface="Arial" charset="0"/>
                <a:cs typeface="Arial" panose="020B0604020202020204" pitchFamily="34" charset="0"/>
              </a:rPr>
              <a:t> reactors, 2 turbine halls and 4 cooling towers. </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err="1">
                <a:solidFill>
                  <a:srgbClr val="54565A"/>
                </a:solidFill>
                <a:latin typeface="Arial" panose="020B0604020202020204" pitchFamily="34" charset="0"/>
                <a:ea typeface="Arial" charset="0"/>
                <a:cs typeface="Arial" panose="020B0604020202020204" pitchFamily="34" charset="0"/>
              </a:rPr>
              <a:t>Magnox</a:t>
            </a:r>
            <a:r>
              <a:rPr lang="en-US" sz="1000" dirty="0">
                <a:solidFill>
                  <a:srgbClr val="54565A"/>
                </a:solidFill>
                <a:latin typeface="Arial" panose="020B0604020202020204" pitchFamily="34" charset="0"/>
                <a:ea typeface="Arial" charset="0"/>
                <a:cs typeface="Arial" panose="020B0604020202020204" pitchFamily="34" charset="0"/>
              </a:rPr>
              <a:t> is a type of nuclear production reactor designed to run on natural uranium with graphite as the moderator and carbon dioxide as the heat exchange coolant. </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The heat generated by nuclear reaction was used to turn water into steam, which was then transferred via insulated pipes into a turbine hall. The steam turbine drove a generator to produce electricity.</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After 47 years of safe operation, Calder Hall was closed-down in 2003. In its lifetime it had produced enough electricity to power the whole of England and Wales for 3 months. The Lloyd's Register has not only played a key role in making shipping safer over the last 250 years but has also used the expertise and long experience of testing to help develop sustainable energy resources across the world.</a:t>
            </a:r>
            <a:endParaRPr lang="en-US" sz="1000" b="1" dirty="0">
              <a:solidFill>
                <a:srgbClr val="54565A"/>
              </a:solidFill>
              <a:latin typeface="Arial" panose="020B0604020202020204" pitchFamily="34" charset="0"/>
              <a:ea typeface="Arial" charset="0"/>
              <a:cs typeface="Arial" panose="020B0604020202020204" pitchFamily="34" charset="0"/>
            </a:endParaRPr>
          </a:p>
        </p:txBody>
      </p:sp>
      <p:sp>
        <p:nvSpPr>
          <p:cNvPr id="13" name="TextBox 12">
            <a:extLst>
              <a:ext uri="{FF2B5EF4-FFF2-40B4-BE49-F238E27FC236}">
                <a16:creationId xmlns:a16="http://schemas.microsoft.com/office/drawing/2014/main" id="{E940821A-D8D6-466A-B578-B70283513741}"/>
              </a:ext>
            </a:extLst>
          </p:cNvPr>
          <p:cNvSpPr txBox="1"/>
          <p:nvPr/>
        </p:nvSpPr>
        <p:spPr>
          <a:xfrm>
            <a:off x="0" y="751720"/>
            <a:ext cx="9144000" cy="704519"/>
          </a:xfrm>
          <a:prstGeom prst="rect">
            <a:avLst/>
          </a:prstGeom>
          <a:solidFill>
            <a:schemeClr val="accent1"/>
          </a:solidFill>
        </p:spPr>
        <p:txBody>
          <a:bodyPr wrap="square" lIns="503998" tIns="0" rIns="270000" numCol="1" rtlCol="0" anchor="ctr">
            <a:noAutofit/>
          </a:bodyPr>
          <a:lstStyle/>
          <a:p>
            <a:pPr defTabSz="371393">
              <a:buClr>
                <a:srgbClr val="00AAE7"/>
              </a:buClr>
              <a:buSzPct val="90000"/>
              <a:tabLst>
                <a:tab pos="564540" algn="l"/>
                <a:tab pos="564927" algn="l"/>
              </a:tabLst>
              <a:defRPr/>
            </a:pPr>
            <a:r>
              <a:rPr lang="en-US" sz="1500" b="1" dirty="0">
                <a:solidFill>
                  <a:srgbClr val="FFFFFF"/>
                </a:solidFill>
                <a:latin typeface="Arial" panose="020B0604020202020204" pitchFamily="34" charset="0"/>
                <a:ea typeface="Arial" charset="0"/>
                <a:cs typeface="Arial" panose="020B0604020202020204" pitchFamily="34" charset="0"/>
              </a:rPr>
              <a:t>Case study- Lloyd's Register</a:t>
            </a:r>
            <a:endParaRPr lang="en-US" sz="1200" dirty="0">
              <a:solidFill>
                <a:srgbClr val="FFFFFF"/>
              </a:solidFill>
              <a:latin typeface="Arial" panose="020B0604020202020204" pitchFamily="34" charset="0"/>
              <a:ea typeface="Arial" charset="0"/>
              <a:cs typeface="Arial" panose="020B0604020202020204" pitchFamily="34" charset="0"/>
            </a:endParaRPr>
          </a:p>
        </p:txBody>
      </p:sp>
      <p:sp>
        <p:nvSpPr>
          <p:cNvPr id="14" name="object 36">
            <a:extLst>
              <a:ext uri="{FF2B5EF4-FFF2-40B4-BE49-F238E27FC236}">
                <a16:creationId xmlns:a16="http://schemas.microsoft.com/office/drawing/2014/main" id="{5B85BBC4-4DA8-4C69-A799-FD4E1B399E9C}"/>
              </a:ext>
            </a:extLst>
          </p:cNvPr>
          <p:cNvSpPr txBox="1"/>
          <p:nvPr/>
        </p:nvSpPr>
        <p:spPr>
          <a:xfrm>
            <a:off x="7069015" y="1456237"/>
            <a:ext cx="2074985" cy="3240000"/>
          </a:xfrm>
          <a:prstGeom prst="rect">
            <a:avLst/>
          </a:prstGeom>
          <a:solidFill>
            <a:srgbClr val="54565A"/>
          </a:solidFill>
        </p:spPr>
        <p:txBody>
          <a:bodyPr vert="horz" wrap="square" lIns="180000" tIns="180000" rIns="180000" bIns="360000" rtlCol="0" anchor="ctr" anchorCtr="0">
            <a:noAutofit/>
          </a:bodyPr>
          <a:lstStyle/>
          <a:p>
            <a:pPr defTabSz="609493">
              <a:lnSpc>
                <a:spcPts val="1440"/>
              </a:lnSpc>
              <a:spcAft>
                <a:spcPts val="400"/>
              </a:spcAft>
              <a:buClr>
                <a:srgbClr val="FF6E00"/>
              </a:buClr>
              <a:buSzPct val="90000"/>
              <a:tabLst>
                <a:tab pos="926465" algn="l"/>
                <a:tab pos="927100" algn="l"/>
              </a:tabLst>
            </a:pPr>
            <a:r>
              <a:rPr lang="en-US" sz="1200" dirty="0">
                <a:solidFill>
                  <a:schemeClr val="bg1"/>
                </a:solidFill>
                <a:latin typeface="Arial" charset="0"/>
                <a:ea typeface="Arial" charset="0"/>
                <a:cs typeface="Arial" charset="0"/>
              </a:rPr>
              <a:t>The Lloyd's Register has not only played a key role in making shipping safer over the last 250 years but has also used the expertise and long experience of testing to help develop sustainable energy resources across the world</a:t>
            </a:r>
          </a:p>
        </p:txBody>
      </p:sp>
    </p:spTree>
    <p:extLst>
      <p:ext uri="{BB962C8B-B14F-4D97-AF65-F5344CB8AC3E}">
        <p14:creationId xmlns:p14="http://schemas.microsoft.com/office/powerpoint/2010/main" val="2042623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at on a body of water&#10;&#10;Description automatically generated">
            <a:extLst>
              <a:ext uri="{FF2B5EF4-FFF2-40B4-BE49-F238E27FC236}">
                <a16:creationId xmlns:a16="http://schemas.microsoft.com/office/drawing/2014/main" id="{0D690D50-41A3-224E-A6CE-697CF7E8704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4423" b="-9302"/>
          <a:stretch/>
        </p:blipFill>
        <p:spPr>
          <a:xfrm>
            <a:off x="0" y="0"/>
            <a:ext cx="7825153" cy="5143500"/>
          </a:xfrm>
          <a:prstGeom prst="rect">
            <a:avLst/>
          </a:prstGeom>
        </p:spPr>
      </p:pic>
      <p:sp>
        <p:nvSpPr>
          <p:cNvPr id="7" name="object 36">
            <a:extLst>
              <a:ext uri="{FF2B5EF4-FFF2-40B4-BE49-F238E27FC236}">
                <a16:creationId xmlns:a16="http://schemas.microsoft.com/office/drawing/2014/main" id="{5B85BBC4-4DA8-4C69-A799-FD4E1B399E9C}"/>
              </a:ext>
            </a:extLst>
          </p:cNvPr>
          <p:cNvSpPr txBox="1"/>
          <p:nvPr/>
        </p:nvSpPr>
        <p:spPr>
          <a:xfrm>
            <a:off x="4826977" y="0"/>
            <a:ext cx="4317023" cy="4524756"/>
          </a:xfrm>
          <a:prstGeom prst="rect">
            <a:avLst/>
          </a:prstGeom>
          <a:gradFill flip="none" rotWithShape="1">
            <a:gsLst>
              <a:gs pos="0">
                <a:schemeClr val="bg1">
                  <a:alpha val="0"/>
                </a:schemeClr>
              </a:gs>
              <a:gs pos="49000">
                <a:schemeClr val="bg1"/>
              </a:gs>
            </a:gsLst>
            <a:lin ang="0" scaled="1"/>
            <a:tileRect/>
          </a:gradFill>
        </p:spPr>
        <p:txBody>
          <a:bodyPr vert="horz" wrap="square" lIns="180000" tIns="1080000" rIns="180000" bIns="360000" rtlCol="0" anchor="t">
            <a:noAutofit/>
          </a:bodyPr>
          <a:lstStyle/>
          <a:p>
            <a:pPr defTabSz="609493">
              <a:spcAft>
                <a:spcPts val="400"/>
              </a:spcAft>
              <a:buClr>
                <a:srgbClr val="FF6E00"/>
              </a:buClr>
              <a:buSzPct val="90000"/>
              <a:tabLst>
                <a:tab pos="926465" algn="l"/>
                <a:tab pos="927100" algn="l"/>
              </a:tabLst>
            </a:pPr>
            <a:endParaRPr lang="en-US" b="1" dirty="0">
              <a:solidFill>
                <a:schemeClr val="bg1"/>
              </a:solidFill>
              <a:latin typeface="Arial" charset="0"/>
              <a:ea typeface="Arial" charset="0"/>
              <a:cs typeface="Arial"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24756"/>
            <a:ext cx="9144000" cy="618744"/>
          </a:xfrm>
          <a:prstGeom prst="rect">
            <a:avLst/>
          </a:prstGeom>
        </p:spPr>
      </p:pic>
      <p:sp>
        <p:nvSpPr>
          <p:cNvPr id="6" name="Rectangle 5">
            <a:extLst>
              <a:ext uri="{FF2B5EF4-FFF2-40B4-BE49-F238E27FC236}">
                <a16:creationId xmlns:a16="http://schemas.microsoft.com/office/drawing/2014/main" id="{969CC27E-0298-4E25-BACB-A71498EEC8C2}"/>
              </a:ext>
            </a:extLst>
          </p:cNvPr>
          <p:cNvSpPr/>
          <p:nvPr/>
        </p:nvSpPr>
        <p:spPr>
          <a:xfrm>
            <a:off x="5732585" y="615415"/>
            <a:ext cx="1978269" cy="961802"/>
          </a:xfrm>
          <a:prstGeom prst="rect">
            <a:avLst/>
          </a:prstGeom>
        </p:spPr>
        <p:txBody>
          <a:bodyPr wrap="square" lIns="0" tIns="0" rIns="0" bIns="0">
            <a:spAutoFit/>
          </a:bodyPr>
          <a:lstStyle/>
          <a:p>
            <a:pPr marR="70831" defTabSz="457120">
              <a:lnSpc>
                <a:spcPts val="2500"/>
              </a:lnSpc>
              <a:spcAft>
                <a:spcPts val="1000"/>
              </a:spcAft>
              <a:defRPr/>
            </a:pPr>
            <a:r>
              <a:rPr lang="en-US" sz="2400" b="1" spc="-42" dirty="0">
                <a:solidFill>
                  <a:srgbClr val="FF6E00"/>
                </a:solidFill>
                <a:latin typeface="Arial" panose="020B0604020202020204" pitchFamily="34" charset="0"/>
                <a:ea typeface="Helvetica" charset="0"/>
                <a:cs typeface="Arial" panose="020B0604020202020204" pitchFamily="34" charset="0"/>
              </a:rPr>
              <a:t>Where does </a:t>
            </a:r>
            <a:r>
              <a:rPr lang="en-US" sz="2400" b="1" spc="-42">
                <a:solidFill>
                  <a:srgbClr val="FF6E00"/>
                </a:solidFill>
                <a:latin typeface="Arial" panose="020B0604020202020204" pitchFamily="34" charset="0"/>
                <a:ea typeface="Helvetica" charset="0"/>
                <a:cs typeface="Arial" panose="020B0604020202020204" pitchFamily="34" charset="0"/>
              </a:rPr>
              <a:t>our energy come from?</a:t>
            </a:r>
            <a:endParaRPr lang="en-US" sz="2400" b="1" dirty="0">
              <a:solidFill>
                <a:srgbClr val="FF6E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32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86217D-906F-4D08-B177-BDF3F96D9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4210" y="762587"/>
            <a:ext cx="5902200" cy="3934800"/>
          </a:xfrm>
          <a:prstGeom prst="rect">
            <a:avLst/>
          </a:prstGeom>
        </p:spPr>
      </p:pic>
      <p:sp>
        <p:nvSpPr>
          <p:cNvPr id="14" name="Rectangle 13">
            <a:extLst>
              <a:ext uri="{FF2B5EF4-FFF2-40B4-BE49-F238E27FC236}">
                <a16:creationId xmlns:a16="http://schemas.microsoft.com/office/drawing/2014/main" id="{CB6C7AE0-8FB8-C948-A3EF-BDA2AC1DA193}"/>
              </a:ext>
            </a:extLst>
          </p:cNvPr>
          <p:cNvSpPr/>
          <p:nvPr/>
        </p:nvSpPr>
        <p:spPr>
          <a:xfrm>
            <a:off x="504000" y="152400"/>
            <a:ext cx="6502856" cy="461665"/>
          </a:xfrm>
          <a:prstGeom prst="rect">
            <a:avLst/>
          </a:prstGeom>
        </p:spPr>
        <p:txBody>
          <a:bodyPr wrap="square" lIns="0">
            <a:spAutoFit/>
          </a:bodyPr>
          <a:lstStyle/>
          <a:p>
            <a:pPr marR="70831" defTabSz="457120">
              <a:defRPr/>
            </a:pPr>
            <a:r>
              <a:rPr lang="en-US" sz="2400" b="1">
                <a:solidFill>
                  <a:schemeClr val="bg1"/>
                </a:solidFill>
                <a:latin typeface="Arial" panose="020B0604020202020204" pitchFamily="34" charset="0"/>
                <a:ea typeface="Helvetica" charset="0"/>
                <a:cs typeface="Arial" panose="020B0604020202020204" pitchFamily="34" charset="0"/>
              </a:rPr>
              <a:t>Energy Resources - Learning Objective</a:t>
            </a:r>
            <a:endParaRPr lang="en-US" sz="2400" b="1" dirty="0">
              <a:solidFill>
                <a:schemeClr val="bg1"/>
              </a:solidFill>
              <a:latin typeface="Arial" panose="020B0604020202020204" pitchFamily="34" charset="0"/>
              <a:cs typeface="Arial" panose="020B0604020202020204" pitchFamily="34" charset="0"/>
            </a:endParaRPr>
          </a:p>
        </p:txBody>
      </p:sp>
      <p:sp>
        <p:nvSpPr>
          <p:cNvPr id="7" name="object 36">
            <a:extLst>
              <a:ext uri="{FF2B5EF4-FFF2-40B4-BE49-F238E27FC236}">
                <a16:creationId xmlns:a16="http://schemas.microsoft.com/office/drawing/2014/main" id="{5B85BBC4-4DA8-4C69-A799-FD4E1B399E9C}"/>
              </a:ext>
            </a:extLst>
          </p:cNvPr>
          <p:cNvSpPr txBox="1"/>
          <p:nvPr/>
        </p:nvSpPr>
        <p:spPr>
          <a:xfrm>
            <a:off x="7069015" y="762588"/>
            <a:ext cx="2074985" cy="3931200"/>
          </a:xfrm>
          <a:prstGeom prst="rect">
            <a:avLst/>
          </a:prstGeom>
          <a:solidFill>
            <a:srgbClr val="54565A">
              <a:alpha val="85000"/>
            </a:srgbClr>
          </a:solidFill>
        </p:spPr>
        <p:txBody>
          <a:bodyPr vert="horz" wrap="square" lIns="180000" tIns="1080000" rIns="180000" bIns="360000" rtlCol="0" anchor="t">
            <a:noAutofit/>
          </a:bodyPr>
          <a:lstStyle/>
          <a:p>
            <a:pPr defTabSz="609493">
              <a:spcAft>
                <a:spcPts val="400"/>
              </a:spcAft>
              <a:buClr>
                <a:srgbClr val="FF6E00"/>
              </a:buClr>
              <a:buSzPct val="90000"/>
              <a:tabLst>
                <a:tab pos="926465" algn="l"/>
                <a:tab pos="927100" algn="l"/>
              </a:tabLst>
            </a:pPr>
            <a:r>
              <a:rPr lang="en-US" b="1" dirty="0">
                <a:solidFill>
                  <a:srgbClr val="FF6E00"/>
                </a:solidFill>
                <a:latin typeface="Arial" charset="0"/>
                <a:ea typeface="Arial" charset="0"/>
                <a:cs typeface="Arial" charset="0"/>
              </a:rPr>
              <a:t>Keywords:</a:t>
            </a:r>
          </a:p>
          <a:p>
            <a:pPr defTabSz="609493">
              <a:spcAft>
                <a:spcPts val="400"/>
              </a:spcAft>
              <a:buClr>
                <a:srgbClr val="FF6E00"/>
              </a:buClr>
              <a:buSzPct val="90000"/>
              <a:tabLst>
                <a:tab pos="926465" algn="l"/>
                <a:tab pos="927100" algn="l"/>
              </a:tabLst>
            </a:pPr>
            <a:r>
              <a:rPr lang="en-US" b="1" dirty="0">
                <a:solidFill>
                  <a:schemeClr val="bg1"/>
                </a:solidFill>
                <a:latin typeface="Arial" charset="0"/>
                <a:ea typeface="Arial" charset="0"/>
                <a:cs typeface="Arial" charset="0"/>
              </a:rPr>
              <a:t>Fossil fuels</a:t>
            </a:r>
            <a:br>
              <a:rPr lang="en-US" b="1" dirty="0">
                <a:solidFill>
                  <a:schemeClr val="bg1"/>
                </a:solidFill>
                <a:latin typeface="Arial" charset="0"/>
                <a:ea typeface="Arial" charset="0"/>
                <a:cs typeface="Arial" charset="0"/>
              </a:rPr>
            </a:br>
            <a:r>
              <a:rPr lang="en-US" b="1" dirty="0">
                <a:solidFill>
                  <a:schemeClr val="bg1"/>
                </a:solidFill>
                <a:latin typeface="Arial" charset="0"/>
                <a:ea typeface="Arial" charset="0"/>
                <a:cs typeface="Arial" charset="0"/>
              </a:rPr>
              <a:t>Non-renewable</a:t>
            </a:r>
            <a:br>
              <a:rPr lang="en-US" b="1" dirty="0">
                <a:solidFill>
                  <a:schemeClr val="bg1"/>
                </a:solidFill>
                <a:latin typeface="Arial" charset="0"/>
                <a:ea typeface="Arial" charset="0"/>
                <a:cs typeface="Arial" charset="0"/>
              </a:rPr>
            </a:br>
            <a:r>
              <a:rPr lang="en-US" b="1" dirty="0">
                <a:solidFill>
                  <a:schemeClr val="bg1"/>
                </a:solidFill>
                <a:latin typeface="Arial" charset="0"/>
                <a:ea typeface="Arial" charset="0"/>
                <a:cs typeface="Arial" charset="0"/>
              </a:rPr>
              <a:t>Renewable</a:t>
            </a:r>
            <a:br>
              <a:rPr lang="en-US" b="1" dirty="0">
                <a:solidFill>
                  <a:schemeClr val="bg1"/>
                </a:solidFill>
                <a:latin typeface="Arial" charset="0"/>
                <a:ea typeface="Arial" charset="0"/>
                <a:cs typeface="Arial" charset="0"/>
              </a:rPr>
            </a:br>
            <a:r>
              <a:rPr lang="en-US" b="1" dirty="0">
                <a:solidFill>
                  <a:schemeClr val="bg1"/>
                </a:solidFill>
                <a:latin typeface="Arial" charset="0"/>
                <a:ea typeface="Arial" charset="0"/>
                <a:cs typeface="Arial" charset="0"/>
              </a:rPr>
              <a:t>Finite</a:t>
            </a:r>
          </a:p>
        </p:txBody>
      </p:sp>
      <p:pic>
        <p:nvPicPr>
          <p:cNvPr id="8" name="Picture 7" descr="Note-pa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2861" y="1080000"/>
            <a:ext cx="596906" cy="564731"/>
          </a:xfrm>
          <a:prstGeom prst="rect">
            <a:avLst/>
          </a:prstGeom>
        </p:spPr>
      </p:pic>
      <p:sp>
        <p:nvSpPr>
          <p:cNvPr id="13" name="TextBox 12">
            <a:extLst>
              <a:ext uri="{FF2B5EF4-FFF2-40B4-BE49-F238E27FC236}">
                <a16:creationId xmlns:a16="http://schemas.microsoft.com/office/drawing/2014/main" id="{1B8BD20D-42CD-074E-932C-154E3224C21F}"/>
              </a:ext>
            </a:extLst>
          </p:cNvPr>
          <p:cNvSpPr txBox="1"/>
          <p:nvPr/>
        </p:nvSpPr>
        <p:spPr>
          <a:xfrm>
            <a:off x="288001" y="1080000"/>
            <a:ext cx="2763544" cy="30777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7325" indent="-187325" defTabSz="371402">
              <a:spcAft>
                <a:spcPts val="1600"/>
              </a:spcAft>
              <a:buClr>
                <a:schemeClr val="accent3"/>
              </a:buClr>
              <a:buSzPct val="100000"/>
              <a:buFont typeface="Arial" panose="020B0604020202020204" pitchFamily="34" charset="0"/>
              <a:buChar char="•"/>
              <a:tabLst>
                <a:tab pos="563563" algn="l"/>
              </a:tabLst>
              <a:defRPr/>
            </a:pPr>
            <a:r>
              <a:rPr lang="en-US" sz="1600" dirty="0">
                <a:solidFill>
                  <a:srgbClr val="54565A"/>
                </a:solidFill>
                <a:latin typeface="Arial" panose="020B0604020202020204" pitchFamily="34" charset="0"/>
                <a:ea typeface="Arial" charset="0"/>
                <a:cs typeface="Arial" panose="020B0604020202020204" pitchFamily="34" charset="0"/>
              </a:rPr>
              <a:t>Define what fossil fuels are</a:t>
            </a:r>
          </a:p>
          <a:p>
            <a:pPr marL="187325" indent="-187325" defTabSz="371402">
              <a:spcAft>
                <a:spcPts val="1600"/>
              </a:spcAft>
              <a:buClr>
                <a:schemeClr val="accent3"/>
              </a:buClr>
              <a:buSzPct val="100000"/>
              <a:buFont typeface="Arial" panose="020B0604020202020204" pitchFamily="34" charset="0"/>
              <a:buChar char="•"/>
              <a:tabLst>
                <a:tab pos="563563" algn="l"/>
              </a:tabLst>
              <a:defRPr/>
            </a:pPr>
            <a:r>
              <a:rPr lang="en-US" sz="1600" dirty="0">
                <a:solidFill>
                  <a:srgbClr val="54565A"/>
                </a:solidFill>
                <a:latin typeface="Arial" panose="020B0604020202020204" pitchFamily="34" charset="0"/>
                <a:ea typeface="Arial" charset="0"/>
                <a:cs typeface="Arial" panose="020B0604020202020204" pitchFamily="34" charset="0"/>
              </a:rPr>
              <a:t>Explain how power is generated from fossil fuels and nuclear power</a:t>
            </a:r>
          </a:p>
          <a:p>
            <a:pPr marL="187325" indent="-187325" defTabSz="371402">
              <a:spcAft>
                <a:spcPts val="1600"/>
              </a:spcAft>
              <a:buClr>
                <a:schemeClr val="accent3"/>
              </a:buClr>
              <a:buSzPct val="100000"/>
              <a:buFont typeface="Arial" panose="020B0604020202020204" pitchFamily="34" charset="0"/>
              <a:buChar char="•"/>
              <a:tabLst>
                <a:tab pos="563563" algn="l"/>
              </a:tabLst>
              <a:defRPr/>
            </a:pPr>
            <a:r>
              <a:rPr lang="en-US" sz="1600" dirty="0">
                <a:solidFill>
                  <a:srgbClr val="54565A"/>
                </a:solidFill>
                <a:latin typeface="Arial" panose="020B0604020202020204" pitchFamily="34" charset="0"/>
                <a:ea typeface="Arial" charset="0"/>
                <a:cs typeface="Arial" panose="020B0604020202020204" pitchFamily="34" charset="0"/>
              </a:rPr>
              <a:t>Describe the difference between renewable and non-renewable energy sources</a:t>
            </a:r>
          </a:p>
          <a:p>
            <a:pPr marL="187325" indent="-187325" defTabSz="371402">
              <a:spcAft>
                <a:spcPts val="1600"/>
              </a:spcAft>
              <a:buClr>
                <a:schemeClr val="accent3"/>
              </a:buClr>
              <a:buSzPct val="100000"/>
              <a:buFont typeface="Arial" panose="020B0604020202020204" pitchFamily="34" charset="0"/>
              <a:buChar char="•"/>
              <a:tabLst>
                <a:tab pos="563563" algn="l"/>
              </a:tabLst>
              <a:defRPr/>
            </a:pPr>
            <a:r>
              <a:rPr lang="en-US" sz="1600" dirty="0">
                <a:solidFill>
                  <a:srgbClr val="54565A"/>
                </a:solidFill>
                <a:latin typeface="Arial" panose="020B0604020202020204" pitchFamily="34" charset="0"/>
                <a:ea typeface="Arial" charset="0"/>
                <a:cs typeface="Arial" panose="020B0604020202020204" pitchFamily="34" charset="0"/>
              </a:rPr>
              <a:t>Evaluate fossil fuels as an energy resource</a:t>
            </a:r>
          </a:p>
        </p:txBody>
      </p:sp>
    </p:spTree>
    <p:extLst>
      <p:ext uri="{BB962C8B-B14F-4D97-AF65-F5344CB8AC3E}">
        <p14:creationId xmlns:p14="http://schemas.microsoft.com/office/powerpoint/2010/main" val="187908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2087481-1434-4CF5-87A4-7B77F3B13C9D}"/>
              </a:ext>
            </a:extLst>
          </p:cNvPr>
          <p:cNvPicPr>
            <a:picLocks noChangeAspect="1"/>
          </p:cNvPicPr>
          <p:nvPr/>
        </p:nvPicPr>
        <p:blipFill>
          <a:blip r:embed="rId3"/>
          <a:stretch>
            <a:fillRect/>
          </a:stretch>
        </p:blipFill>
        <p:spPr>
          <a:xfrm>
            <a:off x="5041257" y="763199"/>
            <a:ext cx="2846273" cy="393507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4196"/>
          <a:stretch/>
        </p:blipFill>
        <p:spPr>
          <a:xfrm>
            <a:off x="5033554" y="763200"/>
            <a:ext cx="4110446" cy="2048677"/>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860" b="27230"/>
          <a:stretch/>
        </p:blipFill>
        <p:spPr>
          <a:xfrm>
            <a:off x="4052082" y="2811876"/>
            <a:ext cx="4042433" cy="18864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3808" y="2811877"/>
            <a:ext cx="1257600" cy="1886400"/>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8730" r="19714"/>
          <a:stretch/>
        </p:blipFill>
        <p:spPr>
          <a:xfrm>
            <a:off x="4052082" y="769014"/>
            <a:ext cx="2192708" cy="2042863"/>
          </a:xfrm>
          <a:prstGeom prst="rect">
            <a:avLst/>
          </a:prstGeom>
        </p:spPr>
      </p:pic>
      <p:sp>
        <p:nvSpPr>
          <p:cNvPr id="14" name="Rectangle 13">
            <a:extLst>
              <a:ext uri="{FF2B5EF4-FFF2-40B4-BE49-F238E27FC236}">
                <a16:creationId xmlns:a16="http://schemas.microsoft.com/office/drawing/2014/main" id="{CB6C7AE0-8FB8-C948-A3EF-BDA2AC1DA193}"/>
              </a:ext>
            </a:extLst>
          </p:cNvPr>
          <p:cNvSpPr/>
          <p:nvPr/>
        </p:nvSpPr>
        <p:spPr>
          <a:xfrm>
            <a:off x="504000" y="152400"/>
            <a:ext cx="5410200" cy="467500"/>
          </a:xfrm>
          <a:prstGeom prst="rect">
            <a:avLst/>
          </a:prstGeom>
        </p:spPr>
        <p:txBody>
          <a:bodyPr wrap="square" lIns="0">
            <a:spAutoFit/>
          </a:bodyPr>
          <a:lstStyle/>
          <a:p>
            <a:pPr marR="70831" defTabSz="457120">
              <a:defRPr/>
            </a:pPr>
            <a:r>
              <a:rPr lang="en-US" sz="2400" b="1" spc="-42" dirty="0">
                <a:solidFill>
                  <a:schemeClr val="bg1"/>
                </a:solidFill>
                <a:latin typeface="Arial" panose="020B0604020202020204" pitchFamily="34" charset="0"/>
                <a:ea typeface="Helvetica" charset="0"/>
                <a:cs typeface="Arial" panose="020B0604020202020204" pitchFamily="34" charset="0"/>
              </a:rPr>
              <a:t>Energy Resources</a:t>
            </a:r>
            <a:endParaRPr lang="en-US" sz="2400" b="1"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38B5C67-D8EC-4B8C-A312-8EEE50C6D0AB}"/>
              </a:ext>
            </a:extLst>
          </p:cNvPr>
          <p:cNvSpPr/>
          <p:nvPr/>
        </p:nvSpPr>
        <p:spPr>
          <a:xfrm>
            <a:off x="504000" y="900000"/>
            <a:ext cx="3452537" cy="461665"/>
          </a:xfrm>
          <a:prstGeom prst="rect">
            <a:avLst/>
          </a:prstGeom>
        </p:spPr>
        <p:txBody>
          <a:bodyPr wrap="square" lIns="0" tIns="0" rIns="0" bIns="0">
            <a:spAutoFit/>
          </a:bodyPr>
          <a:lstStyle/>
          <a:p>
            <a:pPr>
              <a:lnSpc>
                <a:spcPts val="1800"/>
              </a:lnSpc>
            </a:pPr>
            <a:r>
              <a:rPr lang="en-US" sz="1600" b="1" dirty="0">
                <a:solidFill>
                  <a:srgbClr val="FF6E00"/>
                </a:solidFill>
                <a:latin typeface="Arial" panose="020B0604020202020204" pitchFamily="34" charset="0"/>
                <a:ea typeface="Helvetica" charset="0"/>
                <a:cs typeface="Arial" panose="020B0604020202020204" pitchFamily="34" charset="0"/>
              </a:rPr>
              <a:t>Every day we use energy sources to make our lives easier</a:t>
            </a:r>
            <a:endParaRPr lang="en-GB" sz="16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887B122-5A02-439B-B60C-28BB27006715}"/>
              </a:ext>
            </a:extLst>
          </p:cNvPr>
          <p:cNvSpPr txBox="1"/>
          <p:nvPr/>
        </p:nvSpPr>
        <p:spPr>
          <a:xfrm>
            <a:off x="504000" y="1453431"/>
            <a:ext cx="3083262" cy="459968"/>
          </a:xfrm>
          <a:prstGeom prst="rect">
            <a:avLst/>
          </a:prstGeom>
          <a:noFill/>
        </p:spPr>
        <p:txBody>
          <a:bodyPr rot="0" spcFirstLastPara="0" vertOverflow="overflow" horzOverflow="overflow" vert="horz" wrap="square" lIns="0" tIns="0" rIns="0" bIns="28800" numCol="1" spcCol="0" rtlCol="0" fromWordArt="0" anchor="t" anchorCtr="0" forceAA="0" compatLnSpc="1">
            <a:prstTxWarp prst="textNoShape">
              <a:avLst/>
            </a:prstTxWarp>
            <a:spAutoFit/>
          </a:bodyPr>
          <a:lstStyle/>
          <a:p>
            <a:pPr defTabSz="371402">
              <a:spcAft>
                <a:spcPts val="1600"/>
              </a:spcAft>
              <a:buClr>
                <a:srgbClr val="FF6E00"/>
              </a:buClr>
              <a:buSzPct val="90000"/>
              <a:tabLst>
                <a:tab pos="564554" algn="l"/>
                <a:tab pos="564941" algn="l"/>
              </a:tabLst>
              <a:defRPr/>
            </a:pPr>
            <a:r>
              <a:rPr lang="en-US" sz="1400" dirty="0">
                <a:solidFill>
                  <a:srgbClr val="54565A"/>
                </a:solidFill>
                <a:latin typeface="Arial" panose="020B0604020202020204" pitchFamily="34" charset="0"/>
                <a:ea typeface="Arial" charset="0"/>
                <a:cs typeface="Arial" panose="020B0604020202020204" pitchFamily="34" charset="0"/>
              </a:rPr>
              <a:t>Think how different life would have been 150 years ago</a:t>
            </a:r>
          </a:p>
        </p:txBody>
      </p:sp>
      <p:sp>
        <p:nvSpPr>
          <p:cNvPr id="12" name="TextBox 11">
            <a:extLst>
              <a:ext uri="{FF2B5EF4-FFF2-40B4-BE49-F238E27FC236}">
                <a16:creationId xmlns:a16="http://schemas.microsoft.com/office/drawing/2014/main" id="{1B8BD20D-42CD-074E-932C-154E3224C21F}"/>
              </a:ext>
            </a:extLst>
          </p:cNvPr>
          <p:cNvSpPr txBox="1"/>
          <p:nvPr/>
        </p:nvSpPr>
        <p:spPr>
          <a:xfrm>
            <a:off x="358338" y="2009594"/>
            <a:ext cx="3598199"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7325" indent="-187325" defTabSz="371402">
              <a:spcAft>
                <a:spcPts val="1600"/>
              </a:spcAft>
              <a:buClr>
                <a:schemeClr val="accent3"/>
              </a:buClr>
              <a:buSzPct val="100000"/>
              <a:buFont typeface="Arial" panose="020B0604020202020204" pitchFamily="34" charset="0"/>
              <a:buChar char="•"/>
              <a:tabLst>
                <a:tab pos="563563" algn="l"/>
              </a:tabLst>
              <a:defRPr/>
            </a:pPr>
            <a:r>
              <a:rPr lang="en-US" sz="1400" b="1" dirty="0">
                <a:solidFill>
                  <a:srgbClr val="54565A"/>
                </a:solidFill>
                <a:latin typeface="Arial" panose="020B0604020202020204" pitchFamily="34" charset="0"/>
                <a:ea typeface="Arial" charset="0"/>
                <a:cs typeface="Arial" panose="020B0604020202020204" pitchFamily="34" charset="0"/>
              </a:rPr>
              <a:t>No cars or buses</a:t>
            </a:r>
          </a:p>
        </p:txBody>
      </p:sp>
      <p:sp>
        <p:nvSpPr>
          <p:cNvPr id="13" name="TextBox 12">
            <a:extLst>
              <a:ext uri="{FF2B5EF4-FFF2-40B4-BE49-F238E27FC236}">
                <a16:creationId xmlns:a16="http://schemas.microsoft.com/office/drawing/2014/main" id="{1B8BD20D-42CD-074E-932C-154E3224C21F}"/>
              </a:ext>
            </a:extLst>
          </p:cNvPr>
          <p:cNvSpPr txBox="1"/>
          <p:nvPr/>
        </p:nvSpPr>
        <p:spPr>
          <a:xfrm>
            <a:off x="358338" y="2303014"/>
            <a:ext cx="3598199"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7325" indent="-187325" defTabSz="371402">
              <a:spcAft>
                <a:spcPts val="1600"/>
              </a:spcAft>
              <a:buClr>
                <a:schemeClr val="accent3"/>
              </a:buClr>
              <a:buSzPct val="100000"/>
              <a:buFont typeface="Arial" panose="020B0604020202020204" pitchFamily="34" charset="0"/>
              <a:buChar char="•"/>
              <a:tabLst>
                <a:tab pos="563563" algn="l"/>
              </a:tabLst>
              <a:defRPr/>
            </a:pPr>
            <a:r>
              <a:rPr lang="en-US" sz="1400" b="1" dirty="0">
                <a:solidFill>
                  <a:srgbClr val="54565A"/>
                </a:solidFill>
                <a:latin typeface="Arial" panose="020B0604020202020204" pitchFamily="34" charset="0"/>
                <a:ea typeface="Arial" charset="0"/>
                <a:cs typeface="Arial" panose="020B0604020202020204" pitchFamily="34" charset="0"/>
              </a:rPr>
              <a:t>No electricity, television or phones!</a:t>
            </a:r>
          </a:p>
        </p:txBody>
      </p:sp>
      <p:sp>
        <p:nvSpPr>
          <p:cNvPr id="15" name="TextBox 14">
            <a:extLst>
              <a:ext uri="{FF2B5EF4-FFF2-40B4-BE49-F238E27FC236}">
                <a16:creationId xmlns:a16="http://schemas.microsoft.com/office/drawing/2014/main" id="{1B8BD20D-42CD-074E-932C-154E3224C21F}"/>
              </a:ext>
            </a:extLst>
          </p:cNvPr>
          <p:cNvSpPr txBox="1"/>
          <p:nvPr/>
        </p:nvSpPr>
        <p:spPr>
          <a:xfrm>
            <a:off x="358338" y="2596434"/>
            <a:ext cx="3598199"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7325" indent="-187325" defTabSz="371402">
              <a:spcAft>
                <a:spcPts val="1600"/>
              </a:spcAft>
              <a:buClr>
                <a:schemeClr val="accent3"/>
              </a:buClr>
              <a:buSzPct val="100000"/>
              <a:buFont typeface="Arial" panose="020B0604020202020204" pitchFamily="34" charset="0"/>
              <a:buChar char="•"/>
              <a:tabLst>
                <a:tab pos="563563" algn="l"/>
              </a:tabLst>
              <a:defRPr/>
            </a:pPr>
            <a:r>
              <a:rPr lang="en-US" sz="1400" b="1" dirty="0">
                <a:solidFill>
                  <a:srgbClr val="54565A"/>
                </a:solidFill>
                <a:latin typeface="Arial" panose="020B0604020202020204" pitchFamily="34" charset="0"/>
                <a:ea typeface="Arial" charset="0"/>
                <a:cs typeface="Arial" panose="020B0604020202020204" pitchFamily="34" charset="0"/>
              </a:rPr>
              <a:t>No central heating</a:t>
            </a:r>
          </a:p>
        </p:txBody>
      </p:sp>
      <p:sp>
        <p:nvSpPr>
          <p:cNvPr id="16" name="TextBox 15">
            <a:extLst>
              <a:ext uri="{FF2B5EF4-FFF2-40B4-BE49-F238E27FC236}">
                <a16:creationId xmlns:a16="http://schemas.microsoft.com/office/drawing/2014/main" id="{1B8BD20D-42CD-074E-932C-154E3224C21F}"/>
              </a:ext>
            </a:extLst>
          </p:cNvPr>
          <p:cNvSpPr txBox="1"/>
          <p:nvPr/>
        </p:nvSpPr>
        <p:spPr>
          <a:xfrm>
            <a:off x="358338" y="2889855"/>
            <a:ext cx="3598199"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7325" indent="-187325" defTabSz="371402">
              <a:spcAft>
                <a:spcPts val="1600"/>
              </a:spcAft>
              <a:buClr>
                <a:schemeClr val="accent3"/>
              </a:buClr>
              <a:buSzPct val="100000"/>
              <a:buFont typeface="Arial" panose="020B0604020202020204" pitchFamily="34" charset="0"/>
              <a:buChar char="•"/>
              <a:tabLst>
                <a:tab pos="563563" algn="l"/>
              </a:tabLst>
              <a:defRPr/>
            </a:pPr>
            <a:r>
              <a:rPr lang="en-US" sz="1400" b="1" dirty="0">
                <a:solidFill>
                  <a:srgbClr val="54565A"/>
                </a:solidFill>
                <a:latin typeface="Arial" panose="020B0604020202020204" pitchFamily="34" charset="0"/>
                <a:ea typeface="Arial" charset="0"/>
                <a:cs typeface="Arial" panose="020B0604020202020204" pitchFamily="34" charset="0"/>
              </a:rPr>
              <a:t>No washing machines or hot showers</a:t>
            </a:r>
          </a:p>
        </p:txBody>
      </p:sp>
      <p:sp>
        <p:nvSpPr>
          <p:cNvPr id="18" name="TextBox 17">
            <a:extLst>
              <a:ext uri="{FF2B5EF4-FFF2-40B4-BE49-F238E27FC236}">
                <a16:creationId xmlns:a16="http://schemas.microsoft.com/office/drawing/2014/main" id="{92B3A692-2C68-DC4F-9E5A-FA05B3D0394F}"/>
              </a:ext>
            </a:extLst>
          </p:cNvPr>
          <p:cNvSpPr txBox="1"/>
          <p:nvPr/>
        </p:nvSpPr>
        <p:spPr>
          <a:xfrm>
            <a:off x="0" y="3886200"/>
            <a:ext cx="9144000" cy="808200"/>
          </a:xfrm>
          <a:prstGeom prst="rect">
            <a:avLst/>
          </a:prstGeom>
          <a:solidFill>
            <a:schemeClr val="accent1"/>
          </a:solidFill>
        </p:spPr>
        <p:txBody>
          <a:bodyPr wrap="square" lIns="503998" tIns="46800" rIns="360000" numCol="1" rtlCol="0" anchor="ctr">
            <a:noAutofit/>
          </a:bodyPr>
          <a:lstStyle/>
          <a:p>
            <a:pPr defTabSz="495203">
              <a:buClr>
                <a:srgbClr val="00AAE7"/>
              </a:buClr>
              <a:buSzPct val="90000"/>
              <a:tabLst>
                <a:tab pos="752739" algn="l"/>
                <a:tab pos="753254" algn="l"/>
              </a:tabLst>
              <a:defRPr/>
            </a:pPr>
            <a:r>
              <a:rPr lang="en-US" sz="2000" b="1" dirty="0">
                <a:solidFill>
                  <a:schemeClr val="bg1"/>
                </a:solidFill>
                <a:latin typeface="Arial" panose="020B0604020202020204" pitchFamily="34" charset="0"/>
                <a:ea typeface="Arial" charset="0"/>
                <a:cs typeface="Arial" panose="020B0604020202020204" pitchFamily="34" charset="0"/>
              </a:rPr>
              <a:t>Talking Partners </a:t>
            </a:r>
            <a:br>
              <a:rPr lang="en-US" sz="2000" b="1" dirty="0">
                <a:solidFill>
                  <a:schemeClr val="bg1"/>
                </a:solidFill>
                <a:latin typeface="Arial" panose="020B0604020202020204" pitchFamily="34" charset="0"/>
                <a:ea typeface="Arial" charset="0"/>
                <a:cs typeface="Arial" panose="020B0604020202020204" pitchFamily="34" charset="0"/>
              </a:rPr>
            </a:br>
            <a:r>
              <a:rPr lang="en-US" sz="1600" dirty="0">
                <a:solidFill>
                  <a:schemeClr val="bg1"/>
                </a:solidFill>
                <a:latin typeface="Arial" panose="020B0604020202020204" pitchFamily="34" charset="0"/>
                <a:ea typeface="Arial" charset="0"/>
                <a:cs typeface="Arial" panose="020B0604020202020204" pitchFamily="34" charset="0"/>
              </a:rPr>
              <a:t>Make a list of all the things you have used energy sources for so far today?</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9184" y="3050091"/>
            <a:ext cx="1080000" cy="1080000"/>
          </a:xfrm>
          <a:prstGeom prst="rect">
            <a:avLst/>
          </a:prstGeom>
        </p:spPr>
      </p:pic>
    </p:spTree>
    <p:extLst>
      <p:ext uri="{BB962C8B-B14F-4D97-AF65-F5344CB8AC3E}">
        <p14:creationId xmlns:p14="http://schemas.microsoft.com/office/powerpoint/2010/main" val="3259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3" presetClass="exit" presetSubtype="10" fill="hold" nodeType="withEffect">
                                  <p:stCondLst>
                                    <p:cond delay="500"/>
                                  </p:stCondLst>
                                  <p:childTnLst>
                                    <p:animEffect transition="out" filter="blinds(horizontal)">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3" presetClass="exit" presetSubtype="10" fill="hold" nodeType="withEffect">
                                  <p:stCondLst>
                                    <p:cond delay="500"/>
                                  </p:stCondLst>
                                  <p:childTnLst>
                                    <p:animEffect transition="out" filter="blinds(horizontal)">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3" presetClass="exit" presetSubtype="10" fill="hold" nodeType="withEffect">
                                  <p:stCondLst>
                                    <p:cond delay="500"/>
                                  </p:stCondLst>
                                  <p:childTnLst>
                                    <p:animEffect transition="out" filter="blinds(horizontal)">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par>
                                <p:cTn id="28" presetID="3" presetClass="exit" presetSubtype="10" fill="hold" nodeType="withEffect">
                                  <p:stCondLst>
                                    <p:cond delay="500"/>
                                  </p:stCondLst>
                                  <p:childTnLst>
                                    <p:animEffect transition="out" filter="blinds(horizontal)">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par>
                          <p:cTn id="31" fill="hold">
                            <p:stCondLst>
                              <p:cond delay="1000"/>
                            </p:stCondLst>
                            <p:childTnLst>
                              <p:par>
                                <p:cTn id="32" presetID="9" presetClass="entr" presetSubtype="0" fill="hold" nodeType="afterEffect">
                                  <p:stCondLst>
                                    <p:cond delay="100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1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6C7AE0-8FB8-C948-A3EF-BDA2AC1DA193}"/>
              </a:ext>
            </a:extLst>
          </p:cNvPr>
          <p:cNvSpPr/>
          <p:nvPr/>
        </p:nvSpPr>
        <p:spPr>
          <a:xfrm>
            <a:off x="504000" y="152400"/>
            <a:ext cx="5410200" cy="467500"/>
          </a:xfrm>
          <a:prstGeom prst="rect">
            <a:avLst/>
          </a:prstGeom>
        </p:spPr>
        <p:txBody>
          <a:bodyPr wrap="square" lIns="0">
            <a:spAutoFit/>
          </a:bodyPr>
          <a:lstStyle/>
          <a:p>
            <a:pPr marR="70831" defTabSz="457120">
              <a:defRPr/>
            </a:pPr>
            <a:r>
              <a:rPr lang="en-US" sz="2400" b="1" spc="-42" dirty="0">
                <a:solidFill>
                  <a:schemeClr val="bg1"/>
                </a:solidFill>
                <a:latin typeface="Arial" panose="020B0604020202020204" pitchFamily="34" charset="0"/>
                <a:ea typeface="Helvetica" charset="0"/>
                <a:cs typeface="Arial" panose="020B0604020202020204" pitchFamily="34" charset="0"/>
              </a:rPr>
              <a:t>Energy Resources</a:t>
            </a:r>
            <a:endParaRPr lang="en-US" sz="24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6816E4D-DF6F-46C7-B5FB-BA394DF3CE2B}"/>
              </a:ext>
            </a:extLst>
          </p:cNvPr>
          <p:cNvPicPr>
            <a:picLocks noChangeAspect="1"/>
          </p:cNvPicPr>
          <p:nvPr/>
        </p:nvPicPr>
        <p:blipFill>
          <a:blip r:embed="rId3"/>
          <a:stretch>
            <a:fillRect/>
          </a:stretch>
        </p:blipFill>
        <p:spPr>
          <a:xfrm>
            <a:off x="4473672" y="765218"/>
            <a:ext cx="4670327" cy="3288035"/>
          </a:xfrm>
          <a:prstGeom prst="rect">
            <a:avLst/>
          </a:prstGeom>
        </p:spPr>
      </p:pic>
      <p:sp>
        <p:nvSpPr>
          <p:cNvPr id="10" name="TextBox 9">
            <a:extLst>
              <a:ext uri="{FF2B5EF4-FFF2-40B4-BE49-F238E27FC236}">
                <a16:creationId xmlns:a16="http://schemas.microsoft.com/office/drawing/2014/main" id="{92B3A692-2C68-DC4F-9E5A-FA05B3D0394F}"/>
              </a:ext>
            </a:extLst>
          </p:cNvPr>
          <p:cNvSpPr txBox="1"/>
          <p:nvPr/>
        </p:nvSpPr>
        <p:spPr>
          <a:xfrm>
            <a:off x="0" y="4053254"/>
            <a:ext cx="9144000" cy="641146"/>
          </a:xfrm>
          <a:prstGeom prst="rect">
            <a:avLst/>
          </a:prstGeom>
          <a:solidFill>
            <a:schemeClr val="accent1"/>
          </a:solidFill>
        </p:spPr>
        <p:txBody>
          <a:bodyPr wrap="square" lIns="503998" tIns="46800" rIns="360000" numCol="1" rtlCol="0" anchor="ctr">
            <a:noAutofit/>
          </a:bodyPr>
          <a:lstStyle/>
          <a:p>
            <a:pPr defTabSz="495203">
              <a:buClr>
                <a:srgbClr val="00AAE7"/>
              </a:buClr>
              <a:buSzPct val="90000"/>
              <a:tabLst>
                <a:tab pos="752739" algn="l"/>
                <a:tab pos="753254" algn="l"/>
              </a:tabLst>
              <a:defRPr/>
            </a:pPr>
            <a:r>
              <a:rPr lang="en-US" sz="2000" b="1" dirty="0">
                <a:solidFill>
                  <a:schemeClr val="bg1"/>
                </a:solidFill>
                <a:latin typeface="Arial" panose="020B0604020202020204" pitchFamily="34" charset="0"/>
                <a:ea typeface="Arial" charset="0"/>
                <a:cs typeface="Arial" panose="020B0604020202020204" pitchFamily="34" charset="0"/>
              </a:rPr>
              <a:t>Talking </a:t>
            </a:r>
            <a:r>
              <a:rPr lang="en-US" sz="2000" b="1">
                <a:solidFill>
                  <a:schemeClr val="bg1"/>
                </a:solidFill>
                <a:latin typeface="Arial" panose="020B0604020202020204" pitchFamily="34" charset="0"/>
                <a:ea typeface="Arial" charset="0"/>
                <a:cs typeface="Arial" panose="020B0604020202020204" pitchFamily="34" charset="0"/>
              </a:rPr>
              <a:t>Partners  </a:t>
            </a:r>
            <a:r>
              <a:rPr lang="en-US" sz="1600">
                <a:solidFill>
                  <a:schemeClr val="bg1"/>
                </a:solidFill>
                <a:latin typeface="Arial" panose="020B0604020202020204" pitchFamily="34" charset="0"/>
                <a:ea typeface="Arial" charset="0"/>
                <a:cs typeface="Arial" panose="020B0604020202020204" pitchFamily="34" charset="0"/>
              </a:rPr>
              <a:t>Make a list of as many energy sources as you can.</a:t>
            </a:r>
            <a:endParaRPr lang="en-US" sz="1600" dirty="0">
              <a:solidFill>
                <a:schemeClr val="bg1"/>
              </a:solidFill>
              <a:latin typeface="Arial" panose="020B0604020202020204" pitchFamily="34" charset="0"/>
              <a:ea typeface="Arial"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671" y="3287486"/>
            <a:ext cx="1080000" cy="1080000"/>
          </a:xfrm>
          <a:prstGeom prst="rect">
            <a:avLst/>
          </a:prstGeom>
        </p:spPr>
      </p:pic>
      <p:sp>
        <p:nvSpPr>
          <p:cNvPr id="12" name="TextBox 11">
            <a:extLst>
              <a:ext uri="{FF2B5EF4-FFF2-40B4-BE49-F238E27FC236}">
                <a16:creationId xmlns:a16="http://schemas.microsoft.com/office/drawing/2014/main" id="{D887B122-5A02-439B-B60C-28BB27006715}"/>
              </a:ext>
            </a:extLst>
          </p:cNvPr>
          <p:cNvSpPr txBox="1"/>
          <p:nvPr/>
        </p:nvSpPr>
        <p:spPr>
          <a:xfrm>
            <a:off x="504000" y="1080000"/>
            <a:ext cx="3721159" cy="2409220"/>
          </a:xfrm>
          <a:prstGeom prst="rect">
            <a:avLst/>
          </a:prstGeom>
          <a:noFill/>
        </p:spPr>
        <p:txBody>
          <a:bodyPr rot="0" spcFirstLastPara="0" vertOverflow="overflow" horzOverflow="overflow" vert="horz" wrap="square" lIns="0" tIns="0" rIns="0" bIns="28800" numCol="1" spcCol="0" rtlCol="0" fromWordArt="0" anchor="t" anchorCtr="0" forceAA="0" compatLnSpc="1">
            <a:prstTxWarp prst="textNoShape">
              <a:avLst/>
            </a:prstTxWarp>
            <a:spAutoFit/>
          </a:bodyPr>
          <a:lstStyle/>
          <a:p>
            <a:pPr defTabSz="371402">
              <a:spcAft>
                <a:spcPts val="1600"/>
              </a:spcAft>
              <a:buClr>
                <a:srgbClr val="FF6E00"/>
              </a:buClr>
              <a:buSzPct val="90000"/>
              <a:tabLst>
                <a:tab pos="564554" algn="l"/>
                <a:tab pos="564941" algn="l"/>
              </a:tabLst>
              <a:defRPr/>
            </a:pPr>
            <a:r>
              <a:rPr lang="en-US" sz="1400" dirty="0">
                <a:solidFill>
                  <a:srgbClr val="54565A"/>
                </a:solidFill>
                <a:latin typeface="Arial" panose="020B0604020202020204" pitchFamily="34" charset="0"/>
                <a:ea typeface="Arial" charset="0"/>
                <a:cs typeface="Arial" panose="020B0604020202020204" pitchFamily="34" charset="0"/>
              </a:rPr>
              <a:t>Now we travel by train, car and bus and fly off on holiday. We live in warm centrally heated houses and use electricity to charge and run many appliances in the home. </a:t>
            </a:r>
          </a:p>
          <a:p>
            <a:pPr defTabSz="371402">
              <a:spcAft>
                <a:spcPts val="1600"/>
              </a:spcAft>
              <a:buClr>
                <a:srgbClr val="FF6E00"/>
              </a:buClr>
              <a:buSzPct val="90000"/>
              <a:tabLst>
                <a:tab pos="564554" algn="l"/>
                <a:tab pos="564941" algn="l"/>
              </a:tabLst>
              <a:defRPr/>
            </a:pPr>
            <a:r>
              <a:rPr lang="en-US" sz="1400" dirty="0">
                <a:solidFill>
                  <a:srgbClr val="54565A"/>
                </a:solidFill>
                <a:latin typeface="Arial" panose="020B0604020202020204" pitchFamily="34" charset="0"/>
                <a:ea typeface="Arial" charset="0"/>
                <a:cs typeface="Arial" panose="020B0604020202020204" pitchFamily="34" charset="0"/>
              </a:rPr>
              <a:t>The America’s Cup boats get their energy from the wind and the work done by the sailors on board.</a:t>
            </a:r>
          </a:p>
          <a:p>
            <a:pPr defTabSz="371402">
              <a:spcAft>
                <a:spcPts val="1600"/>
              </a:spcAft>
              <a:buClr>
                <a:srgbClr val="FF6E00"/>
              </a:buClr>
              <a:buSzPct val="90000"/>
              <a:tabLst>
                <a:tab pos="564554" algn="l"/>
                <a:tab pos="564941" algn="l"/>
              </a:tabLst>
              <a:defRPr/>
            </a:pPr>
            <a:r>
              <a:rPr lang="en-US" sz="1400" dirty="0">
                <a:solidFill>
                  <a:srgbClr val="54565A"/>
                </a:solidFill>
                <a:latin typeface="Arial" panose="020B0604020202020204" pitchFamily="34" charset="0"/>
                <a:ea typeface="Arial" charset="0"/>
                <a:cs typeface="Arial" panose="020B0604020202020204" pitchFamily="34" charset="0"/>
              </a:rPr>
              <a:t>Have you ever stopped to think </a:t>
            </a:r>
            <a:r>
              <a:rPr lang="mr-IN" sz="1400" dirty="0">
                <a:solidFill>
                  <a:srgbClr val="54565A"/>
                </a:solidFill>
                <a:latin typeface="Arial" panose="020B0604020202020204" pitchFamily="34" charset="0"/>
                <a:ea typeface="Arial" charset="0"/>
                <a:cs typeface="Arial" panose="020B0604020202020204" pitchFamily="34" charset="0"/>
              </a:rPr>
              <a:t>…</a:t>
            </a:r>
            <a:br>
              <a:rPr lang="en-US" sz="1400" dirty="0">
                <a:solidFill>
                  <a:srgbClr val="54565A"/>
                </a:solidFill>
                <a:latin typeface="Arial" panose="020B0604020202020204" pitchFamily="34" charset="0"/>
                <a:ea typeface="Arial" charset="0"/>
                <a:cs typeface="Arial" panose="020B0604020202020204" pitchFamily="34" charset="0"/>
              </a:rPr>
            </a:br>
            <a:r>
              <a:rPr lang="en-US" sz="1600" b="1" dirty="0">
                <a:solidFill>
                  <a:srgbClr val="FF6E00"/>
                </a:solidFill>
                <a:latin typeface="Arial" panose="020B0604020202020204" pitchFamily="34" charset="0"/>
                <a:ea typeface="Arial" charset="0"/>
                <a:cs typeface="Arial" panose="020B0604020202020204" pitchFamily="34" charset="0"/>
              </a:rPr>
              <a:t>Where does our energy come from?</a:t>
            </a:r>
          </a:p>
        </p:txBody>
      </p:sp>
    </p:spTree>
    <p:extLst>
      <p:ext uri="{BB962C8B-B14F-4D97-AF65-F5344CB8AC3E}">
        <p14:creationId xmlns:p14="http://schemas.microsoft.com/office/powerpoint/2010/main" val="48771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3798"/>
            <a:ext cx="1235812" cy="121680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9412" y="1643798"/>
            <a:ext cx="1473469" cy="121680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6481" y="1643798"/>
            <a:ext cx="1554272" cy="1216800"/>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4353" y="1643798"/>
            <a:ext cx="1668347" cy="1216800"/>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6300" y="1643798"/>
            <a:ext cx="1166892" cy="1216800"/>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6792" y="1643798"/>
            <a:ext cx="2027208" cy="1216800"/>
          </a:xfrm>
          <a:prstGeom prst="rect">
            <a:avLst/>
          </a:prstGeom>
        </p:spPr>
      </p:pic>
      <p:sp>
        <p:nvSpPr>
          <p:cNvPr id="14" name="Rectangle 13">
            <a:extLst>
              <a:ext uri="{FF2B5EF4-FFF2-40B4-BE49-F238E27FC236}">
                <a16:creationId xmlns:a16="http://schemas.microsoft.com/office/drawing/2014/main" id="{CB6C7AE0-8FB8-C948-A3EF-BDA2AC1DA193}"/>
              </a:ext>
            </a:extLst>
          </p:cNvPr>
          <p:cNvSpPr/>
          <p:nvPr/>
        </p:nvSpPr>
        <p:spPr>
          <a:xfrm>
            <a:off x="504000" y="152400"/>
            <a:ext cx="6538638" cy="467500"/>
          </a:xfrm>
          <a:prstGeom prst="rect">
            <a:avLst/>
          </a:prstGeom>
        </p:spPr>
        <p:txBody>
          <a:bodyPr wrap="square" lIns="0">
            <a:spAutoFit/>
          </a:bodyPr>
          <a:lstStyle/>
          <a:p>
            <a:pPr marR="70831" defTabSz="457120">
              <a:defRPr/>
            </a:pPr>
            <a:r>
              <a:rPr lang="en-US" sz="2400" b="1" spc="-42" dirty="0">
                <a:solidFill>
                  <a:schemeClr val="bg1"/>
                </a:solidFill>
                <a:latin typeface="Arial" panose="020B0604020202020204" pitchFamily="34" charset="0"/>
                <a:ea typeface="Helvetica" charset="0"/>
                <a:cs typeface="Arial" panose="020B0604020202020204" pitchFamily="34" charset="0"/>
              </a:rPr>
              <a:t>Where does our energy come from?</a:t>
            </a:r>
            <a:endParaRPr lang="en-US" sz="2400" b="1"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38B5C67-D8EC-4B8C-A312-8EEE50C6D0AB}"/>
              </a:ext>
            </a:extLst>
          </p:cNvPr>
          <p:cNvSpPr/>
          <p:nvPr/>
        </p:nvSpPr>
        <p:spPr>
          <a:xfrm>
            <a:off x="504000" y="900000"/>
            <a:ext cx="6890331" cy="230832"/>
          </a:xfrm>
          <a:prstGeom prst="rect">
            <a:avLst/>
          </a:prstGeom>
        </p:spPr>
        <p:txBody>
          <a:bodyPr wrap="square" lIns="0" tIns="0" rIns="0" bIns="0">
            <a:spAutoFit/>
          </a:bodyPr>
          <a:lstStyle/>
          <a:p>
            <a:pPr>
              <a:lnSpc>
                <a:spcPts val="1800"/>
              </a:lnSpc>
            </a:pPr>
            <a:r>
              <a:rPr lang="en-US" sz="1600" b="1" dirty="0">
                <a:solidFill>
                  <a:srgbClr val="54565A"/>
                </a:solidFill>
                <a:latin typeface="Arial" panose="020B0604020202020204" pitchFamily="34" charset="0"/>
                <a:ea typeface="Helvetica" charset="0"/>
                <a:cs typeface="Arial" panose="020B0604020202020204" pitchFamily="34" charset="0"/>
              </a:rPr>
              <a:t>The vast majority of the energy we use ultimately comes from the sun</a:t>
            </a:r>
            <a:endParaRPr lang="en-GB" sz="1600" b="1" dirty="0">
              <a:solidFill>
                <a:srgbClr val="54565A"/>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38B5C67-D8EC-4B8C-A312-8EEE50C6D0AB}"/>
              </a:ext>
            </a:extLst>
          </p:cNvPr>
          <p:cNvSpPr/>
          <p:nvPr/>
        </p:nvSpPr>
        <p:spPr>
          <a:xfrm>
            <a:off x="969989" y="1304445"/>
            <a:ext cx="1799585" cy="230832"/>
          </a:xfrm>
          <a:prstGeom prst="rect">
            <a:avLst/>
          </a:prstGeom>
        </p:spPr>
        <p:txBody>
          <a:bodyPr wrap="square" lIns="0" tIns="0" rIns="0" bIns="0">
            <a:spAutoFit/>
          </a:bodyPr>
          <a:lstStyle/>
          <a:p>
            <a:pPr>
              <a:lnSpc>
                <a:spcPts val="1800"/>
              </a:lnSpc>
            </a:pPr>
            <a:r>
              <a:rPr lang="en-US" sz="1600" b="1" dirty="0">
                <a:solidFill>
                  <a:srgbClr val="FF6E00"/>
                </a:solidFill>
                <a:latin typeface="Arial" panose="020B0604020202020204" pitchFamily="34" charset="0"/>
                <a:ea typeface="Helvetica" charset="0"/>
                <a:cs typeface="Arial" panose="020B0604020202020204" pitchFamily="34" charset="0"/>
              </a:rPr>
              <a:t>Energy from sun </a:t>
            </a:r>
            <a:endParaRPr lang="en-GB" sz="16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38B5C67-D8EC-4B8C-A312-8EEE50C6D0AB}"/>
              </a:ext>
            </a:extLst>
          </p:cNvPr>
          <p:cNvSpPr/>
          <p:nvPr/>
        </p:nvSpPr>
        <p:spPr>
          <a:xfrm>
            <a:off x="3332215" y="1169219"/>
            <a:ext cx="1535815" cy="230832"/>
          </a:xfrm>
          <a:prstGeom prst="rect">
            <a:avLst/>
          </a:prstGeom>
        </p:spPr>
        <p:txBody>
          <a:bodyPr wrap="square" lIns="0" tIns="0" rIns="0" bIns="0">
            <a:spAutoFit/>
          </a:bodyPr>
          <a:lstStyle/>
          <a:p>
            <a:pPr algn="ctr">
              <a:lnSpc>
                <a:spcPts val="1800"/>
              </a:lnSpc>
            </a:pPr>
            <a:r>
              <a:rPr lang="en-US" sz="1000" dirty="0">
                <a:solidFill>
                  <a:srgbClr val="FF6E00"/>
                </a:solidFill>
                <a:latin typeface="Arial" panose="020B0604020202020204" pitchFamily="34" charset="0"/>
                <a:ea typeface="Helvetica" charset="0"/>
                <a:cs typeface="Arial" panose="020B0604020202020204" pitchFamily="34" charset="0"/>
              </a:rPr>
              <a:t>Millions of years</a:t>
            </a:r>
            <a:endParaRPr lang="en-GB" sz="1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38B5C67-D8EC-4B8C-A312-8EEE50C6D0AB}"/>
              </a:ext>
            </a:extLst>
          </p:cNvPr>
          <p:cNvSpPr/>
          <p:nvPr/>
        </p:nvSpPr>
        <p:spPr>
          <a:xfrm>
            <a:off x="5931829" y="1304445"/>
            <a:ext cx="2925003" cy="230832"/>
          </a:xfrm>
          <a:prstGeom prst="rect">
            <a:avLst/>
          </a:prstGeom>
        </p:spPr>
        <p:txBody>
          <a:bodyPr wrap="square" lIns="0" tIns="0" rIns="0" bIns="0">
            <a:spAutoFit/>
          </a:bodyPr>
          <a:lstStyle/>
          <a:p>
            <a:pPr algn="r">
              <a:lnSpc>
                <a:spcPts val="1800"/>
              </a:lnSpc>
            </a:pPr>
            <a:r>
              <a:rPr lang="en-US" sz="1600" b="1" dirty="0">
                <a:solidFill>
                  <a:srgbClr val="FF6E00"/>
                </a:solidFill>
                <a:latin typeface="Arial" panose="020B0604020202020204" pitchFamily="34" charset="0"/>
                <a:ea typeface="Helvetica" charset="0"/>
                <a:cs typeface="Arial" panose="020B0604020202020204" pitchFamily="34" charset="0"/>
              </a:rPr>
              <a:t>Fossil fuels – Oil, Gas &amp; Coal</a:t>
            </a:r>
            <a:endParaRPr lang="en-GB" sz="1600" b="1" dirty="0">
              <a:latin typeface="Arial" panose="020B0604020202020204" pitchFamily="34" charset="0"/>
              <a:cs typeface="Arial" panose="020B0604020202020204" pitchFamily="34" charset="0"/>
            </a:endParaRPr>
          </a:p>
        </p:txBody>
      </p:sp>
      <p:cxnSp>
        <p:nvCxnSpPr>
          <p:cNvPr id="7" name="Straight Connector 6"/>
          <p:cNvCxnSpPr>
            <a:endCxn id="6" idx="1"/>
          </p:cNvCxnSpPr>
          <p:nvPr/>
        </p:nvCxnSpPr>
        <p:spPr>
          <a:xfrm>
            <a:off x="2672862" y="1419861"/>
            <a:ext cx="3258967" cy="0"/>
          </a:xfrm>
          <a:prstGeom prst="line">
            <a:avLst/>
          </a:prstGeom>
          <a:ln w="19050">
            <a:tailEnd type="triangle"/>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A38B5C67-D8EC-4B8C-A312-8EEE50C6D0AB}"/>
              </a:ext>
            </a:extLst>
          </p:cNvPr>
          <p:cNvSpPr/>
          <p:nvPr/>
        </p:nvSpPr>
        <p:spPr>
          <a:xfrm>
            <a:off x="969989" y="2939809"/>
            <a:ext cx="1799585" cy="230832"/>
          </a:xfrm>
          <a:prstGeom prst="rect">
            <a:avLst/>
          </a:prstGeom>
        </p:spPr>
        <p:txBody>
          <a:bodyPr wrap="square" lIns="0" tIns="0" rIns="0" bIns="0">
            <a:spAutoFit/>
          </a:bodyPr>
          <a:lstStyle/>
          <a:p>
            <a:pPr>
              <a:lnSpc>
                <a:spcPts val="1800"/>
              </a:lnSpc>
            </a:pPr>
            <a:r>
              <a:rPr lang="en-US" sz="1600" b="1" dirty="0">
                <a:solidFill>
                  <a:srgbClr val="FF6E00"/>
                </a:solidFill>
                <a:latin typeface="Arial" panose="020B0604020202020204" pitchFamily="34" charset="0"/>
                <a:ea typeface="Helvetica" charset="0"/>
                <a:cs typeface="Arial" panose="020B0604020202020204" pitchFamily="34" charset="0"/>
              </a:rPr>
              <a:t>Energy from sun </a:t>
            </a:r>
            <a:endParaRPr lang="en-GB" sz="1600" b="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38B5C67-D8EC-4B8C-A312-8EEE50C6D0AB}"/>
              </a:ext>
            </a:extLst>
          </p:cNvPr>
          <p:cNvSpPr/>
          <p:nvPr/>
        </p:nvSpPr>
        <p:spPr>
          <a:xfrm>
            <a:off x="6673362" y="2939809"/>
            <a:ext cx="2183470" cy="230832"/>
          </a:xfrm>
          <a:prstGeom prst="rect">
            <a:avLst/>
          </a:prstGeom>
        </p:spPr>
        <p:txBody>
          <a:bodyPr wrap="square" lIns="0" tIns="0" rIns="0" bIns="0">
            <a:spAutoFit/>
          </a:bodyPr>
          <a:lstStyle/>
          <a:p>
            <a:pPr algn="r">
              <a:lnSpc>
                <a:spcPts val="1800"/>
              </a:lnSpc>
            </a:pPr>
            <a:r>
              <a:rPr lang="en-US" sz="1600" b="1" dirty="0">
                <a:solidFill>
                  <a:srgbClr val="FF6E00"/>
                </a:solidFill>
                <a:latin typeface="Arial" panose="020B0604020202020204" pitchFamily="34" charset="0"/>
                <a:ea typeface="Helvetica" charset="0"/>
                <a:cs typeface="Arial" panose="020B0604020202020204" pitchFamily="34" charset="0"/>
              </a:rPr>
              <a:t>Biomass (e.g. Wood)</a:t>
            </a:r>
            <a:endParaRPr lang="en-GB" sz="1600" b="1" dirty="0">
              <a:latin typeface="Arial" panose="020B0604020202020204" pitchFamily="34" charset="0"/>
              <a:cs typeface="Arial" panose="020B0604020202020204" pitchFamily="34" charset="0"/>
            </a:endParaRPr>
          </a:p>
        </p:txBody>
      </p:sp>
      <p:cxnSp>
        <p:nvCxnSpPr>
          <p:cNvPr id="18" name="Straight Connector 17"/>
          <p:cNvCxnSpPr>
            <a:endCxn id="17" idx="1"/>
          </p:cNvCxnSpPr>
          <p:nvPr/>
        </p:nvCxnSpPr>
        <p:spPr>
          <a:xfrm>
            <a:off x="2672862" y="3055225"/>
            <a:ext cx="4000500" cy="0"/>
          </a:xfrm>
          <a:prstGeom prst="line">
            <a:avLst/>
          </a:prstGeom>
          <a:ln w="19050">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351695" y="2833192"/>
            <a:ext cx="439614" cy="439614"/>
          </a:xfrm>
          <a:prstGeom prst="ellipse">
            <a:avLst/>
          </a:prstGeom>
          <a:solidFill>
            <a:srgbClr val="545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13" name="Oval 12"/>
          <p:cNvSpPr/>
          <p:nvPr/>
        </p:nvSpPr>
        <p:spPr>
          <a:xfrm>
            <a:off x="351695" y="1197828"/>
            <a:ext cx="439614" cy="439614"/>
          </a:xfrm>
          <a:prstGeom prst="ellipse">
            <a:avLst/>
          </a:prstGeom>
          <a:solidFill>
            <a:srgbClr val="545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0" y="3309984"/>
            <a:ext cx="1321369" cy="1216800"/>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24871" y="3309984"/>
            <a:ext cx="1447327" cy="1216800"/>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7030" y="3309984"/>
            <a:ext cx="1853719" cy="1216800"/>
          </a:xfrm>
          <a:prstGeom prst="rect">
            <a:avLst/>
          </a:prstGeom>
        </p:spPr>
      </p:pic>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35581" y="3309984"/>
            <a:ext cx="1411678" cy="1216800"/>
          </a:xfrm>
          <a:prstGeom prst="rect">
            <a:avLst/>
          </a:prstGeom>
        </p:spPr>
      </p:pic>
      <p:pic>
        <p:nvPicPr>
          <p:cNvPr id="29" name="Picture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52092" y="3309984"/>
            <a:ext cx="3091908" cy="1216800"/>
          </a:xfrm>
          <a:prstGeom prst="rect">
            <a:avLst/>
          </a:prstGeom>
        </p:spPr>
      </p:pic>
    </p:spTree>
    <p:extLst>
      <p:ext uri="{BB962C8B-B14F-4D97-AF65-F5344CB8AC3E}">
        <p14:creationId xmlns:p14="http://schemas.microsoft.com/office/powerpoint/2010/main" val="150922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50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50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6" grpId="0"/>
      <p:bldP spid="17" grpId="0"/>
      <p:bldP spid="19"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7442"/>
            <a:ext cx="1299980" cy="121680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580" y="1637442"/>
            <a:ext cx="1442573" cy="121680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9753" y="1637442"/>
            <a:ext cx="1846589" cy="1216800"/>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9942" y="1637442"/>
            <a:ext cx="1684983" cy="1216800"/>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8525" y="1637442"/>
            <a:ext cx="1271461" cy="1216800"/>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63586" y="1637442"/>
            <a:ext cx="1580414" cy="1216800"/>
          </a:xfrm>
          <a:prstGeom prst="rect">
            <a:avLst/>
          </a:prstGeom>
        </p:spPr>
      </p:pic>
      <p:sp>
        <p:nvSpPr>
          <p:cNvPr id="14" name="Rectangle 13">
            <a:extLst>
              <a:ext uri="{FF2B5EF4-FFF2-40B4-BE49-F238E27FC236}">
                <a16:creationId xmlns:a16="http://schemas.microsoft.com/office/drawing/2014/main" id="{CB6C7AE0-8FB8-C948-A3EF-BDA2AC1DA193}"/>
              </a:ext>
            </a:extLst>
          </p:cNvPr>
          <p:cNvSpPr/>
          <p:nvPr/>
        </p:nvSpPr>
        <p:spPr>
          <a:xfrm>
            <a:off x="504000" y="152400"/>
            <a:ext cx="6538638" cy="467500"/>
          </a:xfrm>
          <a:prstGeom prst="rect">
            <a:avLst/>
          </a:prstGeom>
        </p:spPr>
        <p:txBody>
          <a:bodyPr wrap="square" lIns="0">
            <a:spAutoFit/>
          </a:bodyPr>
          <a:lstStyle/>
          <a:p>
            <a:pPr marR="70831" defTabSz="457120">
              <a:defRPr/>
            </a:pPr>
            <a:r>
              <a:rPr lang="en-US" sz="2400" b="1" spc="-42" dirty="0">
                <a:solidFill>
                  <a:schemeClr val="bg1"/>
                </a:solidFill>
                <a:latin typeface="Arial" panose="020B0604020202020204" pitchFamily="34" charset="0"/>
                <a:ea typeface="Helvetica" charset="0"/>
                <a:cs typeface="Arial" panose="020B0604020202020204" pitchFamily="34" charset="0"/>
              </a:rPr>
              <a:t>Where does our energy come from?</a:t>
            </a:r>
            <a:endParaRPr lang="en-US" sz="2400" b="1"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38B5C67-D8EC-4B8C-A312-8EEE50C6D0AB}"/>
              </a:ext>
            </a:extLst>
          </p:cNvPr>
          <p:cNvSpPr/>
          <p:nvPr/>
        </p:nvSpPr>
        <p:spPr>
          <a:xfrm>
            <a:off x="504000" y="900000"/>
            <a:ext cx="6890331" cy="230832"/>
          </a:xfrm>
          <a:prstGeom prst="rect">
            <a:avLst/>
          </a:prstGeom>
        </p:spPr>
        <p:txBody>
          <a:bodyPr wrap="square" lIns="0" tIns="0" rIns="0" bIns="0">
            <a:spAutoFit/>
          </a:bodyPr>
          <a:lstStyle/>
          <a:p>
            <a:pPr>
              <a:lnSpc>
                <a:spcPts val="1800"/>
              </a:lnSpc>
            </a:pPr>
            <a:r>
              <a:rPr lang="en-US" sz="1600" b="1" dirty="0">
                <a:solidFill>
                  <a:srgbClr val="54565A"/>
                </a:solidFill>
                <a:latin typeface="Arial" panose="020B0604020202020204" pitchFamily="34" charset="0"/>
                <a:ea typeface="Helvetica" charset="0"/>
                <a:cs typeface="Arial" panose="020B0604020202020204" pitchFamily="34" charset="0"/>
              </a:rPr>
              <a:t>The vast majority of the energy we use ultimately comes from the sun</a:t>
            </a:r>
            <a:endParaRPr lang="en-GB" sz="1600" b="1" dirty="0">
              <a:solidFill>
                <a:srgbClr val="54565A"/>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38B5C67-D8EC-4B8C-A312-8EEE50C6D0AB}"/>
              </a:ext>
            </a:extLst>
          </p:cNvPr>
          <p:cNvSpPr/>
          <p:nvPr/>
        </p:nvSpPr>
        <p:spPr>
          <a:xfrm>
            <a:off x="969989" y="1304445"/>
            <a:ext cx="1799585" cy="230832"/>
          </a:xfrm>
          <a:prstGeom prst="rect">
            <a:avLst/>
          </a:prstGeom>
        </p:spPr>
        <p:txBody>
          <a:bodyPr wrap="square" lIns="0" tIns="0" rIns="0" bIns="0">
            <a:spAutoFit/>
          </a:bodyPr>
          <a:lstStyle/>
          <a:p>
            <a:pPr>
              <a:lnSpc>
                <a:spcPts val="1800"/>
              </a:lnSpc>
            </a:pPr>
            <a:r>
              <a:rPr lang="en-US" sz="1600" b="1" dirty="0">
                <a:solidFill>
                  <a:srgbClr val="FF6E00"/>
                </a:solidFill>
                <a:latin typeface="Arial" panose="020B0604020202020204" pitchFamily="34" charset="0"/>
                <a:ea typeface="Helvetica" charset="0"/>
                <a:cs typeface="Arial" panose="020B0604020202020204" pitchFamily="34" charset="0"/>
              </a:rPr>
              <a:t>Energy from sun </a:t>
            </a:r>
            <a:endParaRPr lang="en-GB"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38B5C67-D8EC-4B8C-A312-8EEE50C6D0AB}"/>
              </a:ext>
            </a:extLst>
          </p:cNvPr>
          <p:cNvSpPr/>
          <p:nvPr/>
        </p:nvSpPr>
        <p:spPr>
          <a:xfrm>
            <a:off x="8159262" y="1304445"/>
            <a:ext cx="697570" cy="230832"/>
          </a:xfrm>
          <a:prstGeom prst="rect">
            <a:avLst/>
          </a:prstGeom>
        </p:spPr>
        <p:txBody>
          <a:bodyPr wrap="square" lIns="0" tIns="0" rIns="0" bIns="0">
            <a:spAutoFit/>
          </a:bodyPr>
          <a:lstStyle/>
          <a:p>
            <a:pPr algn="r">
              <a:lnSpc>
                <a:spcPts val="1800"/>
              </a:lnSpc>
            </a:pPr>
            <a:r>
              <a:rPr lang="en-US" sz="1600" b="1" dirty="0">
                <a:solidFill>
                  <a:srgbClr val="FF6E00"/>
                </a:solidFill>
                <a:latin typeface="Arial" panose="020B0604020202020204" pitchFamily="34" charset="0"/>
                <a:ea typeface="Helvetica" charset="0"/>
                <a:cs typeface="Arial" panose="020B0604020202020204" pitchFamily="34" charset="0"/>
              </a:rPr>
              <a:t>Food</a:t>
            </a:r>
            <a:endParaRPr lang="en-GB" sz="1600" b="1" dirty="0">
              <a:latin typeface="Arial" panose="020B0604020202020204" pitchFamily="34" charset="0"/>
              <a:cs typeface="Arial" panose="020B0604020202020204" pitchFamily="34" charset="0"/>
            </a:endParaRPr>
          </a:p>
        </p:txBody>
      </p:sp>
      <p:cxnSp>
        <p:nvCxnSpPr>
          <p:cNvPr id="7" name="Straight Connector 6"/>
          <p:cNvCxnSpPr/>
          <p:nvPr/>
        </p:nvCxnSpPr>
        <p:spPr>
          <a:xfrm>
            <a:off x="2672862" y="1419861"/>
            <a:ext cx="5574323" cy="0"/>
          </a:xfrm>
          <a:prstGeom prst="line">
            <a:avLst/>
          </a:prstGeom>
          <a:ln w="19050">
            <a:tailEnd type="triangle"/>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A38B5C67-D8EC-4B8C-A312-8EEE50C6D0AB}"/>
              </a:ext>
            </a:extLst>
          </p:cNvPr>
          <p:cNvSpPr/>
          <p:nvPr/>
        </p:nvSpPr>
        <p:spPr>
          <a:xfrm>
            <a:off x="969989" y="2939809"/>
            <a:ext cx="1799585" cy="230832"/>
          </a:xfrm>
          <a:prstGeom prst="rect">
            <a:avLst/>
          </a:prstGeom>
        </p:spPr>
        <p:txBody>
          <a:bodyPr wrap="square" lIns="0" tIns="0" rIns="0" bIns="0">
            <a:spAutoFit/>
          </a:bodyPr>
          <a:lstStyle/>
          <a:p>
            <a:pPr>
              <a:lnSpc>
                <a:spcPts val="1800"/>
              </a:lnSpc>
            </a:pPr>
            <a:r>
              <a:rPr lang="en-US" sz="1600" b="1" dirty="0">
                <a:solidFill>
                  <a:srgbClr val="FF6E00"/>
                </a:solidFill>
                <a:latin typeface="Arial" panose="020B0604020202020204" pitchFamily="34" charset="0"/>
                <a:ea typeface="Helvetica" charset="0"/>
                <a:cs typeface="Arial" panose="020B0604020202020204" pitchFamily="34" charset="0"/>
              </a:rPr>
              <a:t>Energy from sun </a:t>
            </a:r>
            <a:endParaRPr lang="en-GB" sz="1600" b="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38B5C67-D8EC-4B8C-A312-8EEE50C6D0AB}"/>
              </a:ext>
            </a:extLst>
          </p:cNvPr>
          <p:cNvSpPr/>
          <p:nvPr/>
        </p:nvSpPr>
        <p:spPr>
          <a:xfrm>
            <a:off x="7552592" y="2939809"/>
            <a:ext cx="1304240" cy="230832"/>
          </a:xfrm>
          <a:prstGeom prst="rect">
            <a:avLst/>
          </a:prstGeom>
        </p:spPr>
        <p:txBody>
          <a:bodyPr wrap="square" lIns="0" tIns="0" rIns="0" bIns="0">
            <a:spAutoFit/>
          </a:bodyPr>
          <a:lstStyle/>
          <a:p>
            <a:pPr algn="r">
              <a:lnSpc>
                <a:spcPts val="1800"/>
              </a:lnSpc>
            </a:pPr>
            <a:r>
              <a:rPr lang="en-US" sz="1600" b="1">
                <a:solidFill>
                  <a:srgbClr val="FF6E00"/>
                </a:solidFill>
                <a:latin typeface="Arial" panose="020B0604020202020204" pitchFamily="34" charset="0"/>
                <a:ea typeface="Helvetica" charset="0"/>
                <a:cs typeface="Arial" panose="020B0604020202020204" pitchFamily="34" charset="0"/>
              </a:rPr>
              <a:t>Wind Power</a:t>
            </a:r>
            <a:endParaRPr lang="en-GB" sz="1600" b="1" dirty="0">
              <a:latin typeface="Arial" panose="020B0604020202020204" pitchFamily="34" charset="0"/>
              <a:cs typeface="Arial" panose="020B0604020202020204" pitchFamily="34" charset="0"/>
            </a:endParaRPr>
          </a:p>
        </p:txBody>
      </p:sp>
      <p:cxnSp>
        <p:nvCxnSpPr>
          <p:cNvPr id="18" name="Straight Connector 17"/>
          <p:cNvCxnSpPr>
            <a:endCxn id="17" idx="1"/>
          </p:cNvCxnSpPr>
          <p:nvPr/>
        </p:nvCxnSpPr>
        <p:spPr>
          <a:xfrm>
            <a:off x="2672862" y="3055225"/>
            <a:ext cx="4879730" cy="0"/>
          </a:xfrm>
          <a:prstGeom prst="line">
            <a:avLst/>
          </a:prstGeom>
          <a:ln w="19050">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351695" y="2833192"/>
            <a:ext cx="439614" cy="439614"/>
          </a:xfrm>
          <a:prstGeom prst="ellipse">
            <a:avLst/>
          </a:prstGeom>
          <a:solidFill>
            <a:srgbClr val="545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13" name="Oval 12"/>
          <p:cNvSpPr/>
          <p:nvPr/>
        </p:nvSpPr>
        <p:spPr>
          <a:xfrm>
            <a:off x="351695" y="1197828"/>
            <a:ext cx="439614" cy="439614"/>
          </a:xfrm>
          <a:prstGeom prst="ellipse">
            <a:avLst/>
          </a:prstGeom>
          <a:solidFill>
            <a:srgbClr val="545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19" y="3307042"/>
            <a:ext cx="1273838" cy="1216800"/>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0802" y="3307042"/>
            <a:ext cx="1927392" cy="1216800"/>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18539" y="3307042"/>
            <a:ext cx="1761033" cy="1216800"/>
          </a:xfrm>
          <a:prstGeom prst="rect">
            <a:avLst/>
          </a:prstGeom>
        </p:spPr>
      </p:pic>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79917" y="3307042"/>
            <a:ext cx="2134153" cy="1216800"/>
          </a:xfrm>
          <a:prstGeom prst="rect">
            <a:avLst/>
          </a:prstGeom>
        </p:spPr>
      </p:pic>
      <p:pic>
        <p:nvPicPr>
          <p:cNvPr id="29" name="Picture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14416" y="3307042"/>
            <a:ext cx="2029584" cy="1216800"/>
          </a:xfrm>
          <a:prstGeom prst="rect">
            <a:avLst/>
          </a:prstGeom>
        </p:spPr>
      </p:pic>
    </p:spTree>
    <p:extLst>
      <p:ext uri="{BB962C8B-B14F-4D97-AF65-F5344CB8AC3E}">
        <p14:creationId xmlns:p14="http://schemas.microsoft.com/office/powerpoint/2010/main" val="192153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6" grpId="0"/>
      <p:bldP spid="17" grpId="0"/>
      <p:bldP spid="1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607" y="2942741"/>
            <a:ext cx="1361770" cy="1216800"/>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377" y="2942741"/>
            <a:ext cx="2813850" cy="1216800"/>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8227" y="2942741"/>
            <a:ext cx="2162672" cy="121680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558916"/>
            <a:ext cx="1288097" cy="121680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2597" y="1558916"/>
            <a:ext cx="1494858" cy="121680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1955" y="1558916"/>
            <a:ext cx="1913133" cy="1216800"/>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09588" y="1558916"/>
            <a:ext cx="1468716" cy="1216800"/>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82803" y="1558916"/>
            <a:ext cx="2961197" cy="1216800"/>
          </a:xfrm>
          <a:prstGeom prst="rect">
            <a:avLst/>
          </a:prstGeom>
        </p:spPr>
      </p:pic>
      <p:sp>
        <p:nvSpPr>
          <p:cNvPr id="14" name="Rectangle 13">
            <a:extLst>
              <a:ext uri="{FF2B5EF4-FFF2-40B4-BE49-F238E27FC236}">
                <a16:creationId xmlns:a16="http://schemas.microsoft.com/office/drawing/2014/main" id="{CB6C7AE0-8FB8-C948-A3EF-BDA2AC1DA193}"/>
              </a:ext>
            </a:extLst>
          </p:cNvPr>
          <p:cNvSpPr/>
          <p:nvPr/>
        </p:nvSpPr>
        <p:spPr>
          <a:xfrm>
            <a:off x="504000" y="152400"/>
            <a:ext cx="6538638" cy="467500"/>
          </a:xfrm>
          <a:prstGeom prst="rect">
            <a:avLst/>
          </a:prstGeom>
        </p:spPr>
        <p:txBody>
          <a:bodyPr wrap="square" lIns="0">
            <a:spAutoFit/>
          </a:bodyPr>
          <a:lstStyle/>
          <a:p>
            <a:pPr marR="70831" defTabSz="457120">
              <a:defRPr/>
            </a:pPr>
            <a:r>
              <a:rPr lang="en-US" sz="2400" b="1" spc="-42" dirty="0">
                <a:solidFill>
                  <a:schemeClr val="bg1"/>
                </a:solidFill>
                <a:latin typeface="Arial" panose="020B0604020202020204" pitchFamily="34" charset="0"/>
                <a:ea typeface="Helvetica" charset="0"/>
                <a:cs typeface="Arial" panose="020B0604020202020204" pitchFamily="34" charset="0"/>
              </a:rPr>
              <a:t>Where does our energy come from?</a:t>
            </a:r>
            <a:endParaRPr lang="en-US" sz="2400" b="1"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38B5C67-D8EC-4B8C-A312-8EEE50C6D0AB}"/>
              </a:ext>
            </a:extLst>
          </p:cNvPr>
          <p:cNvSpPr/>
          <p:nvPr/>
        </p:nvSpPr>
        <p:spPr>
          <a:xfrm>
            <a:off x="504000" y="900000"/>
            <a:ext cx="6890331" cy="230832"/>
          </a:xfrm>
          <a:prstGeom prst="rect">
            <a:avLst/>
          </a:prstGeom>
        </p:spPr>
        <p:txBody>
          <a:bodyPr wrap="square" lIns="0" tIns="0" rIns="0" bIns="0">
            <a:spAutoFit/>
          </a:bodyPr>
          <a:lstStyle/>
          <a:p>
            <a:pPr>
              <a:lnSpc>
                <a:spcPts val="1800"/>
              </a:lnSpc>
            </a:pPr>
            <a:r>
              <a:rPr lang="en-US" sz="1600" b="1" dirty="0">
                <a:solidFill>
                  <a:srgbClr val="54565A"/>
                </a:solidFill>
                <a:latin typeface="Arial" panose="020B0604020202020204" pitchFamily="34" charset="0"/>
                <a:ea typeface="Helvetica" charset="0"/>
                <a:cs typeface="Arial" panose="020B0604020202020204" pitchFamily="34" charset="0"/>
              </a:rPr>
              <a:t>The vast majority of the energy we use ultimately comes from the sun</a:t>
            </a:r>
            <a:endParaRPr lang="en-GB" sz="1600" b="1" dirty="0">
              <a:solidFill>
                <a:srgbClr val="54565A"/>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38B5C67-D8EC-4B8C-A312-8EEE50C6D0AB}"/>
              </a:ext>
            </a:extLst>
          </p:cNvPr>
          <p:cNvSpPr/>
          <p:nvPr/>
        </p:nvSpPr>
        <p:spPr>
          <a:xfrm>
            <a:off x="969989" y="1304445"/>
            <a:ext cx="1799585" cy="230832"/>
          </a:xfrm>
          <a:prstGeom prst="rect">
            <a:avLst/>
          </a:prstGeom>
        </p:spPr>
        <p:txBody>
          <a:bodyPr wrap="square" lIns="0" tIns="0" rIns="0" bIns="0">
            <a:spAutoFit/>
          </a:bodyPr>
          <a:lstStyle/>
          <a:p>
            <a:pPr>
              <a:lnSpc>
                <a:spcPts val="1800"/>
              </a:lnSpc>
            </a:pPr>
            <a:r>
              <a:rPr lang="en-US" sz="1600" b="1" dirty="0">
                <a:solidFill>
                  <a:srgbClr val="FF6E00"/>
                </a:solidFill>
                <a:latin typeface="Arial" panose="020B0604020202020204" pitchFamily="34" charset="0"/>
                <a:ea typeface="Helvetica" charset="0"/>
                <a:cs typeface="Arial" panose="020B0604020202020204" pitchFamily="34" charset="0"/>
              </a:rPr>
              <a:t>Energy from sun </a:t>
            </a:r>
            <a:endParaRPr lang="en-GB"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38B5C67-D8EC-4B8C-A312-8EEE50C6D0AB}"/>
              </a:ext>
            </a:extLst>
          </p:cNvPr>
          <p:cNvSpPr/>
          <p:nvPr/>
        </p:nvSpPr>
        <p:spPr>
          <a:xfrm>
            <a:off x="7464669" y="1304445"/>
            <a:ext cx="1392163" cy="230832"/>
          </a:xfrm>
          <a:prstGeom prst="rect">
            <a:avLst/>
          </a:prstGeom>
        </p:spPr>
        <p:txBody>
          <a:bodyPr wrap="square" lIns="0" tIns="0" rIns="0" bIns="0">
            <a:spAutoFit/>
          </a:bodyPr>
          <a:lstStyle/>
          <a:p>
            <a:pPr algn="r">
              <a:lnSpc>
                <a:spcPts val="1800"/>
              </a:lnSpc>
            </a:pPr>
            <a:r>
              <a:rPr lang="en-US" sz="1600" b="1">
                <a:solidFill>
                  <a:srgbClr val="FF6E00"/>
                </a:solidFill>
                <a:latin typeface="Arial" panose="020B0604020202020204" pitchFamily="34" charset="0"/>
                <a:ea typeface="Helvetica" charset="0"/>
                <a:cs typeface="Arial" panose="020B0604020202020204" pitchFamily="34" charset="0"/>
              </a:rPr>
              <a:t>Wave Power</a:t>
            </a:r>
            <a:endParaRPr lang="en-GB" sz="1600" b="1" dirty="0">
              <a:latin typeface="Arial" panose="020B0604020202020204" pitchFamily="34" charset="0"/>
              <a:cs typeface="Arial" panose="020B0604020202020204" pitchFamily="34" charset="0"/>
            </a:endParaRPr>
          </a:p>
        </p:txBody>
      </p:sp>
      <p:cxnSp>
        <p:nvCxnSpPr>
          <p:cNvPr id="7" name="Straight Connector 6"/>
          <p:cNvCxnSpPr>
            <a:endCxn id="6" idx="1"/>
          </p:cNvCxnSpPr>
          <p:nvPr/>
        </p:nvCxnSpPr>
        <p:spPr>
          <a:xfrm>
            <a:off x="2672862" y="1419861"/>
            <a:ext cx="4791807" cy="0"/>
          </a:xfrm>
          <a:prstGeom prst="line">
            <a:avLst/>
          </a:prstGeom>
          <a:ln w="19050">
            <a:tailEnd type="triangle"/>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351695" y="1197828"/>
            <a:ext cx="439614" cy="439614"/>
          </a:xfrm>
          <a:prstGeom prst="ellipse">
            <a:avLst/>
          </a:prstGeom>
          <a:solidFill>
            <a:srgbClr val="545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16" name="Rectangle 15">
            <a:extLst>
              <a:ext uri="{FF2B5EF4-FFF2-40B4-BE49-F238E27FC236}">
                <a16:creationId xmlns:a16="http://schemas.microsoft.com/office/drawing/2014/main" id="{A38B5C67-D8EC-4B8C-A312-8EEE50C6D0AB}"/>
              </a:ext>
            </a:extLst>
          </p:cNvPr>
          <p:cNvSpPr/>
          <p:nvPr/>
        </p:nvSpPr>
        <p:spPr>
          <a:xfrm>
            <a:off x="969989" y="2763969"/>
            <a:ext cx="1799585" cy="230832"/>
          </a:xfrm>
          <a:prstGeom prst="rect">
            <a:avLst/>
          </a:prstGeom>
        </p:spPr>
        <p:txBody>
          <a:bodyPr wrap="square" lIns="0" tIns="0" rIns="0" bIns="0">
            <a:spAutoFit/>
          </a:bodyPr>
          <a:lstStyle/>
          <a:p>
            <a:pPr>
              <a:lnSpc>
                <a:spcPts val="1800"/>
              </a:lnSpc>
            </a:pPr>
            <a:r>
              <a:rPr lang="en-US" sz="1600" b="1" dirty="0">
                <a:solidFill>
                  <a:srgbClr val="FF6E00"/>
                </a:solidFill>
                <a:latin typeface="Arial" panose="020B0604020202020204" pitchFamily="34" charset="0"/>
                <a:ea typeface="Helvetica" charset="0"/>
                <a:cs typeface="Arial" panose="020B0604020202020204" pitchFamily="34" charset="0"/>
              </a:rPr>
              <a:t>Energy from sun </a:t>
            </a:r>
            <a:endParaRPr lang="en-GB" sz="1600" b="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38B5C67-D8EC-4B8C-A312-8EEE50C6D0AB}"/>
              </a:ext>
            </a:extLst>
          </p:cNvPr>
          <p:cNvSpPr/>
          <p:nvPr/>
        </p:nvSpPr>
        <p:spPr>
          <a:xfrm>
            <a:off x="7570176" y="2763969"/>
            <a:ext cx="1286655" cy="230832"/>
          </a:xfrm>
          <a:prstGeom prst="rect">
            <a:avLst/>
          </a:prstGeom>
        </p:spPr>
        <p:txBody>
          <a:bodyPr wrap="square" lIns="0" tIns="0" rIns="0" bIns="0">
            <a:spAutoFit/>
          </a:bodyPr>
          <a:lstStyle/>
          <a:p>
            <a:pPr algn="r">
              <a:lnSpc>
                <a:spcPts val="1800"/>
              </a:lnSpc>
            </a:pPr>
            <a:r>
              <a:rPr lang="en-US" sz="1600" b="1">
                <a:solidFill>
                  <a:srgbClr val="FF6E00"/>
                </a:solidFill>
                <a:latin typeface="Arial" panose="020B0604020202020204" pitchFamily="34" charset="0"/>
                <a:ea typeface="Helvetica" charset="0"/>
                <a:cs typeface="Arial" panose="020B0604020202020204" pitchFamily="34" charset="0"/>
              </a:rPr>
              <a:t>Solar Cells</a:t>
            </a:r>
            <a:endParaRPr lang="en-GB" sz="1600" b="1" dirty="0">
              <a:latin typeface="Arial" panose="020B0604020202020204" pitchFamily="34" charset="0"/>
              <a:cs typeface="Arial" panose="020B0604020202020204" pitchFamily="34" charset="0"/>
            </a:endParaRPr>
          </a:p>
        </p:txBody>
      </p:sp>
      <p:cxnSp>
        <p:nvCxnSpPr>
          <p:cNvPr id="18" name="Straight Connector 17"/>
          <p:cNvCxnSpPr>
            <a:endCxn id="17" idx="1"/>
          </p:cNvCxnSpPr>
          <p:nvPr/>
        </p:nvCxnSpPr>
        <p:spPr>
          <a:xfrm>
            <a:off x="2672862" y="2879385"/>
            <a:ext cx="4897314" cy="0"/>
          </a:xfrm>
          <a:prstGeom prst="line">
            <a:avLst/>
          </a:prstGeom>
          <a:ln w="19050">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351695" y="2657352"/>
            <a:ext cx="439614" cy="439614"/>
          </a:xfrm>
          <a:prstGeom prst="ellipse">
            <a:avLst/>
          </a:prstGeom>
          <a:solidFill>
            <a:srgbClr val="545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p>
        </p:txBody>
      </p:sp>
      <p:sp>
        <p:nvSpPr>
          <p:cNvPr id="15" name="TextBox 14">
            <a:extLst>
              <a:ext uri="{FF2B5EF4-FFF2-40B4-BE49-F238E27FC236}">
                <a16:creationId xmlns:a16="http://schemas.microsoft.com/office/drawing/2014/main" id="{92B3A692-2C68-DC4F-9E5A-FA05B3D0394F}"/>
              </a:ext>
            </a:extLst>
          </p:cNvPr>
          <p:cNvSpPr txBox="1"/>
          <p:nvPr/>
        </p:nvSpPr>
        <p:spPr>
          <a:xfrm>
            <a:off x="0" y="4096800"/>
            <a:ext cx="9144000" cy="610115"/>
          </a:xfrm>
          <a:prstGeom prst="rect">
            <a:avLst/>
          </a:prstGeom>
          <a:solidFill>
            <a:schemeClr val="accent1"/>
          </a:solidFill>
        </p:spPr>
        <p:txBody>
          <a:bodyPr wrap="square" lIns="503998" tIns="46800" rIns="360000" numCol="1" rtlCol="0" anchor="ctr">
            <a:noAutofit/>
          </a:bodyPr>
          <a:lstStyle/>
          <a:p>
            <a:pPr defTabSz="495203">
              <a:buClr>
                <a:srgbClr val="00AAE7"/>
              </a:buClr>
              <a:buSzPct val="90000"/>
              <a:tabLst>
                <a:tab pos="752739" algn="l"/>
                <a:tab pos="753254" algn="l"/>
              </a:tabLst>
              <a:defRPr/>
            </a:pPr>
            <a:r>
              <a:rPr lang="en-US" sz="1600" b="1" dirty="0">
                <a:solidFill>
                  <a:schemeClr val="bg1"/>
                </a:solidFill>
                <a:latin typeface="Arial" panose="020B0604020202020204" pitchFamily="34" charset="0"/>
                <a:ea typeface="Arial" charset="0"/>
                <a:cs typeface="Arial" panose="020B0604020202020204" pitchFamily="34" charset="0"/>
              </a:rPr>
              <a:t>Challenge:  </a:t>
            </a:r>
            <a:r>
              <a:rPr lang="en-US" sz="1600" dirty="0">
                <a:solidFill>
                  <a:schemeClr val="bg1"/>
                </a:solidFill>
                <a:latin typeface="Arial" panose="020B0604020202020204" pitchFamily="34" charset="0"/>
                <a:ea typeface="Arial" charset="0"/>
                <a:cs typeface="Arial" panose="020B0604020202020204" pitchFamily="34" charset="0"/>
              </a:rPr>
              <a:t>Can you think of any energy that does not ultimately come from the sun?</a:t>
            </a:r>
          </a:p>
        </p:txBody>
      </p:sp>
      <p:pic>
        <p:nvPicPr>
          <p:cNvPr id="20" name="Picture 19">
            <a:extLst>
              <a:ext uri="{FF2B5EF4-FFF2-40B4-BE49-F238E27FC236}">
                <a16:creationId xmlns:a16="http://schemas.microsoft.com/office/drawing/2014/main" id="{C508855D-CA76-42D5-9B51-1D7AC500B0DE}"/>
              </a:ext>
            </a:extLst>
          </p:cNvPr>
          <p:cNvPicPr>
            <a:picLocks noChangeAspect="1"/>
          </p:cNvPicPr>
          <p:nvPr/>
        </p:nvPicPr>
        <p:blipFill>
          <a:blip r:embed="rId11"/>
          <a:stretch>
            <a:fillRect/>
          </a:stretch>
        </p:blipFill>
        <p:spPr>
          <a:xfrm>
            <a:off x="146926" y="3465015"/>
            <a:ext cx="849151" cy="849151"/>
          </a:xfrm>
          <a:prstGeom prst="rect">
            <a:avLst/>
          </a:prstGeom>
        </p:spPr>
      </p:pic>
    </p:spTree>
    <p:extLst>
      <p:ext uri="{BB962C8B-B14F-4D97-AF65-F5344CB8AC3E}">
        <p14:creationId xmlns:p14="http://schemas.microsoft.com/office/powerpoint/2010/main" val="135598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animBg="1"/>
      <p:bldP spid="16" grpId="0"/>
      <p:bldP spid="17" grpId="0"/>
      <p:bldP spid="19"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6C7AE0-8FB8-C948-A3EF-BDA2AC1DA193}"/>
              </a:ext>
            </a:extLst>
          </p:cNvPr>
          <p:cNvSpPr/>
          <p:nvPr/>
        </p:nvSpPr>
        <p:spPr>
          <a:xfrm>
            <a:off x="504000" y="152400"/>
            <a:ext cx="5410200" cy="467500"/>
          </a:xfrm>
          <a:prstGeom prst="rect">
            <a:avLst/>
          </a:prstGeom>
        </p:spPr>
        <p:txBody>
          <a:bodyPr wrap="square" lIns="0">
            <a:spAutoFit/>
          </a:bodyPr>
          <a:lstStyle/>
          <a:p>
            <a:pPr marR="70831" defTabSz="457120">
              <a:defRPr/>
            </a:pPr>
            <a:r>
              <a:rPr lang="en-US" sz="2400" b="1" spc="-42" dirty="0">
                <a:solidFill>
                  <a:schemeClr val="bg1"/>
                </a:solidFill>
                <a:latin typeface="Arial" panose="020B0604020202020204" pitchFamily="34" charset="0"/>
                <a:ea typeface="Helvetica" charset="0"/>
                <a:cs typeface="Arial" panose="020B0604020202020204" pitchFamily="34" charset="0"/>
              </a:rPr>
              <a:t>Energy Resources </a:t>
            </a:r>
            <a:r>
              <a:rPr lang="mr-IN" sz="2400" b="1" spc="-42" dirty="0">
                <a:solidFill>
                  <a:schemeClr val="bg1"/>
                </a:solidFill>
                <a:latin typeface="Arial" panose="020B0604020202020204" pitchFamily="34" charset="0"/>
                <a:ea typeface="Helvetica" charset="0"/>
                <a:cs typeface="Arial" panose="020B0604020202020204" pitchFamily="34" charset="0"/>
              </a:rPr>
              <a:t>–</a:t>
            </a:r>
            <a:r>
              <a:rPr lang="en-US" sz="2400" b="1" spc="-42" dirty="0">
                <a:solidFill>
                  <a:schemeClr val="bg1"/>
                </a:solidFill>
                <a:latin typeface="Arial" panose="020B0604020202020204" pitchFamily="34" charset="0"/>
                <a:ea typeface="Helvetica" charset="0"/>
                <a:cs typeface="Arial" panose="020B0604020202020204" pitchFamily="34" charset="0"/>
              </a:rPr>
              <a:t> Fossil fuels</a:t>
            </a:r>
            <a:endParaRPr lang="en-US" sz="24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38B5C67-D8EC-4B8C-A312-8EEE50C6D0AB}"/>
              </a:ext>
            </a:extLst>
          </p:cNvPr>
          <p:cNvSpPr/>
          <p:nvPr/>
        </p:nvSpPr>
        <p:spPr>
          <a:xfrm>
            <a:off x="504000" y="900000"/>
            <a:ext cx="6459508" cy="230832"/>
          </a:xfrm>
          <a:prstGeom prst="rect">
            <a:avLst/>
          </a:prstGeom>
        </p:spPr>
        <p:txBody>
          <a:bodyPr wrap="square" lIns="0" tIns="0" rIns="0" bIns="0">
            <a:spAutoFit/>
          </a:bodyPr>
          <a:lstStyle/>
          <a:p>
            <a:pPr>
              <a:lnSpc>
                <a:spcPts val="1800"/>
              </a:lnSpc>
            </a:pPr>
            <a:r>
              <a:rPr lang="en-US" sz="1600" b="1" dirty="0">
                <a:solidFill>
                  <a:srgbClr val="FF6E00"/>
                </a:solidFill>
                <a:latin typeface="Arial" panose="020B0604020202020204" pitchFamily="34" charset="0"/>
                <a:ea typeface="Helvetica" charset="0"/>
                <a:cs typeface="Arial" panose="020B0604020202020204" pitchFamily="34" charset="0"/>
              </a:rPr>
              <a:t>What are the problems with fossil fuels?</a:t>
            </a:r>
            <a:endParaRPr lang="en-GB" sz="16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B8BD20D-42CD-074E-932C-154E3224C21F}"/>
              </a:ext>
            </a:extLst>
          </p:cNvPr>
          <p:cNvSpPr txBox="1"/>
          <p:nvPr/>
        </p:nvSpPr>
        <p:spPr>
          <a:xfrm>
            <a:off x="288000" y="2741089"/>
            <a:ext cx="6569999" cy="160043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27013" indent="-227013" defTabSz="371402">
              <a:spcAft>
                <a:spcPts val="600"/>
              </a:spcAft>
              <a:buClr>
                <a:schemeClr val="accent3"/>
              </a:buClr>
              <a:buSzPct val="100000"/>
              <a:buFont typeface="Arial" charset="0"/>
              <a:buChar char="•"/>
              <a:defRPr/>
            </a:pPr>
            <a:r>
              <a:rPr lang="en-US" sz="1400" dirty="0">
                <a:solidFill>
                  <a:srgbClr val="54565A"/>
                </a:solidFill>
                <a:latin typeface="Arial" panose="020B0604020202020204" pitchFamily="34" charset="0"/>
                <a:ea typeface="Arial" charset="0"/>
                <a:cs typeface="Arial" panose="020B0604020202020204" pitchFamily="34" charset="0"/>
              </a:rPr>
              <a:t>Fossil fuels are formed from the </a:t>
            </a:r>
            <a:r>
              <a:rPr lang="en-US" sz="1400" dirty="0" err="1">
                <a:solidFill>
                  <a:srgbClr val="54565A"/>
                </a:solidFill>
                <a:latin typeface="Arial" panose="020B0604020202020204" pitchFamily="34" charset="0"/>
                <a:ea typeface="Arial" charset="0"/>
                <a:cs typeface="Arial" panose="020B0604020202020204" pitchFamily="34" charset="0"/>
              </a:rPr>
              <a:t>fossilised</a:t>
            </a:r>
            <a:r>
              <a:rPr lang="en-US" sz="1400" dirty="0">
                <a:solidFill>
                  <a:srgbClr val="54565A"/>
                </a:solidFill>
                <a:latin typeface="Arial" panose="020B0604020202020204" pitchFamily="34" charset="0"/>
                <a:ea typeface="Arial" charset="0"/>
                <a:cs typeface="Arial" panose="020B0604020202020204" pitchFamily="34" charset="0"/>
              </a:rPr>
              <a:t> remains of plants and animals over millions of years</a:t>
            </a:r>
          </a:p>
          <a:p>
            <a:pPr marL="227013" indent="-227013" defTabSz="371402">
              <a:spcAft>
                <a:spcPts val="600"/>
              </a:spcAft>
              <a:buClr>
                <a:schemeClr val="accent3"/>
              </a:buClr>
              <a:buSzPct val="100000"/>
              <a:buFont typeface="Arial" charset="0"/>
              <a:buChar char="•"/>
              <a:defRPr/>
            </a:pPr>
            <a:r>
              <a:rPr lang="en-US" sz="1400" dirty="0">
                <a:solidFill>
                  <a:srgbClr val="54565A"/>
                </a:solidFill>
                <a:latin typeface="Arial" panose="020B0604020202020204" pitchFamily="34" charset="0"/>
                <a:ea typeface="Arial" charset="0"/>
                <a:cs typeface="Arial" panose="020B0604020202020204" pitchFamily="34" charset="0"/>
              </a:rPr>
              <a:t>To release the energy from fossil fuels they must be burned. </a:t>
            </a:r>
          </a:p>
          <a:p>
            <a:pPr marL="227013" indent="-227013" defTabSz="371402">
              <a:spcAft>
                <a:spcPts val="600"/>
              </a:spcAft>
              <a:buClr>
                <a:schemeClr val="accent3"/>
              </a:buClr>
              <a:buSzPct val="100000"/>
              <a:buFont typeface="Arial" charset="0"/>
              <a:buChar char="•"/>
              <a:defRPr/>
            </a:pPr>
            <a:r>
              <a:rPr lang="en-US" sz="1400" dirty="0">
                <a:solidFill>
                  <a:srgbClr val="54565A"/>
                </a:solidFill>
                <a:latin typeface="Arial" panose="020B0604020202020204" pitchFamily="34" charset="0"/>
                <a:ea typeface="Arial" charset="0"/>
                <a:cs typeface="Arial" panose="020B0604020202020204" pitchFamily="34" charset="0"/>
              </a:rPr>
              <a:t>Burning fuels produces greenhouse gasses and other pollutants</a:t>
            </a:r>
          </a:p>
          <a:p>
            <a:pPr marL="227013" indent="-227013" defTabSz="371402">
              <a:spcAft>
                <a:spcPts val="600"/>
              </a:spcAft>
              <a:buClr>
                <a:schemeClr val="accent3"/>
              </a:buClr>
              <a:buSzPct val="100000"/>
              <a:buFont typeface="Arial" charset="0"/>
              <a:buChar char="•"/>
              <a:defRPr/>
            </a:pPr>
            <a:r>
              <a:rPr lang="en-US" sz="1400" dirty="0">
                <a:solidFill>
                  <a:srgbClr val="54565A"/>
                </a:solidFill>
                <a:latin typeface="Arial" panose="020B0604020202020204" pitchFamily="34" charset="0"/>
                <a:ea typeface="Arial" charset="0"/>
                <a:cs typeface="Arial" panose="020B0604020202020204" pitchFamily="34" charset="0"/>
              </a:rPr>
              <a:t>Once the fuel is burnt it cannot be replaced as it takes millions of years to form,</a:t>
            </a:r>
          </a:p>
          <a:p>
            <a:pPr marL="227013" indent="-227013" defTabSz="371402">
              <a:spcAft>
                <a:spcPts val="600"/>
              </a:spcAft>
              <a:buClr>
                <a:schemeClr val="accent3"/>
              </a:buClr>
              <a:buSzPct val="100000"/>
              <a:buFont typeface="Arial" charset="0"/>
              <a:buChar char="•"/>
              <a:defRPr/>
            </a:pPr>
            <a:r>
              <a:rPr lang="en-US" sz="1400" dirty="0">
                <a:solidFill>
                  <a:srgbClr val="54565A"/>
                </a:solidFill>
                <a:latin typeface="Arial" panose="020B0604020202020204" pitchFamily="34" charset="0"/>
                <a:ea typeface="Arial" charset="0"/>
                <a:cs typeface="Arial" panose="020B0604020202020204" pitchFamily="34" charset="0"/>
              </a:rPr>
              <a:t>It is a finite resource - </a:t>
            </a:r>
            <a:r>
              <a:rPr lang="en-US" sz="1400" b="1" dirty="0">
                <a:solidFill>
                  <a:srgbClr val="54565A"/>
                </a:solidFill>
                <a:latin typeface="Arial" panose="020B0604020202020204" pitchFamily="34" charset="0"/>
                <a:ea typeface="Arial" charset="0"/>
                <a:cs typeface="Arial" panose="020B0604020202020204" pitchFamily="34" charset="0"/>
              </a:rPr>
              <a:t>one day it will run out!</a:t>
            </a:r>
          </a:p>
        </p:txBody>
      </p:sp>
      <p:sp>
        <p:nvSpPr>
          <p:cNvPr id="18" name="Rectangle 17">
            <a:extLst>
              <a:ext uri="{FF2B5EF4-FFF2-40B4-BE49-F238E27FC236}">
                <a16:creationId xmlns:a16="http://schemas.microsoft.com/office/drawing/2014/main" id="{A38B5C67-D8EC-4B8C-A312-8EEE50C6D0AB}"/>
              </a:ext>
            </a:extLst>
          </p:cNvPr>
          <p:cNvSpPr/>
          <p:nvPr/>
        </p:nvSpPr>
        <p:spPr>
          <a:xfrm>
            <a:off x="504000" y="2412275"/>
            <a:ext cx="6459508" cy="230832"/>
          </a:xfrm>
          <a:prstGeom prst="rect">
            <a:avLst/>
          </a:prstGeom>
        </p:spPr>
        <p:txBody>
          <a:bodyPr wrap="square" lIns="0" tIns="0" rIns="0" bIns="0">
            <a:spAutoFit/>
          </a:bodyPr>
          <a:lstStyle/>
          <a:p>
            <a:pPr>
              <a:lnSpc>
                <a:spcPts val="1800"/>
              </a:lnSpc>
            </a:pPr>
            <a:r>
              <a:rPr lang="en-US" sz="1600" b="1" dirty="0">
                <a:solidFill>
                  <a:srgbClr val="FF6E00"/>
                </a:solidFill>
                <a:latin typeface="Arial" panose="020B0604020202020204" pitchFamily="34" charset="0"/>
                <a:ea typeface="Helvetica" charset="0"/>
                <a:cs typeface="Arial" panose="020B0604020202020204" pitchFamily="34" charset="0"/>
              </a:rPr>
              <a:t>Fossil fuels are a non–renewable energy resource</a:t>
            </a:r>
            <a:endParaRPr lang="en-GB" sz="1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3857"/>
            <a:ext cx="9144000" cy="1219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572" y="2798358"/>
            <a:ext cx="1211580" cy="14859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3744" y="3090922"/>
            <a:ext cx="1234440" cy="1485900"/>
          </a:xfrm>
          <a:prstGeom prst="rect">
            <a:avLst/>
          </a:prstGeom>
        </p:spPr>
      </p:pic>
    </p:spTree>
    <p:extLst>
      <p:ext uri="{BB962C8B-B14F-4D97-AF65-F5344CB8AC3E}">
        <p14:creationId xmlns:p14="http://schemas.microsoft.com/office/powerpoint/2010/main" val="63838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1" presetClass="entr" presetSubtype="0" fill="hold" nodeType="withEffect">
                                  <p:stCondLst>
                                    <p:cond delay="50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984A17-1258-42D2-800C-A63C98E6F4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49" t="2056" r="13525" b="1831"/>
          <a:stretch/>
        </p:blipFill>
        <p:spPr>
          <a:xfrm>
            <a:off x="7278579" y="3053730"/>
            <a:ext cx="1865421" cy="1643529"/>
          </a:xfrm>
          <a:prstGeom prst="rect">
            <a:avLst/>
          </a:prstGeom>
        </p:spPr>
      </p:pic>
      <p:sp>
        <p:nvSpPr>
          <p:cNvPr id="9" name="TextBox 8">
            <a:extLst>
              <a:ext uri="{FF2B5EF4-FFF2-40B4-BE49-F238E27FC236}">
                <a16:creationId xmlns:a16="http://schemas.microsoft.com/office/drawing/2014/main" id="{92B3A692-2C68-DC4F-9E5A-FA05B3D0394F}"/>
              </a:ext>
            </a:extLst>
          </p:cNvPr>
          <p:cNvSpPr txBox="1"/>
          <p:nvPr/>
        </p:nvSpPr>
        <p:spPr>
          <a:xfrm>
            <a:off x="0" y="1908931"/>
            <a:ext cx="9144000" cy="1144800"/>
          </a:xfrm>
          <a:prstGeom prst="rect">
            <a:avLst/>
          </a:prstGeom>
          <a:solidFill>
            <a:schemeClr val="accent1"/>
          </a:solidFill>
        </p:spPr>
        <p:txBody>
          <a:bodyPr wrap="square" lIns="503998" tIns="46800" rIns="360000" numCol="1" rtlCol="0" anchor="ctr">
            <a:noAutofit/>
          </a:bodyPr>
          <a:lstStyle/>
          <a:p>
            <a:pPr defTabSz="495203">
              <a:buClr>
                <a:srgbClr val="00AAE7"/>
              </a:buClr>
              <a:buSzPct val="90000"/>
              <a:tabLst>
                <a:tab pos="752739" algn="l"/>
                <a:tab pos="753254" algn="l"/>
              </a:tabLst>
              <a:defRPr/>
            </a:pPr>
            <a:r>
              <a:rPr lang="en-US" sz="1600" dirty="0">
                <a:solidFill>
                  <a:schemeClr val="bg1"/>
                </a:solidFill>
                <a:latin typeface="Arial" panose="020B0604020202020204" pitchFamily="34" charset="0"/>
                <a:ea typeface="Arial" charset="0"/>
                <a:cs typeface="Arial" panose="020B0604020202020204" pitchFamily="34" charset="0"/>
              </a:rPr>
              <a:t> Why are fossil fuels so relied upon for our energy needs?</a:t>
            </a:r>
          </a:p>
        </p:txBody>
      </p:sp>
      <p:sp>
        <p:nvSpPr>
          <p:cNvPr id="14" name="Rectangle 13">
            <a:extLst>
              <a:ext uri="{FF2B5EF4-FFF2-40B4-BE49-F238E27FC236}">
                <a16:creationId xmlns:a16="http://schemas.microsoft.com/office/drawing/2014/main" id="{CB6C7AE0-8FB8-C948-A3EF-BDA2AC1DA193}"/>
              </a:ext>
            </a:extLst>
          </p:cNvPr>
          <p:cNvSpPr/>
          <p:nvPr/>
        </p:nvSpPr>
        <p:spPr>
          <a:xfrm>
            <a:off x="504000" y="152400"/>
            <a:ext cx="5410200" cy="467500"/>
          </a:xfrm>
          <a:prstGeom prst="rect">
            <a:avLst/>
          </a:prstGeom>
        </p:spPr>
        <p:txBody>
          <a:bodyPr wrap="square" lIns="0">
            <a:spAutoFit/>
          </a:bodyPr>
          <a:lstStyle/>
          <a:p>
            <a:pPr marR="70831" defTabSz="457120">
              <a:defRPr/>
            </a:pPr>
            <a:r>
              <a:rPr lang="en-US" sz="2400" b="1" spc="-42" dirty="0">
                <a:solidFill>
                  <a:schemeClr val="bg1"/>
                </a:solidFill>
                <a:latin typeface="Arial" panose="020B0604020202020204" pitchFamily="34" charset="0"/>
                <a:ea typeface="Helvetica" charset="0"/>
                <a:cs typeface="Arial" panose="020B0604020202020204" pitchFamily="34" charset="0"/>
              </a:rPr>
              <a:t>Energy Resources </a:t>
            </a:r>
            <a:r>
              <a:rPr lang="mr-IN" sz="2400" b="1" spc="-42" dirty="0">
                <a:solidFill>
                  <a:schemeClr val="bg1"/>
                </a:solidFill>
                <a:latin typeface="Arial" panose="020B0604020202020204" pitchFamily="34" charset="0"/>
                <a:ea typeface="Helvetica" charset="0"/>
                <a:cs typeface="Arial" panose="020B0604020202020204" pitchFamily="34" charset="0"/>
              </a:rPr>
              <a:t>–</a:t>
            </a:r>
            <a:r>
              <a:rPr lang="en-US" sz="2400" b="1" spc="-42" dirty="0">
                <a:solidFill>
                  <a:schemeClr val="bg1"/>
                </a:solidFill>
                <a:latin typeface="Arial" panose="020B0604020202020204" pitchFamily="34" charset="0"/>
                <a:ea typeface="Helvetica" charset="0"/>
                <a:cs typeface="Arial" panose="020B0604020202020204" pitchFamily="34" charset="0"/>
              </a:rPr>
              <a:t> Fossil fuels</a:t>
            </a:r>
            <a:endParaRPr lang="en-US" sz="24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C1D3375-EEBB-4B2C-936E-5915CA87C018}"/>
              </a:ext>
            </a:extLst>
          </p:cNvPr>
          <p:cNvPicPr>
            <a:picLocks/>
          </p:cNvPicPr>
          <p:nvPr/>
        </p:nvPicPr>
        <p:blipFill rotWithShape="1">
          <a:blip r:embed="rId4" cstate="print">
            <a:extLst>
              <a:ext uri="{28A0092B-C50C-407E-A947-70E740481C1C}">
                <a14:useLocalDpi xmlns:a14="http://schemas.microsoft.com/office/drawing/2010/main" val="0"/>
              </a:ext>
            </a:extLst>
          </a:blip>
          <a:srcRect l="1410" t="11327" r="2264"/>
          <a:stretch/>
        </p:blipFill>
        <p:spPr>
          <a:xfrm>
            <a:off x="7278579" y="1908931"/>
            <a:ext cx="1865421" cy="1144800"/>
          </a:xfrm>
          <a:prstGeom prst="rect">
            <a:avLst/>
          </a:prstGeom>
        </p:spPr>
      </p:pic>
      <p:pic>
        <p:nvPicPr>
          <p:cNvPr id="5" name="Picture 4">
            <a:extLst>
              <a:ext uri="{FF2B5EF4-FFF2-40B4-BE49-F238E27FC236}">
                <a16:creationId xmlns:a16="http://schemas.microsoft.com/office/drawing/2014/main" id="{DE9E465F-DF3B-4763-8977-422EF144F52D}"/>
              </a:ext>
            </a:extLst>
          </p:cNvPr>
          <p:cNvPicPr>
            <a:picLocks/>
          </p:cNvPicPr>
          <p:nvPr/>
        </p:nvPicPr>
        <p:blipFill rotWithShape="1">
          <a:blip r:embed="rId5" cstate="print">
            <a:extLst>
              <a:ext uri="{28A0092B-C50C-407E-A947-70E740481C1C}">
                <a14:useLocalDpi xmlns:a14="http://schemas.microsoft.com/office/drawing/2010/main" val="0"/>
              </a:ext>
            </a:extLst>
          </a:blip>
          <a:srcRect l="1960" t="11347" r="1814"/>
          <a:stretch/>
        </p:blipFill>
        <p:spPr>
          <a:xfrm>
            <a:off x="7278579" y="763200"/>
            <a:ext cx="1865421" cy="1145731"/>
          </a:xfrm>
          <a:prstGeom prst="rect">
            <a:avLst/>
          </a:prstGeom>
        </p:spPr>
      </p:pic>
      <p:sp>
        <p:nvSpPr>
          <p:cNvPr id="6" name="Rectangle 5">
            <a:extLst>
              <a:ext uri="{FF2B5EF4-FFF2-40B4-BE49-F238E27FC236}">
                <a16:creationId xmlns:a16="http://schemas.microsoft.com/office/drawing/2014/main" id="{A38B5C67-D8EC-4B8C-A312-8EEE50C6D0AB}"/>
              </a:ext>
            </a:extLst>
          </p:cNvPr>
          <p:cNvSpPr/>
          <p:nvPr/>
        </p:nvSpPr>
        <p:spPr>
          <a:xfrm>
            <a:off x="504000" y="900000"/>
            <a:ext cx="6459508" cy="230832"/>
          </a:xfrm>
          <a:prstGeom prst="rect">
            <a:avLst/>
          </a:prstGeom>
        </p:spPr>
        <p:txBody>
          <a:bodyPr wrap="square" lIns="0" tIns="0" rIns="0" bIns="0">
            <a:spAutoFit/>
          </a:bodyPr>
          <a:lstStyle/>
          <a:p>
            <a:pPr>
              <a:lnSpc>
                <a:spcPts val="1800"/>
              </a:lnSpc>
            </a:pPr>
            <a:r>
              <a:rPr lang="en-US" sz="1600" b="1" dirty="0">
                <a:solidFill>
                  <a:srgbClr val="FF6E00"/>
                </a:solidFill>
                <a:latin typeface="Arial" panose="020B0604020202020204" pitchFamily="34" charset="0"/>
                <a:ea typeface="Helvetica" charset="0"/>
                <a:cs typeface="Arial" panose="020B0604020202020204" pitchFamily="34" charset="0"/>
              </a:rPr>
              <a:t>Much of our energy in the UK comes from fossil fuels</a:t>
            </a:r>
            <a:endParaRPr lang="en-GB" sz="16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B8BD20D-42CD-074E-932C-154E3224C21F}"/>
              </a:ext>
            </a:extLst>
          </p:cNvPr>
          <p:cNvSpPr txBox="1"/>
          <p:nvPr/>
        </p:nvSpPr>
        <p:spPr>
          <a:xfrm>
            <a:off x="504000" y="1334321"/>
            <a:ext cx="2335915"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371402">
              <a:buClr>
                <a:schemeClr val="accent3"/>
              </a:buClr>
              <a:buSzPct val="100000"/>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We use it in three main ways:</a:t>
            </a:r>
            <a:endParaRPr lang="en-US" sz="1400" b="1" dirty="0">
              <a:solidFill>
                <a:srgbClr val="54565A"/>
              </a:solidFill>
              <a:latin typeface="Arial" panose="020B0604020202020204" pitchFamily="34" charset="0"/>
              <a:ea typeface="Arial" charset="0"/>
              <a:cs typeface="Arial" panose="020B0604020202020204" pitchFamily="34" charset="0"/>
            </a:endParaRPr>
          </a:p>
        </p:txBody>
      </p:sp>
      <p:pic>
        <p:nvPicPr>
          <p:cNvPr id="10" name="Picture 9">
            <a:extLst>
              <a:ext uri="{FF2B5EF4-FFF2-40B4-BE49-F238E27FC236}">
                <a16:creationId xmlns:a16="http://schemas.microsoft.com/office/drawing/2014/main" id="{C508855D-CA76-42D5-9B51-1D7AC500B0DE}"/>
              </a:ext>
            </a:extLst>
          </p:cNvPr>
          <p:cNvPicPr>
            <a:picLocks noChangeAspect="1"/>
          </p:cNvPicPr>
          <p:nvPr/>
        </p:nvPicPr>
        <p:blipFill>
          <a:blip r:embed="rId6"/>
          <a:stretch>
            <a:fillRect/>
          </a:stretch>
        </p:blipFill>
        <p:spPr>
          <a:xfrm>
            <a:off x="6579087" y="2039171"/>
            <a:ext cx="849151" cy="849151"/>
          </a:xfrm>
          <a:prstGeom prst="rect">
            <a:avLst/>
          </a:prstGeom>
        </p:spPr>
      </p:pic>
      <p:sp>
        <p:nvSpPr>
          <p:cNvPr id="12" name="TextBox 11">
            <a:extLst>
              <a:ext uri="{FF2B5EF4-FFF2-40B4-BE49-F238E27FC236}">
                <a16:creationId xmlns:a16="http://schemas.microsoft.com/office/drawing/2014/main" id="{1B8BD20D-42CD-074E-932C-154E3224C21F}"/>
              </a:ext>
            </a:extLst>
          </p:cNvPr>
          <p:cNvSpPr txBox="1"/>
          <p:nvPr/>
        </p:nvSpPr>
        <p:spPr>
          <a:xfrm>
            <a:off x="288000" y="3312590"/>
            <a:ext cx="6569999" cy="10926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defTabSz="371402">
              <a:spcAft>
                <a:spcPts val="600"/>
              </a:spcAft>
              <a:buClr>
                <a:schemeClr val="accent3"/>
              </a:buClr>
              <a:buSzPct val="100000"/>
              <a:buFont typeface="Arial" charset="0"/>
              <a:buChar char="•"/>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They contain a large amount of stored energy </a:t>
            </a:r>
          </a:p>
          <a:p>
            <a:pPr marL="285750" indent="-285750" defTabSz="371402">
              <a:spcAft>
                <a:spcPts val="600"/>
              </a:spcAft>
              <a:buClr>
                <a:schemeClr val="accent3"/>
              </a:buClr>
              <a:buSzPct val="100000"/>
              <a:buFont typeface="Arial" charset="0"/>
              <a:buChar char="•"/>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They provide an easily transported energy source </a:t>
            </a:r>
          </a:p>
          <a:p>
            <a:pPr marL="285750" indent="-285750" defTabSz="371402">
              <a:spcAft>
                <a:spcPts val="600"/>
              </a:spcAft>
              <a:buClr>
                <a:schemeClr val="accent3"/>
              </a:buClr>
              <a:buSzPct val="100000"/>
              <a:buFont typeface="Arial" charset="0"/>
              <a:buChar char="•"/>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Readily available through drilling and mining</a:t>
            </a:r>
          </a:p>
          <a:p>
            <a:pPr marL="285750" indent="-285750" defTabSz="371402">
              <a:spcAft>
                <a:spcPts val="600"/>
              </a:spcAft>
              <a:buClr>
                <a:schemeClr val="accent3"/>
              </a:buClr>
              <a:buSzPct val="100000"/>
              <a:buFont typeface="Arial" charset="0"/>
              <a:buChar char="•"/>
              <a:tabLst>
                <a:tab pos="563563" algn="l"/>
              </a:tabLst>
              <a:defRPr/>
            </a:pPr>
            <a:r>
              <a:rPr lang="en-US" sz="1400" dirty="0">
                <a:solidFill>
                  <a:srgbClr val="54565A"/>
                </a:solidFill>
                <a:latin typeface="Arial" panose="020B0604020202020204" pitchFamily="34" charset="0"/>
                <a:ea typeface="Arial" charset="0"/>
                <a:cs typeface="Arial" panose="020B0604020202020204" pitchFamily="34" charset="0"/>
              </a:rPr>
              <a:t>The energy they store is easy to access through burning</a:t>
            </a:r>
            <a:endParaRPr lang="en-US" sz="1400" b="1" dirty="0">
              <a:solidFill>
                <a:srgbClr val="54565A"/>
              </a:solidFill>
              <a:latin typeface="Arial" panose="020B0604020202020204" pitchFamily="34" charset="0"/>
              <a:ea typeface="Arial" charset="0"/>
              <a:cs typeface="Arial" panose="020B0604020202020204" pitchFamily="34" charset="0"/>
            </a:endParaRPr>
          </a:p>
        </p:txBody>
      </p:sp>
      <p:sp>
        <p:nvSpPr>
          <p:cNvPr id="13" name="TextBox 12">
            <a:extLst>
              <a:ext uri="{FF2B5EF4-FFF2-40B4-BE49-F238E27FC236}">
                <a16:creationId xmlns:a16="http://schemas.microsoft.com/office/drawing/2014/main" id="{1B8BD20D-42CD-074E-932C-154E3224C21F}"/>
              </a:ext>
            </a:extLst>
          </p:cNvPr>
          <p:cNvSpPr txBox="1"/>
          <p:nvPr/>
        </p:nvSpPr>
        <p:spPr>
          <a:xfrm>
            <a:off x="2875083" y="1334321"/>
            <a:ext cx="1046286"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371402">
              <a:buClr>
                <a:schemeClr val="accent3"/>
              </a:buClr>
              <a:buSzPct val="100000"/>
              <a:tabLst>
                <a:tab pos="563563" algn="l"/>
              </a:tabLst>
              <a:defRPr/>
            </a:pPr>
            <a:r>
              <a:rPr lang="en-US" sz="1400" b="1">
                <a:solidFill>
                  <a:srgbClr val="54565A"/>
                </a:solidFill>
                <a:latin typeface="Arial" panose="020B0604020202020204" pitchFamily="34" charset="0"/>
                <a:ea typeface="Arial" charset="0"/>
                <a:cs typeface="Arial" panose="020B0604020202020204" pitchFamily="34" charset="0"/>
              </a:rPr>
              <a:t>• Transport</a:t>
            </a:r>
            <a:endParaRPr lang="en-US" sz="1400" b="1" dirty="0">
              <a:solidFill>
                <a:srgbClr val="54565A"/>
              </a:solidFill>
              <a:latin typeface="Arial" panose="020B0604020202020204" pitchFamily="34" charset="0"/>
              <a:ea typeface="Arial" charset="0"/>
              <a:cs typeface="Arial" panose="020B0604020202020204" pitchFamily="34" charset="0"/>
            </a:endParaRPr>
          </a:p>
        </p:txBody>
      </p:sp>
      <p:sp>
        <p:nvSpPr>
          <p:cNvPr id="15" name="TextBox 14">
            <a:extLst>
              <a:ext uri="{FF2B5EF4-FFF2-40B4-BE49-F238E27FC236}">
                <a16:creationId xmlns:a16="http://schemas.microsoft.com/office/drawing/2014/main" id="{1B8BD20D-42CD-074E-932C-154E3224C21F}"/>
              </a:ext>
            </a:extLst>
          </p:cNvPr>
          <p:cNvSpPr txBox="1"/>
          <p:nvPr/>
        </p:nvSpPr>
        <p:spPr>
          <a:xfrm>
            <a:off x="3903785" y="1334321"/>
            <a:ext cx="870439"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371402">
              <a:buClr>
                <a:schemeClr val="accent3"/>
              </a:buClr>
              <a:buSzPct val="100000"/>
              <a:tabLst>
                <a:tab pos="563563" algn="l"/>
              </a:tabLst>
              <a:defRPr/>
            </a:pPr>
            <a:r>
              <a:rPr lang="en-US" sz="1400" b="1">
                <a:solidFill>
                  <a:srgbClr val="54565A"/>
                </a:solidFill>
                <a:latin typeface="Arial" panose="020B0604020202020204" pitchFamily="34" charset="0"/>
                <a:ea typeface="Arial" charset="0"/>
                <a:cs typeface="Arial" panose="020B0604020202020204" pitchFamily="34" charset="0"/>
              </a:rPr>
              <a:t>• Heating</a:t>
            </a:r>
            <a:endParaRPr lang="en-US" sz="1400" b="1" dirty="0">
              <a:solidFill>
                <a:srgbClr val="54565A"/>
              </a:solidFill>
              <a:latin typeface="Arial" panose="020B0604020202020204" pitchFamily="34" charset="0"/>
              <a:ea typeface="Arial" charset="0"/>
              <a:cs typeface="Arial" panose="020B0604020202020204" pitchFamily="34" charset="0"/>
            </a:endParaRPr>
          </a:p>
        </p:txBody>
      </p:sp>
      <p:sp>
        <p:nvSpPr>
          <p:cNvPr id="16" name="TextBox 15">
            <a:extLst>
              <a:ext uri="{FF2B5EF4-FFF2-40B4-BE49-F238E27FC236}">
                <a16:creationId xmlns:a16="http://schemas.microsoft.com/office/drawing/2014/main" id="{1B8BD20D-42CD-074E-932C-154E3224C21F}"/>
              </a:ext>
            </a:extLst>
          </p:cNvPr>
          <p:cNvSpPr txBox="1"/>
          <p:nvPr/>
        </p:nvSpPr>
        <p:spPr>
          <a:xfrm>
            <a:off x="4747848" y="1334321"/>
            <a:ext cx="1122392"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371402">
              <a:buClr>
                <a:schemeClr val="accent3"/>
              </a:buClr>
              <a:buSzPct val="100000"/>
              <a:tabLst>
                <a:tab pos="563563" algn="l"/>
              </a:tabLst>
              <a:defRPr/>
            </a:pPr>
            <a:r>
              <a:rPr lang="en-US" sz="1400" b="1" dirty="0">
                <a:solidFill>
                  <a:srgbClr val="54565A"/>
                </a:solidFill>
                <a:latin typeface="Arial" panose="020B0604020202020204" pitchFamily="34" charset="0"/>
                <a:ea typeface="Arial" charset="0"/>
                <a:cs typeface="Arial" panose="020B0604020202020204" pitchFamily="34" charset="0"/>
              </a:rPr>
              <a:t>• Electricity</a:t>
            </a:r>
          </a:p>
        </p:txBody>
      </p:sp>
    </p:spTree>
    <p:extLst>
      <p:ext uri="{BB962C8B-B14F-4D97-AF65-F5344CB8AC3E}">
        <p14:creationId xmlns:p14="http://schemas.microsoft.com/office/powerpoint/2010/main" val="165418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STEM Crew">
      <a:dk1>
        <a:srgbClr val="101820"/>
      </a:dk1>
      <a:lt1>
        <a:srgbClr val="FFFFFF"/>
      </a:lt1>
      <a:dk2>
        <a:srgbClr val="818B94"/>
      </a:dk2>
      <a:lt2>
        <a:srgbClr val="D2D7DB"/>
      </a:lt2>
      <a:accent1>
        <a:srgbClr val="FF6E00"/>
      </a:accent1>
      <a:accent2>
        <a:srgbClr val="82162D"/>
      </a:accent2>
      <a:accent3>
        <a:srgbClr val="54565A"/>
      </a:accent3>
      <a:accent4>
        <a:srgbClr val="002F90"/>
      </a:accent4>
      <a:accent5>
        <a:srgbClr val="00CCFF"/>
      </a:accent5>
      <a:accent6>
        <a:srgbClr val="C9DD94"/>
      </a:accent6>
      <a:hlink>
        <a:srgbClr val="FF6E00"/>
      </a:hlink>
      <a:folHlink>
        <a:srgbClr val="8216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22386262900E489A061346DC7B7A48" ma:contentTypeVersion="13" ma:contentTypeDescription="Create a new document." ma:contentTypeScope="" ma:versionID="5934bec3fcb828db2262d7a84854eb5c">
  <xsd:schema xmlns:xsd="http://www.w3.org/2001/XMLSchema" xmlns:xs="http://www.w3.org/2001/XMLSchema" xmlns:p="http://schemas.microsoft.com/office/2006/metadata/properties" xmlns:ns2="4b31ba56-69c9-4f7b-a39a-403e4e2674f0" xmlns:ns3="49db2f9b-a592-452f-a9b5-f90c48491e0e" targetNamespace="http://schemas.microsoft.com/office/2006/metadata/properties" ma:root="true" ma:fieldsID="2a8552d0b3d08fc1d9db147152a63dfc" ns2:_="" ns3:_="">
    <xsd:import namespace="4b31ba56-69c9-4f7b-a39a-403e4e2674f0"/>
    <xsd:import namespace="49db2f9b-a592-452f-a9b5-f90c48491e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2:MediaServiceOCR"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31ba56-69c9-4f7b-a39a-403e4e2674f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db2f9b-a592-452f-a9b5-f90c48491e0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32D7A0-E55B-4FC3-8FD3-9E969566CF2D}">
  <ds:schemaRefs>
    <ds:schemaRef ds:uri="http://schemas.microsoft.com/sharepoint/v3/contenttype/forms"/>
  </ds:schemaRefs>
</ds:datastoreItem>
</file>

<file path=customXml/itemProps2.xml><?xml version="1.0" encoding="utf-8"?>
<ds:datastoreItem xmlns:ds="http://schemas.openxmlformats.org/officeDocument/2006/customXml" ds:itemID="{970D4C53-24F7-447B-8767-28664DC205BF}">
  <ds:schemaRefs>
    <ds:schemaRef ds:uri="49db2f9b-a592-452f-a9b5-f90c48491e0e"/>
    <ds:schemaRef ds:uri="4b31ba56-69c9-4f7b-a39a-403e4e2674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F8041B5-D3C9-4646-BFE5-239B78FA7763}"/>
</file>

<file path=docProps/app.xml><?xml version="1.0" encoding="utf-8"?>
<Properties xmlns="http://schemas.openxmlformats.org/officeDocument/2006/extended-properties" xmlns:vt="http://schemas.openxmlformats.org/officeDocument/2006/docPropsVTypes">
  <TotalTime>1408</TotalTime>
  <Words>2593</Words>
  <Application>Microsoft Office PowerPoint</Application>
  <PresentationFormat>On-screen Show (16:9)</PresentationFormat>
  <Paragraphs>215</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Flowers</dc:creator>
  <cp:lastModifiedBy>Bev Smith</cp:lastModifiedBy>
  <cp:revision>129</cp:revision>
  <dcterms:created xsi:type="dcterms:W3CDTF">2019-10-14T14:16:52Z</dcterms:created>
  <dcterms:modified xsi:type="dcterms:W3CDTF">2020-11-03T10:59:58Z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0x0101003F22386262900E489A061346DC7B7A48</vt:lpwstr>
  </property>
</Properties>
</file>