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7" r:id="rId5"/>
    <p:sldId id="259" r:id="rId6"/>
    <p:sldId id="261" r:id="rId7"/>
    <p:sldId id="258" r:id="rId8"/>
    <p:sldId id="265" r:id="rId9"/>
    <p:sldId id="266" r:id="rId10"/>
    <p:sldId id="267" r:id="rId11"/>
    <p:sldId id="268" r:id="rId12"/>
    <p:sldId id="269" r:id="rId13"/>
    <p:sldId id="270" r:id="rId14"/>
  </p:sldIdLst>
  <p:sldSz cx="12188825" cy="6858000"/>
  <p:notesSz cx="6858000" cy="9144000"/>
  <p:defaultText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p15:clr>
            <a:srgbClr val="A4A3A4"/>
          </p15:clr>
        </p15:guide>
        <p15:guide id="2" orient="horz" pos="3424">
          <p15:clr>
            <a:srgbClr val="A4A3A4"/>
          </p15:clr>
        </p15:guide>
        <p15:guide id="3" orient="horz" pos="1776">
          <p15:clr>
            <a:srgbClr val="A4A3A4"/>
          </p15:clr>
        </p15:guide>
        <p15:guide id="4" orient="horz" pos="2160">
          <p15:clr>
            <a:srgbClr val="A4A3A4"/>
          </p15:clr>
        </p15:guide>
        <p15:guide id="5" orient="horz" pos="1856">
          <p15:clr>
            <a:srgbClr val="A4A3A4"/>
          </p15:clr>
        </p15:guide>
        <p15:guide id="6" pos="6143">
          <p15:clr>
            <a:srgbClr val="A4A3A4"/>
          </p15:clr>
        </p15:guide>
        <p15:guide id="7" pos="5543">
          <p15:clr>
            <a:srgbClr val="A4A3A4"/>
          </p15:clr>
        </p15:guide>
        <p15:guide id="8" pos="367">
          <p15:clr>
            <a:srgbClr val="A4A3A4"/>
          </p15:clr>
        </p15:guide>
        <p15:guide id="9" pos="3919">
          <p15:clr>
            <a:srgbClr val="A4A3A4"/>
          </p15:clr>
        </p15:guide>
        <p15:guide id="10" orient="horz" pos="1571">
          <p15:clr>
            <a:srgbClr val="A4A3A4"/>
          </p15:clr>
        </p15:guide>
        <p15:guide id="11" pos="54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ne DeBoer" initials="SD" lastIdx="8" clrIdx="0">
    <p:extLst/>
  </p:cmAuthor>
  <p:cmAuthor id="2" name="Hannah Landais" initials="HL"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E00"/>
    <a:srgbClr val="54565A"/>
    <a:srgbClr val="65696D"/>
    <a:srgbClr val="E12021"/>
    <a:srgbClr val="00ABE7"/>
    <a:srgbClr val="00AA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459DE-FE24-4888-8576-F1D67C81D428}" v="120" dt="2019-03-25T06:32:13.9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95"/>
    <p:restoredTop sz="79258" autoAdjust="0"/>
  </p:normalViewPr>
  <p:slideViewPr>
    <p:cSldViewPr snapToGrid="0" snapToObjects="1" showGuides="1">
      <p:cViewPr varScale="1">
        <p:scale>
          <a:sx n="126" d="100"/>
          <a:sy n="126" d="100"/>
        </p:scale>
        <p:origin x="1074" y="126"/>
      </p:cViewPr>
      <p:guideLst>
        <p:guide orient="horz" pos="912"/>
        <p:guide orient="horz" pos="3424"/>
        <p:guide orient="horz" pos="1776"/>
        <p:guide orient="horz" pos="2160"/>
        <p:guide orient="horz" pos="1856"/>
        <p:guide pos="6143"/>
        <p:guide pos="5543"/>
        <p:guide pos="367"/>
        <p:guide pos="3919"/>
        <p:guide orient="horz" pos="1571"/>
        <p:guide pos="540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3ADF2A-B971-D349-8775-94AEBF883827}" type="datetime1">
              <a:rPr lang="en-GB" smtClean="0"/>
              <a:t>26/03/2019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C4C37D-4C3B-7E41-A9C6-097A7374DADA}" type="slidenum">
              <a:rPr lang="en-US" smtClean="0"/>
              <a:t>‹#›</a:t>
            </a:fld>
            <a:endParaRPr lang="en-US"/>
          </a:p>
        </p:txBody>
      </p:sp>
    </p:spTree>
    <p:extLst>
      <p:ext uri="{BB962C8B-B14F-4D97-AF65-F5344CB8AC3E}">
        <p14:creationId xmlns:p14="http://schemas.microsoft.com/office/powerpoint/2010/main" val="25435536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E4245-29A5-DA4B-B381-0FE8F3C30CB2}" type="datetime1">
              <a:rPr lang="en-GB" smtClean="0"/>
              <a:t>26/03/2019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3105DB-80A1-3344-A74C-D51CF7DFD348}" type="slidenum">
              <a:rPr lang="en-US" smtClean="0"/>
              <a:t>‹#›</a:t>
            </a:fld>
            <a:endParaRPr lang="en-US"/>
          </a:p>
        </p:txBody>
      </p:sp>
    </p:spTree>
    <p:extLst>
      <p:ext uri="{BB962C8B-B14F-4D97-AF65-F5344CB8AC3E}">
        <p14:creationId xmlns:p14="http://schemas.microsoft.com/office/powerpoint/2010/main" val="3791417093"/>
      </p:ext>
    </p:extLst>
  </p:cSld>
  <p:clrMap bg1="lt1" tx1="dk1" bg2="lt2" tx2="dk2" accent1="accent1" accent2="accent2" accent3="accent3" accent4="accent4" accent5="accent5" accent6="accent6" hlink="hlink" folHlink="folHlink"/>
  <p:hf sldNum="0" hdr="0" ftr="0" dt="0"/>
  <p:notesStyle>
    <a:lvl1pPr marL="0" algn="l" defTabSz="609493" rtl="0" eaLnBrk="1" latinLnBrk="0" hangingPunct="1">
      <a:defRPr sz="1600" kern="1200">
        <a:solidFill>
          <a:schemeClr val="tx1"/>
        </a:solidFill>
        <a:latin typeface="+mn-lt"/>
        <a:ea typeface="+mn-ea"/>
        <a:cs typeface="+mn-cs"/>
      </a:defRPr>
    </a:lvl1pPr>
    <a:lvl2pPr marL="609493" algn="l" defTabSz="609493" rtl="0" eaLnBrk="1" latinLnBrk="0" hangingPunct="1">
      <a:defRPr sz="1600" kern="1200">
        <a:solidFill>
          <a:schemeClr val="tx1"/>
        </a:solidFill>
        <a:latin typeface="+mn-lt"/>
        <a:ea typeface="+mn-ea"/>
        <a:cs typeface="+mn-cs"/>
      </a:defRPr>
    </a:lvl2pPr>
    <a:lvl3pPr marL="1218987" algn="l" defTabSz="609493" rtl="0" eaLnBrk="1" latinLnBrk="0" hangingPunct="1">
      <a:defRPr sz="1600" kern="1200">
        <a:solidFill>
          <a:schemeClr val="tx1"/>
        </a:solidFill>
        <a:latin typeface="+mn-lt"/>
        <a:ea typeface="+mn-ea"/>
        <a:cs typeface="+mn-cs"/>
      </a:defRPr>
    </a:lvl3pPr>
    <a:lvl4pPr marL="1828480" algn="l" defTabSz="609493" rtl="0" eaLnBrk="1" latinLnBrk="0" hangingPunct="1">
      <a:defRPr sz="1600" kern="1200">
        <a:solidFill>
          <a:schemeClr val="tx1"/>
        </a:solidFill>
        <a:latin typeface="+mn-lt"/>
        <a:ea typeface="+mn-ea"/>
        <a:cs typeface="+mn-cs"/>
      </a:defRPr>
    </a:lvl4pPr>
    <a:lvl5pPr marL="2437973" algn="l" defTabSz="609493" rtl="0" eaLnBrk="1" latinLnBrk="0" hangingPunct="1">
      <a:defRPr sz="1600" kern="1200">
        <a:solidFill>
          <a:schemeClr val="tx1"/>
        </a:solidFill>
        <a:latin typeface="+mn-lt"/>
        <a:ea typeface="+mn-ea"/>
        <a:cs typeface="+mn-cs"/>
      </a:defRPr>
    </a:lvl5pPr>
    <a:lvl6pPr marL="3047467" algn="l" defTabSz="609493" rtl="0" eaLnBrk="1" latinLnBrk="0" hangingPunct="1">
      <a:defRPr sz="1600" kern="1200">
        <a:solidFill>
          <a:schemeClr val="tx1"/>
        </a:solidFill>
        <a:latin typeface="+mn-lt"/>
        <a:ea typeface="+mn-ea"/>
        <a:cs typeface="+mn-cs"/>
      </a:defRPr>
    </a:lvl6pPr>
    <a:lvl7pPr marL="3656960" algn="l" defTabSz="609493" rtl="0" eaLnBrk="1" latinLnBrk="0" hangingPunct="1">
      <a:defRPr sz="1600" kern="1200">
        <a:solidFill>
          <a:schemeClr val="tx1"/>
        </a:solidFill>
        <a:latin typeface="+mn-lt"/>
        <a:ea typeface="+mn-ea"/>
        <a:cs typeface="+mn-cs"/>
      </a:defRPr>
    </a:lvl7pPr>
    <a:lvl8pPr marL="4266453" algn="l" defTabSz="609493" rtl="0" eaLnBrk="1" latinLnBrk="0" hangingPunct="1">
      <a:defRPr sz="1600" kern="1200">
        <a:solidFill>
          <a:schemeClr val="tx1"/>
        </a:solidFill>
        <a:latin typeface="+mn-lt"/>
        <a:ea typeface="+mn-ea"/>
        <a:cs typeface="+mn-cs"/>
      </a:defRPr>
    </a:lvl8pPr>
    <a:lvl9pPr marL="4875947" algn="l" defTabSz="60949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621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8733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8881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42524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491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72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a:prstGeom prst="rect">
            <a:avLst/>
          </a:prstGeom>
        </p:spPr>
        <p:txBody>
          <a:bodyPr lIns="121899" tIns="60949" rIns="121899" bIns="60949"/>
          <a:lstStyle/>
          <a:p>
            <a:r>
              <a:rPr lang="en-GB"/>
              <a:t>Click to edit Master title style</a:t>
            </a:r>
            <a:endParaRPr lang="en-US"/>
          </a:p>
        </p:txBody>
      </p:sp>
      <p:sp>
        <p:nvSpPr>
          <p:cNvPr id="3" name="Vertical Text Placeholder 2"/>
          <p:cNvSpPr>
            <a:spLocks noGrp="1"/>
          </p:cNvSpPr>
          <p:nvPr>
            <p:ph type="body" orient="vert" idx="1"/>
          </p:nvPr>
        </p:nvSpPr>
        <p:spPr>
          <a:xfrm>
            <a:off x="609441" y="1600201"/>
            <a:ext cx="10969943" cy="4525963"/>
          </a:xfrm>
          <a:prstGeom prst="rect">
            <a:avLst/>
          </a:prstGeom>
        </p:spPr>
        <p:txBody>
          <a:bodyPr vert="eaVert" lIns="121899" tIns="60949" rIns="121899" bIns="60949"/>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BF6ABCD9-CF80-DD4D-8964-7F48A36C2572}" type="datetime1">
              <a:rPr lang="en-GB" smtClean="0"/>
              <a:t>26/03/2019</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22B1B212-6FE7-EF40-BA63-B4403CA36806}" type="slidenum">
              <a:rPr lang="en-US" smtClean="0"/>
              <a:t>‹#›</a:t>
            </a:fld>
            <a:endParaRPr lang="en-US"/>
          </a:p>
        </p:txBody>
      </p:sp>
    </p:spTree>
    <p:extLst>
      <p:ext uri="{BB962C8B-B14F-4D97-AF65-F5344CB8AC3E}">
        <p14:creationId xmlns:p14="http://schemas.microsoft.com/office/powerpoint/2010/main" val="19449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a:prstGeom prst="rect">
            <a:avLst/>
          </a:prstGeom>
        </p:spPr>
        <p:txBody>
          <a:bodyPr vert="eaVert" lIns="121899" tIns="60949" rIns="121899" bIns="60949"/>
          <a:lstStyle/>
          <a:p>
            <a:r>
              <a:rPr lang="en-GB"/>
              <a:t>Click to edit Master title style</a:t>
            </a:r>
            <a:endParaRPr lang="en-US"/>
          </a:p>
        </p:txBody>
      </p:sp>
      <p:sp>
        <p:nvSpPr>
          <p:cNvPr id="3" name="Vertical Text Placeholder 2"/>
          <p:cNvSpPr>
            <a:spLocks noGrp="1"/>
          </p:cNvSpPr>
          <p:nvPr>
            <p:ph type="body" orient="vert" idx="1"/>
          </p:nvPr>
        </p:nvSpPr>
        <p:spPr>
          <a:xfrm>
            <a:off x="609441" y="274639"/>
            <a:ext cx="8024310" cy="5851525"/>
          </a:xfrm>
          <a:prstGeom prst="rect">
            <a:avLst/>
          </a:prstGeom>
        </p:spPr>
        <p:txBody>
          <a:bodyPr vert="eaVert" lIns="121899" tIns="60949" rIns="121899" bIns="60949"/>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812E9073-7F89-7B46-9FB6-08FCE3F367C8}" type="datetime1">
              <a:rPr lang="en-GB" smtClean="0"/>
              <a:t>26/03/2019</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22B1B212-6FE7-EF40-BA63-B4403CA36806}" type="slidenum">
              <a:rPr lang="en-US" smtClean="0"/>
              <a:t>‹#›</a:t>
            </a:fld>
            <a:endParaRPr lang="en-US"/>
          </a:p>
        </p:txBody>
      </p:sp>
    </p:spTree>
    <p:extLst>
      <p:ext uri="{BB962C8B-B14F-4D97-AF65-F5344CB8AC3E}">
        <p14:creationId xmlns:p14="http://schemas.microsoft.com/office/powerpoint/2010/main" val="219851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100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a:prstGeom prst="rect">
            <a:avLst/>
          </a:prstGeom>
        </p:spPr>
        <p:txBody>
          <a:bodyPr lIns="121899" tIns="60949" rIns="121899" bIns="60949" anchor="t"/>
          <a:lstStyle>
            <a:lvl1pPr algn="l">
              <a:defRPr sz="5300" b="1" cap="all"/>
            </a:lvl1pPr>
          </a:lstStyle>
          <a:p>
            <a:r>
              <a:rPr lang="en-GB"/>
              <a:t>Click to edit Master title style</a:t>
            </a:r>
            <a:endParaRPr lang="en-US"/>
          </a:p>
        </p:txBody>
      </p:sp>
      <p:sp>
        <p:nvSpPr>
          <p:cNvPr id="3" name="Text Placeholder 2"/>
          <p:cNvSpPr>
            <a:spLocks noGrp="1"/>
          </p:cNvSpPr>
          <p:nvPr>
            <p:ph type="body" idx="1"/>
          </p:nvPr>
        </p:nvSpPr>
        <p:spPr>
          <a:xfrm>
            <a:off x="962833" y="2906713"/>
            <a:ext cx="10360501" cy="1500187"/>
          </a:xfrm>
          <a:prstGeom prst="rect">
            <a:avLst/>
          </a:prstGeom>
        </p:spPr>
        <p:txBody>
          <a:bodyPr lIns="121899" tIns="60949" rIns="121899" bIns="60949"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6766104E-14C1-A745-A43B-4D61C5415A77}" type="datetime1">
              <a:rPr lang="en-GB" smtClean="0"/>
              <a:t>26/03/2019</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22B1B212-6FE7-EF40-BA63-B4403CA36806}" type="slidenum">
              <a:rPr lang="en-US" smtClean="0"/>
              <a:t>‹#›</a:t>
            </a:fld>
            <a:endParaRPr lang="en-US"/>
          </a:p>
        </p:txBody>
      </p:sp>
    </p:spTree>
    <p:extLst>
      <p:ext uri="{BB962C8B-B14F-4D97-AF65-F5344CB8AC3E}">
        <p14:creationId xmlns:p14="http://schemas.microsoft.com/office/powerpoint/2010/main" val="124550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a:prstGeom prst="rect">
            <a:avLst/>
          </a:prstGeom>
        </p:spPr>
        <p:txBody>
          <a:bodyPr lIns="121899" tIns="60949" rIns="121899" bIns="60949"/>
          <a:lstStyle/>
          <a:p>
            <a:r>
              <a:rPr lang="en-GB"/>
              <a:t>Click to edit Master title style</a:t>
            </a:r>
            <a:endParaRPr lang="en-US"/>
          </a:p>
        </p:txBody>
      </p:sp>
      <p:sp>
        <p:nvSpPr>
          <p:cNvPr id="3" name="Content Placeholder 2"/>
          <p:cNvSpPr>
            <a:spLocks noGrp="1"/>
          </p:cNvSpPr>
          <p:nvPr>
            <p:ph sz="half" idx="1"/>
          </p:nvPr>
        </p:nvSpPr>
        <p:spPr>
          <a:xfrm>
            <a:off x="609441" y="1600201"/>
            <a:ext cx="5383398" cy="4525963"/>
          </a:xfrm>
          <a:prstGeom prst="rect">
            <a:avLst/>
          </a:prstGeom>
        </p:spPr>
        <p:txBody>
          <a:bodyPr lIns="121899" tIns="60949" rIns="121899" bIns="6094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5986" y="1600201"/>
            <a:ext cx="5383398" cy="4525963"/>
          </a:xfrm>
          <a:prstGeom prst="rect">
            <a:avLst/>
          </a:prstGeom>
        </p:spPr>
        <p:txBody>
          <a:bodyPr lIns="121899" tIns="60949" rIns="121899" bIns="60949"/>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09441" y="6356351"/>
            <a:ext cx="2844059" cy="365125"/>
          </a:xfrm>
          <a:prstGeom prst="rect">
            <a:avLst/>
          </a:prstGeom>
        </p:spPr>
        <p:txBody>
          <a:bodyPr lIns="121899" tIns="60949" rIns="121899" bIns="60949"/>
          <a:lstStyle/>
          <a:p>
            <a:fld id="{AAE71612-75E9-3242-8611-8AFE7D5D14CA}" type="datetime1">
              <a:rPr lang="en-GB" smtClean="0"/>
              <a:t>26/03/2019</a:t>
            </a:fld>
            <a:endParaRPr lang="en-US"/>
          </a:p>
        </p:txBody>
      </p:sp>
      <p:sp>
        <p:nvSpPr>
          <p:cNvPr id="6" name="Footer Placeholder 5"/>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7" name="Slide Number Placeholder 6"/>
          <p:cNvSpPr>
            <a:spLocks noGrp="1"/>
          </p:cNvSpPr>
          <p:nvPr>
            <p:ph type="sldNum" sz="quarter" idx="12"/>
          </p:nvPr>
        </p:nvSpPr>
        <p:spPr>
          <a:xfrm>
            <a:off x="8735325" y="6356351"/>
            <a:ext cx="2844059" cy="365125"/>
          </a:xfrm>
          <a:prstGeom prst="rect">
            <a:avLst/>
          </a:prstGeom>
        </p:spPr>
        <p:txBody>
          <a:bodyPr lIns="121899" tIns="60949" rIns="121899" bIns="60949"/>
          <a:lstStyle/>
          <a:p>
            <a:fld id="{22B1B212-6FE7-EF40-BA63-B4403CA36806}" type="slidenum">
              <a:rPr lang="en-US" smtClean="0"/>
              <a:t>‹#›</a:t>
            </a:fld>
            <a:endParaRPr lang="en-US"/>
          </a:p>
        </p:txBody>
      </p:sp>
    </p:spTree>
    <p:extLst>
      <p:ext uri="{BB962C8B-B14F-4D97-AF65-F5344CB8AC3E}">
        <p14:creationId xmlns:p14="http://schemas.microsoft.com/office/powerpoint/2010/main" val="307104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a:prstGeom prst="rect">
            <a:avLst/>
          </a:prstGeom>
        </p:spPr>
        <p:txBody>
          <a:bodyPr lIns="121899" tIns="60949" rIns="121899" bIns="60949"/>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441" y="1535113"/>
            <a:ext cx="5385514" cy="639763"/>
          </a:xfrm>
          <a:prstGeom prst="rect">
            <a:avLst/>
          </a:prstGeom>
        </p:spPr>
        <p:txBody>
          <a:bodyPr lIns="121899" tIns="60949" rIns="121899" bIns="60949"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GB"/>
              <a:t>Click to edit Master text styles</a:t>
            </a:r>
          </a:p>
        </p:txBody>
      </p:sp>
      <p:sp>
        <p:nvSpPr>
          <p:cNvPr id="4" name="Content Placeholder 3"/>
          <p:cNvSpPr>
            <a:spLocks noGrp="1"/>
          </p:cNvSpPr>
          <p:nvPr>
            <p:ph sz="half" idx="2"/>
          </p:nvPr>
        </p:nvSpPr>
        <p:spPr>
          <a:xfrm>
            <a:off x="609441" y="2174875"/>
            <a:ext cx="5385514" cy="3951288"/>
          </a:xfrm>
          <a:prstGeom prst="rect">
            <a:avLst/>
          </a:prstGeom>
        </p:spPr>
        <p:txBody>
          <a:bodyPr lIns="121899" tIns="60949" rIns="121899" bIns="6094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1756" y="1535113"/>
            <a:ext cx="5387630" cy="639763"/>
          </a:xfrm>
          <a:prstGeom prst="rect">
            <a:avLst/>
          </a:prstGeom>
        </p:spPr>
        <p:txBody>
          <a:bodyPr lIns="121899" tIns="60949" rIns="121899" bIns="60949"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GB"/>
              <a:t>Click to edit Master text styles</a:t>
            </a:r>
          </a:p>
        </p:txBody>
      </p:sp>
      <p:sp>
        <p:nvSpPr>
          <p:cNvPr id="6" name="Content Placeholder 5"/>
          <p:cNvSpPr>
            <a:spLocks noGrp="1"/>
          </p:cNvSpPr>
          <p:nvPr>
            <p:ph sz="quarter" idx="4"/>
          </p:nvPr>
        </p:nvSpPr>
        <p:spPr>
          <a:xfrm>
            <a:off x="6191756" y="2174875"/>
            <a:ext cx="5387630" cy="3951288"/>
          </a:xfrm>
          <a:prstGeom prst="rect">
            <a:avLst/>
          </a:prstGeom>
        </p:spPr>
        <p:txBody>
          <a:bodyPr lIns="121899" tIns="60949" rIns="121899" bIns="60949"/>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09441" y="6356351"/>
            <a:ext cx="2844059" cy="365125"/>
          </a:xfrm>
          <a:prstGeom prst="rect">
            <a:avLst/>
          </a:prstGeom>
        </p:spPr>
        <p:txBody>
          <a:bodyPr lIns="121899" tIns="60949" rIns="121899" bIns="60949"/>
          <a:lstStyle/>
          <a:p>
            <a:fld id="{CCD58589-DEDA-974C-8143-AF5B1F7CE67D}" type="datetime1">
              <a:rPr lang="en-GB" smtClean="0"/>
              <a:t>26/03/2019</a:t>
            </a:fld>
            <a:endParaRPr lang="en-US"/>
          </a:p>
        </p:txBody>
      </p:sp>
      <p:sp>
        <p:nvSpPr>
          <p:cNvPr id="8" name="Footer Placeholder 7"/>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9" name="Slide Number Placeholder 8"/>
          <p:cNvSpPr>
            <a:spLocks noGrp="1"/>
          </p:cNvSpPr>
          <p:nvPr>
            <p:ph type="sldNum" sz="quarter" idx="12"/>
          </p:nvPr>
        </p:nvSpPr>
        <p:spPr>
          <a:xfrm>
            <a:off x="8735325" y="6356351"/>
            <a:ext cx="2844059" cy="365125"/>
          </a:xfrm>
          <a:prstGeom prst="rect">
            <a:avLst/>
          </a:prstGeom>
        </p:spPr>
        <p:txBody>
          <a:bodyPr lIns="121899" tIns="60949" rIns="121899" bIns="60949"/>
          <a:lstStyle/>
          <a:p>
            <a:fld id="{22B1B212-6FE7-EF40-BA63-B4403CA36806}" type="slidenum">
              <a:rPr lang="en-US" smtClean="0"/>
              <a:t>‹#›</a:t>
            </a:fld>
            <a:endParaRPr lang="en-US"/>
          </a:p>
        </p:txBody>
      </p:sp>
    </p:spTree>
    <p:extLst>
      <p:ext uri="{BB962C8B-B14F-4D97-AF65-F5344CB8AC3E}">
        <p14:creationId xmlns:p14="http://schemas.microsoft.com/office/powerpoint/2010/main" val="1909573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9"/>
            <a:ext cx="10969943" cy="1143000"/>
          </a:xfrm>
          <a:prstGeom prst="rect">
            <a:avLst/>
          </a:prstGeom>
        </p:spPr>
        <p:txBody>
          <a:bodyPr lIns="121899" tIns="60949" rIns="121899" bIns="60949"/>
          <a:lstStyle/>
          <a:p>
            <a:r>
              <a:rPr lang="en-GB"/>
              <a:t>Click to edit Master title style</a:t>
            </a:r>
            <a:endParaRPr lang="en-US"/>
          </a:p>
        </p:txBody>
      </p:sp>
      <p:sp>
        <p:nvSpPr>
          <p:cNvPr id="3" name="Date Placeholder 2"/>
          <p:cNvSpPr>
            <a:spLocks noGrp="1"/>
          </p:cNvSpPr>
          <p:nvPr>
            <p:ph type="dt" sz="half" idx="10"/>
          </p:nvPr>
        </p:nvSpPr>
        <p:spPr>
          <a:xfrm>
            <a:off x="609441" y="6356351"/>
            <a:ext cx="2844059" cy="365125"/>
          </a:xfrm>
          <a:prstGeom prst="rect">
            <a:avLst/>
          </a:prstGeom>
        </p:spPr>
        <p:txBody>
          <a:bodyPr lIns="121899" tIns="60949" rIns="121899" bIns="60949"/>
          <a:lstStyle/>
          <a:p>
            <a:fld id="{B37F68F6-463D-FA40-AD20-F921E305AC55}" type="datetime1">
              <a:rPr lang="en-GB" smtClean="0"/>
              <a:t>26/03/2019</a:t>
            </a:fld>
            <a:endParaRPr lang="en-US"/>
          </a:p>
        </p:txBody>
      </p:sp>
      <p:sp>
        <p:nvSpPr>
          <p:cNvPr id="4" name="Footer Placeholder 3"/>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5" name="Slide Number Placeholder 4"/>
          <p:cNvSpPr>
            <a:spLocks noGrp="1"/>
          </p:cNvSpPr>
          <p:nvPr>
            <p:ph type="sldNum" sz="quarter" idx="12"/>
          </p:nvPr>
        </p:nvSpPr>
        <p:spPr>
          <a:xfrm>
            <a:off x="8735325" y="6356351"/>
            <a:ext cx="2844059" cy="365125"/>
          </a:xfrm>
          <a:prstGeom prst="rect">
            <a:avLst/>
          </a:prstGeom>
        </p:spPr>
        <p:txBody>
          <a:bodyPr lIns="121899" tIns="60949" rIns="121899" bIns="60949"/>
          <a:lstStyle/>
          <a:p>
            <a:fld id="{22B1B212-6FE7-EF40-BA63-B4403CA36806}" type="slidenum">
              <a:rPr lang="en-US" smtClean="0"/>
              <a:t>‹#›</a:t>
            </a:fld>
            <a:endParaRPr lang="en-US"/>
          </a:p>
        </p:txBody>
      </p:sp>
    </p:spTree>
    <p:extLst>
      <p:ext uri="{BB962C8B-B14F-4D97-AF65-F5344CB8AC3E}">
        <p14:creationId xmlns:p14="http://schemas.microsoft.com/office/powerpoint/2010/main" val="190113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51"/>
            <a:ext cx="2844059" cy="365125"/>
          </a:xfrm>
          <a:prstGeom prst="rect">
            <a:avLst/>
          </a:prstGeom>
        </p:spPr>
        <p:txBody>
          <a:bodyPr lIns="121899" tIns="60949" rIns="121899" bIns="60949"/>
          <a:lstStyle/>
          <a:p>
            <a:fld id="{1C460DD3-862C-9147-B477-4785D17CC18D}" type="datetime1">
              <a:rPr lang="en-GB" smtClean="0"/>
              <a:t>26/03/2019</a:t>
            </a:fld>
            <a:endParaRPr lang="en-US"/>
          </a:p>
        </p:txBody>
      </p:sp>
      <p:sp>
        <p:nvSpPr>
          <p:cNvPr id="3" name="Footer Placeholder 2"/>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4" name="Slide Number Placeholder 3"/>
          <p:cNvSpPr>
            <a:spLocks noGrp="1"/>
          </p:cNvSpPr>
          <p:nvPr>
            <p:ph type="sldNum" sz="quarter" idx="12"/>
          </p:nvPr>
        </p:nvSpPr>
        <p:spPr>
          <a:xfrm>
            <a:off x="8735325" y="6356351"/>
            <a:ext cx="2844059" cy="365125"/>
          </a:xfrm>
          <a:prstGeom prst="rect">
            <a:avLst/>
          </a:prstGeom>
        </p:spPr>
        <p:txBody>
          <a:bodyPr lIns="121899" tIns="60949" rIns="121899" bIns="60949"/>
          <a:lstStyle/>
          <a:p>
            <a:fld id="{22B1B212-6FE7-EF40-BA63-B4403CA36806}" type="slidenum">
              <a:rPr lang="en-US" smtClean="0"/>
              <a:t>‹#›</a:t>
            </a:fld>
            <a:endParaRPr lang="en-US"/>
          </a:p>
        </p:txBody>
      </p:sp>
    </p:spTree>
    <p:extLst>
      <p:ext uri="{BB962C8B-B14F-4D97-AF65-F5344CB8AC3E}">
        <p14:creationId xmlns:p14="http://schemas.microsoft.com/office/powerpoint/2010/main" val="268694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a:prstGeom prst="rect">
            <a:avLst/>
          </a:prstGeom>
        </p:spPr>
        <p:txBody>
          <a:bodyPr lIns="121899" tIns="60949" rIns="121899" bIns="60949" anchor="b"/>
          <a:lstStyle>
            <a:lvl1pPr algn="l">
              <a:defRPr sz="2700" b="1"/>
            </a:lvl1pPr>
          </a:lstStyle>
          <a:p>
            <a:r>
              <a:rPr lang="en-GB"/>
              <a:t>Click to edit Master title style</a:t>
            </a:r>
            <a:endParaRPr lang="en-US"/>
          </a:p>
        </p:txBody>
      </p:sp>
      <p:sp>
        <p:nvSpPr>
          <p:cNvPr id="3" name="Content Placeholder 2"/>
          <p:cNvSpPr>
            <a:spLocks noGrp="1"/>
          </p:cNvSpPr>
          <p:nvPr>
            <p:ph idx="1"/>
          </p:nvPr>
        </p:nvSpPr>
        <p:spPr>
          <a:xfrm>
            <a:off x="4765492" y="273052"/>
            <a:ext cx="6813892" cy="5853113"/>
          </a:xfrm>
          <a:prstGeom prst="rect">
            <a:avLst/>
          </a:prstGeom>
        </p:spPr>
        <p:txBody>
          <a:bodyPr lIns="121899" tIns="60949" rIns="121899" bIns="60949"/>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443" y="1435102"/>
            <a:ext cx="4010039" cy="4691063"/>
          </a:xfrm>
          <a:prstGeom prst="rect">
            <a:avLst/>
          </a:prstGeom>
        </p:spPr>
        <p:txBody>
          <a:bodyPr lIns="121899" tIns="60949" rIns="121899" bIns="60949"/>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GB"/>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lIns="121899" tIns="60949" rIns="121899" bIns="60949"/>
          <a:lstStyle/>
          <a:p>
            <a:fld id="{023EC67B-F521-374B-B5A1-1BFF16380C51}" type="datetime1">
              <a:rPr lang="en-GB" smtClean="0"/>
              <a:t>26/03/2019</a:t>
            </a:fld>
            <a:endParaRPr lang="en-US"/>
          </a:p>
        </p:txBody>
      </p:sp>
      <p:sp>
        <p:nvSpPr>
          <p:cNvPr id="6" name="Footer Placeholder 5"/>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7" name="Slide Number Placeholder 6"/>
          <p:cNvSpPr>
            <a:spLocks noGrp="1"/>
          </p:cNvSpPr>
          <p:nvPr>
            <p:ph type="sldNum" sz="quarter" idx="12"/>
          </p:nvPr>
        </p:nvSpPr>
        <p:spPr>
          <a:xfrm>
            <a:off x="8735325" y="6356351"/>
            <a:ext cx="2844059" cy="365125"/>
          </a:xfrm>
          <a:prstGeom prst="rect">
            <a:avLst/>
          </a:prstGeom>
        </p:spPr>
        <p:txBody>
          <a:bodyPr lIns="121899" tIns="60949" rIns="121899" bIns="60949"/>
          <a:lstStyle/>
          <a:p>
            <a:fld id="{22B1B212-6FE7-EF40-BA63-B4403CA36806}" type="slidenum">
              <a:rPr lang="en-US" smtClean="0"/>
              <a:t>‹#›</a:t>
            </a:fld>
            <a:endParaRPr lang="en-US"/>
          </a:p>
        </p:txBody>
      </p:sp>
    </p:spTree>
    <p:extLst>
      <p:ext uri="{BB962C8B-B14F-4D97-AF65-F5344CB8AC3E}">
        <p14:creationId xmlns:p14="http://schemas.microsoft.com/office/powerpoint/2010/main" val="352368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a:prstGeom prst="rect">
            <a:avLst/>
          </a:prstGeom>
        </p:spPr>
        <p:txBody>
          <a:bodyPr lIns="121899" tIns="60949" rIns="121899" bIns="60949" anchor="b"/>
          <a:lstStyle>
            <a:lvl1pPr algn="l">
              <a:defRPr sz="2700" b="1"/>
            </a:lvl1pPr>
          </a:lstStyle>
          <a:p>
            <a:r>
              <a:rPr lang="en-GB"/>
              <a:t>Click to edit Master title style</a:t>
            </a:r>
            <a:endParaRPr lang="en-US"/>
          </a:p>
        </p:txBody>
      </p:sp>
      <p:sp>
        <p:nvSpPr>
          <p:cNvPr id="3" name="Picture Placeholder 2"/>
          <p:cNvSpPr>
            <a:spLocks noGrp="1"/>
          </p:cNvSpPr>
          <p:nvPr>
            <p:ph type="pic" idx="1"/>
          </p:nvPr>
        </p:nvSpPr>
        <p:spPr>
          <a:xfrm>
            <a:off x="2389095" y="612775"/>
            <a:ext cx="7313295" cy="4114800"/>
          </a:xfrm>
          <a:prstGeom prst="rect">
            <a:avLst/>
          </a:prstGeom>
        </p:spPr>
        <p:txBody>
          <a:bodyPr lIns="121899" tIns="60949" rIns="121899" bIns="60949"/>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a:prstGeom prst="rect">
            <a:avLst/>
          </a:prstGeom>
        </p:spPr>
        <p:txBody>
          <a:bodyPr lIns="121899" tIns="60949" rIns="121899" bIns="60949"/>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GB"/>
              <a:t>Click to edit Master text styles</a:t>
            </a:r>
          </a:p>
        </p:txBody>
      </p:sp>
      <p:sp>
        <p:nvSpPr>
          <p:cNvPr id="5" name="Date Placeholder 4"/>
          <p:cNvSpPr>
            <a:spLocks noGrp="1"/>
          </p:cNvSpPr>
          <p:nvPr>
            <p:ph type="dt" sz="half" idx="10"/>
          </p:nvPr>
        </p:nvSpPr>
        <p:spPr>
          <a:xfrm>
            <a:off x="609441" y="6356351"/>
            <a:ext cx="2844059" cy="365125"/>
          </a:xfrm>
          <a:prstGeom prst="rect">
            <a:avLst/>
          </a:prstGeom>
        </p:spPr>
        <p:txBody>
          <a:bodyPr lIns="121899" tIns="60949" rIns="121899" bIns="60949"/>
          <a:lstStyle/>
          <a:p>
            <a:fld id="{9314A342-65CF-5140-A06C-80B7B4FF1E4A}" type="datetime1">
              <a:rPr lang="en-GB" smtClean="0"/>
              <a:t>26/03/2019</a:t>
            </a:fld>
            <a:endParaRPr lang="en-US"/>
          </a:p>
        </p:txBody>
      </p:sp>
      <p:sp>
        <p:nvSpPr>
          <p:cNvPr id="6" name="Footer Placeholder 5"/>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7" name="Slide Number Placeholder 6"/>
          <p:cNvSpPr>
            <a:spLocks noGrp="1"/>
          </p:cNvSpPr>
          <p:nvPr>
            <p:ph type="sldNum" sz="quarter" idx="12"/>
          </p:nvPr>
        </p:nvSpPr>
        <p:spPr>
          <a:xfrm>
            <a:off x="8735325" y="6356351"/>
            <a:ext cx="2844059" cy="365125"/>
          </a:xfrm>
          <a:prstGeom prst="rect">
            <a:avLst/>
          </a:prstGeom>
        </p:spPr>
        <p:txBody>
          <a:bodyPr lIns="121899" tIns="60949" rIns="121899" bIns="60949"/>
          <a:lstStyle/>
          <a:p>
            <a:fld id="{22B1B212-6FE7-EF40-BA63-B4403CA36806}" type="slidenum">
              <a:rPr lang="en-US" smtClean="0"/>
              <a:t>‹#›</a:t>
            </a:fld>
            <a:endParaRPr lang="en-US"/>
          </a:p>
        </p:txBody>
      </p:sp>
    </p:spTree>
    <p:extLst>
      <p:ext uri="{BB962C8B-B14F-4D97-AF65-F5344CB8AC3E}">
        <p14:creationId xmlns:p14="http://schemas.microsoft.com/office/powerpoint/2010/main" val="54209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5" y="6172336"/>
            <a:ext cx="12189600" cy="685664"/>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89600" cy="878666"/>
          </a:xfrm>
          <a:prstGeom prst="rect">
            <a:avLst/>
          </a:prstGeom>
        </p:spPr>
      </p:pic>
    </p:spTree>
    <p:extLst>
      <p:ext uri="{BB962C8B-B14F-4D97-AF65-F5344CB8AC3E}">
        <p14:creationId xmlns:p14="http://schemas.microsoft.com/office/powerpoint/2010/main" val="13628533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609493"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609493" rtl="0" eaLnBrk="1" latinLnBrk="0" hangingPunct="1">
        <a:spcBef>
          <a:spcPct val="20000"/>
        </a:spcBef>
        <a:buFont typeface="Arial"/>
        <a:buChar char="•"/>
        <a:defRPr sz="4300" kern="1200">
          <a:solidFill>
            <a:schemeClr val="tx1"/>
          </a:solidFill>
          <a:latin typeface="+mn-lt"/>
          <a:ea typeface="+mn-ea"/>
          <a:cs typeface="+mn-cs"/>
        </a:defRPr>
      </a:lvl1pPr>
      <a:lvl2pPr marL="990427" indent="-380933" algn="l" defTabSz="609493" rtl="0" eaLnBrk="1" latinLnBrk="0" hangingPunct="1">
        <a:spcBef>
          <a:spcPct val="20000"/>
        </a:spcBef>
        <a:buFont typeface="Arial"/>
        <a:buChar char="–"/>
        <a:defRPr sz="3700" kern="1200">
          <a:solidFill>
            <a:schemeClr val="tx1"/>
          </a:solidFill>
          <a:latin typeface="+mn-lt"/>
          <a:ea typeface="+mn-ea"/>
          <a:cs typeface="+mn-cs"/>
        </a:defRPr>
      </a:lvl2pPr>
      <a:lvl3pPr marL="1523733" indent="-304747" algn="l" defTabSz="609493" rtl="0" eaLnBrk="1" latinLnBrk="0" hangingPunct="1">
        <a:spcBef>
          <a:spcPct val="20000"/>
        </a:spcBef>
        <a:buFont typeface="Arial"/>
        <a:buChar char="•"/>
        <a:defRPr sz="3200" kern="1200">
          <a:solidFill>
            <a:schemeClr val="tx1"/>
          </a:solidFill>
          <a:latin typeface="+mn-lt"/>
          <a:ea typeface="+mn-ea"/>
          <a:cs typeface="+mn-cs"/>
        </a:defRPr>
      </a:lvl3pPr>
      <a:lvl4pPr marL="2133227" indent="-304747" algn="l" defTabSz="609493" rtl="0" eaLnBrk="1" latinLnBrk="0" hangingPunct="1">
        <a:spcBef>
          <a:spcPct val="20000"/>
        </a:spcBef>
        <a:buFont typeface="Arial"/>
        <a:buChar char="–"/>
        <a:defRPr sz="2700" kern="1200">
          <a:solidFill>
            <a:schemeClr val="tx1"/>
          </a:solidFill>
          <a:latin typeface="+mn-lt"/>
          <a:ea typeface="+mn-ea"/>
          <a:cs typeface="+mn-cs"/>
        </a:defRPr>
      </a:lvl4pPr>
      <a:lvl5pPr marL="2742720" indent="-304747" algn="l" defTabSz="609493" rtl="0" eaLnBrk="1" latinLnBrk="0" hangingPunct="1">
        <a:spcBef>
          <a:spcPct val="20000"/>
        </a:spcBef>
        <a:buFont typeface="Arial"/>
        <a:buChar char="»"/>
        <a:defRPr sz="2700" kern="120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rotWithShape="1">
          <a:blip r:embed="rId3" cstate="email">
            <a:extLst>
              <a:ext uri="{28A0092B-C50C-407E-A947-70E740481C1C}">
                <a14:useLocalDpi xmlns:a14="http://schemas.microsoft.com/office/drawing/2010/main" val="0"/>
              </a:ext>
            </a:extLst>
          </a:blip>
          <a:srcRect r="679" b="14127"/>
          <a:stretch/>
        </p:blipFill>
        <p:spPr>
          <a:xfrm>
            <a:off x="0" y="0"/>
            <a:ext cx="12188825" cy="6873837"/>
          </a:xfrm>
          <a:prstGeom prst="rect">
            <a:avLst/>
          </a:prstGeom>
        </p:spPr>
      </p:pic>
      <p:sp>
        <p:nvSpPr>
          <p:cNvPr id="19" name="object 51"/>
          <p:cNvSpPr txBox="1">
            <a:spLocks/>
          </p:cNvSpPr>
          <p:nvPr/>
        </p:nvSpPr>
        <p:spPr>
          <a:xfrm>
            <a:off x="2768554" y="2888431"/>
            <a:ext cx="6687401" cy="1269578"/>
          </a:xfrm>
          <a:prstGeom prst="rect">
            <a:avLst/>
          </a:prstGeom>
          <a:solidFill>
            <a:srgbClr val="231F20">
              <a:alpha val="60000"/>
            </a:srgbClr>
          </a:solidFill>
        </p:spPr>
        <p:txBody>
          <a:bodyPr vert="horz" wrap="square" lIns="0" tIns="381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R="116839">
              <a:spcBef>
                <a:spcPts val="0"/>
              </a:spcBef>
            </a:pPr>
            <a:r>
              <a:rPr lang="en-US" sz="4000" b="1" spc="-70" dirty="0">
                <a:solidFill>
                  <a:srgbClr val="FFFFFF"/>
                </a:solidFill>
                <a:latin typeface="Helvetica" charset="0"/>
                <a:ea typeface="Helvetica" charset="0"/>
                <a:cs typeface="Helvetica" charset="0"/>
              </a:rPr>
              <a:t>Materials: </a:t>
            </a:r>
          </a:p>
          <a:p>
            <a:pPr marR="116839">
              <a:spcBef>
                <a:spcPts val="0"/>
              </a:spcBef>
            </a:pPr>
            <a:r>
              <a:rPr lang="en-US" sz="4000" b="1" spc="-70" dirty="0">
                <a:solidFill>
                  <a:srgbClr val="FFFFFF"/>
                </a:solidFill>
                <a:latin typeface="Helvetica" charset="0"/>
                <a:ea typeface="Helvetica" charset="0"/>
                <a:cs typeface="Helvetica" charset="0"/>
              </a:rPr>
              <a:t>Practical Investigation</a:t>
            </a:r>
          </a:p>
        </p:txBody>
      </p: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 y="6172336"/>
            <a:ext cx="12189600" cy="685664"/>
          </a:xfrm>
          <a:prstGeom prst="rect">
            <a:avLst/>
          </a:prstGeom>
        </p:spPr>
      </p:pic>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89600" cy="878666"/>
          </a:xfrm>
          <a:prstGeom prst="rect">
            <a:avLst/>
          </a:prstGeom>
        </p:spPr>
      </p:pic>
    </p:spTree>
    <p:extLst>
      <p:ext uri="{BB962C8B-B14F-4D97-AF65-F5344CB8AC3E}">
        <p14:creationId xmlns:p14="http://schemas.microsoft.com/office/powerpoint/2010/main" val="134350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5671" r="1151" b="122"/>
          <a:stretch/>
        </p:blipFill>
        <p:spPr>
          <a:xfrm>
            <a:off x="-1" y="878400"/>
            <a:ext cx="12224513" cy="5292332"/>
          </a:xfrm>
          <a:prstGeom prst="rect">
            <a:avLst/>
          </a:prstGeom>
        </p:spPr>
      </p:pic>
    </p:spTree>
    <p:extLst>
      <p:ext uri="{BB962C8B-B14F-4D97-AF65-F5344CB8AC3E}">
        <p14:creationId xmlns:p14="http://schemas.microsoft.com/office/powerpoint/2010/main" val="293831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5"/>
          <p:cNvSpPr txBox="1">
            <a:spLocks/>
          </p:cNvSpPr>
          <p:nvPr/>
        </p:nvSpPr>
        <p:spPr>
          <a:xfrm>
            <a:off x="571500" y="1028700"/>
            <a:ext cx="4216400"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spc="-5" dirty="0">
                <a:solidFill>
                  <a:srgbClr val="FF6E00"/>
                </a:solidFill>
                <a:latin typeface="Arial"/>
                <a:cs typeface="Arial"/>
              </a:rPr>
              <a:t>Learning Objectives</a:t>
            </a:r>
          </a:p>
        </p:txBody>
      </p:sp>
      <p:sp>
        <p:nvSpPr>
          <p:cNvPr id="8" name="object 39"/>
          <p:cNvSpPr txBox="1"/>
          <p:nvPr/>
        </p:nvSpPr>
        <p:spPr>
          <a:xfrm>
            <a:off x="9323389" y="266700"/>
            <a:ext cx="2508704" cy="284480"/>
          </a:xfrm>
          <a:prstGeom prst="rect">
            <a:avLst/>
          </a:prstGeom>
        </p:spPr>
        <p:txBody>
          <a:bodyPr vert="horz" wrap="square" lIns="0" tIns="12700" rIns="0" bIns="0" rtlCol="0">
            <a:spAutoFit/>
          </a:bodyPr>
          <a:lstStyle/>
          <a:p>
            <a:pPr marL="12700" algn="r">
              <a:lnSpc>
                <a:spcPct val="100000"/>
              </a:lnSpc>
              <a:spcBef>
                <a:spcPts val="100"/>
              </a:spcBef>
            </a:pPr>
            <a:r>
              <a:rPr lang="en-GB" sz="1700" b="1" dirty="0">
                <a:solidFill>
                  <a:schemeClr val="bg1"/>
                </a:solidFill>
                <a:latin typeface="Arial"/>
                <a:cs typeface="Arial"/>
              </a:rPr>
              <a:t>Materials</a:t>
            </a:r>
            <a:endParaRPr sz="1700" dirty="0">
              <a:solidFill>
                <a:schemeClr val="bg1"/>
              </a:solidFill>
              <a:latin typeface="Arial"/>
              <a:cs typeface="Arial"/>
            </a:endParaRPr>
          </a:p>
        </p:txBody>
      </p:sp>
      <p:sp>
        <p:nvSpPr>
          <p:cNvPr id="13" name="object 36"/>
          <p:cNvSpPr txBox="1"/>
          <p:nvPr/>
        </p:nvSpPr>
        <p:spPr>
          <a:xfrm>
            <a:off x="557217" y="1662747"/>
            <a:ext cx="7493001" cy="3532505"/>
          </a:xfrm>
          <a:prstGeom prst="rect">
            <a:avLst/>
          </a:prstGeom>
        </p:spPr>
        <p:txBody>
          <a:bodyPr vert="horz" wrap="square" lIns="0" tIns="0" rIns="0" bIns="0" rtlCol="0" anchor="ctr">
            <a:spAutoFit/>
          </a:bodyPr>
          <a:lstStyle/>
          <a:p>
            <a:pPr marL="342900"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US" dirty="0">
                <a:solidFill>
                  <a:srgbClr val="54565A"/>
                </a:solidFill>
                <a:latin typeface="Helvetica" charset="0"/>
                <a:ea typeface="Helvetica" charset="0"/>
                <a:cs typeface="Helvetica" charset="0"/>
              </a:rPr>
              <a:t>Know the properties of different materials.</a:t>
            </a:r>
            <a:endParaRPr lang="en-US" sz="1200" dirty="0">
              <a:solidFill>
                <a:srgbClr val="54565A"/>
              </a:solidFill>
              <a:latin typeface="Helvetica" charset="0"/>
              <a:ea typeface="Helvetica" charset="0"/>
              <a:cs typeface="Helvetica" charset="0"/>
            </a:endParaRPr>
          </a:p>
          <a:p>
            <a:pPr marL="342900"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US" dirty="0">
                <a:solidFill>
                  <a:srgbClr val="54565A"/>
                </a:solidFill>
                <a:latin typeface="Helvetica" charset="0"/>
                <a:ea typeface="Helvetica" charset="0"/>
                <a:cs typeface="Helvetica" charset="0"/>
              </a:rPr>
              <a:t>Know how the properties of each material relate to its uses in the America’s Cup Challenge.</a:t>
            </a:r>
          </a:p>
          <a:p>
            <a:pPr marL="342900"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US" dirty="0">
                <a:solidFill>
                  <a:srgbClr val="54565A"/>
                </a:solidFill>
                <a:latin typeface="Helvetica" charset="0"/>
                <a:ea typeface="Helvetica" charset="0"/>
                <a:cs typeface="Helvetica" charset="0"/>
              </a:rPr>
              <a:t>Explain how the materials are chosen in the design process for their specific properties.</a:t>
            </a:r>
          </a:p>
          <a:p>
            <a:pPr marL="342900"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GB" dirty="0">
                <a:solidFill>
                  <a:srgbClr val="54565A"/>
                </a:solidFill>
                <a:latin typeface="Helvetica" charset="0"/>
                <a:ea typeface="Helvetica" charset="0"/>
                <a:cs typeface="Helvetica" charset="0"/>
              </a:rPr>
              <a:t>Describe how external environmental factors (</a:t>
            </a:r>
            <a:r>
              <a:rPr lang="en-GB" dirty="0" err="1">
                <a:solidFill>
                  <a:srgbClr val="54565A"/>
                </a:solidFill>
                <a:latin typeface="Helvetica" charset="0"/>
                <a:ea typeface="Helvetica" charset="0"/>
                <a:cs typeface="Helvetica" charset="0"/>
              </a:rPr>
              <a:t>e.g</a:t>
            </a:r>
            <a:r>
              <a:rPr lang="en-GB" dirty="0">
                <a:solidFill>
                  <a:srgbClr val="54565A"/>
                </a:solidFill>
                <a:latin typeface="Helvetica" charset="0"/>
                <a:ea typeface="Helvetica" charset="0"/>
                <a:cs typeface="Helvetica" charset="0"/>
              </a:rPr>
              <a:t> salt water) will have an impact on materials used.</a:t>
            </a:r>
            <a:endParaRPr lang="en-US" dirty="0">
              <a:solidFill>
                <a:srgbClr val="54565A"/>
              </a:solidFill>
              <a:latin typeface="Helvetica" charset="0"/>
              <a:ea typeface="Helvetica" charset="0"/>
              <a:cs typeface="Helvetica" charset="0"/>
            </a:endParaRPr>
          </a:p>
        </p:txBody>
      </p:sp>
    </p:spTree>
    <p:extLst>
      <p:ext uri="{BB962C8B-B14F-4D97-AF65-F5344CB8AC3E}">
        <p14:creationId xmlns:p14="http://schemas.microsoft.com/office/powerpoint/2010/main" val="148953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descr="../../../../../Desktop/Screen%20Shot%202017-09-07%20at%200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253" y="4114096"/>
            <a:ext cx="3454400" cy="1778000"/>
          </a:xfrm>
          <a:prstGeom prst="rect">
            <a:avLst/>
          </a:prstGeom>
          <a:noFill/>
          <a:ln w="127000" cmpd="dbl">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9" descr="../../../../../Desktop/Screen%20Shot%202017-09-07%20at%2006"/>
          <p:cNvPicPr>
            <a:picLocks noChangeAspect="1" noChangeArrowheads="1"/>
          </p:cNvPicPr>
          <p:nvPr/>
        </p:nvPicPr>
        <p:blipFill rotWithShape="1">
          <a:blip r:embed="rId4">
            <a:extLst>
              <a:ext uri="{28A0092B-C50C-407E-A947-70E740481C1C}">
                <a14:useLocalDpi xmlns:a14="http://schemas.microsoft.com/office/drawing/2010/main"/>
              </a:ext>
            </a:extLst>
          </a:blip>
          <a:srcRect l="29323" r="7555"/>
          <a:stretch/>
        </p:blipFill>
        <p:spPr bwMode="auto">
          <a:xfrm>
            <a:off x="5562253" y="1053906"/>
            <a:ext cx="2924554" cy="2385729"/>
          </a:xfrm>
          <a:prstGeom prst="rect">
            <a:avLst/>
          </a:prstGeom>
          <a:noFill/>
          <a:ln w="127000" cmpd="dbl">
            <a:solidFill>
              <a:schemeClr val="bg1"/>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 name="object 36"/>
          <p:cNvSpPr txBox="1"/>
          <p:nvPr/>
        </p:nvSpPr>
        <p:spPr>
          <a:xfrm>
            <a:off x="557217" y="1878907"/>
            <a:ext cx="3487245" cy="1872307"/>
          </a:xfrm>
          <a:prstGeom prst="rect">
            <a:avLst/>
          </a:prstGeom>
        </p:spPr>
        <p:txBody>
          <a:bodyPr vert="horz" wrap="square" lIns="0" tIns="0" rIns="0" bIns="0" rtlCol="0" anchor="t">
            <a:spAutoFit/>
          </a:bodyPr>
          <a:lstStyle/>
          <a:p>
            <a:pPr marL="342900"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US" dirty="0">
                <a:solidFill>
                  <a:srgbClr val="54565A"/>
                </a:solidFill>
                <a:latin typeface="Helvetica" charset="0"/>
                <a:ea typeface="Helvetica" charset="0"/>
                <a:cs typeface="Helvetica" charset="0"/>
              </a:rPr>
              <a:t>What are their properties?</a:t>
            </a:r>
          </a:p>
          <a:p>
            <a:pPr marL="342900"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US" dirty="0">
                <a:solidFill>
                  <a:srgbClr val="54565A"/>
                </a:solidFill>
                <a:latin typeface="Helvetica" charset="0"/>
                <a:ea typeface="Helvetica" charset="0"/>
                <a:cs typeface="Helvetica" charset="0"/>
              </a:rPr>
              <a:t>Which materials are used where?</a:t>
            </a:r>
          </a:p>
        </p:txBody>
      </p:sp>
      <p:sp>
        <p:nvSpPr>
          <p:cNvPr id="30" name="object 35"/>
          <p:cNvSpPr txBox="1">
            <a:spLocks/>
          </p:cNvSpPr>
          <p:nvPr/>
        </p:nvSpPr>
        <p:spPr>
          <a:xfrm>
            <a:off x="571500" y="1097435"/>
            <a:ext cx="5325208"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dirty="0">
                <a:solidFill>
                  <a:srgbClr val="FF6E00"/>
                </a:solidFill>
                <a:latin typeface="Helvetica" charset="0"/>
                <a:ea typeface="Helvetica" charset="0"/>
                <a:cs typeface="Helvetica" charset="0"/>
              </a:rPr>
              <a:t>Properties of Materials</a:t>
            </a:r>
          </a:p>
        </p:txBody>
      </p:sp>
      <p:sp>
        <p:nvSpPr>
          <p:cNvPr id="2" name="TextBox 1">
            <a:extLst>
              <a:ext uri="{FF2B5EF4-FFF2-40B4-BE49-F238E27FC236}">
                <a16:creationId xmlns:a16="http://schemas.microsoft.com/office/drawing/2014/main" id="{0398EA6A-151B-4379-82AD-1FFA6140F4E2}"/>
              </a:ext>
            </a:extLst>
          </p:cNvPr>
          <p:cNvSpPr txBox="1"/>
          <p:nvPr/>
        </p:nvSpPr>
        <p:spPr>
          <a:xfrm>
            <a:off x="6692708" y="2817472"/>
            <a:ext cx="998802" cy="276999"/>
          </a:xfrm>
          <a:prstGeom prst="rect">
            <a:avLst/>
          </a:prstGeom>
          <a:noFill/>
        </p:spPr>
        <p:txBody>
          <a:bodyPr wrap="square" rtlCol="0">
            <a:spAutoFit/>
          </a:bodyPr>
          <a:lstStyle/>
          <a:p>
            <a:r>
              <a:rPr lang="en-GB" sz="1200" b="1" dirty="0">
                <a:solidFill>
                  <a:schemeClr val="bg1"/>
                </a:solidFill>
              </a:rPr>
              <a:t>Clysar</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1973" t="-4516" b="5609"/>
          <a:stretch/>
        </p:blipFill>
        <p:spPr>
          <a:xfrm>
            <a:off x="9238146" y="2447057"/>
            <a:ext cx="2786908" cy="2700676"/>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29820"/>
          <a:stretch/>
        </p:blipFill>
        <p:spPr>
          <a:xfrm>
            <a:off x="2801561" y="3592342"/>
            <a:ext cx="2457600" cy="2334006"/>
          </a:xfrm>
          <a:prstGeom prst="rect">
            <a:avLst/>
          </a:prstGeom>
        </p:spPr>
      </p:pic>
      <p:sp>
        <p:nvSpPr>
          <p:cNvPr id="47" name="TextBox 46"/>
          <p:cNvSpPr txBox="1"/>
          <p:nvPr/>
        </p:nvSpPr>
        <p:spPr>
          <a:xfrm>
            <a:off x="3831316" y="3608944"/>
            <a:ext cx="2126321" cy="307777"/>
          </a:xfrm>
          <a:prstGeom prst="rect">
            <a:avLst/>
          </a:prstGeom>
          <a:noFill/>
        </p:spPr>
        <p:txBody>
          <a:bodyPr wrap="square" rtlCol="0">
            <a:spAutoFit/>
          </a:bodyPr>
          <a:lstStyle/>
          <a:p>
            <a:r>
              <a:rPr lang="en-US" sz="1400" b="1" dirty="0">
                <a:solidFill>
                  <a:srgbClr val="54565A"/>
                </a:solidFill>
                <a:latin typeface="Helvetica" charset="0"/>
                <a:ea typeface="Helvetica" charset="0"/>
                <a:cs typeface="Helvetica" charset="0"/>
              </a:rPr>
              <a:t>Neoprene life jacket</a:t>
            </a:r>
          </a:p>
        </p:txBody>
      </p:sp>
      <p:sp>
        <p:nvSpPr>
          <p:cNvPr id="48" name="TextBox 47"/>
          <p:cNvSpPr txBox="1"/>
          <p:nvPr/>
        </p:nvSpPr>
        <p:spPr>
          <a:xfrm>
            <a:off x="4545239" y="3944294"/>
            <a:ext cx="2126321" cy="307777"/>
          </a:xfrm>
          <a:prstGeom prst="rect">
            <a:avLst/>
          </a:prstGeom>
          <a:noFill/>
        </p:spPr>
        <p:txBody>
          <a:bodyPr wrap="square" rtlCol="0">
            <a:spAutoFit/>
          </a:bodyPr>
          <a:lstStyle/>
          <a:p>
            <a:r>
              <a:rPr lang="en-US" sz="1400" b="1" dirty="0">
                <a:solidFill>
                  <a:srgbClr val="54565A"/>
                </a:solidFill>
                <a:latin typeface="Helvetica" charset="0"/>
                <a:ea typeface="Helvetica" charset="0"/>
                <a:cs typeface="Helvetica" charset="0"/>
              </a:rPr>
              <a:t>Lycra</a:t>
            </a:r>
          </a:p>
        </p:txBody>
      </p:sp>
      <p:sp>
        <p:nvSpPr>
          <p:cNvPr id="49" name="TextBox 48">
            <a:extLst>
              <a:ext uri="{FF2B5EF4-FFF2-40B4-BE49-F238E27FC236}">
                <a16:creationId xmlns:a16="http://schemas.microsoft.com/office/drawing/2014/main" id="{8EEA8B03-CC8B-4ABF-9BB5-76802DA5E529}"/>
              </a:ext>
            </a:extLst>
          </p:cNvPr>
          <p:cNvSpPr txBox="1"/>
          <p:nvPr/>
        </p:nvSpPr>
        <p:spPr>
          <a:xfrm>
            <a:off x="9157015" y="2214958"/>
            <a:ext cx="2786908" cy="307777"/>
          </a:xfrm>
          <a:prstGeom prst="rect">
            <a:avLst/>
          </a:prstGeom>
          <a:noFill/>
        </p:spPr>
        <p:txBody>
          <a:bodyPr wrap="square" rtlCol="0">
            <a:spAutoFit/>
          </a:bodyPr>
          <a:lstStyle/>
          <a:p>
            <a:r>
              <a:rPr lang="en-US" sz="1400" b="1" dirty="0">
                <a:solidFill>
                  <a:srgbClr val="54565A"/>
                </a:solidFill>
                <a:latin typeface="Helvetica" charset="0"/>
                <a:ea typeface="Helvetica" charset="0"/>
                <a:cs typeface="Helvetica" charset="0"/>
              </a:rPr>
              <a:t>ABS Thermoplastic Helmet </a:t>
            </a:r>
          </a:p>
        </p:txBody>
      </p:sp>
      <p:sp>
        <p:nvSpPr>
          <p:cNvPr id="50" name="TextBox 49">
            <a:extLst>
              <a:ext uri="{FF2B5EF4-FFF2-40B4-BE49-F238E27FC236}">
                <a16:creationId xmlns:a16="http://schemas.microsoft.com/office/drawing/2014/main" id="{E0D2A82F-1299-41A3-AEC4-016EDD594783}"/>
              </a:ext>
            </a:extLst>
          </p:cNvPr>
          <p:cNvSpPr txBox="1"/>
          <p:nvPr/>
        </p:nvSpPr>
        <p:spPr>
          <a:xfrm>
            <a:off x="5866971" y="4203810"/>
            <a:ext cx="3273068" cy="307777"/>
          </a:xfrm>
          <a:prstGeom prst="rect">
            <a:avLst/>
          </a:prstGeom>
          <a:noFill/>
        </p:spPr>
        <p:txBody>
          <a:bodyPr wrap="square" rtlCol="0">
            <a:spAutoFit/>
          </a:bodyPr>
          <a:lstStyle/>
          <a:p>
            <a:r>
              <a:rPr lang="en-US" sz="1400" b="1" dirty="0">
                <a:solidFill>
                  <a:schemeClr val="bg1"/>
                </a:solidFill>
                <a:latin typeface="Helvetica" charset="0"/>
                <a:ea typeface="Helvetica" charset="0"/>
                <a:cs typeface="Helvetica" charset="0"/>
              </a:rPr>
              <a:t>Carbon </a:t>
            </a:r>
            <a:r>
              <a:rPr lang="en-US" sz="1400" b="1" dirty="0" err="1">
                <a:solidFill>
                  <a:schemeClr val="bg1"/>
                </a:solidFill>
                <a:latin typeface="Helvetica" charset="0"/>
                <a:ea typeface="Helvetica" charset="0"/>
                <a:cs typeface="Helvetica" charset="0"/>
              </a:rPr>
              <a:t>Aluminium</a:t>
            </a:r>
            <a:r>
              <a:rPr lang="en-US" sz="1400" b="1" dirty="0">
                <a:solidFill>
                  <a:schemeClr val="bg1"/>
                </a:solidFill>
                <a:latin typeface="Helvetica" charset="0"/>
                <a:ea typeface="Helvetica" charset="0"/>
                <a:cs typeface="Helvetica" charset="0"/>
              </a:rPr>
              <a:t> Honeycomb</a:t>
            </a:r>
          </a:p>
        </p:txBody>
      </p:sp>
      <p:sp>
        <p:nvSpPr>
          <p:cNvPr id="51" name="object 39"/>
          <p:cNvSpPr txBox="1"/>
          <p:nvPr/>
        </p:nvSpPr>
        <p:spPr>
          <a:xfrm>
            <a:off x="9323389" y="266700"/>
            <a:ext cx="2508704" cy="284480"/>
          </a:xfrm>
          <a:prstGeom prst="rect">
            <a:avLst/>
          </a:prstGeom>
        </p:spPr>
        <p:txBody>
          <a:bodyPr vert="horz" wrap="square" lIns="0" tIns="12700" rIns="0" bIns="0" rtlCol="0">
            <a:spAutoFit/>
          </a:bodyPr>
          <a:lstStyle/>
          <a:p>
            <a:pPr marL="12700" algn="r">
              <a:lnSpc>
                <a:spcPct val="100000"/>
              </a:lnSpc>
              <a:spcBef>
                <a:spcPts val="100"/>
              </a:spcBef>
            </a:pPr>
            <a:r>
              <a:rPr lang="en-GB" sz="1700" b="1" dirty="0">
                <a:solidFill>
                  <a:schemeClr val="bg1"/>
                </a:solidFill>
                <a:latin typeface="Arial"/>
                <a:cs typeface="Arial"/>
              </a:rPr>
              <a:t>Materials</a:t>
            </a:r>
            <a:endParaRPr sz="1700" dirty="0">
              <a:solidFill>
                <a:schemeClr val="bg1"/>
              </a:solidFill>
              <a:latin typeface="Arial"/>
              <a:cs typeface="Arial"/>
            </a:endParaRPr>
          </a:p>
        </p:txBody>
      </p:sp>
    </p:spTree>
    <p:extLst>
      <p:ext uri="{BB962C8B-B14F-4D97-AF65-F5344CB8AC3E}">
        <p14:creationId xmlns:p14="http://schemas.microsoft.com/office/powerpoint/2010/main" val="304574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31"/>
          <p:cNvSpPr/>
          <p:nvPr/>
        </p:nvSpPr>
        <p:spPr>
          <a:xfrm>
            <a:off x="614851" y="5125949"/>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83" name="object 33"/>
          <p:cNvSpPr/>
          <p:nvPr/>
        </p:nvSpPr>
        <p:spPr>
          <a:xfrm>
            <a:off x="9881647" y="2529933"/>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84" name="object 34"/>
          <p:cNvSpPr/>
          <p:nvPr/>
        </p:nvSpPr>
        <p:spPr>
          <a:xfrm>
            <a:off x="614851"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grpSp>
        <p:nvGrpSpPr>
          <p:cNvPr id="4" name="Group 3"/>
          <p:cNvGrpSpPr/>
          <p:nvPr/>
        </p:nvGrpSpPr>
        <p:grpSpPr>
          <a:xfrm>
            <a:off x="8786169" y="2731468"/>
            <a:ext cx="2941149" cy="1311441"/>
            <a:chOff x="8786169" y="2554861"/>
            <a:chExt cx="2941149" cy="1311441"/>
          </a:xfrm>
        </p:grpSpPr>
        <p:sp>
          <p:nvSpPr>
            <p:cNvPr id="17" name="object 36"/>
            <p:cNvSpPr txBox="1"/>
            <p:nvPr/>
          </p:nvSpPr>
          <p:spPr>
            <a:xfrm>
              <a:off x="9053365" y="2841249"/>
              <a:ext cx="2413001" cy="738664"/>
            </a:xfrm>
            <a:prstGeom prst="rect">
              <a:avLst/>
            </a:prstGeom>
          </p:spPr>
          <p:txBody>
            <a:bodyPr vert="horz" wrap="square" lIns="0" tIns="0" rIns="0" bIns="0" rtlCol="0">
              <a:spAutoFit/>
            </a:bodyPr>
            <a:lstStyle/>
            <a:p>
              <a:pPr marL="12700" algn="ctr">
                <a:lnSpc>
                  <a:spcPct val="100000"/>
                </a:lnSpc>
                <a:spcBef>
                  <a:spcPts val="1195"/>
                </a:spcBef>
              </a:pPr>
              <a:r>
                <a:rPr lang="en-US" b="1" dirty="0">
                  <a:solidFill>
                    <a:srgbClr val="54565A"/>
                  </a:solidFill>
                  <a:latin typeface="Helvetica" charset="0"/>
                  <a:ea typeface="Helvetica" charset="0"/>
                  <a:cs typeface="Helvetica" charset="0"/>
                </a:rPr>
                <a:t>What might they be used for?</a:t>
              </a:r>
            </a:p>
          </p:txBody>
        </p:sp>
        <p:sp>
          <p:nvSpPr>
            <p:cNvPr id="23" name="Rounded Rectangle 22"/>
            <p:cNvSpPr/>
            <p:nvPr/>
          </p:nvSpPr>
          <p:spPr>
            <a:xfrm>
              <a:off x="8786169" y="2554861"/>
              <a:ext cx="2941149" cy="1311441"/>
            </a:xfrm>
            <a:prstGeom prst="roundRect">
              <a:avLst>
                <a:gd name="adj" fmla="val 3679"/>
              </a:avLst>
            </a:prstGeom>
            <a:noFill/>
            <a:ln w="19050" cmpd="sng">
              <a:solidFill>
                <a:schemeClr val="tx1">
                  <a:lumMod val="50000"/>
                  <a:lumOff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4774284" y="2731468"/>
            <a:ext cx="2941149" cy="1311441"/>
            <a:chOff x="4774284" y="2563237"/>
            <a:chExt cx="2941149" cy="1311441"/>
          </a:xfrm>
        </p:grpSpPr>
        <p:sp>
          <p:nvSpPr>
            <p:cNvPr id="16" name="object 36"/>
            <p:cNvSpPr txBox="1"/>
            <p:nvPr/>
          </p:nvSpPr>
          <p:spPr>
            <a:xfrm>
              <a:off x="5014911" y="2849625"/>
              <a:ext cx="2413001" cy="738664"/>
            </a:xfrm>
            <a:prstGeom prst="rect">
              <a:avLst/>
            </a:prstGeom>
          </p:spPr>
          <p:txBody>
            <a:bodyPr vert="horz" wrap="square" lIns="0" tIns="0" rIns="0" bIns="0" rtlCol="0">
              <a:spAutoFit/>
            </a:bodyPr>
            <a:lstStyle/>
            <a:p>
              <a:pPr marL="12700" algn="ctr">
                <a:lnSpc>
                  <a:spcPct val="100000"/>
                </a:lnSpc>
                <a:spcBef>
                  <a:spcPts val="1195"/>
                </a:spcBef>
              </a:pPr>
              <a:r>
                <a:rPr lang="en-US" b="1" dirty="0">
                  <a:solidFill>
                    <a:srgbClr val="54565A"/>
                  </a:solidFill>
                  <a:latin typeface="Helvetica" charset="0"/>
                  <a:ea typeface="Helvetica" charset="0"/>
                  <a:cs typeface="Helvetica" charset="0"/>
                </a:rPr>
                <a:t>What do you notice?</a:t>
              </a:r>
            </a:p>
          </p:txBody>
        </p:sp>
        <p:sp>
          <p:nvSpPr>
            <p:cNvPr id="24" name="Rounded Rectangle 23"/>
            <p:cNvSpPr/>
            <p:nvPr/>
          </p:nvSpPr>
          <p:spPr>
            <a:xfrm>
              <a:off x="4774284" y="2563237"/>
              <a:ext cx="2941149" cy="1311441"/>
            </a:xfrm>
            <a:prstGeom prst="roundRect">
              <a:avLst>
                <a:gd name="adj" fmla="val 3679"/>
              </a:avLst>
            </a:prstGeom>
            <a:noFill/>
            <a:ln w="19050" cmpd="sng">
              <a:solidFill>
                <a:schemeClr val="tx1">
                  <a:lumMod val="50000"/>
                  <a:lumOff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32038" y="4415472"/>
            <a:ext cx="2941149" cy="1311441"/>
            <a:chOff x="6732038" y="4415472"/>
            <a:chExt cx="2941149" cy="1311441"/>
          </a:xfrm>
        </p:grpSpPr>
        <p:sp>
          <p:nvSpPr>
            <p:cNvPr id="18" name="object 36"/>
            <p:cNvSpPr txBox="1"/>
            <p:nvPr/>
          </p:nvSpPr>
          <p:spPr>
            <a:xfrm>
              <a:off x="6996112" y="4517194"/>
              <a:ext cx="2413001" cy="1107996"/>
            </a:xfrm>
            <a:prstGeom prst="rect">
              <a:avLst/>
            </a:prstGeom>
          </p:spPr>
          <p:txBody>
            <a:bodyPr vert="horz" wrap="square" lIns="0" tIns="0" rIns="0" bIns="0" rtlCol="0">
              <a:spAutoFit/>
            </a:bodyPr>
            <a:lstStyle/>
            <a:p>
              <a:pPr marL="12700" algn="ctr">
                <a:lnSpc>
                  <a:spcPct val="100000"/>
                </a:lnSpc>
                <a:spcBef>
                  <a:spcPts val="1195"/>
                </a:spcBef>
              </a:pPr>
              <a:r>
                <a:rPr lang="en-US" b="1" dirty="0">
                  <a:solidFill>
                    <a:srgbClr val="54565A"/>
                  </a:solidFill>
                  <a:latin typeface="Helvetica" charset="0"/>
                  <a:ea typeface="Helvetica" charset="0"/>
                  <a:cs typeface="Helvetica" charset="0"/>
                </a:rPr>
                <a:t>Why a honeycomb structure?</a:t>
              </a:r>
            </a:p>
          </p:txBody>
        </p:sp>
        <p:sp>
          <p:nvSpPr>
            <p:cNvPr id="26" name="Rounded Rectangle 25"/>
            <p:cNvSpPr/>
            <p:nvPr/>
          </p:nvSpPr>
          <p:spPr>
            <a:xfrm>
              <a:off x="6732038" y="4415472"/>
              <a:ext cx="2941149" cy="1311441"/>
            </a:xfrm>
            <a:prstGeom prst="roundRect">
              <a:avLst>
                <a:gd name="adj" fmla="val 3679"/>
              </a:avLst>
            </a:prstGeom>
            <a:noFill/>
            <a:ln w="19050" cmpd="sng">
              <a:solidFill>
                <a:schemeClr val="tx1">
                  <a:lumMod val="50000"/>
                  <a:lumOff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614850" y="2731468"/>
            <a:ext cx="2941149" cy="1311441"/>
            <a:chOff x="614850" y="2642499"/>
            <a:chExt cx="2941149" cy="1311441"/>
          </a:xfrm>
        </p:grpSpPr>
        <p:sp>
          <p:nvSpPr>
            <p:cNvPr id="35" name="Rounded Rectangle 34"/>
            <p:cNvSpPr/>
            <p:nvPr/>
          </p:nvSpPr>
          <p:spPr>
            <a:xfrm>
              <a:off x="614850" y="2642499"/>
              <a:ext cx="2941149" cy="1311441"/>
            </a:xfrm>
            <a:prstGeom prst="roundRect">
              <a:avLst>
                <a:gd name="adj" fmla="val 3679"/>
              </a:avLst>
            </a:prstGeom>
            <a:noFill/>
            <a:ln w="19050" cmpd="sng">
              <a:solidFill>
                <a:schemeClr val="tx1">
                  <a:lumMod val="50000"/>
                  <a:lumOff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bject 36"/>
            <p:cNvSpPr txBox="1"/>
            <p:nvPr/>
          </p:nvSpPr>
          <p:spPr>
            <a:xfrm>
              <a:off x="878923" y="2744221"/>
              <a:ext cx="2413001" cy="1107996"/>
            </a:xfrm>
            <a:prstGeom prst="rect">
              <a:avLst/>
            </a:prstGeom>
          </p:spPr>
          <p:txBody>
            <a:bodyPr vert="horz" wrap="square" lIns="0" tIns="0" rIns="0" bIns="0" rtlCol="0">
              <a:spAutoFit/>
            </a:bodyPr>
            <a:lstStyle/>
            <a:p>
              <a:pPr marL="12700" algn="ctr">
                <a:lnSpc>
                  <a:spcPct val="100000"/>
                </a:lnSpc>
                <a:spcBef>
                  <a:spcPts val="1195"/>
                </a:spcBef>
              </a:pPr>
              <a:r>
                <a:rPr lang="en-US" b="1" dirty="0">
                  <a:solidFill>
                    <a:srgbClr val="54565A"/>
                  </a:solidFill>
                  <a:latin typeface="Helvetica" charset="0"/>
                  <a:ea typeface="Helvetica" charset="0"/>
                  <a:cs typeface="Helvetica" charset="0"/>
                </a:rPr>
                <a:t>What words might describe them?</a:t>
              </a:r>
            </a:p>
          </p:txBody>
        </p:sp>
      </p:grpSp>
      <p:grpSp>
        <p:nvGrpSpPr>
          <p:cNvPr id="6" name="Group 5"/>
          <p:cNvGrpSpPr/>
          <p:nvPr/>
        </p:nvGrpSpPr>
        <p:grpSpPr>
          <a:xfrm>
            <a:off x="2642638" y="4415472"/>
            <a:ext cx="2941149" cy="1311441"/>
            <a:chOff x="2642638" y="4415472"/>
            <a:chExt cx="2941149" cy="1311441"/>
          </a:xfrm>
        </p:grpSpPr>
        <p:sp>
          <p:nvSpPr>
            <p:cNvPr id="25" name="object 36"/>
            <p:cNvSpPr txBox="1"/>
            <p:nvPr/>
          </p:nvSpPr>
          <p:spPr>
            <a:xfrm>
              <a:off x="2906712" y="4517194"/>
              <a:ext cx="2413001" cy="1107996"/>
            </a:xfrm>
            <a:prstGeom prst="rect">
              <a:avLst/>
            </a:prstGeom>
          </p:spPr>
          <p:txBody>
            <a:bodyPr vert="horz" wrap="square" lIns="0" tIns="0" rIns="0" bIns="0" rtlCol="0">
              <a:spAutoFit/>
            </a:bodyPr>
            <a:lstStyle/>
            <a:p>
              <a:pPr marL="12700" algn="ctr">
                <a:lnSpc>
                  <a:spcPct val="100000"/>
                </a:lnSpc>
                <a:spcBef>
                  <a:spcPts val="1195"/>
                </a:spcBef>
              </a:pPr>
              <a:r>
                <a:rPr lang="en-US" b="1" dirty="0">
                  <a:solidFill>
                    <a:srgbClr val="54565A"/>
                  </a:solidFill>
                  <a:latin typeface="Helvetica" charset="0"/>
                  <a:ea typeface="Helvetica" charset="0"/>
                  <a:cs typeface="Helvetica" charset="0"/>
                </a:rPr>
                <a:t>What properties should they have?</a:t>
              </a:r>
            </a:p>
          </p:txBody>
        </p:sp>
        <p:sp>
          <p:nvSpPr>
            <p:cNvPr id="28" name="Rounded Rectangle 27"/>
            <p:cNvSpPr/>
            <p:nvPr/>
          </p:nvSpPr>
          <p:spPr>
            <a:xfrm>
              <a:off x="2642638" y="4415472"/>
              <a:ext cx="2941149" cy="1311441"/>
            </a:xfrm>
            <a:prstGeom prst="roundRect">
              <a:avLst>
                <a:gd name="adj" fmla="val 3679"/>
              </a:avLst>
            </a:prstGeom>
            <a:noFill/>
            <a:ln w="19050" cmpd="sng">
              <a:solidFill>
                <a:schemeClr val="tx1">
                  <a:lumMod val="50000"/>
                  <a:lumOff val="50000"/>
                </a:schemeClr>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object 35"/>
          <p:cNvSpPr txBox="1">
            <a:spLocks/>
          </p:cNvSpPr>
          <p:nvPr/>
        </p:nvSpPr>
        <p:spPr>
          <a:xfrm>
            <a:off x="571500" y="1097435"/>
            <a:ext cx="5325208"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dirty="0">
                <a:solidFill>
                  <a:srgbClr val="FF6E00"/>
                </a:solidFill>
                <a:latin typeface="Helvetica" charset="0"/>
                <a:ea typeface="Helvetica" charset="0"/>
                <a:cs typeface="Helvetica" charset="0"/>
              </a:rPr>
              <a:t>Properties of Materials</a:t>
            </a:r>
          </a:p>
        </p:txBody>
      </p:sp>
      <p:sp>
        <p:nvSpPr>
          <p:cNvPr id="36" name="Rectangle 35">
            <a:extLst>
              <a:ext uri="{FF2B5EF4-FFF2-40B4-BE49-F238E27FC236}">
                <a16:creationId xmlns:a16="http://schemas.microsoft.com/office/drawing/2014/main" id="{58520B7C-430B-43DB-8708-9B1DDF870EAE}"/>
              </a:ext>
            </a:extLst>
          </p:cNvPr>
          <p:cNvSpPr/>
          <p:nvPr/>
        </p:nvSpPr>
        <p:spPr>
          <a:xfrm>
            <a:off x="503271" y="1806160"/>
            <a:ext cx="7456698" cy="502702"/>
          </a:xfrm>
          <a:prstGeom prst="rect">
            <a:avLst/>
          </a:prstGeom>
        </p:spPr>
        <p:txBody>
          <a:bodyPr wrap="square">
            <a:spAutoFit/>
          </a:bodyPr>
          <a:lstStyle/>
          <a:p>
            <a:pPr marL="12700">
              <a:lnSpc>
                <a:spcPts val="3200"/>
              </a:lnSpc>
              <a:spcBef>
                <a:spcPts val="1195"/>
              </a:spcBef>
            </a:pPr>
            <a:r>
              <a:rPr lang="en-US" dirty="0">
                <a:solidFill>
                  <a:srgbClr val="54565A"/>
                </a:solidFill>
                <a:latin typeface="Helvetica" charset="0"/>
                <a:ea typeface="Helvetica" charset="0"/>
                <a:cs typeface="Helvetica" charset="0"/>
              </a:rPr>
              <a:t>On the worksheet, describe the different materials.</a:t>
            </a:r>
          </a:p>
        </p:txBody>
      </p:sp>
      <p:sp>
        <p:nvSpPr>
          <p:cNvPr id="58" name="object 39"/>
          <p:cNvSpPr txBox="1"/>
          <p:nvPr/>
        </p:nvSpPr>
        <p:spPr>
          <a:xfrm>
            <a:off x="9323389" y="266700"/>
            <a:ext cx="2508704" cy="284480"/>
          </a:xfrm>
          <a:prstGeom prst="rect">
            <a:avLst/>
          </a:prstGeom>
        </p:spPr>
        <p:txBody>
          <a:bodyPr vert="horz" wrap="square" lIns="0" tIns="12700" rIns="0" bIns="0" rtlCol="0">
            <a:spAutoFit/>
          </a:bodyPr>
          <a:lstStyle/>
          <a:p>
            <a:pPr marL="12700" algn="r">
              <a:lnSpc>
                <a:spcPct val="100000"/>
              </a:lnSpc>
              <a:spcBef>
                <a:spcPts val="100"/>
              </a:spcBef>
            </a:pPr>
            <a:r>
              <a:rPr lang="en-GB" sz="1700" b="1" dirty="0">
                <a:solidFill>
                  <a:schemeClr val="bg1"/>
                </a:solidFill>
                <a:latin typeface="Arial"/>
                <a:cs typeface="Arial"/>
              </a:rPr>
              <a:t>Materials</a:t>
            </a:r>
            <a:endParaRPr sz="1700" dirty="0">
              <a:solidFill>
                <a:schemeClr val="bg1"/>
              </a:solidFill>
              <a:latin typeface="Arial"/>
              <a:cs typeface="Arial"/>
            </a:endParaRPr>
          </a:p>
        </p:txBody>
      </p:sp>
    </p:spTree>
    <p:extLst>
      <p:ext uri="{BB962C8B-B14F-4D97-AF65-F5344CB8AC3E}">
        <p14:creationId xmlns:p14="http://schemas.microsoft.com/office/powerpoint/2010/main" val="18021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rotWithShape="1">
          <a:blip r:embed="rId3" cstate="email">
            <a:extLst>
              <a:ext uri="{28A0092B-C50C-407E-A947-70E740481C1C}">
                <a14:useLocalDpi xmlns:a14="http://schemas.microsoft.com/office/drawing/2010/main" val="0"/>
              </a:ext>
            </a:extLst>
          </a:blip>
          <a:srcRect l="15560" t="22564" r="8346" b="14127"/>
          <a:stretch/>
        </p:blipFill>
        <p:spPr>
          <a:xfrm>
            <a:off x="2783132" y="2384462"/>
            <a:ext cx="6763871" cy="3670556"/>
          </a:xfrm>
          <a:prstGeom prst="rect">
            <a:avLst/>
          </a:prstGeom>
        </p:spPr>
      </p:pic>
      <p:sp>
        <p:nvSpPr>
          <p:cNvPr id="81" name="object 31"/>
          <p:cNvSpPr/>
          <p:nvPr/>
        </p:nvSpPr>
        <p:spPr>
          <a:xfrm>
            <a:off x="614851" y="5125949"/>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83" name="object 33"/>
          <p:cNvSpPr/>
          <p:nvPr/>
        </p:nvSpPr>
        <p:spPr>
          <a:xfrm>
            <a:off x="9881647"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84" name="object 34"/>
          <p:cNvSpPr/>
          <p:nvPr/>
        </p:nvSpPr>
        <p:spPr>
          <a:xfrm>
            <a:off x="614851"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17" name="object 35"/>
          <p:cNvSpPr txBox="1">
            <a:spLocks/>
          </p:cNvSpPr>
          <p:nvPr/>
        </p:nvSpPr>
        <p:spPr>
          <a:xfrm>
            <a:off x="571500" y="1097435"/>
            <a:ext cx="5325208"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dirty="0">
                <a:solidFill>
                  <a:srgbClr val="FF6E00"/>
                </a:solidFill>
                <a:latin typeface="Helvetica" charset="0"/>
                <a:ea typeface="Helvetica" charset="0"/>
                <a:cs typeface="Helvetica" charset="0"/>
              </a:rPr>
              <a:t>Properties of Materials</a:t>
            </a:r>
          </a:p>
        </p:txBody>
      </p:sp>
      <p:sp>
        <p:nvSpPr>
          <p:cNvPr id="18" name="Rectangle 17">
            <a:extLst>
              <a:ext uri="{FF2B5EF4-FFF2-40B4-BE49-F238E27FC236}">
                <a16:creationId xmlns:a16="http://schemas.microsoft.com/office/drawing/2014/main" id="{58520B7C-430B-43DB-8708-9B1DDF870EAE}"/>
              </a:ext>
            </a:extLst>
          </p:cNvPr>
          <p:cNvSpPr/>
          <p:nvPr/>
        </p:nvSpPr>
        <p:spPr>
          <a:xfrm>
            <a:off x="503271" y="1806160"/>
            <a:ext cx="7456698" cy="502702"/>
          </a:xfrm>
          <a:prstGeom prst="rect">
            <a:avLst/>
          </a:prstGeom>
        </p:spPr>
        <p:txBody>
          <a:bodyPr wrap="square">
            <a:spAutoFit/>
          </a:bodyPr>
          <a:lstStyle/>
          <a:p>
            <a:pPr marL="12700">
              <a:lnSpc>
                <a:spcPts val="3200"/>
              </a:lnSpc>
              <a:spcBef>
                <a:spcPts val="1195"/>
              </a:spcBef>
            </a:pPr>
            <a:r>
              <a:rPr lang="en-US" dirty="0">
                <a:solidFill>
                  <a:srgbClr val="54565A"/>
                </a:solidFill>
                <a:latin typeface="Helvetica" charset="0"/>
                <a:ea typeface="Helvetica" charset="0"/>
                <a:cs typeface="Helvetica" charset="0"/>
              </a:rPr>
              <a:t>Which materials are used where?</a:t>
            </a:r>
          </a:p>
        </p:txBody>
      </p:sp>
      <p:sp>
        <p:nvSpPr>
          <p:cNvPr id="21" name="Rectangle 20">
            <a:extLst>
              <a:ext uri="{FF2B5EF4-FFF2-40B4-BE49-F238E27FC236}">
                <a16:creationId xmlns:a16="http://schemas.microsoft.com/office/drawing/2014/main" id="{58520B7C-430B-43DB-8708-9B1DDF870EAE}"/>
              </a:ext>
            </a:extLst>
          </p:cNvPr>
          <p:cNvSpPr/>
          <p:nvPr/>
        </p:nvSpPr>
        <p:spPr>
          <a:xfrm>
            <a:off x="9719955" y="2466500"/>
            <a:ext cx="1788775" cy="502702"/>
          </a:xfrm>
          <a:prstGeom prst="rect">
            <a:avLst/>
          </a:prstGeom>
          <a:solidFill>
            <a:schemeClr val="bg1"/>
          </a:solidFill>
        </p:spPr>
        <p:txBody>
          <a:bodyPr wrap="square">
            <a:spAutoFit/>
          </a:bodyPr>
          <a:lstStyle/>
          <a:p>
            <a:pPr marL="12700">
              <a:lnSpc>
                <a:spcPts val="3200"/>
              </a:lnSpc>
              <a:spcBef>
                <a:spcPts val="1195"/>
              </a:spcBef>
            </a:pPr>
            <a:r>
              <a:rPr lang="en-US" sz="1800" dirty="0">
                <a:solidFill>
                  <a:srgbClr val="65696D"/>
                </a:solidFill>
                <a:latin typeface="Helvetica" charset="0"/>
                <a:ea typeface="Helvetica" charset="0"/>
                <a:cs typeface="Helvetica" charset="0"/>
              </a:rPr>
              <a:t>Wing Sail</a:t>
            </a:r>
          </a:p>
        </p:txBody>
      </p:sp>
      <p:sp>
        <p:nvSpPr>
          <p:cNvPr id="23" name="Rectangle 22">
            <a:extLst>
              <a:ext uri="{FF2B5EF4-FFF2-40B4-BE49-F238E27FC236}">
                <a16:creationId xmlns:a16="http://schemas.microsoft.com/office/drawing/2014/main" id="{58520B7C-430B-43DB-8708-9B1DDF870EAE}"/>
              </a:ext>
            </a:extLst>
          </p:cNvPr>
          <p:cNvSpPr/>
          <p:nvPr/>
        </p:nvSpPr>
        <p:spPr>
          <a:xfrm>
            <a:off x="503271" y="2466500"/>
            <a:ext cx="2053181" cy="470835"/>
          </a:xfrm>
          <a:prstGeom prst="rect">
            <a:avLst/>
          </a:prstGeom>
          <a:solidFill>
            <a:schemeClr val="bg1"/>
          </a:solidFill>
        </p:spPr>
        <p:txBody>
          <a:bodyPr wrap="square">
            <a:spAutoFit/>
          </a:bodyPr>
          <a:lstStyle/>
          <a:p>
            <a:pPr marL="12700">
              <a:lnSpc>
                <a:spcPts val="3200"/>
              </a:lnSpc>
              <a:spcBef>
                <a:spcPts val="1195"/>
              </a:spcBef>
            </a:pPr>
            <a:r>
              <a:rPr lang="en-US" sz="1800" dirty="0">
                <a:solidFill>
                  <a:srgbClr val="65696D"/>
                </a:solidFill>
                <a:latin typeface="Helvetica" charset="0"/>
                <a:ea typeface="Helvetica" charset="0"/>
                <a:cs typeface="Helvetica" charset="0"/>
              </a:rPr>
              <a:t>Jib</a:t>
            </a:r>
          </a:p>
        </p:txBody>
      </p:sp>
      <p:sp>
        <p:nvSpPr>
          <p:cNvPr id="24" name="Rectangle 23">
            <a:extLst>
              <a:ext uri="{FF2B5EF4-FFF2-40B4-BE49-F238E27FC236}">
                <a16:creationId xmlns:a16="http://schemas.microsoft.com/office/drawing/2014/main" id="{58520B7C-430B-43DB-8708-9B1DDF870EAE}"/>
              </a:ext>
            </a:extLst>
          </p:cNvPr>
          <p:cNvSpPr/>
          <p:nvPr/>
        </p:nvSpPr>
        <p:spPr>
          <a:xfrm>
            <a:off x="9719955" y="5322611"/>
            <a:ext cx="2053181" cy="470835"/>
          </a:xfrm>
          <a:prstGeom prst="rect">
            <a:avLst/>
          </a:prstGeom>
          <a:solidFill>
            <a:schemeClr val="bg1"/>
          </a:solidFill>
        </p:spPr>
        <p:txBody>
          <a:bodyPr wrap="square">
            <a:spAutoFit/>
          </a:bodyPr>
          <a:lstStyle/>
          <a:p>
            <a:pPr marL="12700">
              <a:lnSpc>
                <a:spcPts val="3200"/>
              </a:lnSpc>
              <a:spcBef>
                <a:spcPts val="1195"/>
              </a:spcBef>
            </a:pPr>
            <a:r>
              <a:rPr lang="en-US" sz="1800" dirty="0">
                <a:solidFill>
                  <a:srgbClr val="65696D"/>
                </a:solidFill>
                <a:latin typeface="Helvetica" charset="0"/>
                <a:ea typeface="Helvetica" charset="0"/>
                <a:cs typeface="Helvetica" charset="0"/>
              </a:rPr>
              <a:t>Rudder</a:t>
            </a:r>
          </a:p>
        </p:txBody>
      </p:sp>
      <p:sp>
        <p:nvSpPr>
          <p:cNvPr id="25" name="Rectangle 24">
            <a:extLst>
              <a:ext uri="{FF2B5EF4-FFF2-40B4-BE49-F238E27FC236}">
                <a16:creationId xmlns:a16="http://schemas.microsoft.com/office/drawing/2014/main" id="{58520B7C-430B-43DB-8708-9B1DDF870EAE}"/>
              </a:ext>
            </a:extLst>
          </p:cNvPr>
          <p:cNvSpPr/>
          <p:nvPr/>
        </p:nvSpPr>
        <p:spPr>
          <a:xfrm>
            <a:off x="9746942" y="4355902"/>
            <a:ext cx="2053181" cy="470835"/>
          </a:xfrm>
          <a:prstGeom prst="rect">
            <a:avLst/>
          </a:prstGeom>
          <a:solidFill>
            <a:schemeClr val="bg1"/>
          </a:solidFill>
        </p:spPr>
        <p:txBody>
          <a:bodyPr wrap="square">
            <a:spAutoFit/>
          </a:bodyPr>
          <a:lstStyle/>
          <a:p>
            <a:pPr marL="12700">
              <a:lnSpc>
                <a:spcPts val="3200"/>
              </a:lnSpc>
              <a:spcBef>
                <a:spcPts val="1195"/>
              </a:spcBef>
            </a:pPr>
            <a:r>
              <a:rPr lang="en-US" sz="1800" dirty="0">
                <a:solidFill>
                  <a:srgbClr val="65696D"/>
                </a:solidFill>
                <a:latin typeface="Helvetica" charset="0"/>
                <a:ea typeface="Helvetica" charset="0"/>
                <a:cs typeface="Helvetica" charset="0"/>
              </a:rPr>
              <a:t>Hull</a:t>
            </a:r>
          </a:p>
        </p:txBody>
      </p:sp>
      <p:sp>
        <p:nvSpPr>
          <p:cNvPr id="26" name="Rectangle 25">
            <a:extLst>
              <a:ext uri="{FF2B5EF4-FFF2-40B4-BE49-F238E27FC236}">
                <a16:creationId xmlns:a16="http://schemas.microsoft.com/office/drawing/2014/main" id="{58520B7C-430B-43DB-8708-9B1DDF870EAE}"/>
              </a:ext>
            </a:extLst>
          </p:cNvPr>
          <p:cNvSpPr/>
          <p:nvPr/>
        </p:nvSpPr>
        <p:spPr>
          <a:xfrm>
            <a:off x="510988" y="4179715"/>
            <a:ext cx="1613087" cy="369332"/>
          </a:xfrm>
          <a:prstGeom prst="rect">
            <a:avLst/>
          </a:prstGeom>
          <a:solidFill>
            <a:schemeClr val="bg1"/>
          </a:solidFill>
        </p:spPr>
        <p:txBody>
          <a:bodyPr wrap="square">
            <a:spAutoFit/>
          </a:bodyPr>
          <a:lstStyle/>
          <a:p>
            <a:pPr marL="12700">
              <a:spcBef>
                <a:spcPts val="1195"/>
              </a:spcBef>
            </a:pPr>
            <a:r>
              <a:rPr lang="en-US" sz="1800" dirty="0">
                <a:solidFill>
                  <a:srgbClr val="65696D"/>
                </a:solidFill>
                <a:latin typeface="Helvetica" charset="0"/>
                <a:ea typeface="Helvetica" charset="0"/>
                <a:cs typeface="Helvetica" charset="0"/>
              </a:rPr>
              <a:t>Hydrofoils</a:t>
            </a:r>
          </a:p>
        </p:txBody>
      </p:sp>
      <p:cxnSp>
        <p:nvCxnSpPr>
          <p:cNvPr id="3" name="Straight Connector 2"/>
          <p:cNvCxnSpPr/>
          <p:nvPr/>
        </p:nvCxnSpPr>
        <p:spPr>
          <a:xfrm>
            <a:off x="1317531" y="2717851"/>
            <a:ext cx="3752010" cy="199663"/>
          </a:xfrm>
          <a:prstGeom prst="line">
            <a:avLst/>
          </a:prstGeom>
          <a:ln w="12700">
            <a:solidFill>
              <a:srgbClr val="FF6E00"/>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1725643" y="3945467"/>
            <a:ext cx="1414245" cy="423895"/>
          </a:xfrm>
          <a:prstGeom prst="line">
            <a:avLst/>
          </a:prstGeom>
          <a:ln w="12700">
            <a:solidFill>
              <a:srgbClr val="FF6E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1725643" y="4364381"/>
            <a:ext cx="5053730" cy="1149980"/>
          </a:xfrm>
          <a:prstGeom prst="line">
            <a:avLst/>
          </a:prstGeom>
          <a:ln w="12700">
            <a:solidFill>
              <a:srgbClr val="FF6E00"/>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6688667" y="2957249"/>
            <a:ext cx="3488821" cy="988218"/>
          </a:xfrm>
          <a:prstGeom prst="line">
            <a:avLst/>
          </a:prstGeom>
          <a:ln w="12700">
            <a:solidFill>
              <a:srgbClr val="FF6E00"/>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9135687" y="4670598"/>
            <a:ext cx="568692" cy="522927"/>
          </a:xfrm>
          <a:prstGeom prst="line">
            <a:avLst/>
          </a:prstGeom>
          <a:ln w="12700">
            <a:solidFill>
              <a:srgbClr val="FF6E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7959969" y="5581210"/>
            <a:ext cx="1704673" cy="244542"/>
          </a:xfrm>
          <a:prstGeom prst="line">
            <a:avLst/>
          </a:prstGeom>
          <a:ln w="12700">
            <a:solidFill>
              <a:srgbClr val="FF6E00"/>
            </a:solidFill>
          </a:ln>
          <a:effectLst/>
        </p:spPr>
        <p:style>
          <a:lnRef idx="2">
            <a:schemeClr val="accent1"/>
          </a:lnRef>
          <a:fillRef idx="0">
            <a:schemeClr val="accent1"/>
          </a:fillRef>
          <a:effectRef idx="1">
            <a:schemeClr val="accent1"/>
          </a:effectRef>
          <a:fontRef idx="minor">
            <a:schemeClr val="tx1"/>
          </a:fontRef>
        </p:style>
      </p:cxnSp>
      <p:sp>
        <p:nvSpPr>
          <p:cNvPr id="56" name="object 39"/>
          <p:cNvSpPr txBox="1"/>
          <p:nvPr/>
        </p:nvSpPr>
        <p:spPr>
          <a:xfrm>
            <a:off x="9323389" y="266700"/>
            <a:ext cx="2508704" cy="284480"/>
          </a:xfrm>
          <a:prstGeom prst="rect">
            <a:avLst/>
          </a:prstGeom>
        </p:spPr>
        <p:txBody>
          <a:bodyPr vert="horz" wrap="square" lIns="0" tIns="12700" rIns="0" bIns="0" rtlCol="0">
            <a:spAutoFit/>
          </a:bodyPr>
          <a:lstStyle/>
          <a:p>
            <a:pPr marL="12700" algn="r">
              <a:lnSpc>
                <a:spcPct val="100000"/>
              </a:lnSpc>
              <a:spcBef>
                <a:spcPts val="100"/>
              </a:spcBef>
            </a:pPr>
            <a:r>
              <a:rPr lang="en-GB" sz="1700" b="1" dirty="0">
                <a:solidFill>
                  <a:schemeClr val="bg1"/>
                </a:solidFill>
                <a:latin typeface="Arial"/>
                <a:cs typeface="Arial"/>
              </a:rPr>
              <a:t>Materials</a:t>
            </a:r>
            <a:endParaRPr sz="1700" dirty="0">
              <a:solidFill>
                <a:schemeClr val="bg1"/>
              </a:solidFill>
              <a:latin typeface="Arial"/>
              <a:cs typeface="Arial"/>
            </a:endParaRPr>
          </a:p>
        </p:txBody>
      </p:sp>
    </p:spTree>
    <p:extLst>
      <p:ext uri="{BB962C8B-B14F-4D97-AF65-F5344CB8AC3E}">
        <p14:creationId xmlns:p14="http://schemas.microsoft.com/office/powerpoint/2010/main" val="308281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31"/>
          <p:cNvSpPr/>
          <p:nvPr/>
        </p:nvSpPr>
        <p:spPr>
          <a:xfrm>
            <a:off x="614851" y="5125949"/>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83" name="object 33"/>
          <p:cNvSpPr/>
          <p:nvPr/>
        </p:nvSpPr>
        <p:spPr>
          <a:xfrm>
            <a:off x="9881647"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84" name="object 34"/>
          <p:cNvSpPr/>
          <p:nvPr/>
        </p:nvSpPr>
        <p:spPr>
          <a:xfrm>
            <a:off x="614851"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pic>
        <p:nvPicPr>
          <p:cNvPr id="2" name="Picture 1"/>
          <p:cNvPicPr>
            <a:picLocks noChangeAspect="1"/>
          </p:cNvPicPr>
          <p:nvPr/>
        </p:nvPicPr>
        <p:blipFill>
          <a:blip r:embed="rId2"/>
          <a:stretch>
            <a:fillRect/>
          </a:stretch>
        </p:blipFill>
        <p:spPr>
          <a:xfrm>
            <a:off x="571499" y="2585203"/>
            <a:ext cx="2247900" cy="660400"/>
          </a:xfrm>
          <a:prstGeom prst="rect">
            <a:avLst/>
          </a:prstGeom>
        </p:spPr>
      </p:pic>
      <p:pic>
        <p:nvPicPr>
          <p:cNvPr id="3" name="Picture 2"/>
          <p:cNvPicPr>
            <a:picLocks noChangeAspect="1"/>
          </p:cNvPicPr>
          <p:nvPr/>
        </p:nvPicPr>
        <p:blipFill>
          <a:blip r:embed="rId3"/>
          <a:stretch>
            <a:fillRect/>
          </a:stretch>
        </p:blipFill>
        <p:spPr>
          <a:xfrm>
            <a:off x="571499" y="3383103"/>
            <a:ext cx="2247900" cy="660400"/>
          </a:xfrm>
          <a:prstGeom prst="rect">
            <a:avLst/>
          </a:prstGeom>
        </p:spPr>
      </p:pic>
      <p:pic>
        <p:nvPicPr>
          <p:cNvPr id="6" name="Picture 5"/>
          <p:cNvPicPr>
            <a:picLocks noChangeAspect="1"/>
          </p:cNvPicPr>
          <p:nvPr/>
        </p:nvPicPr>
        <p:blipFill>
          <a:blip r:embed="rId4"/>
          <a:stretch>
            <a:fillRect/>
          </a:stretch>
        </p:blipFill>
        <p:spPr>
          <a:xfrm>
            <a:off x="571499" y="4944268"/>
            <a:ext cx="2247900" cy="660400"/>
          </a:xfrm>
          <a:prstGeom prst="rect">
            <a:avLst/>
          </a:prstGeom>
        </p:spPr>
      </p:pic>
      <p:sp>
        <p:nvSpPr>
          <p:cNvPr id="24" name="object 35"/>
          <p:cNvSpPr txBox="1">
            <a:spLocks/>
          </p:cNvSpPr>
          <p:nvPr/>
        </p:nvSpPr>
        <p:spPr>
          <a:xfrm>
            <a:off x="571499" y="1097435"/>
            <a:ext cx="11057991"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dirty="0">
                <a:solidFill>
                  <a:srgbClr val="FF6E00"/>
                </a:solidFill>
                <a:latin typeface="Helvetica" charset="0"/>
                <a:ea typeface="Helvetica" charset="0"/>
                <a:cs typeface="Helvetica" charset="0"/>
              </a:rPr>
              <a:t>Design a Boat Using the Materials You Have Been Given</a:t>
            </a:r>
          </a:p>
        </p:txBody>
      </p:sp>
      <p:sp>
        <p:nvSpPr>
          <p:cNvPr id="25" name="Rectangle 24">
            <a:extLst>
              <a:ext uri="{FF2B5EF4-FFF2-40B4-BE49-F238E27FC236}">
                <a16:creationId xmlns:a16="http://schemas.microsoft.com/office/drawing/2014/main" id="{58520B7C-430B-43DB-8708-9B1DDF870EAE}"/>
              </a:ext>
            </a:extLst>
          </p:cNvPr>
          <p:cNvSpPr/>
          <p:nvPr/>
        </p:nvSpPr>
        <p:spPr>
          <a:xfrm>
            <a:off x="503270" y="1806160"/>
            <a:ext cx="10756261" cy="502702"/>
          </a:xfrm>
          <a:prstGeom prst="rect">
            <a:avLst/>
          </a:prstGeom>
        </p:spPr>
        <p:txBody>
          <a:bodyPr wrap="square">
            <a:spAutoFit/>
          </a:bodyPr>
          <a:lstStyle/>
          <a:p>
            <a:pPr marL="12700">
              <a:lnSpc>
                <a:spcPts val="3200"/>
              </a:lnSpc>
              <a:spcBef>
                <a:spcPts val="1195"/>
              </a:spcBef>
            </a:pPr>
            <a:r>
              <a:rPr lang="en-US" dirty="0">
                <a:solidFill>
                  <a:srgbClr val="54565A"/>
                </a:solidFill>
                <a:latin typeface="Helvetica" charset="0"/>
                <a:ea typeface="Helvetica" charset="0"/>
                <a:cs typeface="Helvetica" charset="0"/>
              </a:rPr>
              <a:t>Goal: carry as much weight as possible. Use the iterative design process.</a:t>
            </a:r>
          </a:p>
        </p:txBody>
      </p:sp>
      <p:sp>
        <p:nvSpPr>
          <p:cNvPr id="26" name="object 36"/>
          <p:cNvSpPr txBox="1"/>
          <p:nvPr/>
        </p:nvSpPr>
        <p:spPr>
          <a:xfrm>
            <a:off x="3045068" y="2726152"/>
            <a:ext cx="10823331" cy="410369"/>
          </a:xfrm>
          <a:prstGeom prst="rect">
            <a:avLst/>
          </a:prstGeom>
        </p:spPr>
        <p:txBody>
          <a:bodyPr vert="horz" wrap="square" lIns="0" tIns="0" rIns="0" bIns="0" rtlCol="0" anchor="t">
            <a:spAutoFit/>
          </a:bodyPr>
          <a:lstStyle/>
          <a:p>
            <a:pPr marL="342900"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US" sz="2100" dirty="0">
                <a:solidFill>
                  <a:srgbClr val="54565A"/>
                </a:solidFill>
                <a:latin typeface="Helvetica" charset="0"/>
                <a:ea typeface="Helvetica" charset="0"/>
                <a:cs typeface="Helvetica" charset="0"/>
              </a:rPr>
              <a:t>Why is it a problem? Who is it a problem for?</a:t>
            </a:r>
          </a:p>
        </p:txBody>
      </p:sp>
      <p:sp>
        <p:nvSpPr>
          <p:cNvPr id="28" name="object 36"/>
          <p:cNvSpPr txBox="1"/>
          <p:nvPr/>
        </p:nvSpPr>
        <p:spPr>
          <a:xfrm>
            <a:off x="3045067" y="3492027"/>
            <a:ext cx="8787025" cy="1231106"/>
          </a:xfrm>
          <a:prstGeom prst="rect">
            <a:avLst/>
          </a:prstGeom>
        </p:spPr>
        <p:txBody>
          <a:bodyPr vert="horz" wrap="square" lIns="0" tIns="0" rIns="0" bIns="0" rtlCol="0" anchor="t">
            <a:spAutoFit/>
          </a:bodyPr>
          <a:lstStyle/>
          <a:p>
            <a:pPr marL="342900"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US" sz="2100" dirty="0">
                <a:solidFill>
                  <a:srgbClr val="54565A"/>
                </a:solidFill>
                <a:latin typeface="Helvetica" charset="0"/>
                <a:ea typeface="Helvetica" charset="0"/>
                <a:cs typeface="Helvetica" charset="0"/>
              </a:rPr>
              <a:t>What solutions already exist? What are their pros and cons? What other solutions or improvements can you think of? Which is the best solution and why? How would you do it? </a:t>
            </a:r>
          </a:p>
        </p:txBody>
      </p:sp>
      <p:sp>
        <p:nvSpPr>
          <p:cNvPr id="29" name="object 36"/>
          <p:cNvSpPr txBox="1"/>
          <p:nvPr/>
        </p:nvSpPr>
        <p:spPr>
          <a:xfrm>
            <a:off x="3045067" y="5047173"/>
            <a:ext cx="6679427" cy="820738"/>
          </a:xfrm>
          <a:prstGeom prst="rect">
            <a:avLst/>
          </a:prstGeom>
        </p:spPr>
        <p:txBody>
          <a:bodyPr vert="horz" wrap="square" lIns="0" tIns="0" rIns="0" bIns="0" rtlCol="0" anchor="t">
            <a:spAutoFit/>
          </a:bodyPr>
          <a:lstStyle/>
          <a:p>
            <a:pPr marL="342900"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US" sz="2100" dirty="0">
                <a:solidFill>
                  <a:srgbClr val="54565A"/>
                </a:solidFill>
                <a:latin typeface="Helvetica" charset="0"/>
                <a:ea typeface="Helvetica" charset="0"/>
                <a:cs typeface="Helvetica" charset="0"/>
              </a:rPr>
              <a:t>How did it work? What went well and what didn’t? What would you change?</a:t>
            </a:r>
          </a:p>
        </p:txBody>
      </p:sp>
      <p:sp>
        <p:nvSpPr>
          <p:cNvPr id="51" name="object 39"/>
          <p:cNvSpPr txBox="1"/>
          <p:nvPr/>
        </p:nvSpPr>
        <p:spPr>
          <a:xfrm>
            <a:off x="9323389" y="266700"/>
            <a:ext cx="2508704" cy="284480"/>
          </a:xfrm>
          <a:prstGeom prst="rect">
            <a:avLst/>
          </a:prstGeom>
        </p:spPr>
        <p:txBody>
          <a:bodyPr vert="horz" wrap="square" lIns="0" tIns="12700" rIns="0" bIns="0" rtlCol="0">
            <a:spAutoFit/>
          </a:bodyPr>
          <a:lstStyle/>
          <a:p>
            <a:pPr marL="12700" algn="r">
              <a:lnSpc>
                <a:spcPct val="100000"/>
              </a:lnSpc>
              <a:spcBef>
                <a:spcPts val="100"/>
              </a:spcBef>
            </a:pPr>
            <a:r>
              <a:rPr lang="en-GB" sz="1700" b="1" dirty="0">
                <a:solidFill>
                  <a:schemeClr val="bg1"/>
                </a:solidFill>
                <a:latin typeface="Arial"/>
                <a:cs typeface="Arial"/>
              </a:rPr>
              <a:t>Materials</a:t>
            </a:r>
            <a:endParaRPr sz="1700" dirty="0">
              <a:solidFill>
                <a:schemeClr val="bg1"/>
              </a:solidFill>
              <a:latin typeface="Arial"/>
              <a:cs typeface="Arial"/>
            </a:endParaRPr>
          </a:p>
        </p:txBody>
      </p:sp>
    </p:spTree>
    <p:extLst>
      <p:ext uri="{BB962C8B-B14F-4D97-AF65-F5344CB8AC3E}">
        <p14:creationId xmlns:p14="http://schemas.microsoft.com/office/powerpoint/2010/main" val="322080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31"/>
          <p:cNvSpPr/>
          <p:nvPr/>
        </p:nvSpPr>
        <p:spPr>
          <a:xfrm>
            <a:off x="614851" y="5125949"/>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83" name="object 33"/>
          <p:cNvSpPr/>
          <p:nvPr/>
        </p:nvSpPr>
        <p:spPr>
          <a:xfrm>
            <a:off x="9881647"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84" name="object 34"/>
          <p:cNvSpPr/>
          <p:nvPr/>
        </p:nvSpPr>
        <p:spPr>
          <a:xfrm>
            <a:off x="614851"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graphicFrame>
        <p:nvGraphicFramePr>
          <p:cNvPr id="17" name="Table 16">
            <a:extLst>
              <a:ext uri="{FF2B5EF4-FFF2-40B4-BE49-F238E27FC236}">
                <a16:creationId xmlns:a16="http://schemas.microsoft.com/office/drawing/2014/main" id="{74424EE5-78CD-4CDA-B9D6-F402AB4D9143}"/>
              </a:ext>
            </a:extLst>
          </p:cNvPr>
          <p:cNvGraphicFramePr>
            <a:graphicFrameLocks noGrp="1"/>
          </p:cNvGraphicFramePr>
          <p:nvPr>
            <p:extLst>
              <p:ext uri="{D42A27DB-BD31-4B8C-83A1-F6EECF244321}">
                <p14:modId xmlns:p14="http://schemas.microsoft.com/office/powerpoint/2010/main" val="1652230169"/>
              </p:ext>
            </p:extLst>
          </p:nvPr>
        </p:nvGraphicFramePr>
        <p:xfrm>
          <a:off x="583223" y="1888213"/>
          <a:ext cx="11112467" cy="3690940"/>
        </p:xfrm>
        <a:graphic>
          <a:graphicData uri="http://schemas.openxmlformats.org/drawingml/2006/table">
            <a:tbl>
              <a:tblPr/>
              <a:tblGrid>
                <a:gridCol w="3703232">
                  <a:extLst>
                    <a:ext uri="{9D8B030D-6E8A-4147-A177-3AD203B41FA5}">
                      <a16:colId xmlns:a16="http://schemas.microsoft.com/office/drawing/2014/main" val="20000"/>
                    </a:ext>
                  </a:extLst>
                </a:gridCol>
                <a:gridCol w="3706005">
                  <a:extLst>
                    <a:ext uri="{9D8B030D-6E8A-4147-A177-3AD203B41FA5}">
                      <a16:colId xmlns:a16="http://schemas.microsoft.com/office/drawing/2014/main" val="20001"/>
                    </a:ext>
                  </a:extLst>
                </a:gridCol>
                <a:gridCol w="3703230">
                  <a:extLst>
                    <a:ext uri="{9D8B030D-6E8A-4147-A177-3AD203B41FA5}">
                      <a16:colId xmlns:a16="http://schemas.microsoft.com/office/drawing/2014/main" val="20002"/>
                    </a:ext>
                  </a:extLst>
                </a:gridCol>
              </a:tblGrid>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a:ea typeface="ヒラギノ角ゴ ProN W3" charset="-128"/>
                          <a:cs typeface="Arial"/>
                          <a:sym typeface="Gill Sans" charset="0"/>
                        </a:rPr>
                        <a:t>Team</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a:ea typeface="ヒラギノ角ゴ ProN W3" charset="-128"/>
                          <a:cs typeface="Arial"/>
                          <a:sym typeface="Gill Sans" charset="0"/>
                        </a:rPr>
                        <a:t>Mass added (g)</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E00"/>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a:ln>
                            <a:noFill/>
                          </a:ln>
                          <a:solidFill>
                            <a:srgbClr val="FFFFFF"/>
                          </a:solidFill>
                          <a:effectLst/>
                          <a:latin typeface="Arial"/>
                          <a:ea typeface="ヒラギノ角ゴ ProN W3" charset="-128"/>
                          <a:cs typeface="Arial"/>
                          <a:sym typeface="Gill Sans" charset="0"/>
                        </a:rPr>
                        <a:t>Position</a:t>
                      </a: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6E00"/>
                    </a:solidFill>
                  </a:tcPr>
                </a:tc>
                <a:extLst>
                  <a:ext uri="{0D108BD9-81ED-4DB2-BD59-A6C34878D82A}">
                    <a16:rowId xmlns:a16="http://schemas.microsoft.com/office/drawing/2014/main" val="10000"/>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1"/>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2"/>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3"/>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4"/>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5"/>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6"/>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7"/>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8"/>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09"/>
                  </a:ext>
                </a:extLst>
              </a:tr>
              <a:tr h="335540">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tc>
                  <a:txBody>
                    <a:bodyPr/>
                    <a:lstStyle>
                      <a:lvl1pPr defTabSz="457200">
                        <a:defRPr sz="1000">
                          <a:solidFill>
                            <a:srgbClr val="777777"/>
                          </a:solidFill>
                          <a:latin typeface="Tahoma" charset="0"/>
                          <a:ea typeface="ヒラギノ角ゴ ProN W3" charset="-128"/>
                          <a:sym typeface="Lucida Grande" charset="0"/>
                        </a:defRPr>
                      </a:lvl1pPr>
                      <a:lvl2pPr marL="742950" indent="-285750" defTabSz="457200">
                        <a:defRPr sz="1000">
                          <a:solidFill>
                            <a:srgbClr val="777777"/>
                          </a:solidFill>
                          <a:latin typeface="Tahoma" charset="0"/>
                          <a:ea typeface="ヒラギノ角ゴ ProN W3" charset="-128"/>
                          <a:sym typeface="Lucida Grande" charset="0"/>
                        </a:defRPr>
                      </a:lvl2pPr>
                      <a:lvl3pPr marL="1143000" indent="-228600" defTabSz="457200">
                        <a:defRPr sz="1000">
                          <a:solidFill>
                            <a:srgbClr val="777777"/>
                          </a:solidFill>
                          <a:latin typeface="Tahoma" charset="0"/>
                          <a:ea typeface="ヒラギノ角ゴ ProN W3" charset="-128"/>
                          <a:sym typeface="Lucida Grande" charset="0"/>
                        </a:defRPr>
                      </a:lvl3pPr>
                      <a:lvl4pPr marL="1600200" indent="-228600" defTabSz="457200">
                        <a:defRPr sz="1000">
                          <a:solidFill>
                            <a:srgbClr val="777777"/>
                          </a:solidFill>
                          <a:latin typeface="Tahoma" charset="0"/>
                          <a:ea typeface="ヒラギノ角ゴ ProN W3" charset="-128"/>
                          <a:sym typeface="Lucida Grande" charset="0"/>
                        </a:defRPr>
                      </a:lvl4pPr>
                      <a:lvl5pPr marL="2057400" indent="-228600" defTabSz="457200">
                        <a:defRPr sz="1000">
                          <a:solidFill>
                            <a:srgbClr val="777777"/>
                          </a:solidFill>
                          <a:latin typeface="Tahoma" charset="0"/>
                          <a:ea typeface="ヒラギノ角ゴ ProN W3" charset="-128"/>
                          <a:sym typeface="Lucida Grande" charset="0"/>
                        </a:defRPr>
                      </a:lvl5pPr>
                      <a:lvl6pPr marL="25146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6pPr>
                      <a:lvl7pPr marL="29718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7pPr>
                      <a:lvl8pPr marL="34290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8pPr>
                      <a:lvl9pPr marL="3886200" indent="-228600" defTabSz="457200" eaLnBrk="0" fontAlgn="base" hangingPunct="0">
                        <a:spcBef>
                          <a:spcPct val="0"/>
                        </a:spcBef>
                        <a:spcAft>
                          <a:spcPct val="0"/>
                        </a:spcAft>
                        <a:defRPr sz="1000">
                          <a:solidFill>
                            <a:srgbClr val="777777"/>
                          </a:solidFill>
                          <a:latin typeface="Tahoma" charset="0"/>
                          <a:ea typeface="ヒラギノ角ゴ ProN W3" charset="-128"/>
                          <a:sym typeface="Lucida Grande"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rgbClr val="000000"/>
                        </a:solidFill>
                        <a:effectLst/>
                        <a:latin typeface="Lucida Grande" charset="0"/>
                        <a:ea typeface="ヒラギノ角ゴ ProN W3" charset="-128"/>
                        <a:sym typeface="Gill Sans" charset="0"/>
                      </a:endParaRPr>
                    </a:p>
                  </a:txBody>
                  <a:tcPr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4565A">
                        <a:alpha val="10000"/>
                      </a:srgbClr>
                    </a:solidFill>
                  </a:tcPr>
                </a:tc>
                <a:extLst>
                  <a:ext uri="{0D108BD9-81ED-4DB2-BD59-A6C34878D82A}">
                    <a16:rowId xmlns:a16="http://schemas.microsoft.com/office/drawing/2014/main" val="10010"/>
                  </a:ext>
                </a:extLst>
              </a:tr>
            </a:tbl>
          </a:graphicData>
        </a:graphic>
      </p:graphicFrame>
      <p:sp>
        <p:nvSpPr>
          <p:cNvPr id="16" name="object 35"/>
          <p:cNvSpPr txBox="1">
            <a:spLocks/>
          </p:cNvSpPr>
          <p:nvPr/>
        </p:nvSpPr>
        <p:spPr>
          <a:xfrm>
            <a:off x="571500" y="1097435"/>
            <a:ext cx="5325208"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dirty="0">
                <a:solidFill>
                  <a:srgbClr val="FF6E00"/>
                </a:solidFill>
                <a:latin typeface="Helvetica" charset="0"/>
                <a:ea typeface="Helvetica" charset="0"/>
                <a:cs typeface="Helvetica" charset="0"/>
              </a:rPr>
              <a:t>Results</a:t>
            </a:r>
          </a:p>
        </p:txBody>
      </p:sp>
      <p:sp>
        <p:nvSpPr>
          <p:cNvPr id="40" name="object 39"/>
          <p:cNvSpPr txBox="1"/>
          <p:nvPr/>
        </p:nvSpPr>
        <p:spPr>
          <a:xfrm>
            <a:off x="9323389" y="266700"/>
            <a:ext cx="2508704" cy="284480"/>
          </a:xfrm>
          <a:prstGeom prst="rect">
            <a:avLst/>
          </a:prstGeom>
        </p:spPr>
        <p:txBody>
          <a:bodyPr vert="horz" wrap="square" lIns="0" tIns="12700" rIns="0" bIns="0" rtlCol="0">
            <a:spAutoFit/>
          </a:bodyPr>
          <a:lstStyle/>
          <a:p>
            <a:pPr marL="12700" algn="r">
              <a:lnSpc>
                <a:spcPct val="100000"/>
              </a:lnSpc>
              <a:spcBef>
                <a:spcPts val="100"/>
              </a:spcBef>
            </a:pPr>
            <a:r>
              <a:rPr lang="en-GB" sz="1700" b="1" dirty="0">
                <a:solidFill>
                  <a:schemeClr val="bg1"/>
                </a:solidFill>
                <a:latin typeface="Arial"/>
                <a:cs typeface="Arial"/>
              </a:rPr>
              <a:t>Materials</a:t>
            </a:r>
            <a:endParaRPr sz="1700" dirty="0">
              <a:solidFill>
                <a:schemeClr val="bg1"/>
              </a:solidFill>
              <a:latin typeface="Arial"/>
              <a:cs typeface="Arial"/>
            </a:endParaRPr>
          </a:p>
        </p:txBody>
      </p:sp>
    </p:spTree>
    <p:extLst>
      <p:ext uri="{BB962C8B-B14F-4D97-AF65-F5344CB8AC3E}">
        <p14:creationId xmlns:p14="http://schemas.microsoft.com/office/powerpoint/2010/main" val="74933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31"/>
          <p:cNvSpPr/>
          <p:nvPr/>
        </p:nvSpPr>
        <p:spPr>
          <a:xfrm>
            <a:off x="614851" y="5125949"/>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83" name="object 33"/>
          <p:cNvSpPr/>
          <p:nvPr/>
        </p:nvSpPr>
        <p:spPr>
          <a:xfrm>
            <a:off x="9881647"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84" name="object 34"/>
          <p:cNvSpPr/>
          <p:nvPr/>
        </p:nvSpPr>
        <p:spPr>
          <a:xfrm>
            <a:off x="614851"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16" name="object 35"/>
          <p:cNvSpPr txBox="1">
            <a:spLocks/>
          </p:cNvSpPr>
          <p:nvPr/>
        </p:nvSpPr>
        <p:spPr>
          <a:xfrm>
            <a:off x="571500" y="1097435"/>
            <a:ext cx="5325208" cy="505267"/>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dirty="0">
                <a:solidFill>
                  <a:srgbClr val="FF6E00"/>
                </a:solidFill>
                <a:latin typeface="Helvetica" charset="0"/>
                <a:ea typeface="Helvetica" charset="0"/>
                <a:cs typeface="Helvetica" charset="0"/>
              </a:rPr>
              <a:t>Evaluation</a:t>
            </a:r>
          </a:p>
        </p:txBody>
      </p:sp>
      <p:sp>
        <p:nvSpPr>
          <p:cNvPr id="18" name="object 36"/>
          <p:cNvSpPr txBox="1"/>
          <p:nvPr/>
        </p:nvSpPr>
        <p:spPr>
          <a:xfrm>
            <a:off x="557217" y="1926742"/>
            <a:ext cx="10412556" cy="3616375"/>
          </a:xfrm>
          <a:prstGeom prst="rect">
            <a:avLst/>
          </a:prstGeom>
        </p:spPr>
        <p:txBody>
          <a:bodyPr vert="horz" wrap="square" lIns="0" tIns="0" rIns="0" bIns="0" rtlCol="0" anchor="t">
            <a:spAutoFit/>
          </a:bodyPr>
          <a:lstStyle/>
          <a:p>
            <a:pPr marL="342900"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US" dirty="0">
                <a:solidFill>
                  <a:srgbClr val="54565A"/>
                </a:solidFill>
                <a:latin typeface="Helvetica" charset="0"/>
                <a:ea typeface="Helvetica" charset="0"/>
                <a:cs typeface="Helvetica" charset="0"/>
              </a:rPr>
              <a:t>Which materials worked well?</a:t>
            </a:r>
          </a:p>
          <a:p>
            <a:pPr marL="342900"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US" dirty="0">
                <a:solidFill>
                  <a:srgbClr val="54565A"/>
                </a:solidFill>
                <a:latin typeface="Helvetica" charset="0"/>
                <a:ea typeface="Helvetica" charset="0"/>
                <a:cs typeface="Helvetica" charset="0"/>
              </a:rPr>
              <a:t>Which didn’t?</a:t>
            </a:r>
          </a:p>
          <a:p>
            <a:pPr marL="342900"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US" dirty="0">
                <a:solidFill>
                  <a:srgbClr val="54565A"/>
                </a:solidFill>
                <a:latin typeface="Helvetica" charset="0"/>
                <a:ea typeface="Helvetica" charset="0"/>
                <a:cs typeface="Helvetica" charset="0"/>
              </a:rPr>
              <a:t>What could work better next time?</a:t>
            </a:r>
          </a:p>
          <a:p>
            <a:pPr marL="952393" lvl="1"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US" dirty="0">
                <a:solidFill>
                  <a:srgbClr val="54565A"/>
                </a:solidFill>
                <a:latin typeface="Helvetica" charset="0"/>
                <a:ea typeface="Helvetica" charset="0"/>
                <a:cs typeface="Helvetica" charset="0"/>
              </a:rPr>
              <a:t>Would you use different materials?</a:t>
            </a:r>
          </a:p>
          <a:p>
            <a:pPr marL="952393" lvl="1" indent="-342900">
              <a:lnSpc>
                <a:spcPts val="3200"/>
              </a:lnSpc>
              <a:spcBef>
                <a:spcPts val="600"/>
              </a:spcBef>
              <a:spcAft>
                <a:spcPts val="1200"/>
              </a:spcAft>
              <a:buClr>
                <a:srgbClr val="FF6E00"/>
              </a:buClr>
              <a:buSzPct val="90000"/>
              <a:buFont typeface="Wingdings" charset="2"/>
              <a:buChar char="v"/>
              <a:tabLst>
                <a:tab pos="926465" algn="l"/>
                <a:tab pos="927100" algn="l"/>
              </a:tabLst>
            </a:pPr>
            <a:r>
              <a:rPr lang="en-US" dirty="0">
                <a:solidFill>
                  <a:srgbClr val="54565A"/>
                </a:solidFill>
                <a:latin typeface="Helvetica" charset="0"/>
                <a:ea typeface="Helvetica" charset="0"/>
                <a:cs typeface="Helvetica" charset="0"/>
              </a:rPr>
              <a:t>What would you change about your design process?</a:t>
            </a:r>
          </a:p>
          <a:p>
            <a:pPr marL="342900" indent="-342900">
              <a:lnSpc>
                <a:spcPts val="3200"/>
              </a:lnSpc>
              <a:spcBef>
                <a:spcPts val="600"/>
              </a:spcBef>
              <a:spcAft>
                <a:spcPts val="1200"/>
              </a:spcAft>
              <a:buClr>
                <a:srgbClr val="FF6E00"/>
              </a:buClr>
              <a:buSzPct val="90000"/>
              <a:buFont typeface="Wingdings" charset="2"/>
              <a:buChar char="v"/>
              <a:tabLst>
                <a:tab pos="926465" algn="l"/>
                <a:tab pos="927100" algn="l"/>
              </a:tabLst>
            </a:pPr>
            <a:endParaRPr lang="en-US" dirty="0">
              <a:solidFill>
                <a:srgbClr val="54565A"/>
              </a:solidFill>
              <a:latin typeface="Helvetica" charset="0"/>
              <a:ea typeface="Helvetica" charset="0"/>
              <a:cs typeface="Helvetica" charset="0"/>
            </a:endParaRPr>
          </a:p>
        </p:txBody>
      </p:sp>
      <p:sp>
        <p:nvSpPr>
          <p:cNvPr id="40" name="object 39"/>
          <p:cNvSpPr txBox="1"/>
          <p:nvPr/>
        </p:nvSpPr>
        <p:spPr>
          <a:xfrm>
            <a:off x="9323389" y="266700"/>
            <a:ext cx="2508704" cy="284480"/>
          </a:xfrm>
          <a:prstGeom prst="rect">
            <a:avLst/>
          </a:prstGeom>
        </p:spPr>
        <p:txBody>
          <a:bodyPr vert="horz" wrap="square" lIns="0" tIns="12700" rIns="0" bIns="0" rtlCol="0">
            <a:spAutoFit/>
          </a:bodyPr>
          <a:lstStyle/>
          <a:p>
            <a:pPr marL="12700" algn="r">
              <a:lnSpc>
                <a:spcPct val="100000"/>
              </a:lnSpc>
              <a:spcBef>
                <a:spcPts val="100"/>
              </a:spcBef>
            </a:pPr>
            <a:r>
              <a:rPr lang="en-GB" sz="1700" b="1" dirty="0">
                <a:solidFill>
                  <a:schemeClr val="bg1"/>
                </a:solidFill>
                <a:latin typeface="Arial"/>
                <a:cs typeface="Arial"/>
              </a:rPr>
              <a:t>Materials</a:t>
            </a:r>
            <a:endParaRPr sz="1700" dirty="0">
              <a:solidFill>
                <a:schemeClr val="bg1"/>
              </a:solidFill>
              <a:latin typeface="Arial"/>
              <a:cs typeface="Arial"/>
            </a:endParaRPr>
          </a:p>
        </p:txBody>
      </p:sp>
    </p:spTree>
    <p:extLst>
      <p:ext uri="{BB962C8B-B14F-4D97-AF65-F5344CB8AC3E}">
        <p14:creationId xmlns:p14="http://schemas.microsoft.com/office/powerpoint/2010/main" val="271616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object 31"/>
          <p:cNvSpPr/>
          <p:nvPr/>
        </p:nvSpPr>
        <p:spPr>
          <a:xfrm>
            <a:off x="614851" y="5125949"/>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83" name="object 33"/>
          <p:cNvSpPr/>
          <p:nvPr/>
        </p:nvSpPr>
        <p:spPr>
          <a:xfrm>
            <a:off x="9881647"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84" name="object 34"/>
          <p:cNvSpPr/>
          <p:nvPr/>
        </p:nvSpPr>
        <p:spPr>
          <a:xfrm>
            <a:off x="614851" y="2092631"/>
            <a:ext cx="0" cy="0"/>
          </a:xfrm>
          <a:custGeom>
            <a:avLst/>
            <a:gdLst/>
            <a:ahLst/>
            <a:cxnLst/>
            <a:rect l="l" t="t" r="r" b="b"/>
            <a:pathLst>
              <a:path>
                <a:moveTo>
                  <a:pt x="0" y="0"/>
                </a:moveTo>
                <a:lnTo>
                  <a:pt x="0" y="0"/>
                </a:lnTo>
              </a:path>
            </a:pathLst>
          </a:custGeom>
          <a:ln w="25400">
            <a:solidFill>
              <a:srgbClr val="65696D"/>
            </a:solidFill>
          </a:ln>
        </p:spPr>
        <p:txBody>
          <a:bodyPr wrap="square" lIns="0" tIns="0" rIns="0" bIns="0" rtlCol="0"/>
          <a:lstStyle/>
          <a:p>
            <a:endParaRPr/>
          </a:p>
        </p:txBody>
      </p:sp>
      <p:sp>
        <p:nvSpPr>
          <p:cNvPr id="17" name="object 36"/>
          <p:cNvSpPr txBox="1"/>
          <p:nvPr/>
        </p:nvSpPr>
        <p:spPr>
          <a:xfrm>
            <a:off x="571500" y="2973804"/>
            <a:ext cx="4992392" cy="2462213"/>
          </a:xfrm>
          <a:prstGeom prst="rect">
            <a:avLst/>
          </a:prstGeom>
        </p:spPr>
        <p:txBody>
          <a:bodyPr vert="horz" wrap="square" lIns="0" tIns="0" rIns="0" bIns="0" rtlCol="0">
            <a:spAutoFit/>
          </a:bodyPr>
          <a:lstStyle/>
          <a:p>
            <a:pPr>
              <a:lnSpc>
                <a:spcPts val="3200"/>
              </a:lnSpc>
              <a:spcBef>
                <a:spcPts val="600"/>
              </a:spcBef>
              <a:buClr>
                <a:srgbClr val="00AAE7"/>
              </a:buClr>
              <a:tabLst>
                <a:tab pos="926465" algn="l"/>
                <a:tab pos="927100" algn="l"/>
              </a:tabLst>
            </a:pPr>
            <a:r>
              <a:rPr lang="en-US" spc="-5" dirty="0">
                <a:solidFill>
                  <a:srgbClr val="54565A"/>
                </a:solidFill>
                <a:latin typeface="Helvetica" charset="0"/>
                <a:ea typeface="Helvetica" charset="0"/>
                <a:cs typeface="Helvetica" charset="0"/>
              </a:rPr>
              <a:t>The INEOS TEAM UK America’s Cup boat needs to withstand strong winds and movement loads – the AC 75 boat can support a vertical down force at the base of the mast of 58,000Kg  (The weight of 46 Minis!). </a:t>
            </a:r>
          </a:p>
        </p:txBody>
      </p:sp>
      <p:sp>
        <p:nvSpPr>
          <p:cNvPr id="19" name="object 35"/>
          <p:cNvSpPr txBox="1">
            <a:spLocks/>
          </p:cNvSpPr>
          <p:nvPr/>
        </p:nvSpPr>
        <p:spPr>
          <a:xfrm>
            <a:off x="571500" y="1097435"/>
            <a:ext cx="5102470" cy="1502976"/>
          </a:xfrm>
          <a:prstGeom prst="rect">
            <a:avLst/>
          </a:prstGeom>
        </p:spPr>
        <p:txBody>
          <a:bodyPr vert="horz" wrap="square" lIns="0" tIns="12700" rIns="0" bIns="0" rtlCol="0">
            <a:spAutoFit/>
          </a:bodyPr>
          <a:lstStyle>
            <a:lvl1pPr algn="ctr" defTabSz="609493" rtl="0" eaLnBrk="1" latinLnBrk="0" hangingPunct="1">
              <a:spcBef>
                <a:spcPct val="0"/>
              </a:spcBef>
              <a:buNone/>
              <a:defRPr sz="5900" kern="1200">
                <a:solidFill>
                  <a:schemeClr val="tx1"/>
                </a:solidFill>
                <a:latin typeface="+mj-lt"/>
                <a:ea typeface="+mj-ea"/>
                <a:cs typeface="+mj-cs"/>
              </a:defRPr>
            </a:lvl1pPr>
          </a:lstStyle>
          <a:p>
            <a:pPr marL="12700" algn="l">
              <a:spcBef>
                <a:spcPts val="100"/>
              </a:spcBef>
            </a:pPr>
            <a:r>
              <a:rPr lang="en-US" sz="3200" b="1" dirty="0">
                <a:solidFill>
                  <a:srgbClr val="FF6E00"/>
                </a:solidFill>
                <a:latin typeface="Helvetica" charset="0"/>
                <a:ea typeface="Helvetica" charset="0"/>
                <a:cs typeface="Helvetica" charset="0"/>
              </a:rPr>
              <a:t>Back to the real world</a:t>
            </a:r>
            <a:r>
              <a:rPr lang="is-IS" sz="3200" b="1" dirty="0">
                <a:solidFill>
                  <a:srgbClr val="FF6E00"/>
                </a:solidFill>
                <a:latin typeface="Helvetica" charset="0"/>
                <a:ea typeface="Helvetica" charset="0"/>
                <a:cs typeface="Helvetica" charset="0"/>
              </a:rPr>
              <a:t>… </a:t>
            </a:r>
          </a:p>
          <a:p>
            <a:pPr marL="12700" algn="l">
              <a:spcBef>
                <a:spcPts val="100"/>
              </a:spcBef>
            </a:pPr>
            <a:r>
              <a:rPr lang="is-IS" sz="3200" b="1" dirty="0">
                <a:solidFill>
                  <a:srgbClr val="FF6E00"/>
                </a:solidFill>
                <a:latin typeface="Helvetica" charset="0"/>
                <a:ea typeface="Helvetica" charset="0"/>
                <a:cs typeface="Helvetica" charset="0"/>
              </a:rPr>
              <a:t>How much weight did your boat support?</a:t>
            </a:r>
            <a:endParaRPr lang="en-US" sz="3200" b="1" dirty="0">
              <a:solidFill>
                <a:srgbClr val="FF6E00"/>
              </a:solidFill>
              <a:latin typeface="Helvetica" charset="0"/>
              <a:ea typeface="Helvetica" charset="0"/>
              <a:cs typeface="Helvetica"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294" r="7136"/>
          <a:stretch/>
        </p:blipFill>
        <p:spPr>
          <a:xfrm>
            <a:off x="5937436" y="1617509"/>
            <a:ext cx="5955523" cy="3695558"/>
          </a:xfrm>
          <a:prstGeom prst="rect">
            <a:avLst/>
          </a:prstGeom>
        </p:spPr>
      </p:pic>
      <p:sp>
        <p:nvSpPr>
          <p:cNvPr id="42" name="object 39"/>
          <p:cNvSpPr txBox="1"/>
          <p:nvPr/>
        </p:nvSpPr>
        <p:spPr>
          <a:xfrm>
            <a:off x="9323389" y="266700"/>
            <a:ext cx="2508704" cy="284480"/>
          </a:xfrm>
          <a:prstGeom prst="rect">
            <a:avLst/>
          </a:prstGeom>
        </p:spPr>
        <p:txBody>
          <a:bodyPr vert="horz" wrap="square" lIns="0" tIns="12700" rIns="0" bIns="0" rtlCol="0">
            <a:spAutoFit/>
          </a:bodyPr>
          <a:lstStyle/>
          <a:p>
            <a:pPr marL="12700" algn="r">
              <a:lnSpc>
                <a:spcPct val="100000"/>
              </a:lnSpc>
              <a:spcBef>
                <a:spcPts val="100"/>
              </a:spcBef>
            </a:pPr>
            <a:r>
              <a:rPr lang="en-GB" sz="1700" b="1" dirty="0">
                <a:solidFill>
                  <a:schemeClr val="bg1"/>
                </a:solidFill>
                <a:latin typeface="Arial"/>
                <a:cs typeface="Arial"/>
              </a:rPr>
              <a:t>Materials</a:t>
            </a:r>
            <a:endParaRPr sz="1700" dirty="0">
              <a:solidFill>
                <a:schemeClr val="bg1"/>
              </a:solidFill>
              <a:latin typeface="Arial"/>
              <a:cs typeface="Arial"/>
            </a:endParaRPr>
          </a:p>
        </p:txBody>
      </p:sp>
    </p:spTree>
    <p:extLst>
      <p:ext uri="{BB962C8B-B14F-4D97-AF65-F5344CB8AC3E}">
        <p14:creationId xmlns:p14="http://schemas.microsoft.com/office/powerpoint/2010/main" val="362327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22386262900E489A061346DC7B7A48" ma:contentTypeVersion="13" ma:contentTypeDescription="Create a new document." ma:contentTypeScope="" ma:versionID="5934bec3fcb828db2262d7a84854eb5c">
  <xsd:schema xmlns:xsd="http://www.w3.org/2001/XMLSchema" xmlns:xs="http://www.w3.org/2001/XMLSchema" xmlns:p="http://schemas.microsoft.com/office/2006/metadata/properties" xmlns:ns2="4b31ba56-69c9-4f7b-a39a-403e4e2674f0" xmlns:ns3="49db2f9b-a592-452f-a9b5-f90c48491e0e" targetNamespace="http://schemas.microsoft.com/office/2006/metadata/properties" ma:root="true" ma:fieldsID="2a8552d0b3d08fc1d9db147152a63dfc" ns2:_="" ns3:_="">
    <xsd:import namespace="4b31ba56-69c9-4f7b-a39a-403e4e2674f0"/>
    <xsd:import namespace="49db2f9b-a592-452f-a9b5-f90c48491e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2:MediaServiceOCR"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31ba56-69c9-4f7b-a39a-403e4e2674f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9db2f9b-a592-452f-a9b5-f90c48491e0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7C4D4C-D32D-4926-8936-82B141986B44}"/>
</file>

<file path=customXml/itemProps2.xml><?xml version="1.0" encoding="utf-8"?>
<ds:datastoreItem xmlns:ds="http://schemas.openxmlformats.org/officeDocument/2006/customXml" ds:itemID="{0D57AC88-4BD0-48E9-9B4E-9CEDD572D6C3}">
  <ds:schemaRefs>
    <ds:schemaRef ds:uri="http://schemas.microsoft.com/sharepoint/v3/contenttype/forms"/>
  </ds:schemaRefs>
</ds:datastoreItem>
</file>

<file path=customXml/itemProps3.xml><?xml version="1.0" encoding="utf-8"?>
<ds:datastoreItem xmlns:ds="http://schemas.openxmlformats.org/officeDocument/2006/customXml" ds:itemID="{698A081C-FC6E-4B28-AA2E-C4E39CBFAE3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b31ba56-69c9-4f7b-a39a-403e4e2674f0"/>
    <ds:schemaRef ds:uri="49db2f9b-a592-452f-a9b5-f90c48491e0e"/>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1650</TotalTime>
  <Words>339</Words>
  <Application>Microsoft Office PowerPoint</Application>
  <PresentationFormat>Custom</PresentationFormat>
  <Paragraphs>55</Paragraphs>
  <Slides>10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Helvetica</vt:lpstr>
      <vt:lpstr>Lucida Grande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 DESIGN 6 IM</dc:creator>
  <cp:lastModifiedBy>Ben Cartledge</cp:lastModifiedBy>
  <cp:revision>81</cp:revision>
  <dcterms:created xsi:type="dcterms:W3CDTF">2017-10-03T12:31:49Z</dcterms:created>
  <dcterms:modified xsi:type="dcterms:W3CDTF">2019-03-26T16:30:48Z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0x0101003F22386262900E489A061346DC7B7A48</vt:lpwstr>
  </property>
</Properties>
</file>