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409" r:id="rId5"/>
    <p:sldId id="266" r:id="rId6"/>
    <p:sldId id="415" r:id="rId7"/>
    <p:sldId id="379" r:id="rId8"/>
    <p:sldId id="413" r:id="rId9"/>
    <p:sldId id="416" r:id="rId10"/>
    <p:sldId id="265" r:id="rId11"/>
    <p:sldId id="378" r:id="rId12"/>
    <p:sldId id="417" r:id="rId13"/>
    <p:sldId id="400" r:id="rId14"/>
    <p:sldId id="383" r:id="rId15"/>
    <p:sldId id="394" r:id="rId16"/>
    <p:sldId id="423" r:id="rId17"/>
    <p:sldId id="284" r:id="rId18"/>
    <p:sldId id="418" r:id="rId19"/>
    <p:sldId id="271" r:id="rId20"/>
    <p:sldId id="380" r:id="rId21"/>
    <p:sldId id="337" r:id="rId22"/>
    <p:sldId id="420" r:id="rId23"/>
    <p:sldId id="262" r:id="rId24"/>
    <p:sldId id="421" r:id="rId25"/>
    <p:sldId id="261" r:id="rId26"/>
    <p:sldId id="422" r:id="rId27"/>
    <p:sldId id="408" r:id="rId28"/>
    <p:sldId id="414" r:id="rId2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v Smith" initials="BS" lastIdx="3" clrIdx="0">
    <p:extLst>
      <p:ext uri="{19B8F6BF-5375-455C-9EA6-DF929625EA0E}">
        <p15:presenceInfo xmlns:p15="http://schemas.microsoft.com/office/powerpoint/2012/main" userId="S::bev.smith@1851trust.org.uk::44d46123-fa3f-4edf-bad8-9d73b516c91a" providerId="AD"/>
      </p:ext>
    </p:extLst>
  </p:cmAuthor>
  <p:cmAuthor id="2" name="David Flowers" initials="DF" lastIdx="2" clrIdx="1">
    <p:extLst>
      <p:ext uri="{19B8F6BF-5375-455C-9EA6-DF929625EA0E}">
        <p15:presenceInfo xmlns:p15="http://schemas.microsoft.com/office/powerpoint/2012/main" userId="S::David.Flowers@1851trust.org.uk::53af6164-297d-470e-9a04-14e6654915dd" providerId="AD"/>
      </p:ext>
    </p:extLst>
  </p:cmAuthor>
  <p:cmAuthor id="3" name="Tash Elliott" initials="TE" lastIdx="1" clrIdx="2">
    <p:extLst>
      <p:ext uri="{19B8F6BF-5375-455C-9EA6-DF929625EA0E}">
        <p15:presenceInfo xmlns:p15="http://schemas.microsoft.com/office/powerpoint/2012/main" userId="a908a900f00e77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B00"/>
    <a:srgbClr val="FF6E00"/>
    <a:srgbClr val="FF6600"/>
    <a:srgbClr val="00FF00"/>
    <a:srgbClr val="FF993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85ACE-9929-2741-AC51-6B1E7E155B88}" v="1" dt="2021-03-03T10:36:53.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72"/>
    <p:restoredTop sz="66667" autoAdjust="0"/>
  </p:normalViewPr>
  <p:slideViewPr>
    <p:cSldViewPr snapToGrid="0">
      <p:cViewPr varScale="1">
        <p:scale>
          <a:sx n="78" d="100"/>
          <a:sy n="78" d="100"/>
        </p:scale>
        <p:origin x="16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BB7A9F9-F53B-4376-ABBA-DB117D98B704}" type="datetimeFigureOut">
              <a:rPr lang="en-GB" smtClean="0"/>
              <a:t>03/03/2021</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4D3FDDE-EB62-4F3D-80D7-528FC99FCEC5}" type="slidenum">
              <a:rPr lang="en-GB" smtClean="0"/>
              <a:t>‹#›</a:t>
            </a:fld>
            <a:endParaRPr lang="en-GB"/>
          </a:p>
        </p:txBody>
      </p:sp>
    </p:spTree>
    <p:extLst>
      <p:ext uri="{BB962C8B-B14F-4D97-AF65-F5344CB8AC3E}">
        <p14:creationId xmlns:p14="http://schemas.microsoft.com/office/powerpoint/2010/main" val="1167997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endParaRPr lang="en-US"/>
          </a:p>
          <a:p>
            <a:r>
              <a:rPr lang="en-GB"/>
              <a:t>This presentation is designed to be shown as a slideshow, not in preview mode, as answers to questions and activities are animated at appropriate points during the presentation.</a:t>
            </a:r>
            <a:endParaRPr lang="en-US"/>
          </a:p>
          <a:p>
            <a:endParaRPr lang="en-GB"/>
          </a:p>
          <a:p>
            <a:r>
              <a:rPr lang="en-GB"/>
              <a:t>The teacher notes provide guidance and options for activities during the lesson which can be included or not as appropriate for your group and context.</a:t>
            </a:r>
            <a:endParaRPr lang="en-US"/>
          </a:p>
        </p:txBody>
      </p:sp>
      <p:sp>
        <p:nvSpPr>
          <p:cNvPr id="4" name="Slide Number Placeholder 3"/>
          <p:cNvSpPr>
            <a:spLocks noGrp="1"/>
          </p:cNvSpPr>
          <p:nvPr>
            <p:ph type="sldNum" sz="quarter" idx="5"/>
          </p:nvPr>
        </p:nvSpPr>
        <p:spPr/>
        <p:txBody>
          <a:bodyPr/>
          <a:lstStyle/>
          <a:p>
            <a:fld id="{14D3FDDE-EB62-4F3D-80D7-528FC99FCEC5}" type="slidenum">
              <a:rPr lang="en-GB" smtClean="0"/>
              <a:t>1</a:t>
            </a:fld>
            <a:endParaRPr lang="en-GB"/>
          </a:p>
        </p:txBody>
      </p:sp>
    </p:spTree>
    <p:extLst>
      <p:ext uri="{BB962C8B-B14F-4D97-AF65-F5344CB8AC3E}">
        <p14:creationId xmlns:p14="http://schemas.microsoft.com/office/powerpoint/2010/main" val="4014858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cs typeface="Calibri"/>
              </a:rPr>
              <a:t>Teacher notes </a:t>
            </a:r>
          </a:p>
          <a:p>
            <a:r>
              <a:rPr lang="en-GB" b="0" dirty="0">
                <a:cs typeface="Calibri"/>
              </a:rPr>
              <a:t>To make the learning more active this slide could be printed and placed around the classroom, working in small groups one member of the group is given 20 seconds to go and read the information on the sheet and report back to the rest of the group what they have found out about Bacteria. Repeat 3 times with different members of the group reporting back and all taking notes. At the end select one member of the group to feed back to the class or attempt to draw the diagram on the board from the information they have gained. </a:t>
            </a:r>
          </a:p>
          <a:p>
            <a:r>
              <a:rPr lang="en-GB" b="0" dirty="0">
                <a:cs typeface="Calibri"/>
              </a:rPr>
              <a:t>Then compare with the actual slide making sure students have complete notes using the slide.   </a:t>
            </a:r>
          </a:p>
        </p:txBody>
      </p:sp>
      <p:sp>
        <p:nvSpPr>
          <p:cNvPr id="4" name="Slide Number Placeholder 3"/>
          <p:cNvSpPr>
            <a:spLocks noGrp="1"/>
          </p:cNvSpPr>
          <p:nvPr>
            <p:ph type="sldNum" sz="quarter" idx="5"/>
          </p:nvPr>
        </p:nvSpPr>
        <p:spPr/>
        <p:txBody>
          <a:bodyPr/>
          <a:lstStyle/>
          <a:p>
            <a:fld id="{14D3FDDE-EB62-4F3D-80D7-528FC99FCEC5}" type="slidenum">
              <a:rPr lang="en-GB" smtClean="0"/>
              <a:t>10</a:t>
            </a:fld>
            <a:endParaRPr lang="en-GB"/>
          </a:p>
        </p:txBody>
      </p:sp>
    </p:spTree>
    <p:extLst>
      <p:ext uri="{BB962C8B-B14F-4D97-AF65-F5344CB8AC3E}">
        <p14:creationId xmlns:p14="http://schemas.microsoft.com/office/powerpoint/2010/main" val="1577537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5"/>
          </p:nvPr>
        </p:nvSpPr>
        <p:spPr/>
        <p:txBody>
          <a:bodyPr/>
          <a:lstStyle/>
          <a:p>
            <a:fld id="{14D3FDDE-EB62-4F3D-80D7-528FC99FCEC5}" type="slidenum">
              <a:rPr lang="en-GB" smtClean="0"/>
              <a:t>11</a:t>
            </a:fld>
            <a:endParaRPr lang="en-GB"/>
          </a:p>
        </p:txBody>
      </p:sp>
    </p:spTree>
    <p:extLst>
      <p:ext uri="{BB962C8B-B14F-4D97-AF65-F5344CB8AC3E}">
        <p14:creationId xmlns:p14="http://schemas.microsoft.com/office/powerpoint/2010/main" val="3545886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endParaRPr lang="en-US"/>
          </a:p>
          <a:p>
            <a:r>
              <a:rPr lang="en-GB"/>
              <a:t>Print a copy of this slide for students to label and write brief notes to describe how viruses and bacteria make us feel unwell.</a:t>
            </a:r>
            <a:endParaRPr lang="en-US"/>
          </a:p>
          <a:p>
            <a:endParaRPr lang="en-GB" sz="1200" b="1">
              <a:effectLst/>
              <a:latin typeface="Calibri" panose="020F0502020204030204" pitchFamily="34" charset="0"/>
              <a:ea typeface="Calibri" panose="020F0502020204030204" pitchFamily="34" charset="0"/>
              <a:cs typeface="Calibri"/>
            </a:endParaRPr>
          </a:p>
          <a:p>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12</a:t>
            </a:fld>
            <a:endParaRPr lang="en-GB"/>
          </a:p>
        </p:txBody>
      </p:sp>
    </p:spTree>
    <p:extLst>
      <p:ext uri="{BB962C8B-B14F-4D97-AF65-F5344CB8AC3E}">
        <p14:creationId xmlns:p14="http://schemas.microsoft.com/office/powerpoint/2010/main" val="2489518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a:t>
            </a:r>
            <a:endParaRPr lang="en-US" b="1" dirty="0"/>
          </a:p>
          <a:p>
            <a:r>
              <a:rPr lang="en-GB" dirty="0"/>
              <a:t>GCSE style question </a:t>
            </a:r>
            <a:endParaRPr lang="en-US" dirty="0"/>
          </a:p>
        </p:txBody>
      </p:sp>
      <p:sp>
        <p:nvSpPr>
          <p:cNvPr id="4" name="Slide Number Placeholder 3"/>
          <p:cNvSpPr>
            <a:spLocks noGrp="1"/>
          </p:cNvSpPr>
          <p:nvPr>
            <p:ph type="sldNum" sz="quarter" idx="5"/>
          </p:nvPr>
        </p:nvSpPr>
        <p:spPr/>
        <p:txBody>
          <a:bodyPr/>
          <a:lstStyle/>
          <a:p>
            <a:fld id="{14D3FDDE-EB62-4F3D-80D7-528FC99FCEC5}" type="slidenum">
              <a:rPr lang="en-GB" smtClean="0"/>
              <a:t>13</a:t>
            </a:fld>
            <a:endParaRPr lang="en-GB"/>
          </a:p>
        </p:txBody>
      </p:sp>
    </p:spTree>
    <p:extLst>
      <p:ext uri="{BB962C8B-B14F-4D97-AF65-F5344CB8AC3E}">
        <p14:creationId xmlns:p14="http://schemas.microsoft.com/office/powerpoint/2010/main" val="3273672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endParaRPr lang="en-US" dirty="0"/>
          </a:p>
          <a:p>
            <a:r>
              <a:rPr lang="en-GB" dirty="0"/>
              <a:t>For school based lessons print the information slides for Protists and Fungi and get students to work in pairs. One student researches Fungi and the other researches Protists. If facilities allow, students could extend their research using the internet or text books depending on availability. Allow students a set amount of time before getting them to teach their partner about their pathogen using their own notes diagrams or other creative ways .</a:t>
            </a:r>
            <a:endParaRPr lang="en-US" dirty="0"/>
          </a:p>
          <a:p>
            <a:endParaRPr lang="en-GB" dirty="0"/>
          </a:p>
          <a:p>
            <a:r>
              <a:rPr lang="en-GB" b="1" dirty="0"/>
              <a:t>Home working</a:t>
            </a:r>
            <a:endParaRPr lang="en-US" dirty="0"/>
          </a:p>
          <a:p>
            <a:r>
              <a:rPr lang="en-GB" dirty="0"/>
              <a:t>The same task can be set if students are working from home to independently research Fungi and or Protists. The sheets could be provided in printed form or online. You could take advantage of the opportunities home working allows by encouraging creative ways of communicating their learning through the use of video, animation modelling etc. </a:t>
            </a:r>
          </a:p>
        </p:txBody>
      </p:sp>
      <p:sp>
        <p:nvSpPr>
          <p:cNvPr id="4" name="Slide Number Placeholder 3"/>
          <p:cNvSpPr>
            <a:spLocks noGrp="1"/>
          </p:cNvSpPr>
          <p:nvPr>
            <p:ph type="sldNum" sz="quarter" idx="5"/>
          </p:nvPr>
        </p:nvSpPr>
        <p:spPr/>
        <p:txBody>
          <a:bodyPr/>
          <a:lstStyle/>
          <a:p>
            <a:fld id="{D90C6C64-45F8-4B2C-81A4-5E396E6828D6}" type="slidenum">
              <a:rPr lang="en-GB" altLang="en-US" smtClean="0"/>
              <a:pPr/>
              <a:t>14</a:t>
            </a:fld>
            <a:endParaRPr lang="en-GB" altLang="en-US"/>
          </a:p>
        </p:txBody>
      </p:sp>
    </p:spTree>
    <p:extLst>
      <p:ext uri="{BB962C8B-B14F-4D97-AF65-F5344CB8AC3E}">
        <p14:creationId xmlns:p14="http://schemas.microsoft.com/office/powerpoint/2010/main" val="1439143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notes </a:t>
            </a:r>
            <a:endParaRPr lang="en-US"/>
          </a:p>
          <a:p>
            <a:r>
              <a:rPr lang="en-US"/>
              <a:t>This slide could be printed and placed around the room for students to gather information on their pathogen before reporting back to other members of the team.</a:t>
            </a:r>
          </a:p>
          <a:p>
            <a:r>
              <a:rPr lang="en-US"/>
              <a:t>Alternatively it could be used as a starting point for home working research.</a:t>
            </a:r>
          </a:p>
          <a:p>
            <a:endParaRPr lang="en-GB">
              <a:cs typeface="Calibri"/>
            </a:endParaRPr>
          </a:p>
          <a:p>
            <a:endParaRPr lang="en-GB"/>
          </a:p>
          <a:p>
            <a:endParaRPr lang="en-US">
              <a:cs typeface="Calibri"/>
            </a:endParaRPr>
          </a:p>
        </p:txBody>
      </p:sp>
      <p:sp>
        <p:nvSpPr>
          <p:cNvPr id="4" name="Slide Number Placeholder 3"/>
          <p:cNvSpPr>
            <a:spLocks noGrp="1"/>
          </p:cNvSpPr>
          <p:nvPr>
            <p:ph type="sldNum" sz="quarter" idx="5"/>
          </p:nvPr>
        </p:nvSpPr>
        <p:spPr/>
        <p:txBody>
          <a:bodyPr/>
          <a:lstStyle/>
          <a:p>
            <a:fld id="{14D3FDDE-EB62-4F3D-80D7-528FC99FCEC5}" type="slidenum">
              <a:rPr lang="en-GB" smtClean="0"/>
              <a:t>16</a:t>
            </a:fld>
            <a:endParaRPr lang="en-GB"/>
          </a:p>
        </p:txBody>
      </p:sp>
    </p:spTree>
    <p:extLst>
      <p:ext uri="{BB962C8B-B14F-4D97-AF65-F5344CB8AC3E}">
        <p14:creationId xmlns:p14="http://schemas.microsoft.com/office/powerpoint/2010/main" val="3148579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 </a:t>
            </a:r>
            <a:endParaRPr lang="en-US"/>
          </a:p>
          <a:p>
            <a:r>
              <a:rPr lang="en-GB"/>
              <a:t>This slide could be printed and placed around the room for students to gather information on their pathogen before reporting back to other members of the team.</a:t>
            </a:r>
            <a:endParaRPr lang="en-US"/>
          </a:p>
          <a:p>
            <a:r>
              <a:rPr lang="en-GB"/>
              <a:t>Alternatively it could be used as a starting point for home working research.</a:t>
            </a:r>
            <a:endParaRPr lang="en-US"/>
          </a:p>
          <a:p>
            <a:r>
              <a:rPr lang="en-GB">
                <a:cs typeface="Calibri"/>
              </a:rPr>
              <a:t> </a:t>
            </a:r>
          </a:p>
        </p:txBody>
      </p:sp>
      <p:sp>
        <p:nvSpPr>
          <p:cNvPr id="4" name="Slide Number Placeholder 3"/>
          <p:cNvSpPr>
            <a:spLocks noGrp="1"/>
          </p:cNvSpPr>
          <p:nvPr>
            <p:ph type="sldNum" sz="quarter" idx="5"/>
          </p:nvPr>
        </p:nvSpPr>
        <p:spPr/>
        <p:txBody>
          <a:bodyPr/>
          <a:lstStyle/>
          <a:p>
            <a:fld id="{14D3FDDE-EB62-4F3D-80D7-528FC99FCEC5}" type="slidenum">
              <a:rPr lang="en-GB" smtClean="0"/>
              <a:t>17</a:t>
            </a:fld>
            <a:endParaRPr lang="en-GB"/>
          </a:p>
        </p:txBody>
      </p:sp>
    </p:spTree>
    <p:extLst>
      <p:ext uri="{BB962C8B-B14F-4D97-AF65-F5344CB8AC3E}">
        <p14:creationId xmlns:p14="http://schemas.microsoft.com/office/powerpoint/2010/main" val="1414840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 </a:t>
            </a:r>
            <a:endParaRPr lang="en-US"/>
          </a:p>
          <a:p>
            <a:r>
              <a:rPr lang="en-GB"/>
              <a:t>This slide could be printed and placed around the room for students to gather information on their pathogen before reporting back to other members of the team.</a:t>
            </a:r>
            <a:endParaRPr lang="en-US"/>
          </a:p>
          <a:p>
            <a:r>
              <a:rPr lang="en-GB"/>
              <a:t>Alternatively it could be used as a starting point for home working research.</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14D3FDDE-EB62-4F3D-80D7-528FC99FCEC5}" type="slidenum">
              <a:rPr lang="en-GB" smtClean="0"/>
              <a:t>18</a:t>
            </a:fld>
            <a:endParaRPr lang="en-GB"/>
          </a:p>
        </p:txBody>
      </p:sp>
    </p:spTree>
    <p:extLst>
      <p:ext uri="{BB962C8B-B14F-4D97-AF65-F5344CB8AC3E}">
        <p14:creationId xmlns:p14="http://schemas.microsoft.com/office/powerpoint/2010/main" val="2044518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Teaching notes</a:t>
            </a:r>
            <a:endParaRPr lang="en-US" dirty="0"/>
          </a:p>
          <a:p>
            <a:r>
              <a:rPr lang="en-GB" dirty="0"/>
              <a:t>Students could work individually or as a group to produce their list.</a:t>
            </a:r>
            <a:endParaRPr lang="en-US" dirty="0"/>
          </a:p>
          <a:p>
            <a:r>
              <a:rPr lang="en-GB" dirty="0"/>
              <a:t>If time allows or students are </a:t>
            </a:r>
            <a:r>
              <a:rPr lang="en-GB" b="1" dirty="0"/>
              <a:t>working from home</a:t>
            </a:r>
            <a:r>
              <a:rPr lang="en-GB" dirty="0"/>
              <a:t>, they could use more creative ways of communicating their message through use of video, posters, social media posts or presentation. </a:t>
            </a:r>
            <a:endParaRPr lang="en-US" dirty="0"/>
          </a:p>
          <a:p>
            <a:r>
              <a:rPr lang="en-GB" dirty="0"/>
              <a:t>The next slide has suggested strategies that students can check their work against.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14D3FDDE-EB62-4F3D-80D7-528FC99FCEC5}" type="slidenum">
              <a:rPr lang="en-GB" smtClean="0"/>
              <a:t>19</a:t>
            </a:fld>
            <a:endParaRPr lang="en-GB"/>
          </a:p>
        </p:txBody>
      </p:sp>
    </p:spTree>
    <p:extLst>
      <p:ext uri="{BB962C8B-B14F-4D97-AF65-F5344CB8AC3E}">
        <p14:creationId xmlns:p14="http://schemas.microsoft.com/office/powerpoint/2010/main" val="2018040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a:t>
            </a:r>
            <a:endParaRPr lang="en-US" dirty="0"/>
          </a:p>
          <a:p>
            <a:r>
              <a:rPr lang="en-GB" dirty="0"/>
              <a:t>Use the checklist to help students review their responses.</a:t>
            </a:r>
            <a:endParaRPr lang="en-US" dirty="0"/>
          </a:p>
          <a:p>
            <a:r>
              <a:rPr lang="en-GB" dirty="0"/>
              <a:t>INEOS Grenadiers summarise their approach and the responsibility of everyone in the team using three words:</a:t>
            </a:r>
            <a:endParaRPr lang="en-US" dirty="0"/>
          </a:p>
          <a:p>
            <a:r>
              <a:rPr lang="en-GB" dirty="0"/>
              <a:t>PREPARE, PROTECT, CONTROL  </a:t>
            </a:r>
            <a:endParaRPr lang="en-US" dirty="0"/>
          </a:p>
        </p:txBody>
      </p:sp>
      <p:sp>
        <p:nvSpPr>
          <p:cNvPr id="4" name="Slide Number Placeholder 3"/>
          <p:cNvSpPr>
            <a:spLocks noGrp="1"/>
          </p:cNvSpPr>
          <p:nvPr>
            <p:ph type="sldNum" sz="quarter" idx="5"/>
          </p:nvPr>
        </p:nvSpPr>
        <p:spPr/>
        <p:txBody>
          <a:bodyPr/>
          <a:lstStyle/>
          <a:p>
            <a:fld id="{14D3FDDE-EB62-4F3D-80D7-528FC99FCEC5}" type="slidenum">
              <a:rPr lang="en-GB" smtClean="0"/>
              <a:t>20</a:t>
            </a:fld>
            <a:endParaRPr lang="en-GB"/>
          </a:p>
        </p:txBody>
      </p:sp>
    </p:spTree>
    <p:extLst>
      <p:ext uri="{BB962C8B-B14F-4D97-AF65-F5344CB8AC3E}">
        <p14:creationId xmlns:p14="http://schemas.microsoft.com/office/powerpoint/2010/main" val="44496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endParaRPr lang="en-US"/>
          </a:p>
        </p:txBody>
      </p:sp>
      <p:sp>
        <p:nvSpPr>
          <p:cNvPr id="4" name="Slide Number Placeholder 3"/>
          <p:cNvSpPr>
            <a:spLocks noGrp="1"/>
          </p:cNvSpPr>
          <p:nvPr>
            <p:ph type="sldNum" sz="quarter" idx="5"/>
          </p:nvPr>
        </p:nvSpPr>
        <p:spPr/>
        <p:txBody>
          <a:bodyPr/>
          <a:lstStyle/>
          <a:p>
            <a:fld id="{14D3FDDE-EB62-4F3D-80D7-528FC99FCEC5}" type="slidenum">
              <a:rPr lang="en-GB" smtClean="0"/>
              <a:t>2</a:t>
            </a:fld>
            <a:endParaRPr lang="en-GB"/>
          </a:p>
        </p:txBody>
      </p:sp>
    </p:spTree>
    <p:extLst>
      <p:ext uri="{BB962C8B-B14F-4D97-AF65-F5344CB8AC3E}">
        <p14:creationId xmlns:p14="http://schemas.microsoft.com/office/powerpoint/2010/main" val="3274906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a:t>
            </a:r>
            <a:endParaRPr lang="en-US" dirty="0"/>
          </a:p>
          <a:p>
            <a:r>
              <a:rPr lang="en-GB" dirty="0"/>
              <a:t>In addition to the science, the key takeaway should be that we all have responsibility for each other's health in exactly the same way as INEOS team members all take responsibility to do the basics brilliantly to help keep everyone safe and successful.</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14D3FDDE-EB62-4F3D-80D7-528FC99FCEC5}" type="slidenum">
              <a:rPr lang="en-GB" smtClean="0"/>
              <a:t>22</a:t>
            </a:fld>
            <a:endParaRPr lang="en-GB"/>
          </a:p>
        </p:txBody>
      </p:sp>
    </p:spTree>
    <p:extLst>
      <p:ext uri="{BB962C8B-B14F-4D97-AF65-F5344CB8AC3E}">
        <p14:creationId xmlns:p14="http://schemas.microsoft.com/office/powerpoint/2010/main" val="1875279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Encourage students to think about what might cause days to be lost, make the link to school and why time is lost in school due to illness, family events, injury, difficulties with transport etc.</a:t>
            </a:r>
          </a:p>
          <a:p>
            <a:endParaRPr lang="en-GB" dirty="0"/>
          </a:p>
          <a:p>
            <a:r>
              <a:rPr lang="en-GB" dirty="0"/>
              <a:t>See detailed notes on following slide to make the link to the issues identified by Team Grenadier(Sky) </a:t>
            </a:r>
          </a:p>
        </p:txBody>
      </p:sp>
      <p:sp>
        <p:nvSpPr>
          <p:cNvPr id="4" name="Slide Number Placeholder 3"/>
          <p:cNvSpPr>
            <a:spLocks noGrp="1"/>
          </p:cNvSpPr>
          <p:nvPr>
            <p:ph type="sldNum" sz="quarter" idx="5"/>
          </p:nvPr>
        </p:nvSpPr>
        <p:spPr/>
        <p:txBody>
          <a:bodyPr/>
          <a:lstStyle/>
          <a:p>
            <a:fld id="{14D3FDDE-EB62-4F3D-80D7-528FC99FCEC5}" type="slidenum">
              <a:rPr lang="en-GB" smtClean="0"/>
              <a:t>3</a:t>
            </a:fld>
            <a:endParaRPr lang="en-GB"/>
          </a:p>
        </p:txBody>
      </p:sp>
    </p:spTree>
    <p:extLst>
      <p:ext uri="{BB962C8B-B14F-4D97-AF65-F5344CB8AC3E}">
        <p14:creationId xmlns:p14="http://schemas.microsoft.com/office/powerpoint/2010/main" val="354926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a:t>
            </a:r>
            <a:endParaRPr lang="en-GB" dirty="0"/>
          </a:p>
          <a:p>
            <a:endParaRPr lang="en-GB" dirty="0"/>
          </a:p>
          <a:p>
            <a:r>
              <a:rPr lang="en-GB" dirty="0"/>
              <a:t>Adding background to how Team Sky (now INEOS Grenadiers) took a scientific approach to staying ahead of the opposition in the highly competitive world of a professional cycling will help add context to the learning from this session.</a:t>
            </a:r>
            <a:endParaRPr lang="en-US" dirty="0"/>
          </a:p>
          <a:p>
            <a:endParaRPr lang="en-GB" dirty="0"/>
          </a:p>
          <a:p>
            <a:r>
              <a:rPr lang="en-US" dirty="0"/>
              <a:t>The team </a:t>
            </a:r>
            <a:r>
              <a:rPr lang="en-US" dirty="0" err="1"/>
              <a:t>recognised</a:t>
            </a:r>
            <a:r>
              <a:rPr lang="en-US" dirty="0"/>
              <a:t> that while time on the bike was necessary, time on its own is not sufficient to produce the adaptation required to achieve the highest levels of performance. However, more time would allow the coaches and support team to craft the dimensions of adaptation: the effort, the design of the environment, and the technical and tactical dimensions of a winning performance. </a:t>
            </a:r>
          </a:p>
          <a:p>
            <a:endParaRPr lang="en-US" dirty="0"/>
          </a:p>
          <a:p>
            <a:r>
              <a:rPr lang="en-US" dirty="0"/>
              <a:t>In 2016, the team conducted a detailed review to identify all the risk factors that would reduce the time that riders could spend on a bike; these included:</a:t>
            </a:r>
          </a:p>
          <a:p>
            <a:r>
              <a:rPr lang="en-US" dirty="0"/>
              <a:t>● Weather and equipment selection</a:t>
            </a:r>
          </a:p>
          <a:p>
            <a:r>
              <a:rPr lang="en-US" dirty="0"/>
              <a:t>● Mechanical failures and bike preparation</a:t>
            </a:r>
          </a:p>
          <a:p>
            <a:r>
              <a:rPr lang="en-US" dirty="0"/>
              <a:t>● Travel and transport issues</a:t>
            </a:r>
          </a:p>
          <a:p>
            <a:r>
              <a:rPr lang="en-US" dirty="0"/>
              <a:t>● Injury from chronic loading</a:t>
            </a:r>
          </a:p>
          <a:p>
            <a:r>
              <a:rPr lang="en-US" dirty="0"/>
              <a:t>● Illness </a:t>
            </a:r>
          </a:p>
          <a:p>
            <a:r>
              <a:rPr lang="en-US" dirty="0"/>
              <a:t>● Accident/crashes</a:t>
            </a:r>
          </a:p>
          <a:p>
            <a:r>
              <a:rPr lang="en-US" dirty="0"/>
              <a:t>● Ineffective planning and uninformed decision making</a:t>
            </a:r>
          </a:p>
          <a:p>
            <a:endParaRPr lang="en-US" dirty="0"/>
          </a:p>
          <a:p>
            <a:r>
              <a:rPr lang="en-US" dirty="0"/>
              <a:t>While all of these were being considered, it was days lost to injury and illness that developed the main focus of the zero days concept.  </a:t>
            </a:r>
          </a:p>
          <a:p>
            <a:r>
              <a:rPr lang="en-US" dirty="0"/>
              <a:t>You could ask students to try and identify some of the factors listed above that lead to lost training time, particularly for a team that spends a large amount of time traveling around the world to compete. Making the link to traveling and illness would help students appreciate the increased risk factors. Asking them if they have ever been ill on holiday and why was that?</a:t>
            </a:r>
          </a:p>
          <a:p>
            <a:endParaRPr lang="en-GB" b="1" dirty="0">
              <a:cs typeface="Calibri"/>
            </a:endParaRPr>
          </a:p>
        </p:txBody>
      </p:sp>
      <p:sp>
        <p:nvSpPr>
          <p:cNvPr id="4" name="Slide Number Placeholder 3"/>
          <p:cNvSpPr>
            <a:spLocks noGrp="1"/>
          </p:cNvSpPr>
          <p:nvPr>
            <p:ph type="sldNum" sz="quarter" idx="5"/>
          </p:nvPr>
        </p:nvSpPr>
        <p:spPr/>
        <p:txBody>
          <a:bodyPr/>
          <a:lstStyle/>
          <a:p>
            <a:fld id="{14D3FDDE-EB62-4F3D-80D7-528FC99FCEC5}" type="slidenum">
              <a:rPr lang="en-GB" smtClean="0"/>
              <a:t>4</a:t>
            </a:fld>
            <a:endParaRPr lang="en-GB"/>
          </a:p>
        </p:txBody>
      </p:sp>
    </p:spTree>
    <p:extLst>
      <p:ext uri="{BB962C8B-B14F-4D97-AF65-F5344CB8AC3E}">
        <p14:creationId xmlns:p14="http://schemas.microsoft.com/office/powerpoint/2010/main" val="334219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 </a:t>
            </a:r>
            <a:endParaRPr lang="en-GB"/>
          </a:p>
          <a:p>
            <a:endParaRPr lang="en-GB"/>
          </a:p>
          <a:p>
            <a:r>
              <a:rPr lang="en-GB"/>
              <a:t>Adding background to how Team Sky (now INEOS Grenadiers) took a scientific approach to staying ahead of the opposition in the highly competitive world of a professional cycling will help add context to the learning from this session.</a:t>
            </a:r>
            <a:endParaRPr lang="en-US"/>
          </a:p>
          <a:p>
            <a:endParaRPr lang="en-GB"/>
          </a:p>
          <a:p>
            <a:r>
              <a:rPr lang="en-US"/>
              <a:t>The team </a:t>
            </a:r>
            <a:r>
              <a:rPr lang="en-US" err="1"/>
              <a:t>recognised</a:t>
            </a:r>
            <a:r>
              <a:rPr lang="en-US"/>
              <a:t> that while time on the bike was necessary, time on its own is not sufficient to produce the adaptation required to achieve the highest of all levels of performance. However, more time would allow the coaches and support team to craft the dimensions of adaptation: the effort, the design of the environment, and the technical and tactical dimensions of a winning performance. </a:t>
            </a:r>
          </a:p>
          <a:p>
            <a:endParaRPr lang="en-US"/>
          </a:p>
          <a:p>
            <a:r>
              <a:rPr lang="en-US"/>
              <a:t>In 2016, the team conducted a detailed review to identify all the risk factors that would reduce the time that riders could spend on a bike; these included:</a:t>
            </a:r>
          </a:p>
          <a:p>
            <a:r>
              <a:rPr lang="en-US"/>
              <a:t>● Weather and equipment selection</a:t>
            </a:r>
          </a:p>
          <a:p>
            <a:r>
              <a:rPr lang="en-US"/>
              <a:t>● Mechanical failures and bike preparation</a:t>
            </a:r>
          </a:p>
          <a:p>
            <a:r>
              <a:rPr lang="en-US"/>
              <a:t>● Travel and transport issues</a:t>
            </a:r>
          </a:p>
          <a:p>
            <a:r>
              <a:rPr lang="en-US"/>
              <a:t>● Injury from chronic loading</a:t>
            </a:r>
          </a:p>
          <a:p>
            <a:r>
              <a:rPr lang="en-US"/>
              <a:t>● Illness </a:t>
            </a:r>
          </a:p>
          <a:p>
            <a:r>
              <a:rPr lang="en-US"/>
              <a:t>● Accident/crashes</a:t>
            </a:r>
          </a:p>
          <a:p>
            <a:r>
              <a:rPr lang="en-US"/>
              <a:t>● Ineffective planning and uninformed decision making</a:t>
            </a:r>
          </a:p>
          <a:p>
            <a:endParaRPr lang="en-US"/>
          </a:p>
          <a:p>
            <a:r>
              <a:rPr lang="en-US"/>
              <a:t>While all of these were being considered, it was days lost to injury and illness that developed the main focus of the zero days concept.  </a:t>
            </a:r>
          </a:p>
          <a:p>
            <a:r>
              <a:rPr lang="en-US"/>
              <a:t>You could ask students to try and identify some of the factors listed above that lead to lost training time, particularly for a team that spends a large amount of time traveling around the world to compete. Making the link to traveling and illness would help students appreciate the increased risk factors. Asking them if they have ever been ill on holiday and why was that?</a:t>
            </a:r>
          </a:p>
        </p:txBody>
      </p:sp>
      <p:sp>
        <p:nvSpPr>
          <p:cNvPr id="4" name="Slide Number Placeholder 3"/>
          <p:cNvSpPr>
            <a:spLocks noGrp="1"/>
          </p:cNvSpPr>
          <p:nvPr>
            <p:ph type="sldNum" sz="quarter" idx="5"/>
          </p:nvPr>
        </p:nvSpPr>
        <p:spPr/>
        <p:txBody>
          <a:bodyPr/>
          <a:lstStyle/>
          <a:p>
            <a:fld id="{14D3FDDE-EB62-4F3D-80D7-528FC99FCEC5}" type="slidenum">
              <a:rPr lang="en-GB" smtClean="0"/>
              <a:t>5</a:t>
            </a:fld>
            <a:endParaRPr lang="en-GB"/>
          </a:p>
        </p:txBody>
      </p:sp>
    </p:spTree>
    <p:extLst>
      <p:ext uri="{BB962C8B-B14F-4D97-AF65-F5344CB8AC3E}">
        <p14:creationId xmlns:p14="http://schemas.microsoft.com/office/powerpoint/2010/main" val="256303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a:t>
            </a:r>
          </a:p>
          <a:p>
            <a:r>
              <a:rPr lang="en-GB" dirty="0"/>
              <a:t>Explain to students that in order to be able to reduce the number of days lost to illness the team had to gain an understanding of the different types and causes illness and how they can prevent the spread of infection.</a:t>
            </a:r>
          </a:p>
        </p:txBody>
      </p:sp>
      <p:sp>
        <p:nvSpPr>
          <p:cNvPr id="4" name="Slide Number Placeholder 3"/>
          <p:cNvSpPr>
            <a:spLocks noGrp="1"/>
          </p:cNvSpPr>
          <p:nvPr>
            <p:ph type="sldNum" sz="quarter" idx="5"/>
          </p:nvPr>
        </p:nvSpPr>
        <p:spPr/>
        <p:txBody>
          <a:bodyPr/>
          <a:lstStyle/>
          <a:p>
            <a:fld id="{14D3FDDE-EB62-4F3D-80D7-528FC99FCEC5}" type="slidenum">
              <a:rPr lang="en-GB" smtClean="0"/>
              <a:t>6</a:t>
            </a:fld>
            <a:endParaRPr lang="en-GB"/>
          </a:p>
        </p:txBody>
      </p:sp>
    </p:spTree>
    <p:extLst>
      <p:ext uri="{BB962C8B-B14F-4D97-AF65-F5344CB8AC3E}">
        <p14:creationId xmlns:p14="http://schemas.microsoft.com/office/powerpoint/2010/main" val="196442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endParaRPr lang="en-US" dirty="0"/>
          </a:p>
          <a:p>
            <a:r>
              <a:rPr lang="en-US" dirty="0"/>
              <a:t>Definitions for each of the key words are provided in the final slide to help review learning and check key notes from the session.</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14D3FDDE-EB62-4F3D-80D7-528FC99FCEC5}" type="slidenum">
              <a:rPr lang="en-GB" smtClean="0"/>
              <a:t>7</a:t>
            </a:fld>
            <a:endParaRPr lang="en-GB"/>
          </a:p>
        </p:txBody>
      </p:sp>
    </p:spTree>
    <p:extLst>
      <p:ext uri="{BB962C8B-B14F-4D97-AF65-F5344CB8AC3E}">
        <p14:creationId xmlns:p14="http://schemas.microsoft.com/office/powerpoint/2010/main" val="2378835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t>
            </a:r>
            <a:endParaRPr lang="en-US" dirty="0"/>
          </a:p>
          <a:p>
            <a:r>
              <a:rPr lang="en-GB" dirty="0"/>
              <a:t>Click to reveal the spread of pathogens from last lesson</a:t>
            </a:r>
          </a:p>
          <a:p>
            <a:endParaRPr lang="en-GB" dirty="0"/>
          </a:p>
          <a:p>
            <a:r>
              <a:rPr lang="en-GB" dirty="0"/>
              <a:t>Once notes take </a:t>
            </a:r>
            <a:r>
              <a:rPr lang="en-US" dirty="0"/>
              <a:t>explain to students that having looked at Viruses last lesson, we are now going to look at Bacteria, fungi and protists. Starting with bacteria. </a:t>
            </a:r>
          </a:p>
          <a:p>
            <a:endParaRPr lang="en-GB" dirty="0"/>
          </a:p>
        </p:txBody>
      </p:sp>
      <p:sp>
        <p:nvSpPr>
          <p:cNvPr id="4" name="Slide Number Placeholder 3"/>
          <p:cNvSpPr>
            <a:spLocks noGrp="1"/>
          </p:cNvSpPr>
          <p:nvPr>
            <p:ph type="sldNum" sz="quarter" idx="5"/>
          </p:nvPr>
        </p:nvSpPr>
        <p:spPr/>
        <p:txBody>
          <a:bodyPr/>
          <a:lstStyle/>
          <a:p>
            <a:fld id="{14D3FDDE-EB62-4F3D-80D7-528FC99FCEC5}" type="slidenum">
              <a:rPr lang="en-GB" smtClean="0"/>
              <a:t>8</a:t>
            </a:fld>
            <a:endParaRPr lang="en-GB"/>
          </a:p>
        </p:txBody>
      </p:sp>
    </p:spTree>
    <p:extLst>
      <p:ext uri="{BB962C8B-B14F-4D97-AF65-F5344CB8AC3E}">
        <p14:creationId xmlns:p14="http://schemas.microsoft.com/office/powerpoint/2010/main" val="160712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Explain to students that having looked at Viruses last lesson we are now going to look at Bacteria, fungi and protists. Starting with bacteria </a:t>
            </a:r>
          </a:p>
        </p:txBody>
      </p:sp>
      <p:sp>
        <p:nvSpPr>
          <p:cNvPr id="4" name="Slide Number Placeholder 3"/>
          <p:cNvSpPr>
            <a:spLocks noGrp="1"/>
          </p:cNvSpPr>
          <p:nvPr>
            <p:ph type="sldNum" sz="quarter" idx="5"/>
          </p:nvPr>
        </p:nvSpPr>
        <p:spPr/>
        <p:txBody>
          <a:bodyPr/>
          <a:lstStyle/>
          <a:p>
            <a:fld id="{14D3FDDE-EB62-4F3D-80D7-528FC99FCEC5}" type="slidenum">
              <a:rPr lang="en-GB" smtClean="0"/>
              <a:t>9</a:t>
            </a:fld>
            <a:endParaRPr lang="en-GB"/>
          </a:p>
        </p:txBody>
      </p:sp>
    </p:spTree>
    <p:extLst>
      <p:ext uri="{BB962C8B-B14F-4D97-AF65-F5344CB8AC3E}">
        <p14:creationId xmlns:p14="http://schemas.microsoft.com/office/powerpoint/2010/main" val="288385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2574-68A3-4C7A-903F-0281FD3D19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7DACBD-5C92-405F-8AE9-B54BD85B3D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F26DC6-E6CC-46A7-B43E-B3FD4CB13AAE}"/>
              </a:ext>
            </a:extLst>
          </p:cNvPr>
          <p:cNvSpPr>
            <a:spLocks noGrp="1"/>
          </p:cNvSpPr>
          <p:nvPr>
            <p:ph type="dt" sz="half" idx="10"/>
          </p:nvPr>
        </p:nvSpPr>
        <p:spPr/>
        <p:txBody>
          <a:bodyPr/>
          <a:lstStyle/>
          <a:p>
            <a:fld id="{E79FF3A8-DD2D-4295-B01F-0FE165505315}" type="datetimeFigureOut">
              <a:rPr lang="en-GB" smtClean="0"/>
              <a:t>03/03/2021</a:t>
            </a:fld>
            <a:endParaRPr lang="en-GB"/>
          </a:p>
        </p:txBody>
      </p:sp>
      <p:sp>
        <p:nvSpPr>
          <p:cNvPr id="5" name="Footer Placeholder 4">
            <a:extLst>
              <a:ext uri="{FF2B5EF4-FFF2-40B4-BE49-F238E27FC236}">
                <a16:creationId xmlns:a16="http://schemas.microsoft.com/office/drawing/2014/main" id="{6AD75AE5-7189-470C-84C8-392BA70CF6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00E359-5405-4220-A139-F8866E42D579}"/>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118821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27C64-DD46-4B75-B95A-53E15E4F9C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57BDAD-4434-4F5C-9EE1-A06B643525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2DBF7F-0AF7-4F77-B191-99D70CA6CC50}"/>
              </a:ext>
            </a:extLst>
          </p:cNvPr>
          <p:cNvSpPr>
            <a:spLocks noGrp="1"/>
          </p:cNvSpPr>
          <p:nvPr>
            <p:ph type="dt" sz="half" idx="10"/>
          </p:nvPr>
        </p:nvSpPr>
        <p:spPr/>
        <p:txBody>
          <a:bodyPr/>
          <a:lstStyle/>
          <a:p>
            <a:fld id="{E79FF3A8-DD2D-4295-B01F-0FE165505315}" type="datetimeFigureOut">
              <a:rPr lang="en-GB" smtClean="0"/>
              <a:t>03/03/2021</a:t>
            </a:fld>
            <a:endParaRPr lang="en-GB"/>
          </a:p>
        </p:txBody>
      </p:sp>
      <p:sp>
        <p:nvSpPr>
          <p:cNvPr id="5" name="Footer Placeholder 4">
            <a:extLst>
              <a:ext uri="{FF2B5EF4-FFF2-40B4-BE49-F238E27FC236}">
                <a16:creationId xmlns:a16="http://schemas.microsoft.com/office/drawing/2014/main" id="{85CA61CC-7A7D-4913-8C44-363B39FB36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D8977-F128-49E8-A2D1-04CF28EFBA9C}"/>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146189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FBA849-83F8-475E-BE14-86BD47B04E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88A176-BB66-4723-AAB7-082B2FBE2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4B4CBA-9761-4FD6-8F5C-75D059CBCA30}"/>
              </a:ext>
            </a:extLst>
          </p:cNvPr>
          <p:cNvSpPr>
            <a:spLocks noGrp="1"/>
          </p:cNvSpPr>
          <p:nvPr>
            <p:ph type="dt" sz="half" idx="10"/>
          </p:nvPr>
        </p:nvSpPr>
        <p:spPr/>
        <p:txBody>
          <a:bodyPr/>
          <a:lstStyle/>
          <a:p>
            <a:fld id="{E79FF3A8-DD2D-4295-B01F-0FE165505315}" type="datetimeFigureOut">
              <a:rPr lang="en-GB" smtClean="0"/>
              <a:t>03/03/2021</a:t>
            </a:fld>
            <a:endParaRPr lang="en-GB"/>
          </a:p>
        </p:txBody>
      </p:sp>
      <p:sp>
        <p:nvSpPr>
          <p:cNvPr id="5" name="Footer Placeholder 4">
            <a:extLst>
              <a:ext uri="{FF2B5EF4-FFF2-40B4-BE49-F238E27FC236}">
                <a16:creationId xmlns:a16="http://schemas.microsoft.com/office/drawing/2014/main" id="{CE80DC01-4FCD-4F8A-9ADF-CD15C335D1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261556-B919-4CEA-9B0E-C5C655A021AF}"/>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4267868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30874243-FABF-444E-A500-A83F48BB446A}"/>
              </a:ext>
            </a:extLst>
          </p:cNvPr>
          <p:cNvSpPr/>
          <p:nvPr userDrawn="1"/>
        </p:nvSpPr>
        <p:spPr bwMode="auto">
          <a:xfrm>
            <a:off x="624418" y="457201"/>
            <a:ext cx="10943167"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solidFill>
                  <a:prstClr val="white"/>
                </a:solidFill>
              </a:rPr>
              <a:t> </a:t>
            </a:r>
          </a:p>
        </p:txBody>
      </p:sp>
    </p:spTree>
    <p:extLst>
      <p:ext uri="{BB962C8B-B14F-4D97-AF65-F5344CB8AC3E}">
        <p14:creationId xmlns:p14="http://schemas.microsoft.com/office/powerpoint/2010/main" val="4183007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F5A3-6BD1-434D-B11F-0C36130BFA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79F1F3-C0F8-47C8-AB58-810E43E87C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8C3F63-A0B4-4FAF-89A8-E38A19C068B1}"/>
              </a:ext>
            </a:extLst>
          </p:cNvPr>
          <p:cNvSpPr>
            <a:spLocks noGrp="1"/>
          </p:cNvSpPr>
          <p:nvPr>
            <p:ph type="dt" sz="half" idx="10"/>
          </p:nvPr>
        </p:nvSpPr>
        <p:spPr/>
        <p:txBody>
          <a:bodyPr/>
          <a:lstStyle/>
          <a:p>
            <a:fld id="{E79FF3A8-DD2D-4295-B01F-0FE165505315}" type="datetimeFigureOut">
              <a:rPr lang="en-GB" smtClean="0"/>
              <a:t>03/03/2021</a:t>
            </a:fld>
            <a:endParaRPr lang="en-GB"/>
          </a:p>
        </p:txBody>
      </p:sp>
      <p:sp>
        <p:nvSpPr>
          <p:cNvPr id="5" name="Footer Placeholder 4">
            <a:extLst>
              <a:ext uri="{FF2B5EF4-FFF2-40B4-BE49-F238E27FC236}">
                <a16:creationId xmlns:a16="http://schemas.microsoft.com/office/drawing/2014/main" id="{49A46884-F15E-4FAA-81E6-DA28557801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BDC93-32CE-4315-BD09-7DB254F22239}"/>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149745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456F1-4338-489A-99B8-3EF753742C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4E6886-66D7-4BC3-AA64-6CDEEF61A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68EB70-3125-42A5-9444-7B3868545708}"/>
              </a:ext>
            </a:extLst>
          </p:cNvPr>
          <p:cNvSpPr>
            <a:spLocks noGrp="1"/>
          </p:cNvSpPr>
          <p:nvPr>
            <p:ph type="dt" sz="half" idx="10"/>
          </p:nvPr>
        </p:nvSpPr>
        <p:spPr/>
        <p:txBody>
          <a:bodyPr/>
          <a:lstStyle/>
          <a:p>
            <a:fld id="{E79FF3A8-DD2D-4295-B01F-0FE165505315}" type="datetimeFigureOut">
              <a:rPr lang="en-GB" smtClean="0"/>
              <a:t>03/03/2021</a:t>
            </a:fld>
            <a:endParaRPr lang="en-GB"/>
          </a:p>
        </p:txBody>
      </p:sp>
      <p:sp>
        <p:nvSpPr>
          <p:cNvPr id="5" name="Footer Placeholder 4">
            <a:extLst>
              <a:ext uri="{FF2B5EF4-FFF2-40B4-BE49-F238E27FC236}">
                <a16:creationId xmlns:a16="http://schemas.microsoft.com/office/drawing/2014/main" id="{AC8A19C4-9209-4CEE-91B3-29EF823F67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F811D3-B64C-4A1D-B5AC-2C0F5623044F}"/>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2851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A665-C8A2-49A5-8D14-EAA7AF2A46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A8F27A-EA4F-4048-AB3C-0623EA42B6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A1E9D2-BD5D-4D44-BED4-300B2491F7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C7CD76-1499-4995-8DD2-C8C6FAC0B815}"/>
              </a:ext>
            </a:extLst>
          </p:cNvPr>
          <p:cNvSpPr>
            <a:spLocks noGrp="1"/>
          </p:cNvSpPr>
          <p:nvPr>
            <p:ph type="dt" sz="half" idx="10"/>
          </p:nvPr>
        </p:nvSpPr>
        <p:spPr/>
        <p:txBody>
          <a:bodyPr/>
          <a:lstStyle/>
          <a:p>
            <a:fld id="{E79FF3A8-DD2D-4295-B01F-0FE165505315}" type="datetimeFigureOut">
              <a:rPr lang="en-GB" smtClean="0"/>
              <a:t>03/03/2021</a:t>
            </a:fld>
            <a:endParaRPr lang="en-GB"/>
          </a:p>
        </p:txBody>
      </p:sp>
      <p:sp>
        <p:nvSpPr>
          <p:cNvPr id="6" name="Footer Placeholder 5">
            <a:extLst>
              <a:ext uri="{FF2B5EF4-FFF2-40B4-BE49-F238E27FC236}">
                <a16:creationId xmlns:a16="http://schemas.microsoft.com/office/drawing/2014/main" id="{AD440DEB-84C1-448C-9D94-0A0329BF93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9AA1C4-6E73-4B50-918A-F4F27083FE94}"/>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3151031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2FD3-3F6C-4622-B2FA-001589FE97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46C4B-F5E2-4C45-A51E-565A3DBEC9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57F2E9-1647-4A66-9BEF-256A53021C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7A57F8-3893-4CFB-828B-EC11362966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82FF12-6A12-49D5-B4CE-DD1239E6EB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96AA43-D1B1-4DC9-8D54-A637455562FD}"/>
              </a:ext>
            </a:extLst>
          </p:cNvPr>
          <p:cNvSpPr>
            <a:spLocks noGrp="1"/>
          </p:cNvSpPr>
          <p:nvPr>
            <p:ph type="dt" sz="half" idx="10"/>
          </p:nvPr>
        </p:nvSpPr>
        <p:spPr/>
        <p:txBody>
          <a:bodyPr/>
          <a:lstStyle/>
          <a:p>
            <a:fld id="{E79FF3A8-DD2D-4295-B01F-0FE165505315}" type="datetimeFigureOut">
              <a:rPr lang="en-GB" smtClean="0"/>
              <a:t>03/03/2021</a:t>
            </a:fld>
            <a:endParaRPr lang="en-GB"/>
          </a:p>
        </p:txBody>
      </p:sp>
      <p:sp>
        <p:nvSpPr>
          <p:cNvPr id="8" name="Footer Placeholder 7">
            <a:extLst>
              <a:ext uri="{FF2B5EF4-FFF2-40B4-BE49-F238E27FC236}">
                <a16:creationId xmlns:a16="http://schemas.microsoft.com/office/drawing/2014/main" id="{DEF4CF94-B0B0-4430-B421-F3DB783EAAB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75136E-14EA-46D1-B376-03064350A183}"/>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205419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AC44-AAAC-4F92-9E0D-08A42B1D96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CABEBC-B33B-4179-B16F-7BB902CF7ECB}"/>
              </a:ext>
            </a:extLst>
          </p:cNvPr>
          <p:cNvSpPr>
            <a:spLocks noGrp="1"/>
          </p:cNvSpPr>
          <p:nvPr>
            <p:ph type="dt" sz="half" idx="10"/>
          </p:nvPr>
        </p:nvSpPr>
        <p:spPr/>
        <p:txBody>
          <a:bodyPr/>
          <a:lstStyle/>
          <a:p>
            <a:fld id="{E79FF3A8-DD2D-4295-B01F-0FE165505315}" type="datetimeFigureOut">
              <a:rPr lang="en-GB" smtClean="0"/>
              <a:t>03/03/2021</a:t>
            </a:fld>
            <a:endParaRPr lang="en-GB"/>
          </a:p>
        </p:txBody>
      </p:sp>
      <p:sp>
        <p:nvSpPr>
          <p:cNvPr id="4" name="Footer Placeholder 3">
            <a:extLst>
              <a:ext uri="{FF2B5EF4-FFF2-40B4-BE49-F238E27FC236}">
                <a16:creationId xmlns:a16="http://schemas.microsoft.com/office/drawing/2014/main" id="{7D3A66DC-F0F3-4C79-AD6B-935E247F58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F04CD0-452F-43EC-A610-862853D1E8E9}"/>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316587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65378-1EF3-410A-A6DB-61E3027E12A8}"/>
              </a:ext>
            </a:extLst>
          </p:cNvPr>
          <p:cNvSpPr>
            <a:spLocks noGrp="1"/>
          </p:cNvSpPr>
          <p:nvPr>
            <p:ph type="dt" sz="half" idx="10"/>
          </p:nvPr>
        </p:nvSpPr>
        <p:spPr/>
        <p:txBody>
          <a:bodyPr/>
          <a:lstStyle/>
          <a:p>
            <a:fld id="{E79FF3A8-DD2D-4295-B01F-0FE165505315}" type="datetimeFigureOut">
              <a:rPr lang="en-GB" smtClean="0"/>
              <a:t>03/03/2021</a:t>
            </a:fld>
            <a:endParaRPr lang="en-GB"/>
          </a:p>
        </p:txBody>
      </p:sp>
      <p:sp>
        <p:nvSpPr>
          <p:cNvPr id="3" name="Footer Placeholder 2">
            <a:extLst>
              <a:ext uri="{FF2B5EF4-FFF2-40B4-BE49-F238E27FC236}">
                <a16:creationId xmlns:a16="http://schemas.microsoft.com/office/drawing/2014/main" id="{75CF44AA-E3CC-4B01-8CB4-CA86D9017D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6CF269-A584-4604-9AF9-BD6BAC67416D}"/>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137463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1481-9D20-4080-9A9D-C9CA3C0EF8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18EC52-BCFE-4C72-B318-C3696127A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CBCEE2-7525-4004-8180-78A8C5C71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86E5E1-6396-4DA4-BA88-16D9BCF86A22}"/>
              </a:ext>
            </a:extLst>
          </p:cNvPr>
          <p:cNvSpPr>
            <a:spLocks noGrp="1"/>
          </p:cNvSpPr>
          <p:nvPr>
            <p:ph type="dt" sz="half" idx="10"/>
          </p:nvPr>
        </p:nvSpPr>
        <p:spPr/>
        <p:txBody>
          <a:bodyPr/>
          <a:lstStyle/>
          <a:p>
            <a:fld id="{E79FF3A8-DD2D-4295-B01F-0FE165505315}" type="datetimeFigureOut">
              <a:rPr lang="en-GB" smtClean="0"/>
              <a:t>03/03/2021</a:t>
            </a:fld>
            <a:endParaRPr lang="en-GB"/>
          </a:p>
        </p:txBody>
      </p:sp>
      <p:sp>
        <p:nvSpPr>
          <p:cNvPr id="6" name="Footer Placeholder 5">
            <a:extLst>
              <a:ext uri="{FF2B5EF4-FFF2-40B4-BE49-F238E27FC236}">
                <a16:creationId xmlns:a16="http://schemas.microsoft.com/office/drawing/2014/main" id="{4BBB31BA-B58F-4F97-8B29-D37AA00B8E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47C576-AB7E-40B6-9034-734C22896007}"/>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1540371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65E8-7FA7-4E29-BC8F-11193FF6F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23B7A9-19FC-4707-ADB7-414CCBED1C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73E68B-50A0-46D6-88D3-655F05642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68AF8-8E58-4289-AAD9-7B72463BE788}"/>
              </a:ext>
            </a:extLst>
          </p:cNvPr>
          <p:cNvSpPr>
            <a:spLocks noGrp="1"/>
          </p:cNvSpPr>
          <p:nvPr>
            <p:ph type="dt" sz="half" idx="10"/>
          </p:nvPr>
        </p:nvSpPr>
        <p:spPr/>
        <p:txBody>
          <a:bodyPr/>
          <a:lstStyle/>
          <a:p>
            <a:fld id="{E79FF3A8-DD2D-4295-B01F-0FE165505315}" type="datetimeFigureOut">
              <a:rPr lang="en-GB" smtClean="0"/>
              <a:t>03/03/2021</a:t>
            </a:fld>
            <a:endParaRPr lang="en-GB"/>
          </a:p>
        </p:txBody>
      </p:sp>
      <p:sp>
        <p:nvSpPr>
          <p:cNvPr id="6" name="Footer Placeholder 5">
            <a:extLst>
              <a:ext uri="{FF2B5EF4-FFF2-40B4-BE49-F238E27FC236}">
                <a16:creationId xmlns:a16="http://schemas.microsoft.com/office/drawing/2014/main" id="{587592E2-6A2F-439B-BC97-33B59B82B7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628CD5-0F6F-4688-B8DC-25E59ED518DC}"/>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225229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0B2737-C542-4E55-BE43-CB3C714FBA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0255C9-093D-458F-9F03-DB0F248E3D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840F76-081C-4379-9E15-27B508AB2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FF3A8-DD2D-4295-B01F-0FE165505315}" type="datetimeFigureOut">
              <a:rPr lang="en-GB" smtClean="0"/>
              <a:t>03/03/2021</a:t>
            </a:fld>
            <a:endParaRPr lang="en-GB"/>
          </a:p>
        </p:txBody>
      </p:sp>
      <p:sp>
        <p:nvSpPr>
          <p:cNvPr id="5" name="Footer Placeholder 4">
            <a:extLst>
              <a:ext uri="{FF2B5EF4-FFF2-40B4-BE49-F238E27FC236}">
                <a16:creationId xmlns:a16="http://schemas.microsoft.com/office/drawing/2014/main" id="{6B6B1601-21C3-4E16-B0C6-C27732B905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D9FA87-8013-42A9-B889-CACE0823BF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A13C4-742D-4AB4-870A-7A9594F6E1CD}" type="slidenum">
              <a:rPr lang="en-GB" smtClean="0"/>
              <a:t>‹#›</a:t>
            </a:fld>
            <a:endParaRPr lang="en-GB"/>
          </a:p>
        </p:txBody>
      </p:sp>
    </p:spTree>
    <p:extLst>
      <p:ext uri="{BB962C8B-B14F-4D97-AF65-F5344CB8AC3E}">
        <p14:creationId xmlns:p14="http://schemas.microsoft.com/office/powerpoint/2010/main" val="3234307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DA501-0961-447C-A584-00E3261D2B7E}"/>
              </a:ext>
            </a:extLst>
          </p:cNvPr>
          <p:cNvSpPr txBox="1"/>
          <p:nvPr/>
        </p:nvSpPr>
        <p:spPr>
          <a:xfrm>
            <a:off x="12033" y="5031873"/>
            <a:ext cx="121879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chemeClr val="bg1"/>
                </a:solidFill>
                <a:latin typeface="Arial"/>
                <a:ea typeface="+mn-lt"/>
                <a:cs typeface="Arial"/>
              </a:rPr>
              <a:t>Lesson 2 – </a:t>
            </a:r>
            <a:r>
              <a:rPr lang="en-GB" sz="2800">
                <a:solidFill>
                  <a:schemeClr val="bg1"/>
                </a:solidFill>
                <a:latin typeface="Arial"/>
                <a:ea typeface="+mn-lt"/>
                <a:cs typeface="Arial"/>
              </a:rPr>
              <a:t>Bacteria and preventing the spread of pathogens</a:t>
            </a:r>
            <a:endParaRPr lang="en-US" sz="2800" b="1">
              <a:solidFill>
                <a:schemeClr val="bg1"/>
              </a:solidFill>
              <a:latin typeface="Arial"/>
              <a:ea typeface="+mn-lt"/>
              <a:cs typeface="Arial"/>
            </a:endParaRPr>
          </a:p>
        </p:txBody>
      </p:sp>
    </p:spTree>
    <p:extLst>
      <p:ext uri="{BB962C8B-B14F-4D97-AF65-F5344CB8AC3E}">
        <p14:creationId xmlns:p14="http://schemas.microsoft.com/office/powerpoint/2010/main" val="272702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Box 23"/>
          <p:cNvSpPr txBox="1">
            <a:spLocks noChangeArrowheads="1"/>
          </p:cNvSpPr>
          <p:nvPr/>
        </p:nvSpPr>
        <p:spPr bwMode="auto">
          <a:xfrm>
            <a:off x="305760" y="1202675"/>
            <a:ext cx="87468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200" b="1" dirty="0">
                <a:latin typeface="Arial"/>
                <a:cs typeface="Arial"/>
              </a:rPr>
              <a:t>FEATURES OF BACTERIA:</a:t>
            </a:r>
            <a:endParaRPr lang="en-US" dirty="0">
              <a:latin typeface="Arial"/>
              <a:cs typeface="Arial"/>
            </a:endParaRPr>
          </a:p>
        </p:txBody>
      </p:sp>
      <p:sp>
        <p:nvSpPr>
          <p:cNvPr id="14" name="TextBox 13">
            <a:extLst>
              <a:ext uri="{FF2B5EF4-FFF2-40B4-BE49-F238E27FC236}">
                <a16:creationId xmlns:a16="http://schemas.microsoft.com/office/drawing/2014/main" id="{E72DA9D8-AB37-4479-8AE4-9B0DDC474BE8}"/>
              </a:ext>
            </a:extLst>
          </p:cNvPr>
          <p:cNvSpPr txBox="1"/>
          <p:nvPr/>
        </p:nvSpPr>
        <p:spPr>
          <a:xfrm>
            <a:off x="815699" y="4225719"/>
            <a:ext cx="2474913" cy="369887"/>
          </a:xfrm>
          <a:prstGeom prst="rect">
            <a:avLst/>
          </a:prstGeom>
          <a:noFill/>
        </p:spPr>
        <p:txBody>
          <a:bodyPr>
            <a:spAutoFit/>
          </a:bodyPr>
          <a:lstStyle/>
          <a:p>
            <a:pPr>
              <a:defRPr/>
            </a:pPr>
            <a:r>
              <a:rPr lang="en-GB">
                <a:solidFill>
                  <a:srgbClr val="FFFFFF"/>
                </a:solidFill>
                <a:latin typeface="Arial"/>
                <a:cs typeface="Arial"/>
              </a:rPr>
              <a:t>Malaria</a:t>
            </a:r>
          </a:p>
        </p:txBody>
      </p:sp>
      <p:sp>
        <p:nvSpPr>
          <p:cNvPr id="19" name="TextBox 18">
            <a:extLst>
              <a:ext uri="{FF2B5EF4-FFF2-40B4-BE49-F238E27FC236}">
                <a16:creationId xmlns:a16="http://schemas.microsoft.com/office/drawing/2014/main" id="{1D4C2AC3-B045-4A95-820D-08D940B257CC}"/>
              </a:ext>
            </a:extLst>
          </p:cNvPr>
          <p:cNvSpPr txBox="1"/>
          <p:nvPr/>
        </p:nvSpPr>
        <p:spPr>
          <a:xfrm>
            <a:off x="4393924" y="4187619"/>
            <a:ext cx="2474913" cy="369887"/>
          </a:xfrm>
          <a:prstGeom prst="rect">
            <a:avLst/>
          </a:prstGeom>
          <a:noFill/>
        </p:spPr>
        <p:txBody>
          <a:bodyPr>
            <a:spAutoFit/>
          </a:bodyPr>
          <a:lstStyle/>
          <a:p>
            <a:pPr>
              <a:defRPr/>
            </a:pPr>
            <a:r>
              <a:rPr lang="en-GB">
                <a:solidFill>
                  <a:srgbClr val="FFFFFF"/>
                </a:solidFill>
                <a:latin typeface="Arial"/>
                <a:cs typeface="Arial"/>
              </a:rPr>
              <a:t>Asthma</a:t>
            </a:r>
          </a:p>
        </p:txBody>
      </p:sp>
      <p:sp>
        <p:nvSpPr>
          <p:cNvPr id="20" name="TextBox 19">
            <a:extLst>
              <a:ext uri="{FF2B5EF4-FFF2-40B4-BE49-F238E27FC236}">
                <a16:creationId xmlns:a16="http://schemas.microsoft.com/office/drawing/2014/main" id="{B832062E-A1EA-4C4F-B2A7-A63B090C9984}"/>
              </a:ext>
            </a:extLst>
          </p:cNvPr>
          <p:cNvSpPr txBox="1"/>
          <p:nvPr/>
        </p:nvSpPr>
        <p:spPr>
          <a:xfrm>
            <a:off x="306516" y="2050976"/>
            <a:ext cx="8283784" cy="4674613"/>
          </a:xfrm>
          <a:prstGeom prst="rect">
            <a:avLst/>
          </a:prstGeom>
          <a:noFill/>
        </p:spPr>
        <p:txBody>
          <a:bodyPr wrap="square" lIns="91440" tIns="45720" rIns="91440" bIns="45720" anchor="t">
            <a:spAutoFit/>
          </a:bodyPr>
          <a:lstStyle/>
          <a:p>
            <a:pPr marL="342900" indent="-342900">
              <a:spcBef>
                <a:spcPts val="1000"/>
              </a:spcBef>
              <a:buClr>
                <a:srgbClr val="FF6E00"/>
              </a:buClr>
              <a:buFont typeface="Wingdings" pitchFamily="2" charset="2"/>
              <a:buChar char="§"/>
            </a:pPr>
            <a:r>
              <a:rPr lang="en-US" sz="2200" dirty="0">
                <a:latin typeface="Arial"/>
                <a:cs typeface="Arial"/>
              </a:rPr>
              <a:t>They </a:t>
            </a:r>
            <a:r>
              <a:rPr lang="en-US" sz="2200" b="1" dirty="0">
                <a:latin typeface="Arial"/>
                <a:cs typeface="Arial"/>
              </a:rPr>
              <a:t>do not </a:t>
            </a:r>
            <a:r>
              <a:rPr lang="en-US" sz="2200" dirty="0">
                <a:latin typeface="Arial"/>
                <a:cs typeface="Arial"/>
              </a:rPr>
              <a:t>contain mitochondria.</a:t>
            </a:r>
            <a:endParaRPr lang="en-US" sz="2200" dirty="0">
              <a:latin typeface="Arial"/>
              <a:ea typeface="+mn-lt"/>
              <a:cs typeface="Arial"/>
            </a:endParaRPr>
          </a:p>
          <a:p>
            <a:pPr marL="342900" indent="-342900">
              <a:spcBef>
                <a:spcPts val="1000"/>
              </a:spcBef>
              <a:buClr>
                <a:srgbClr val="FF6E00"/>
              </a:buClr>
              <a:buFont typeface="Wingdings" pitchFamily="2" charset="2"/>
              <a:buChar char="§"/>
            </a:pPr>
            <a:r>
              <a:rPr lang="en-US" sz="2200" dirty="0">
                <a:latin typeface="Arial"/>
                <a:cs typeface="Arial"/>
              </a:rPr>
              <a:t>Some have a tail, known as a flagellum, to help </a:t>
            </a:r>
            <a:br>
              <a:rPr lang="en-US" sz="2200" dirty="0">
                <a:latin typeface="Arial"/>
                <a:cs typeface="Arial"/>
              </a:rPr>
            </a:br>
            <a:r>
              <a:rPr lang="en-US" sz="2200" dirty="0">
                <a:latin typeface="Arial"/>
                <a:cs typeface="Arial"/>
              </a:rPr>
              <a:t>them move.</a:t>
            </a:r>
            <a:endParaRPr lang="en-US" sz="2200" dirty="0">
              <a:latin typeface="Arial"/>
              <a:ea typeface="+mn-lt"/>
              <a:cs typeface="Arial"/>
            </a:endParaRPr>
          </a:p>
          <a:p>
            <a:pPr marL="342900" indent="-342900">
              <a:spcBef>
                <a:spcPts val="1000"/>
              </a:spcBef>
              <a:buClr>
                <a:srgbClr val="FF6E00"/>
              </a:buClr>
              <a:buFont typeface="Wingdings" pitchFamily="2" charset="2"/>
              <a:buChar char="§"/>
            </a:pPr>
            <a:r>
              <a:rPr lang="en-US" sz="2200" dirty="0">
                <a:latin typeface="Arial"/>
                <a:cs typeface="Arial"/>
              </a:rPr>
              <a:t>They produce toxins that damage cells and tissues.</a:t>
            </a:r>
            <a:endParaRPr lang="en-US" sz="2200" dirty="0">
              <a:latin typeface="Arial"/>
              <a:ea typeface="+mn-lt"/>
              <a:cs typeface="Arial"/>
            </a:endParaRPr>
          </a:p>
          <a:p>
            <a:pPr marL="342900" indent="-342900">
              <a:spcBef>
                <a:spcPts val="1000"/>
              </a:spcBef>
              <a:buClr>
                <a:srgbClr val="FF6E00"/>
              </a:buClr>
              <a:buFont typeface="Wingdings" pitchFamily="2" charset="2"/>
              <a:buChar char="§"/>
            </a:pPr>
            <a:r>
              <a:rPr lang="en-US" sz="2200" dirty="0">
                <a:latin typeface="Arial"/>
                <a:cs typeface="Arial"/>
              </a:rPr>
              <a:t>Up to 0.01mm (10,000nm) long.</a:t>
            </a:r>
            <a:endParaRPr lang="en-US" sz="2200" dirty="0">
              <a:latin typeface="Arial"/>
              <a:ea typeface="+mn-lt"/>
              <a:cs typeface="Arial"/>
            </a:endParaRPr>
          </a:p>
          <a:p>
            <a:pPr marL="342900" indent="-342900">
              <a:spcBef>
                <a:spcPts val="1000"/>
              </a:spcBef>
              <a:buClr>
                <a:srgbClr val="FF6E00"/>
              </a:buClr>
              <a:buFont typeface="Wingdings" pitchFamily="2" charset="2"/>
              <a:buChar char="§"/>
            </a:pPr>
            <a:r>
              <a:rPr lang="en-US" sz="2200" dirty="0">
                <a:latin typeface="Arial"/>
                <a:cs typeface="Arial"/>
              </a:rPr>
              <a:t>Examples include: </a:t>
            </a:r>
            <a:endParaRPr lang="en-US" sz="2200" dirty="0">
              <a:latin typeface="Arial"/>
              <a:ea typeface="+mn-lt"/>
              <a:cs typeface="Arial"/>
            </a:endParaRPr>
          </a:p>
          <a:p>
            <a:pPr marL="800100" lvl="1" indent="-342900">
              <a:spcBef>
                <a:spcPts val="500"/>
              </a:spcBef>
              <a:buClr>
                <a:srgbClr val="FF6E00"/>
              </a:buClr>
              <a:buFont typeface="Wingdings" pitchFamily="2" charset="2"/>
              <a:buChar char="§"/>
            </a:pPr>
            <a:r>
              <a:rPr lang="en-US" sz="2200" dirty="0">
                <a:latin typeface="Arial"/>
                <a:cs typeface="Arial"/>
              </a:rPr>
              <a:t>Food poisoning, salmonella, </a:t>
            </a:r>
            <a:endParaRPr lang="en-US" sz="2200" dirty="0">
              <a:latin typeface="Arial"/>
              <a:ea typeface="+mn-lt"/>
              <a:cs typeface="Arial"/>
            </a:endParaRPr>
          </a:p>
          <a:p>
            <a:pPr marL="800100" lvl="1" indent="-342900">
              <a:spcBef>
                <a:spcPts val="500"/>
              </a:spcBef>
              <a:buClr>
                <a:srgbClr val="FF6E00"/>
              </a:buClr>
              <a:buFont typeface="Wingdings" pitchFamily="2" charset="2"/>
              <a:buChar char="§"/>
            </a:pPr>
            <a:r>
              <a:rPr lang="en-US" sz="2200" dirty="0">
                <a:latin typeface="Arial"/>
                <a:cs typeface="Arial"/>
              </a:rPr>
              <a:t>Cholera</a:t>
            </a:r>
            <a:endParaRPr lang="en-US" sz="2200" dirty="0">
              <a:latin typeface="Arial"/>
              <a:ea typeface="+mn-lt"/>
              <a:cs typeface="Arial"/>
            </a:endParaRPr>
          </a:p>
          <a:p>
            <a:pPr marL="800100" lvl="1" indent="-342900">
              <a:spcBef>
                <a:spcPts val="500"/>
              </a:spcBef>
              <a:buClr>
                <a:srgbClr val="FF6E00"/>
              </a:buClr>
              <a:buFont typeface="Wingdings" pitchFamily="2" charset="2"/>
              <a:buChar char="§"/>
            </a:pPr>
            <a:r>
              <a:rPr lang="en-US" sz="2200" dirty="0">
                <a:latin typeface="Arial"/>
                <a:cs typeface="Arial"/>
              </a:rPr>
              <a:t>Gonorrhea</a:t>
            </a:r>
            <a:endParaRPr lang="en-US" sz="2200" dirty="0">
              <a:latin typeface="Arial"/>
              <a:ea typeface="+mn-lt"/>
              <a:cs typeface="Arial"/>
            </a:endParaRPr>
          </a:p>
          <a:p>
            <a:pPr marL="285750" indent="-285750">
              <a:lnSpc>
                <a:spcPct val="90000"/>
              </a:lnSpc>
              <a:spcBef>
                <a:spcPts val="1000"/>
              </a:spcBef>
              <a:buFont typeface="Arial"/>
              <a:buChar char="•"/>
            </a:pPr>
            <a:endParaRPr lang="en-GB" sz="2400" dirty="0">
              <a:latin typeface="Arial"/>
              <a:ea typeface="+mn-lt"/>
              <a:cs typeface="Arial"/>
            </a:endParaRPr>
          </a:p>
          <a:p>
            <a:endParaRPr lang="en-GB" sz="2400" dirty="0">
              <a:latin typeface="Arial"/>
              <a:cs typeface="Arial"/>
            </a:endParaRPr>
          </a:p>
        </p:txBody>
      </p:sp>
      <p:pic>
        <p:nvPicPr>
          <p:cNvPr id="2" name="Picture 2">
            <a:extLst>
              <a:ext uri="{FF2B5EF4-FFF2-40B4-BE49-F238E27FC236}">
                <a16:creationId xmlns:a16="http://schemas.microsoft.com/office/drawing/2014/main" id="{5668D7E5-7B00-4694-867D-A6C9071EDF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9269" y="665556"/>
            <a:ext cx="6118716" cy="6122142"/>
          </a:xfrm>
          <a:prstGeom prst="rect">
            <a:avLst/>
          </a:prstGeom>
        </p:spPr>
      </p:pic>
    </p:spTree>
    <p:extLst>
      <p:ext uri="{BB962C8B-B14F-4D97-AF65-F5344CB8AC3E}">
        <p14:creationId xmlns:p14="http://schemas.microsoft.com/office/powerpoint/2010/main" val="7846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Box 23"/>
          <p:cNvSpPr txBox="1">
            <a:spLocks noChangeArrowheads="1"/>
          </p:cNvSpPr>
          <p:nvPr/>
        </p:nvSpPr>
        <p:spPr bwMode="auto">
          <a:xfrm>
            <a:off x="218519" y="1142025"/>
            <a:ext cx="126307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200" b="1" dirty="0">
                <a:latin typeface="Arial"/>
                <a:cs typeface="Arial"/>
              </a:rPr>
              <a:t>WHAT'S THE DIFFERENCE?</a:t>
            </a:r>
            <a:endParaRPr lang="en-US" dirty="0">
              <a:latin typeface="Arial"/>
              <a:cs typeface="Arial"/>
            </a:endParaRPr>
          </a:p>
        </p:txBody>
      </p:sp>
      <p:sp>
        <p:nvSpPr>
          <p:cNvPr id="2" name="TextBox 1">
            <a:extLst>
              <a:ext uri="{FF2B5EF4-FFF2-40B4-BE49-F238E27FC236}">
                <a16:creationId xmlns:a16="http://schemas.microsoft.com/office/drawing/2014/main" id="{F87AC619-FD95-4D81-B55B-DB721076B82C}"/>
              </a:ext>
            </a:extLst>
          </p:cNvPr>
          <p:cNvSpPr txBox="1"/>
          <p:nvPr/>
        </p:nvSpPr>
        <p:spPr>
          <a:xfrm>
            <a:off x="450417" y="5944321"/>
            <a:ext cx="6928403" cy="461665"/>
          </a:xfrm>
          <a:prstGeom prst="rect">
            <a:avLst/>
          </a:prstGeom>
          <a:noFill/>
        </p:spPr>
        <p:txBody>
          <a:bodyPr wrap="square" lIns="91440" tIns="45720" rIns="91440" bIns="45720" anchor="t">
            <a:spAutoFit/>
          </a:bodyPr>
          <a:lstStyle/>
          <a:p>
            <a:pPr eaLnBrk="1" hangingPunct="1"/>
            <a:endParaRPr lang="en-GB" altLang="en-US" sz="2400">
              <a:solidFill>
                <a:srgbClr val="FF6600"/>
              </a:solidFill>
              <a:latin typeface="Arial"/>
              <a:cs typeface="Arial"/>
            </a:endParaRPr>
          </a:p>
        </p:txBody>
      </p:sp>
      <p:sp>
        <p:nvSpPr>
          <p:cNvPr id="5" name="TextBox 4">
            <a:extLst>
              <a:ext uri="{FF2B5EF4-FFF2-40B4-BE49-F238E27FC236}">
                <a16:creationId xmlns:a16="http://schemas.microsoft.com/office/drawing/2014/main" id="{A6FAD4AC-FB0D-4A38-9AC3-1E1568D06BA9}"/>
              </a:ext>
            </a:extLst>
          </p:cNvPr>
          <p:cNvSpPr txBox="1"/>
          <p:nvPr/>
        </p:nvSpPr>
        <p:spPr>
          <a:xfrm>
            <a:off x="326020" y="3024072"/>
            <a:ext cx="6709049" cy="584775"/>
          </a:xfrm>
          <a:prstGeom prst="rect">
            <a:avLst/>
          </a:prstGeom>
          <a:noFill/>
        </p:spPr>
        <p:txBody>
          <a:bodyPr wrap="square" lIns="91440" tIns="45720" rIns="91440" bIns="45720" anchor="t">
            <a:spAutoFit/>
          </a:bodyPr>
          <a:lstStyle/>
          <a:p>
            <a:pPr eaLnBrk="1" hangingPunct="1"/>
            <a:endParaRPr lang="en-GB" altLang="en-US" sz="3200">
              <a:latin typeface="Arial"/>
              <a:cs typeface="Arial"/>
            </a:endParaRPr>
          </a:p>
        </p:txBody>
      </p:sp>
      <p:sp>
        <p:nvSpPr>
          <p:cNvPr id="13" name="TextBox 12">
            <a:extLst>
              <a:ext uri="{FF2B5EF4-FFF2-40B4-BE49-F238E27FC236}">
                <a16:creationId xmlns:a16="http://schemas.microsoft.com/office/drawing/2014/main" id="{B3C1810C-F14F-4118-9310-8FF5B22484F4}"/>
              </a:ext>
            </a:extLst>
          </p:cNvPr>
          <p:cNvSpPr txBox="1"/>
          <p:nvPr/>
        </p:nvSpPr>
        <p:spPr>
          <a:xfrm>
            <a:off x="218935" y="1791793"/>
            <a:ext cx="11654385" cy="1938992"/>
          </a:xfrm>
          <a:prstGeom prst="rect">
            <a:avLst/>
          </a:prstGeom>
          <a:noFill/>
        </p:spPr>
        <p:txBody>
          <a:bodyPr wrap="square" lIns="91440" tIns="45720" rIns="91440" bIns="45720" anchor="t">
            <a:spAutoFit/>
          </a:bodyPr>
          <a:lstStyle/>
          <a:p>
            <a:r>
              <a:rPr lang="en-GB" sz="2400" dirty="0">
                <a:latin typeface="Arial"/>
                <a:ea typeface="+mn-lt"/>
                <a:cs typeface="Arial"/>
              </a:rPr>
              <a:t>Both viruses and bacteria can make us ill, thinking back to what you know about viruses, what are some of the differences and similarities between the two </a:t>
            </a:r>
            <a:br>
              <a:rPr lang="en-GB" sz="2400" dirty="0">
                <a:latin typeface="Arial"/>
                <a:ea typeface="+mn-lt"/>
                <a:cs typeface="Arial"/>
              </a:rPr>
            </a:br>
            <a:r>
              <a:rPr lang="en-GB" sz="2400" dirty="0">
                <a:latin typeface="Arial"/>
                <a:ea typeface="+mn-lt"/>
                <a:cs typeface="Arial"/>
              </a:rPr>
              <a:t>pathogens and how they make us unwell?</a:t>
            </a:r>
            <a:endParaRPr lang="en-US" dirty="0">
              <a:latin typeface="Arial"/>
              <a:cs typeface="Arial"/>
            </a:endParaRPr>
          </a:p>
          <a:p>
            <a:endParaRPr lang="en-GB" sz="2400" dirty="0">
              <a:latin typeface="Arial"/>
              <a:cs typeface="Arial"/>
            </a:endParaRPr>
          </a:p>
          <a:p>
            <a:endParaRPr lang="en-US" sz="2400" dirty="0">
              <a:latin typeface="Arial"/>
              <a:cs typeface="Arial"/>
            </a:endParaRPr>
          </a:p>
        </p:txBody>
      </p:sp>
      <p:pic>
        <p:nvPicPr>
          <p:cNvPr id="6" name="Picture 2">
            <a:extLst>
              <a:ext uri="{FF2B5EF4-FFF2-40B4-BE49-F238E27FC236}">
                <a16:creationId xmlns:a16="http://schemas.microsoft.com/office/drawing/2014/main" id="{B5E15BDE-A12E-4985-9119-B70BCEDE92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5087" y="2225652"/>
            <a:ext cx="4806858" cy="4809549"/>
          </a:xfrm>
          <a:prstGeom prst="rect">
            <a:avLst/>
          </a:prstGeom>
        </p:spPr>
      </p:pic>
      <p:pic>
        <p:nvPicPr>
          <p:cNvPr id="8" name="Picture 8" descr="A picture containing fireworks&#10;&#10;Description automatically generated">
            <a:extLst>
              <a:ext uri="{FF2B5EF4-FFF2-40B4-BE49-F238E27FC236}">
                <a16:creationId xmlns:a16="http://schemas.microsoft.com/office/drawing/2014/main" id="{E0807B9A-2DCD-405A-9FD9-578DEC3C27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6781" y="2276931"/>
            <a:ext cx="4284920" cy="4305870"/>
          </a:xfrm>
          <a:prstGeom prst="rect">
            <a:avLst/>
          </a:prstGeom>
        </p:spPr>
      </p:pic>
      <p:sp>
        <p:nvSpPr>
          <p:cNvPr id="9" name="TextBox 8">
            <a:extLst>
              <a:ext uri="{FF2B5EF4-FFF2-40B4-BE49-F238E27FC236}">
                <a16:creationId xmlns:a16="http://schemas.microsoft.com/office/drawing/2014/main" id="{DD06DDAE-1E9F-412B-997C-07610BA7C715}"/>
              </a:ext>
            </a:extLst>
          </p:cNvPr>
          <p:cNvSpPr txBox="1"/>
          <p:nvPr/>
        </p:nvSpPr>
        <p:spPr>
          <a:xfrm>
            <a:off x="2337601" y="3697143"/>
            <a:ext cx="24857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200" b="1" dirty="0">
                <a:latin typeface="Arial"/>
                <a:cs typeface="Arial"/>
              </a:rPr>
              <a:t>V</a:t>
            </a:r>
            <a:endParaRPr lang="en-US" sz="7200" dirty="0">
              <a:cs typeface="Calibri" panose="020F0502020204030204"/>
            </a:endParaRPr>
          </a:p>
        </p:txBody>
      </p:sp>
      <p:sp>
        <p:nvSpPr>
          <p:cNvPr id="10" name="Rectangle 9">
            <a:extLst>
              <a:ext uri="{FF2B5EF4-FFF2-40B4-BE49-F238E27FC236}">
                <a16:creationId xmlns:a16="http://schemas.microsoft.com/office/drawing/2014/main" id="{926A43BB-2C61-4D43-B8EB-BD28116C4C98}"/>
              </a:ext>
            </a:extLst>
          </p:cNvPr>
          <p:cNvSpPr/>
          <p:nvPr/>
        </p:nvSpPr>
        <p:spPr>
          <a:xfrm>
            <a:off x="7477767" y="2762140"/>
            <a:ext cx="4395554" cy="1275641"/>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Note-pad.png">
            <a:extLst>
              <a:ext uri="{FF2B5EF4-FFF2-40B4-BE49-F238E27FC236}">
                <a16:creationId xmlns:a16="http://schemas.microsoft.com/office/drawing/2014/main" id="{84421CB3-2EA2-EC4B-A9D4-03E396B620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77054" y="2924530"/>
            <a:ext cx="596688" cy="659497"/>
          </a:xfrm>
          <a:prstGeom prst="rect">
            <a:avLst/>
          </a:prstGeom>
        </p:spPr>
      </p:pic>
      <p:sp>
        <p:nvSpPr>
          <p:cNvPr id="12" name="TextBox 11">
            <a:extLst>
              <a:ext uri="{FF2B5EF4-FFF2-40B4-BE49-F238E27FC236}">
                <a16:creationId xmlns:a16="http://schemas.microsoft.com/office/drawing/2014/main" id="{995AE02D-50E7-864D-A6B4-20316BD47717}"/>
              </a:ext>
            </a:extLst>
          </p:cNvPr>
          <p:cNvSpPr txBox="1"/>
          <p:nvPr/>
        </p:nvSpPr>
        <p:spPr>
          <a:xfrm>
            <a:off x="8324891" y="2858093"/>
            <a:ext cx="466123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solidFill>
                <a:latin typeface="Arial"/>
                <a:ea typeface="+mn-lt"/>
                <a:cs typeface="Arial"/>
              </a:rPr>
              <a:t>TASK: Use the worksheet </a:t>
            </a:r>
            <a:br>
              <a:rPr lang="en-US" sz="2000" b="1" dirty="0">
                <a:solidFill>
                  <a:schemeClr val="bg1"/>
                </a:solidFill>
                <a:latin typeface="Arial"/>
                <a:ea typeface="+mn-lt"/>
                <a:cs typeface="Arial"/>
              </a:rPr>
            </a:br>
            <a:r>
              <a:rPr lang="en-US" sz="2000" b="1" dirty="0">
                <a:solidFill>
                  <a:schemeClr val="bg1"/>
                </a:solidFill>
                <a:latin typeface="Arial"/>
                <a:ea typeface="+mn-lt"/>
                <a:cs typeface="Arial"/>
              </a:rPr>
              <a:t>to note the similarities and differences </a:t>
            </a:r>
            <a:r>
              <a:rPr lang="en-US" sz="2000" b="1" dirty="0">
                <a:latin typeface="Arial"/>
                <a:ea typeface="+mn-lt"/>
                <a:cs typeface="Arial"/>
              </a:rPr>
              <a:t> </a:t>
            </a:r>
          </a:p>
        </p:txBody>
      </p:sp>
    </p:spTree>
    <p:extLst>
      <p:ext uri="{BB962C8B-B14F-4D97-AF65-F5344CB8AC3E}">
        <p14:creationId xmlns:p14="http://schemas.microsoft.com/office/powerpoint/2010/main" val="23759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7189381-A121-7047-AC5F-E867162184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630028"/>
            <a:ext cx="3968096" cy="2700255"/>
          </a:xfrm>
          <a:prstGeom prst="rect">
            <a:avLst/>
          </a:prstGeom>
        </p:spPr>
      </p:pic>
      <p:sp>
        <p:nvSpPr>
          <p:cNvPr id="2" name="Title 1">
            <a:extLst>
              <a:ext uri="{FF2B5EF4-FFF2-40B4-BE49-F238E27FC236}">
                <a16:creationId xmlns:a16="http://schemas.microsoft.com/office/drawing/2014/main" id="{82DF4860-6361-4E74-BC58-1A6FFC575BAF}"/>
              </a:ext>
            </a:extLst>
          </p:cNvPr>
          <p:cNvSpPr>
            <a:spLocks noGrp="1"/>
          </p:cNvSpPr>
          <p:nvPr>
            <p:ph type="title" idx="4294967295"/>
          </p:nvPr>
        </p:nvSpPr>
        <p:spPr>
          <a:xfrm>
            <a:off x="294821" y="1231768"/>
            <a:ext cx="11132457" cy="625981"/>
          </a:xfrm>
        </p:spPr>
        <p:txBody>
          <a:bodyPr lIns="91440" tIns="45720" rIns="91440" bIns="45720" anchor="t"/>
          <a:lstStyle/>
          <a:p>
            <a:r>
              <a:rPr lang="en-US" sz="3200" b="1" dirty="0">
                <a:latin typeface="Arial"/>
                <a:cs typeface="Arial"/>
              </a:rPr>
              <a:t>HOW</a:t>
            </a:r>
            <a:r>
              <a:rPr lang="en-US" sz="3200" b="1" dirty="0">
                <a:latin typeface="Arial"/>
                <a:ea typeface="+mj-lt"/>
                <a:cs typeface="Arial"/>
              </a:rPr>
              <a:t> DO PATHOGENS MAKE US FEEL UNWELL?</a:t>
            </a:r>
            <a:endParaRPr lang="en-GB" sz="3200" b="1" dirty="0">
              <a:latin typeface="Arial"/>
              <a:cs typeface="Arial"/>
            </a:endParaRPr>
          </a:p>
        </p:txBody>
      </p:sp>
      <p:sp>
        <p:nvSpPr>
          <p:cNvPr id="3" name="Content Placeholder 2">
            <a:extLst>
              <a:ext uri="{FF2B5EF4-FFF2-40B4-BE49-F238E27FC236}">
                <a16:creationId xmlns:a16="http://schemas.microsoft.com/office/drawing/2014/main" id="{4A03071A-5D02-4167-B382-95570B11FE5F}"/>
              </a:ext>
            </a:extLst>
          </p:cNvPr>
          <p:cNvSpPr>
            <a:spLocks noGrp="1"/>
          </p:cNvSpPr>
          <p:nvPr>
            <p:ph idx="4294967295"/>
          </p:nvPr>
        </p:nvSpPr>
        <p:spPr>
          <a:xfrm>
            <a:off x="1302968" y="1999530"/>
            <a:ext cx="1837796" cy="616462"/>
          </a:xfrm>
        </p:spPr>
        <p:txBody>
          <a:bodyPr lIns="91440" tIns="45720" rIns="91440" bIns="45720" anchor="t">
            <a:normAutofit fontScale="92500"/>
          </a:bodyPr>
          <a:lstStyle/>
          <a:p>
            <a:pPr marL="0" indent="0" algn="ctr">
              <a:buNone/>
            </a:pPr>
            <a:r>
              <a:rPr lang="en-GB" sz="2400" b="1" dirty="0">
                <a:solidFill>
                  <a:srgbClr val="FF6E00"/>
                </a:solidFill>
                <a:latin typeface="Arial"/>
                <a:ea typeface="+mn-lt"/>
                <a:cs typeface="Arial"/>
              </a:rPr>
              <a:t>BACTERIA</a:t>
            </a:r>
            <a:r>
              <a:rPr lang="en-GB" sz="2400" dirty="0">
                <a:solidFill>
                  <a:srgbClr val="FF6E00"/>
                </a:solidFill>
                <a:latin typeface="Arial"/>
                <a:ea typeface="+mn-lt"/>
                <a:cs typeface="Arial"/>
              </a:rPr>
              <a:t> </a:t>
            </a:r>
            <a:endParaRPr lang="en-US" dirty="0">
              <a:solidFill>
                <a:srgbClr val="FF6E00"/>
              </a:solidFill>
            </a:endParaRPr>
          </a:p>
        </p:txBody>
      </p:sp>
      <p:sp>
        <p:nvSpPr>
          <p:cNvPr id="7" name="TextBox 6">
            <a:extLst>
              <a:ext uri="{FF2B5EF4-FFF2-40B4-BE49-F238E27FC236}">
                <a16:creationId xmlns:a16="http://schemas.microsoft.com/office/drawing/2014/main" id="{FDDFDC04-57BF-47AA-8E00-76CADD1484F8}"/>
              </a:ext>
            </a:extLst>
          </p:cNvPr>
          <p:cNvSpPr txBox="1"/>
          <p:nvPr/>
        </p:nvSpPr>
        <p:spPr>
          <a:xfrm>
            <a:off x="1397172" y="4699268"/>
            <a:ext cx="10511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Arial" panose="020B0604020202020204" pitchFamily="34" charset="0"/>
                <a:cs typeface="Arial" panose="020B0604020202020204" pitchFamily="34" charset="0"/>
              </a:rPr>
              <a:t>= Toxins</a:t>
            </a:r>
          </a:p>
        </p:txBody>
      </p:sp>
      <p:pic>
        <p:nvPicPr>
          <p:cNvPr id="9" name="Picture 9" descr="A picture containing necklace&#10;&#10;Description automatically generated">
            <a:extLst>
              <a:ext uri="{FF2B5EF4-FFF2-40B4-BE49-F238E27FC236}">
                <a16:creationId xmlns:a16="http://schemas.microsoft.com/office/drawing/2014/main" id="{8F478F6F-9DD8-4CBA-812A-D90456E1A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8457" y="1544758"/>
            <a:ext cx="4730186" cy="4742008"/>
          </a:xfrm>
          <a:prstGeom prst="rect">
            <a:avLst/>
          </a:prstGeom>
        </p:spPr>
      </p:pic>
      <p:pic>
        <p:nvPicPr>
          <p:cNvPr id="15" name="Picture 14">
            <a:extLst>
              <a:ext uri="{FF2B5EF4-FFF2-40B4-BE49-F238E27FC236}">
                <a16:creationId xmlns:a16="http://schemas.microsoft.com/office/drawing/2014/main" id="{EB5B2962-3011-A447-9C9D-A3EB0DEE7C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9449" y="2137317"/>
            <a:ext cx="5635073" cy="3708242"/>
          </a:xfrm>
          <a:prstGeom prst="rect">
            <a:avLst/>
          </a:prstGeom>
        </p:spPr>
      </p:pic>
      <p:sp>
        <p:nvSpPr>
          <p:cNvPr id="4" name="Content Placeholder 2">
            <a:extLst>
              <a:ext uri="{FF2B5EF4-FFF2-40B4-BE49-F238E27FC236}">
                <a16:creationId xmlns:a16="http://schemas.microsoft.com/office/drawing/2014/main" id="{7D336E3B-98DF-4C5F-AE19-5D095B644388}"/>
              </a:ext>
            </a:extLst>
          </p:cNvPr>
          <p:cNvSpPr txBox="1">
            <a:spLocks/>
          </p:cNvSpPr>
          <p:nvPr/>
        </p:nvSpPr>
        <p:spPr>
          <a:xfrm>
            <a:off x="8709319" y="1999530"/>
            <a:ext cx="1415711" cy="6164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rgbClr val="FF6E00"/>
                </a:solidFill>
                <a:latin typeface="Arial"/>
                <a:ea typeface="+mn-lt"/>
                <a:cs typeface="Arial"/>
              </a:rPr>
              <a:t>VIRUS</a:t>
            </a:r>
            <a:endParaRPr lang="en-US" b="1" dirty="0">
              <a:solidFill>
                <a:srgbClr val="FF6E00"/>
              </a:solidFill>
            </a:endParaRPr>
          </a:p>
        </p:txBody>
      </p:sp>
    </p:spTree>
    <p:extLst>
      <p:ext uri="{BB962C8B-B14F-4D97-AF65-F5344CB8AC3E}">
        <p14:creationId xmlns:p14="http://schemas.microsoft.com/office/powerpoint/2010/main" val="42758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2DD9-F85E-564A-9D05-9A5C790F6582}"/>
              </a:ext>
            </a:extLst>
          </p:cNvPr>
          <p:cNvSpPr txBox="1">
            <a:spLocks/>
          </p:cNvSpPr>
          <p:nvPr/>
        </p:nvSpPr>
        <p:spPr>
          <a:xfrm>
            <a:off x="337581" y="-159146"/>
            <a:ext cx="11489611" cy="4892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ct val="50000"/>
              </a:spcBef>
            </a:pPr>
            <a:r>
              <a:rPr lang="en-US" sz="3600" b="1" dirty="0">
                <a:solidFill>
                  <a:schemeClr val="bg1"/>
                </a:solidFill>
                <a:latin typeface="Arial"/>
                <a:cs typeface="Arial"/>
              </a:rPr>
              <a:t>CHECKPOINT TASK</a:t>
            </a:r>
          </a:p>
        </p:txBody>
      </p:sp>
      <p:sp>
        <p:nvSpPr>
          <p:cNvPr id="4" name="Rectangle 3">
            <a:extLst>
              <a:ext uri="{FF2B5EF4-FFF2-40B4-BE49-F238E27FC236}">
                <a16:creationId xmlns:a16="http://schemas.microsoft.com/office/drawing/2014/main" id="{29E7E3CC-D614-2440-A7C5-711F2B98A29C}"/>
              </a:ext>
            </a:extLst>
          </p:cNvPr>
          <p:cNvSpPr/>
          <p:nvPr/>
        </p:nvSpPr>
        <p:spPr>
          <a:xfrm>
            <a:off x="1077686" y="2970508"/>
            <a:ext cx="10433957" cy="2793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Note-pad.png">
            <a:extLst>
              <a:ext uri="{FF2B5EF4-FFF2-40B4-BE49-F238E27FC236}">
                <a16:creationId xmlns:a16="http://schemas.microsoft.com/office/drawing/2014/main" id="{B29B3DA4-750D-934B-B719-2C006CDDF5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413" y="2997203"/>
            <a:ext cx="770201" cy="873713"/>
          </a:xfrm>
          <a:prstGeom prst="rect">
            <a:avLst/>
          </a:prstGeom>
        </p:spPr>
      </p:pic>
      <p:sp>
        <p:nvSpPr>
          <p:cNvPr id="6" name="TextBox 5">
            <a:extLst>
              <a:ext uri="{FF2B5EF4-FFF2-40B4-BE49-F238E27FC236}">
                <a16:creationId xmlns:a16="http://schemas.microsoft.com/office/drawing/2014/main" id="{0346AA25-D65E-144E-AC47-E75317899976}"/>
              </a:ext>
            </a:extLst>
          </p:cNvPr>
          <p:cNvSpPr txBox="1"/>
          <p:nvPr/>
        </p:nvSpPr>
        <p:spPr>
          <a:xfrm>
            <a:off x="1746154" y="2936264"/>
            <a:ext cx="867246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1"/>
                </a:solidFill>
                <a:latin typeface="Arial"/>
                <a:ea typeface="+mn-lt"/>
                <a:cs typeface="Arial"/>
              </a:rPr>
              <a:t>TASK: </a:t>
            </a:r>
            <a:r>
              <a:rPr lang="en-GB" sz="3200" dirty="0">
                <a:solidFill>
                  <a:schemeClr val="bg1"/>
                </a:solidFill>
                <a:latin typeface="Arial"/>
                <a:cs typeface="Arial"/>
              </a:rPr>
              <a:t>Write a short paragraph to describe the main differences between bacteria and viruses. (5 marks)</a:t>
            </a:r>
          </a:p>
        </p:txBody>
      </p:sp>
    </p:spTree>
    <p:extLst>
      <p:ext uri="{BB962C8B-B14F-4D97-AF65-F5344CB8AC3E}">
        <p14:creationId xmlns:p14="http://schemas.microsoft.com/office/powerpoint/2010/main" val="2400527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530" name="Rectangle 8">
            <a:extLst>
              <a:ext uri="{FF2B5EF4-FFF2-40B4-BE49-F238E27FC236}">
                <a16:creationId xmlns:a16="http://schemas.microsoft.com/office/drawing/2014/main" id="{ED0018E0-AD92-4A07-8B21-3F49C702759B}"/>
              </a:ext>
            </a:extLst>
          </p:cNvPr>
          <p:cNvSpPr>
            <a:spLocks noChangeArrowheads="1"/>
          </p:cNvSpPr>
          <p:nvPr/>
        </p:nvSpPr>
        <p:spPr bwMode="auto">
          <a:xfrm>
            <a:off x="319536" y="961229"/>
            <a:ext cx="7775575"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nchor="t">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endParaRPr lang="en-GB" altLang="en-US" sz="3200" b="1">
              <a:latin typeface="Arial"/>
              <a:cs typeface="Arial"/>
            </a:endParaRPr>
          </a:p>
        </p:txBody>
      </p:sp>
      <p:sp>
        <p:nvSpPr>
          <p:cNvPr id="3" name="Rectangle 2">
            <a:extLst>
              <a:ext uri="{FF2B5EF4-FFF2-40B4-BE49-F238E27FC236}">
                <a16:creationId xmlns:a16="http://schemas.microsoft.com/office/drawing/2014/main" id="{FF914CA0-7ED5-4991-8948-5AC9120C2D15}"/>
              </a:ext>
            </a:extLst>
          </p:cNvPr>
          <p:cNvSpPr/>
          <p:nvPr/>
        </p:nvSpPr>
        <p:spPr>
          <a:xfrm>
            <a:off x="380723" y="1804943"/>
            <a:ext cx="11617652" cy="2246769"/>
          </a:xfrm>
          <a:prstGeom prst="rect">
            <a:avLst/>
          </a:prstGeom>
        </p:spPr>
        <p:txBody>
          <a:bodyPr wrap="square" lIns="91440" tIns="45720" rIns="91440" bIns="45720" anchor="t">
            <a:spAutoFit/>
          </a:bodyPr>
          <a:lstStyle/>
          <a:p>
            <a:pPr>
              <a:defRPr/>
            </a:pPr>
            <a:r>
              <a:rPr lang="en-US" sz="2200" dirty="0">
                <a:latin typeface="Arial"/>
                <a:cs typeface="Arial"/>
              </a:rPr>
              <a:t>As a team member of the Zero Days program you need to know about all four </a:t>
            </a:r>
            <a:br>
              <a:rPr lang="en-US" sz="2200" dirty="0">
                <a:latin typeface="Arial"/>
                <a:cs typeface="Arial"/>
              </a:rPr>
            </a:br>
            <a:r>
              <a:rPr lang="en-US" sz="2200" dirty="0">
                <a:latin typeface="Arial"/>
                <a:cs typeface="Arial"/>
              </a:rPr>
              <a:t>pathogens to be able to advise the sports teams on how pathogens cause illness and how to reduce the risk of illness.</a:t>
            </a:r>
            <a:r>
              <a:rPr lang="en-US" sz="2400" dirty="0">
                <a:latin typeface="Arial"/>
                <a:cs typeface="Arial"/>
              </a:rPr>
              <a:t> </a:t>
            </a:r>
            <a:endParaRPr lang="en-US" dirty="0">
              <a:latin typeface="Arial"/>
              <a:cs typeface="Arial"/>
            </a:endParaRPr>
          </a:p>
          <a:p>
            <a:pPr>
              <a:defRPr/>
            </a:pPr>
            <a:endParaRPr lang="en-GB" dirty="0">
              <a:latin typeface="Arial"/>
              <a:cs typeface="Arial"/>
            </a:endParaRPr>
          </a:p>
          <a:p>
            <a:pPr>
              <a:defRPr/>
            </a:pPr>
            <a:endParaRPr lang="en-GB" dirty="0">
              <a:latin typeface="Arial"/>
              <a:cs typeface="Arial"/>
            </a:endParaRPr>
          </a:p>
          <a:p>
            <a:pPr>
              <a:defRPr/>
            </a:pPr>
            <a:endParaRPr lang="en-GB" dirty="0">
              <a:latin typeface="Arial"/>
              <a:cs typeface="Arial"/>
            </a:endParaRPr>
          </a:p>
          <a:p>
            <a:pPr>
              <a:defRPr/>
            </a:pPr>
            <a:endParaRPr lang="en-GB" dirty="0">
              <a:latin typeface="Arial"/>
              <a:cs typeface="Arial"/>
            </a:endParaRPr>
          </a:p>
        </p:txBody>
      </p:sp>
      <p:sp>
        <p:nvSpPr>
          <p:cNvPr id="4" name="TextBox 3">
            <a:extLst>
              <a:ext uri="{FF2B5EF4-FFF2-40B4-BE49-F238E27FC236}">
                <a16:creationId xmlns:a16="http://schemas.microsoft.com/office/drawing/2014/main" id="{1EDE2208-8174-48FE-8B47-BDA39DBF65A1}"/>
              </a:ext>
            </a:extLst>
          </p:cNvPr>
          <p:cNvSpPr txBox="1"/>
          <p:nvPr/>
        </p:nvSpPr>
        <p:spPr>
          <a:xfrm>
            <a:off x="382130" y="5752318"/>
            <a:ext cx="11522696" cy="400110"/>
          </a:xfrm>
          <a:prstGeom prst="rect">
            <a:avLst/>
          </a:prstGeom>
          <a:noFill/>
        </p:spPr>
        <p:txBody>
          <a:bodyPr wrap="square" lIns="91440" tIns="45720" rIns="91440" bIns="45720" rtlCol="0" anchor="t">
            <a:spAutoFit/>
          </a:bodyPr>
          <a:lstStyle/>
          <a:p>
            <a:endParaRPr lang="en-GB" sz="2000">
              <a:solidFill>
                <a:srgbClr val="FF6600"/>
              </a:solidFill>
              <a:latin typeface="Arial"/>
              <a:cs typeface="Arial"/>
            </a:endParaRPr>
          </a:p>
        </p:txBody>
      </p:sp>
      <p:sp>
        <p:nvSpPr>
          <p:cNvPr id="7" name="Title 1">
            <a:extLst>
              <a:ext uri="{FF2B5EF4-FFF2-40B4-BE49-F238E27FC236}">
                <a16:creationId xmlns:a16="http://schemas.microsoft.com/office/drawing/2014/main" id="{8E2A0ECA-BC21-114C-BF51-857C61D2738C}"/>
              </a:ext>
            </a:extLst>
          </p:cNvPr>
          <p:cNvSpPr txBox="1">
            <a:spLocks/>
          </p:cNvSpPr>
          <p:nvPr/>
        </p:nvSpPr>
        <p:spPr>
          <a:xfrm>
            <a:off x="353755" y="1239043"/>
            <a:ext cx="10515600" cy="944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CHECKPOINT TASK</a:t>
            </a:r>
            <a:endParaRPr lang="en-GB" sz="3200" b="1" dirty="0">
              <a:latin typeface="Arial"/>
              <a:cs typeface="Arial"/>
            </a:endParaRPr>
          </a:p>
        </p:txBody>
      </p:sp>
      <p:sp>
        <p:nvSpPr>
          <p:cNvPr id="9" name="Rectangle 8">
            <a:extLst>
              <a:ext uri="{FF2B5EF4-FFF2-40B4-BE49-F238E27FC236}">
                <a16:creationId xmlns:a16="http://schemas.microsoft.com/office/drawing/2014/main" id="{41120B1D-E375-9447-9AC6-3429F2741E83}"/>
              </a:ext>
            </a:extLst>
          </p:cNvPr>
          <p:cNvSpPr/>
          <p:nvPr/>
        </p:nvSpPr>
        <p:spPr>
          <a:xfrm>
            <a:off x="319536" y="2988130"/>
            <a:ext cx="5527610" cy="2987001"/>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042C773C-959F-654D-88B2-A2DD46853A6A}"/>
              </a:ext>
            </a:extLst>
          </p:cNvPr>
          <p:cNvSpPr/>
          <p:nvPr/>
        </p:nvSpPr>
        <p:spPr>
          <a:xfrm>
            <a:off x="5975131" y="3189930"/>
            <a:ext cx="5801710" cy="27852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TextBox 4">
            <a:extLst>
              <a:ext uri="{FF2B5EF4-FFF2-40B4-BE49-F238E27FC236}">
                <a16:creationId xmlns:a16="http://schemas.microsoft.com/office/drawing/2014/main" id="{61389312-2203-4A26-BDAF-86B5025081CF}"/>
              </a:ext>
            </a:extLst>
          </p:cNvPr>
          <p:cNvSpPr txBox="1"/>
          <p:nvPr/>
        </p:nvSpPr>
        <p:spPr>
          <a:xfrm>
            <a:off x="702600" y="3263464"/>
            <a:ext cx="505099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solidFill>
                <a:latin typeface="Arial"/>
                <a:cs typeface="Arial"/>
              </a:rPr>
              <a:t>     TASK:​</a:t>
            </a:r>
          </a:p>
          <a:p>
            <a:pPr marL="342900" indent="-342900">
              <a:buClr>
                <a:srgbClr val="FF6E00"/>
              </a:buClr>
              <a:buFont typeface="Wingdings" pitchFamily="2" charset="2"/>
              <a:buChar char="§"/>
            </a:pPr>
            <a:r>
              <a:rPr lang="en-US" sz="2000" dirty="0">
                <a:solidFill>
                  <a:schemeClr val="bg1"/>
                </a:solidFill>
                <a:latin typeface="Arial"/>
                <a:cs typeface="Arial"/>
              </a:rPr>
              <a:t>You are going to become an expert in </a:t>
            </a:r>
            <a:br>
              <a:rPr lang="en-US" sz="2000" dirty="0">
                <a:solidFill>
                  <a:schemeClr val="bg1"/>
                </a:solidFill>
                <a:latin typeface="Arial"/>
                <a:cs typeface="Arial"/>
              </a:rPr>
            </a:br>
            <a:r>
              <a:rPr lang="en-US" sz="2000" dirty="0">
                <a:solidFill>
                  <a:schemeClr val="bg1"/>
                </a:solidFill>
                <a:latin typeface="Arial"/>
                <a:cs typeface="Arial"/>
              </a:rPr>
              <a:t>either Protists or Fungi.​</a:t>
            </a:r>
          </a:p>
          <a:p>
            <a:pPr marL="342900" indent="-342900">
              <a:buClr>
                <a:srgbClr val="FF6E00"/>
              </a:buClr>
              <a:buFont typeface="Wingdings" pitchFamily="2" charset="2"/>
              <a:buChar char="§"/>
            </a:pPr>
            <a:r>
              <a:rPr lang="en-US" sz="2000" dirty="0">
                <a:solidFill>
                  <a:schemeClr val="bg1"/>
                </a:solidFill>
                <a:latin typeface="Arial"/>
                <a:cs typeface="Arial"/>
              </a:rPr>
              <a:t>Write down the key information about </a:t>
            </a:r>
            <a:br>
              <a:rPr lang="en-US" sz="2000" dirty="0">
                <a:solidFill>
                  <a:schemeClr val="bg1"/>
                </a:solidFill>
                <a:latin typeface="Arial"/>
                <a:cs typeface="Arial"/>
              </a:rPr>
            </a:br>
            <a:r>
              <a:rPr lang="en-US" sz="2000" dirty="0">
                <a:solidFill>
                  <a:schemeClr val="bg1"/>
                </a:solidFill>
                <a:latin typeface="Arial"/>
                <a:cs typeface="Arial"/>
              </a:rPr>
              <a:t>your microbe.​</a:t>
            </a:r>
          </a:p>
          <a:p>
            <a:pPr marL="342900" indent="-342900">
              <a:buClr>
                <a:srgbClr val="FF6E00"/>
              </a:buClr>
              <a:buFont typeface="Wingdings" pitchFamily="2" charset="2"/>
              <a:buChar char="§"/>
            </a:pPr>
            <a:r>
              <a:rPr lang="en-US" sz="2000" dirty="0">
                <a:solidFill>
                  <a:schemeClr val="bg1"/>
                </a:solidFill>
                <a:latin typeface="Arial"/>
                <a:cs typeface="Arial"/>
              </a:rPr>
              <a:t>Once you have become an expert you </a:t>
            </a:r>
            <a:br>
              <a:rPr lang="en-US" sz="2000" dirty="0">
                <a:solidFill>
                  <a:schemeClr val="bg1"/>
                </a:solidFill>
                <a:latin typeface="Arial"/>
                <a:cs typeface="Arial"/>
              </a:rPr>
            </a:br>
            <a:r>
              <a:rPr lang="en-US" sz="2000" dirty="0">
                <a:solidFill>
                  <a:schemeClr val="bg1"/>
                </a:solidFill>
                <a:latin typeface="Arial"/>
                <a:cs typeface="Arial"/>
              </a:rPr>
              <a:t>are going to share your information with others in the group.</a:t>
            </a:r>
          </a:p>
        </p:txBody>
      </p:sp>
      <p:pic>
        <p:nvPicPr>
          <p:cNvPr id="13" name="Picture 12">
            <a:extLst>
              <a:ext uri="{FF2B5EF4-FFF2-40B4-BE49-F238E27FC236}">
                <a16:creationId xmlns:a16="http://schemas.microsoft.com/office/drawing/2014/main" id="{19441D16-770C-0640-B53D-6836386F46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75131" y="2988130"/>
            <a:ext cx="5801710" cy="2987001"/>
          </a:xfrm>
          <a:prstGeom prst="rect">
            <a:avLst/>
          </a:prstGeom>
        </p:spPr>
      </p:pic>
      <p:pic>
        <p:nvPicPr>
          <p:cNvPr id="10" name="Picture 9" descr="Note-pad.png">
            <a:extLst>
              <a:ext uri="{FF2B5EF4-FFF2-40B4-BE49-F238E27FC236}">
                <a16:creationId xmlns:a16="http://schemas.microsoft.com/office/drawing/2014/main" id="{3F21519F-95DA-FF49-849F-FD45902535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480" y="3319067"/>
            <a:ext cx="613190" cy="6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61EB-6BD1-B444-B119-C323B44A87F5}"/>
              </a:ext>
            </a:extLst>
          </p:cNvPr>
          <p:cNvSpPr txBox="1">
            <a:spLocks/>
          </p:cNvSpPr>
          <p:nvPr/>
        </p:nvSpPr>
        <p:spPr>
          <a:xfrm>
            <a:off x="343243" y="1185423"/>
            <a:ext cx="11601107" cy="4892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ct val="50000"/>
              </a:spcBef>
            </a:pPr>
            <a:r>
              <a:rPr lang="en-GB" altLang="en-US" sz="3600" b="1" dirty="0">
                <a:solidFill>
                  <a:schemeClr val="bg1"/>
                </a:solidFill>
                <a:latin typeface="Arial"/>
                <a:cs typeface="Arial"/>
              </a:rPr>
              <a:t>FEATURES OF FUNGI</a:t>
            </a:r>
            <a:endParaRPr lang="en-US" sz="3600" b="1" dirty="0">
              <a:solidFill>
                <a:schemeClr val="bg1"/>
              </a:solidFill>
              <a:latin typeface="Arial"/>
              <a:cs typeface="Arial"/>
            </a:endParaRPr>
          </a:p>
          <a:p>
            <a:pPr marL="571500" indent="-571500" algn="ctr">
              <a:lnSpc>
                <a:spcPct val="100000"/>
              </a:lnSpc>
              <a:buFont typeface="Wingdings" pitchFamily="2" charset="2"/>
              <a:buChar char="§"/>
            </a:pPr>
            <a:endParaRPr lang="en-GB" sz="2000" b="1" dirty="0">
              <a:solidFill>
                <a:srgbClr val="FF6E00"/>
              </a:solidFill>
              <a:latin typeface="Arial"/>
              <a:cs typeface="Arial"/>
            </a:endParaRPr>
          </a:p>
          <a:p>
            <a:pPr marL="571500" indent="-571500">
              <a:spcBef>
                <a:spcPts val="1000"/>
              </a:spcBef>
              <a:buFont typeface="Wingdings" pitchFamily="2" charset="2"/>
              <a:buChar char="§"/>
            </a:pPr>
            <a:r>
              <a:rPr lang="en-US" sz="3200" dirty="0">
                <a:solidFill>
                  <a:srgbClr val="FF6E00"/>
                </a:solidFill>
                <a:latin typeface="Arial"/>
                <a:cs typeface="Arial"/>
              </a:rPr>
              <a:t>Fungi are eukaryotes.</a:t>
            </a:r>
          </a:p>
          <a:p>
            <a:pPr marL="571500" indent="-571500">
              <a:spcBef>
                <a:spcPts val="1000"/>
              </a:spcBef>
              <a:buFont typeface="Wingdings" pitchFamily="2" charset="2"/>
              <a:buChar char="§"/>
            </a:pPr>
            <a:r>
              <a:rPr lang="en-US" sz="3200" dirty="0">
                <a:solidFill>
                  <a:srgbClr val="FF6E00"/>
                </a:solidFill>
                <a:latin typeface="Arial"/>
                <a:cs typeface="Arial"/>
              </a:rPr>
              <a:t>Unlike bacteria they have evolved a huge range of appearances from single cell yeasts to multicellular mushrooms. </a:t>
            </a:r>
          </a:p>
          <a:p>
            <a:pPr marL="571500" indent="-571500">
              <a:spcBef>
                <a:spcPts val="1000"/>
              </a:spcBef>
              <a:buFont typeface="Wingdings" pitchFamily="2" charset="2"/>
              <a:buChar char="§"/>
            </a:pPr>
            <a:r>
              <a:rPr lang="en-US" sz="3200" dirty="0">
                <a:solidFill>
                  <a:srgbClr val="FF6E00"/>
                </a:solidFill>
                <a:latin typeface="Arial"/>
                <a:cs typeface="Arial"/>
              </a:rPr>
              <a:t>The cell wall of fungi is made from chitin.</a:t>
            </a:r>
          </a:p>
          <a:p>
            <a:pPr algn="ctr">
              <a:lnSpc>
                <a:spcPct val="100000"/>
              </a:lnSpc>
            </a:pPr>
            <a:endParaRPr lang="en-US" sz="3600" b="1" dirty="0">
              <a:solidFill>
                <a:schemeClr val="bg1"/>
              </a:solidFill>
              <a:latin typeface="Arial"/>
              <a:cs typeface="Arial"/>
            </a:endParaRPr>
          </a:p>
        </p:txBody>
      </p:sp>
    </p:spTree>
    <p:extLst>
      <p:ext uri="{BB962C8B-B14F-4D97-AF65-F5344CB8AC3E}">
        <p14:creationId xmlns:p14="http://schemas.microsoft.com/office/powerpoint/2010/main" val="1943443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50" name="Text Box 23"/>
          <p:cNvSpPr txBox="1">
            <a:spLocks noChangeArrowheads="1"/>
          </p:cNvSpPr>
          <p:nvPr/>
        </p:nvSpPr>
        <p:spPr bwMode="auto">
          <a:xfrm>
            <a:off x="276464" y="1253969"/>
            <a:ext cx="7556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200" b="1" dirty="0">
                <a:latin typeface="Arial"/>
                <a:cs typeface="Arial"/>
              </a:rPr>
              <a:t>FEATURES OF FUNGI:</a:t>
            </a:r>
            <a:endParaRPr lang="en-US" sz="3200" b="1" dirty="0">
              <a:latin typeface="Arial"/>
              <a:cs typeface="Arial"/>
            </a:endParaRPr>
          </a:p>
        </p:txBody>
      </p:sp>
      <p:sp>
        <p:nvSpPr>
          <p:cNvPr id="7" name="Text Box 23"/>
          <p:cNvSpPr txBox="1">
            <a:spLocks noChangeArrowheads="1"/>
          </p:cNvSpPr>
          <p:nvPr/>
        </p:nvSpPr>
        <p:spPr bwMode="auto">
          <a:xfrm>
            <a:off x="280803" y="2020978"/>
            <a:ext cx="9154947" cy="381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a:lnSpc>
                <a:spcPct val="90000"/>
              </a:lnSpc>
              <a:spcBef>
                <a:spcPts val="1000"/>
              </a:spcBef>
              <a:buClr>
                <a:srgbClr val="FF6E00"/>
              </a:buClr>
              <a:buFont typeface="Wingdings" pitchFamily="2" charset="2"/>
              <a:buChar char="§"/>
            </a:pPr>
            <a:r>
              <a:rPr lang="en-US" sz="2400" dirty="0">
                <a:latin typeface="Arial"/>
                <a:cs typeface="Arial"/>
              </a:rPr>
              <a:t>Fungi use saprotrophic nutrition - they secrete </a:t>
            </a:r>
            <a:br>
              <a:rPr lang="en-US" sz="2400" dirty="0">
                <a:latin typeface="Arial"/>
                <a:cs typeface="Arial"/>
              </a:rPr>
            </a:br>
            <a:r>
              <a:rPr lang="en-US" sz="2400" dirty="0">
                <a:latin typeface="Arial"/>
                <a:cs typeface="Arial"/>
              </a:rPr>
              <a:t>enzymes to digest food and then absorb it.</a:t>
            </a:r>
          </a:p>
          <a:p>
            <a:pPr marL="342900" indent="-342900">
              <a:lnSpc>
                <a:spcPct val="90000"/>
              </a:lnSpc>
              <a:spcBef>
                <a:spcPts val="1000"/>
              </a:spcBef>
              <a:buClr>
                <a:srgbClr val="FF6E00"/>
              </a:buClr>
              <a:buFont typeface="Wingdings" pitchFamily="2" charset="2"/>
              <a:buChar char="§"/>
            </a:pPr>
            <a:r>
              <a:rPr lang="en-US" sz="2400" dirty="0">
                <a:latin typeface="Arial"/>
                <a:cs typeface="Arial"/>
              </a:rPr>
              <a:t>Fungi have thread like structures called hyphae.</a:t>
            </a:r>
          </a:p>
          <a:p>
            <a:pPr marL="342900" indent="-342900">
              <a:lnSpc>
                <a:spcPct val="90000"/>
              </a:lnSpc>
              <a:spcBef>
                <a:spcPts val="1000"/>
              </a:spcBef>
              <a:buClr>
                <a:srgbClr val="FF6E00"/>
              </a:buClr>
              <a:buFont typeface="Wingdings" pitchFamily="2" charset="2"/>
              <a:buChar char="§"/>
            </a:pPr>
            <a:r>
              <a:rPr lang="en-US" sz="2400" dirty="0">
                <a:latin typeface="Arial"/>
                <a:cs typeface="Arial"/>
              </a:rPr>
              <a:t>Hyphae can produce spores enabling the fungus </a:t>
            </a:r>
            <a:br>
              <a:rPr lang="en-US" sz="2400" dirty="0">
                <a:latin typeface="Arial"/>
                <a:cs typeface="Arial"/>
              </a:rPr>
            </a:br>
            <a:r>
              <a:rPr lang="en-US" sz="2400" dirty="0">
                <a:latin typeface="Arial"/>
                <a:cs typeface="Arial"/>
              </a:rPr>
              <a:t>to be easily spread.</a:t>
            </a:r>
          </a:p>
          <a:p>
            <a:pPr marL="342900" indent="-342900">
              <a:lnSpc>
                <a:spcPct val="90000"/>
              </a:lnSpc>
              <a:spcBef>
                <a:spcPts val="1000"/>
              </a:spcBef>
              <a:buClr>
                <a:srgbClr val="FF6E00"/>
              </a:buClr>
              <a:buFont typeface="Wingdings" pitchFamily="2" charset="2"/>
              <a:buChar char="§"/>
            </a:pPr>
            <a:r>
              <a:rPr lang="en-US" sz="2400" dirty="0">
                <a:latin typeface="Arial"/>
                <a:cs typeface="Arial"/>
              </a:rPr>
              <a:t>Examples include: Athletes foot, toadstools, </a:t>
            </a:r>
            <a:br>
              <a:rPr lang="en-US" sz="2400" dirty="0">
                <a:latin typeface="Arial"/>
                <a:cs typeface="Arial"/>
              </a:rPr>
            </a:br>
            <a:r>
              <a:rPr lang="en-US" sz="2400" dirty="0">
                <a:latin typeface="Arial"/>
                <a:cs typeface="Arial"/>
              </a:rPr>
              <a:t>mushrooms and </a:t>
            </a:r>
            <a:r>
              <a:rPr lang="en-US" sz="2400" dirty="0" err="1">
                <a:latin typeface="Arial"/>
                <a:cs typeface="Arial"/>
              </a:rPr>
              <a:t>moulds</a:t>
            </a:r>
            <a:r>
              <a:rPr lang="en-US" sz="2400" dirty="0">
                <a:latin typeface="Arial"/>
                <a:cs typeface="Arial"/>
              </a:rPr>
              <a:t>.</a:t>
            </a:r>
          </a:p>
          <a:p>
            <a:pPr marL="285750" indent="-285750">
              <a:lnSpc>
                <a:spcPct val="90000"/>
              </a:lnSpc>
              <a:spcBef>
                <a:spcPts val="1000"/>
              </a:spcBef>
              <a:buFont typeface="Arial"/>
              <a:buChar char="•"/>
            </a:pPr>
            <a:endParaRPr lang="en-GB" sz="2400" dirty="0">
              <a:latin typeface="Arial"/>
              <a:cs typeface="Arial"/>
            </a:endParaRPr>
          </a:p>
          <a:p>
            <a:pPr>
              <a:spcBef>
                <a:spcPct val="50000"/>
              </a:spcBef>
            </a:pPr>
            <a:endParaRPr lang="en-GB" altLang="en-US" sz="2400" dirty="0">
              <a:solidFill>
                <a:srgbClr val="FF6600"/>
              </a:solidFill>
              <a:latin typeface="Arial"/>
              <a:cs typeface="Arial"/>
            </a:endParaRPr>
          </a:p>
        </p:txBody>
      </p:sp>
      <p:pic>
        <p:nvPicPr>
          <p:cNvPr id="2" name="Picture 2" descr="A close up of a logo&#10;&#10;Description automatically generated">
            <a:extLst>
              <a:ext uri="{FF2B5EF4-FFF2-40B4-BE49-F238E27FC236}">
                <a16:creationId xmlns:a16="http://schemas.microsoft.com/office/drawing/2014/main" id="{E3B2874F-7272-4AC7-B3F3-87307B4163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7738" y="1143610"/>
            <a:ext cx="6065141" cy="6068518"/>
          </a:xfrm>
          <a:prstGeom prst="rect">
            <a:avLst/>
          </a:prstGeom>
        </p:spPr>
      </p:pic>
    </p:spTree>
    <p:extLst>
      <p:ext uri="{BB962C8B-B14F-4D97-AF65-F5344CB8AC3E}">
        <p14:creationId xmlns:p14="http://schemas.microsoft.com/office/powerpoint/2010/main" val="311584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Box 23"/>
          <p:cNvSpPr txBox="1">
            <a:spLocks noChangeArrowheads="1"/>
          </p:cNvSpPr>
          <p:nvPr/>
        </p:nvSpPr>
        <p:spPr bwMode="auto">
          <a:xfrm>
            <a:off x="275417" y="2040944"/>
            <a:ext cx="6110543" cy="470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a:lnSpc>
                <a:spcPct val="90000"/>
              </a:lnSpc>
              <a:spcBef>
                <a:spcPts val="1000"/>
              </a:spcBef>
              <a:buClr>
                <a:srgbClr val="FF6E00"/>
              </a:buClr>
              <a:buFont typeface="Wingdings" pitchFamily="2" charset="2"/>
              <a:buChar char="§"/>
            </a:pPr>
            <a:r>
              <a:rPr lang="en-US" sz="2400" dirty="0">
                <a:latin typeface="Arial"/>
                <a:cs typeface="Arial"/>
              </a:rPr>
              <a:t>Protists, or protozoa, are eukaryotes.</a:t>
            </a:r>
          </a:p>
          <a:p>
            <a:pPr marL="342900" indent="-342900">
              <a:lnSpc>
                <a:spcPct val="90000"/>
              </a:lnSpc>
              <a:spcBef>
                <a:spcPts val="1000"/>
              </a:spcBef>
              <a:buClr>
                <a:srgbClr val="FF6E00"/>
              </a:buClr>
              <a:buFont typeface="Wingdings" pitchFamily="2" charset="2"/>
              <a:buChar char="§"/>
            </a:pPr>
            <a:r>
              <a:rPr lang="en-US" sz="2400" dirty="0">
                <a:latin typeface="Arial"/>
                <a:cs typeface="Arial"/>
              </a:rPr>
              <a:t>They are single celled organisms.</a:t>
            </a:r>
          </a:p>
          <a:p>
            <a:pPr marL="342900" indent="-342900">
              <a:lnSpc>
                <a:spcPct val="90000"/>
              </a:lnSpc>
              <a:spcBef>
                <a:spcPts val="1000"/>
              </a:spcBef>
              <a:buClr>
                <a:srgbClr val="FF6E00"/>
              </a:buClr>
              <a:buFont typeface="Wingdings" pitchFamily="2" charset="2"/>
              <a:buChar char="§"/>
            </a:pPr>
            <a:r>
              <a:rPr lang="en-US" sz="2400" dirty="0">
                <a:latin typeface="Arial"/>
                <a:cs typeface="Arial"/>
              </a:rPr>
              <a:t>They can be parasitic; this means they live on or inside another organism causing harm.</a:t>
            </a:r>
          </a:p>
          <a:p>
            <a:pPr marL="342900" indent="-342900">
              <a:lnSpc>
                <a:spcPct val="90000"/>
              </a:lnSpc>
              <a:spcBef>
                <a:spcPts val="1000"/>
              </a:spcBef>
              <a:buClr>
                <a:srgbClr val="FF6E00"/>
              </a:buClr>
              <a:buFont typeface="Wingdings" pitchFamily="2" charset="2"/>
              <a:buChar char="§"/>
            </a:pPr>
            <a:r>
              <a:rPr lang="en-US" sz="2400" dirty="0">
                <a:latin typeface="Arial"/>
                <a:cs typeface="Arial"/>
              </a:rPr>
              <a:t>They can be animal-like, plant-like, or fungi-like.</a:t>
            </a:r>
          </a:p>
          <a:p>
            <a:pPr marL="342900" indent="-342900">
              <a:lnSpc>
                <a:spcPct val="90000"/>
              </a:lnSpc>
              <a:spcBef>
                <a:spcPts val="1000"/>
              </a:spcBef>
              <a:buClr>
                <a:srgbClr val="FF6E00"/>
              </a:buClr>
              <a:buFont typeface="Wingdings" pitchFamily="2" charset="2"/>
              <a:buChar char="§"/>
            </a:pPr>
            <a:r>
              <a:rPr lang="en-US" sz="2400" dirty="0">
                <a:latin typeface="Arial"/>
                <a:cs typeface="Arial"/>
              </a:rPr>
              <a:t>Malaria is a well-known illness caused by protists and transmitted by mosquitos.</a:t>
            </a:r>
            <a:endParaRPr lang="en-GB" sz="2400" dirty="0">
              <a:latin typeface="Arial"/>
              <a:cs typeface="Arial"/>
            </a:endParaRPr>
          </a:p>
          <a:p>
            <a:pPr marL="342900" indent="-342900">
              <a:spcBef>
                <a:spcPct val="50000"/>
              </a:spcBef>
              <a:buClr>
                <a:srgbClr val="FF6E00"/>
              </a:buClr>
              <a:buFont typeface="Wingdings" pitchFamily="2" charset="2"/>
              <a:buChar char="§"/>
            </a:pPr>
            <a:endParaRPr lang="en-GB" altLang="en-US" sz="2400" b="1" dirty="0">
              <a:solidFill>
                <a:srgbClr val="FF6600"/>
              </a:solidFill>
              <a:latin typeface="Arial"/>
              <a:cs typeface="Arial"/>
            </a:endParaRPr>
          </a:p>
          <a:p>
            <a:pPr algn="ctr" eaLnBrk="1" hangingPunct="1">
              <a:spcBef>
                <a:spcPct val="50000"/>
              </a:spcBef>
            </a:pPr>
            <a:endParaRPr lang="en-GB" altLang="en-US" sz="2400" b="1" dirty="0">
              <a:solidFill>
                <a:srgbClr val="FF0000"/>
              </a:solidFill>
              <a:latin typeface="Arial"/>
              <a:cs typeface="Arial"/>
            </a:endParaRPr>
          </a:p>
        </p:txBody>
      </p:sp>
      <p:sp>
        <p:nvSpPr>
          <p:cNvPr id="7" name="TextBox 6">
            <a:extLst>
              <a:ext uri="{FF2B5EF4-FFF2-40B4-BE49-F238E27FC236}">
                <a16:creationId xmlns:a16="http://schemas.microsoft.com/office/drawing/2014/main" id="{33382AEC-2B92-44F8-AB92-E81E56B7F0CA}"/>
              </a:ext>
            </a:extLst>
          </p:cNvPr>
          <p:cNvSpPr txBox="1"/>
          <p:nvPr/>
        </p:nvSpPr>
        <p:spPr>
          <a:xfrm>
            <a:off x="276798" y="2684577"/>
            <a:ext cx="6098874" cy="70788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lang="en-GB" altLang="en-US" sz="4000" b="1" i="0" u="none" strike="noStrike" kern="1200" cap="none" spc="0" normalizeH="0" baseline="0" noProof="0">
              <a:ln>
                <a:noFill/>
              </a:ln>
              <a:solidFill>
                <a:srgbClr val="FF6600"/>
              </a:solidFill>
              <a:effectLst/>
              <a:uLnTx/>
              <a:uFillTx/>
              <a:latin typeface="Arial"/>
              <a:cs typeface="Arial"/>
            </a:endParaRPr>
          </a:p>
        </p:txBody>
      </p:sp>
      <p:pic>
        <p:nvPicPr>
          <p:cNvPr id="2" name="Picture 2" descr="A picture containing fireworks&#10;&#10;Description automatically generated">
            <a:extLst>
              <a:ext uri="{FF2B5EF4-FFF2-40B4-BE49-F238E27FC236}">
                <a16:creationId xmlns:a16="http://schemas.microsoft.com/office/drawing/2014/main" id="{8AFAFCF2-0001-49CA-BF6E-62D4752BB5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9307" y="452041"/>
            <a:ext cx="6792432" cy="6777940"/>
          </a:xfrm>
          <a:prstGeom prst="rect">
            <a:avLst/>
          </a:prstGeom>
        </p:spPr>
      </p:pic>
      <p:sp>
        <p:nvSpPr>
          <p:cNvPr id="9" name="Text Box 23">
            <a:extLst>
              <a:ext uri="{FF2B5EF4-FFF2-40B4-BE49-F238E27FC236}">
                <a16:creationId xmlns:a16="http://schemas.microsoft.com/office/drawing/2014/main" id="{9F086F27-E321-8F4B-AC19-5CF7FAADB782}"/>
              </a:ext>
            </a:extLst>
          </p:cNvPr>
          <p:cNvSpPr txBox="1">
            <a:spLocks noChangeArrowheads="1"/>
          </p:cNvSpPr>
          <p:nvPr/>
        </p:nvSpPr>
        <p:spPr bwMode="auto">
          <a:xfrm>
            <a:off x="275670" y="1249869"/>
            <a:ext cx="87468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200" b="1" dirty="0">
                <a:latin typeface="Arial"/>
                <a:cs typeface="Arial"/>
              </a:rPr>
              <a:t>FEATURES OF PROTISTS:</a:t>
            </a:r>
          </a:p>
        </p:txBody>
      </p:sp>
    </p:spTree>
    <p:extLst>
      <p:ext uri="{BB962C8B-B14F-4D97-AF65-F5344CB8AC3E}">
        <p14:creationId xmlns:p14="http://schemas.microsoft.com/office/powerpoint/2010/main" val="47196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par>
                          <p:cTn id="20" fill="hold">
                            <p:stCondLst>
                              <p:cond delay="5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90763" y="1632439"/>
            <a:ext cx="5744141" cy="4119562"/>
          </a:xfrm>
        </p:spPr>
        <p:txBody>
          <a:bodyPr lIns="91440" tIns="45720" rIns="91440" bIns="45720" anchor="t">
            <a:normAutofit fontScale="92500"/>
          </a:bodyPr>
          <a:lstStyle/>
          <a:p>
            <a:pPr>
              <a:lnSpc>
                <a:spcPct val="100000"/>
              </a:lnSpc>
              <a:spcBef>
                <a:spcPts val="0"/>
              </a:spcBef>
              <a:buClr>
                <a:srgbClr val="FF6E00"/>
              </a:buClr>
              <a:buFont typeface="Wingdings" pitchFamily="2" charset="2"/>
              <a:buChar char="§"/>
            </a:pPr>
            <a:endParaRPr lang="en-US" sz="2400" b="1" dirty="0">
              <a:latin typeface="Arial"/>
              <a:ea typeface="+mn-lt"/>
              <a:cs typeface="Arial"/>
            </a:endParaRPr>
          </a:p>
          <a:p>
            <a:pPr>
              <a:lnSpc>
                <a:spcPct val="100000"/>
              </a:lnSpc>
              <a:spcBef>
                <a:spcPts val="0"/>
              </a:spcBef>
              <a:buClr>
                <a:srgbClr val="FF6E00"/>
              </a:buClr>
              <a:buFont typeface="Wingdings" pitchFamily="2" charset="2"/>
              <a:buChar char="§"/>
            </a:pPr>
            <a:r>
              <a:rPr lang="en-US" sz="2400" dirty="0">
                <a:latin typeface="Arial"/>
                <a:cs typeface="Arial"/>
              </a:rPr>
              <a:t>A healthy person is bitten by an infected mosquito.</a:t>
            </a:r>
            <a:endParaRPr lang="en-US" sz="2400" dirty="0">
              <a:latin typeface="Arial"/>
              <a:ea typeface="+mn-lt"/>
              <a:cs typeface="Arial"/>
            </a:endParaRPr>
          </a:p>
          <a:p>
            <a:pPr>
              <a:lnSpc>
                <a:spcPct val="100000"/>
              </a:lnSpc>
              <a:spcBef>
                <a:spcPts val="0"/>
              </a:spcBef>
              <a:buClr>
                <a:srgbClr val="FF6E00"/>
              </a:buClr>
              <a:buFont typeface="Wingdings" pitchFamily="2" charset="2"/>
              <a:buChar char="§"/>
            </a:pPr>
            <a:r>
              <a:rPr lang="en-US" sz="2400" dirty="0">
                <a:latin typeface="Arial"/>
                <a:cs typeface="Arial"/>
              </a:rPr>
              <a:t>The parasite is injected into the blood stream.</a:t>
            </a:r>
            <a:endParaRPr lang="en-US" sz="2400" dirty="0">
              <a:latin typeface="Arial"/>
              <a:ea typeface="+mn-lt"/>
              <a:cs typeface="Arial"/>
            </a:endParaRPr>
          </a:p>
          <a:p>
            <a:pPr>
              <a:lnSpc>
                <a:spcPct val="100000"/>
              </a:lnSpc>
              <a:spcBef>
                <a:spcPts val="0"/>
              </a:spcBef>
              <a:buClr>
                <a:srgbClr val="FF6E00"/>
              </a:buClr>
              <a:buFont typeface="Wingdings" pitchFamily="2" charset="2"/>
              <a:buChar char="§"/>
            </a:pPr>
            <a:r>
              <a:rPr lang="en-US" sz="2400" dirty="0">
                <a:latin typeface="Arial"/>
                <a:cs typeface="Arial"/>
              </a:rPr>
              <a:t>The parasite invades the liver and red blood cells causing the illness to develop.</a:t>
            </a:r>
            <a:endParaRPr lang="en-US" sz="2400" dirty="0">
              <a:latin typeface="Arial"/>
              <a:ea typeface="+mn-lt"/>
              <a:cs typeface="Arial"/>
            </a:endParaRPr>
          </a:p>
          <a:p>
            <a:pPr>
              <a:lnSpc>
                <a:spcPct val="100000"/>
              </a:lnSpc>
              <a:spcBef>
                <a:spcPts val="0"/>
              </a:spcBef>
              <a:buClr>
                <a:srgbClr val="FF6E00"/>
              </a:buClr>
              <a:buFont typeface="Wingdings" pitchFamily="2" charset="2"/>
              <a:buChar char="§"/>
            </a:pPr>
            <a:r>
              <a:rPr lang="en-US" sz="2400" dirty="0">
                <a:latin typeface="Arial"/>
                <a:cs typeface="Arial"/>
              </a:rPr>
              <a:t>If a mosquito feeds on the blood of an infected person, the parasite enters </a:t>
            </a:r>
            <a:br>
              <a:rPr lang="en-US" sz="2400" dirty="0">
                <a:latin typeface="Arial"/>
                <a:cs typeface="Arial"/>
              </a:rPr>
            </a:br>
            <a:r>
              <a:rPr lang="en-US" sz="2400" dirty="0">
                <a:latin typeface="Arial"/>
                <a:cs typeface="Arial"/>
              </a:rPr>
              <a:t>the mosquito.</a:t>
            </a:r>
            <a:endParaRPr lang="en-US" sz="2400" dirty="0">
              <a:latin typeface="Arial"/>
              <a:ea typeface="+mn-lt"/>
              <a:cs typeface="Arial"/>
            </a:endParaRPr>
          </a:p>
          <a:p>
            <a:pPr>
              <a:lnSpc>
                <a:spcPct val="100000"/>
              </a:lnSpc>
              <a:spcBef>
                <a:spcPts val="0"/>
              </a:spcBef>
              <a:buClr>
                <a:srgbClr val="FF6E00"/>
              </a:buClr>
              <a:buFont typeface="Wingdings" pitchFamily="2" charset="2"/>
              <a:buChar char="§"/>
            </a:pPr>
            <a:r>
              <a:rPr lang="en-US" sz="2400" dirty="0">
                <a:latin typeface="Arial"/>
                <a:cs typeface="Arial"/>
              </a:rPr>
              <a:t>When the mosquito feeds on a healthy person, the parasite is passed on.</a:t>
            </a:r>
            <a:endParaRPr lang="en-GB" dirty="0">
              <a:latin typeface="Arial"/>
              <a:cs typeface="Arial"/>
            </a:endParaRPr>
          </a:p>
        </p:txBody>
      </p:sp>
      <p:pic>
        <p:nvPicPr>
          <p:cNvPr id="7" name="Picture 7" descr="A close up of a logo&#10;&#10;Description automatically generated">
            <a:extLst>
              <a:ext uri="{FF2B5EF4-FFF2-40B4-BE49-F238E27FC236}">
                <a16:creationId xmlns:a16="http://schemas.microsoft.com/office/drawing/2014/main" id="{73F62DF8-7EEF-4F0D-98DF-1459A8D6AEDE}"/>
              </a:ext>
            </a:extLst>
          </p:cNvPr>
          <p:cNvPicPr>
            <a:picLocks noChangeAspect="1"/>
          </p:cNvPicPr>
          <p:nvPr/>
        </p:nvPicPr>
        <p:blipFill>
          <a:blip r:embed="rId4"/>
          <a:stretch>
            <a:fillRect/>
          </a:stretch>
        </p:blipFill>
        <p:spPr>
          <a:xfrm>
            <a:off x="6003472" y="1602443"/>
            <a:ext cx="6188528" cy="4481387"/>
          </a:xfrm>
          <a:prstGeom prst="rect">
            <a:avLst/>
          </a:prstGeom>
        </p:spPr>
      </p:pic>
      <p:sp>
        <p:nvSpPr>
          <p:cNvPr id="6" name="Title 1">
            <a:extLst>
              <a:ext uri="{FF2B5EF4-FFF2-40B4-BE49-F238E27FC236}">
                <a16:creationId xmlns:a16="http://schemas.microsoft.com/office/drawing/2014/main" id="{C4C13F80-9904-FE44-9935-0A7A88E3537B}"/>
              </a:ext>
            </a:extLst>
          </p:cNvPr>
          <p:cNvSpPr txBox="1">
            <a:spLocks/>
          </p:cNvSpPr>
          <p:nvPr/>
        </p:nvSpPr>
        <p:spPr>
          <a:xfrm>
            <a:off x="290763" y="1268039"/>
            <a:ext cx="11541918" cy="5902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LIFE CYCLE OF MALARIAL PROTISTS</a:t>
            </a:r>
            <a:endParaRPr lang="en-GB" sz="3200" b="1" dirty="0">
              <a:latin typeface="Arial"/>
              <a:cs typeface="Arial"/>
            </a:endParaRPr>
          </a:p>
        </p:txBody>
      </p:sp>
    </p:spTree>
    <p:extLst>
      <p:ext uri="{BB962C8B-B14F-4D97-AF65-F5344CB8AC3E}">
        <p14:creationId xmlns:p14="http://schemas.microsoft.com/office/powerpoint/2010/main" val="906323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61EB-6BD1-B444-B119-C323B44A87F5}"/>
              </a:ext>
            </a:extLst>
          </p:cNvPr>
          <p:cNvSpPr txBox="1">
            <a:spLocks/>
          </p:cNvSpPr>
          <p:nvPr/>
        </p:nvSpPr>
        <p:spPr>
          <a:xfrm>
            <a:off x="343244" y="1593988"/>
            <a:ext cx="5629539" cy="4892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Bef>
                <a:spcPts val="0"/>
              </a:spcBef>
              <a:spcAft>
                <a:spcPts val="600"/>
              </a:spcAft>
              <a:defRPr/>
            </a:pPr>
            <a:endParaRPr lang="en-US" sz="2000" dirty="0">
              <a:latin typeface="Calibri" panose="020F0502020204030204"/>
            </a:endParaRPr>
          </a:p>
          <a:p>
            <a:pPr lvl="0">
              <a:spcBef>
                <a:spcPts val="0"/>
              </a:spcBef>
              <a:spcAft>
                <a:spcPts val="600"/>
              </a:spcAft>
              <a:defRPr/>
            </a:pPr>
            <a:r>
              <a:rPr lang="en-US" sz="2400" dirty="0">
                <a:latin typeface="Calibri" panose="020F0502020204030204"/>
              </a:rPr>
              <a:t>Zero Days is all about preventing illness. If you were responsible for briefing one of the INEOS sports teams, make a list of the actions you would suggest individuals take </a:t>
            </a:r>
            <a:br>
              <a:rPr lang="en-US" sz="2400" dirty="0">
                <a:latin typeface="Calibri" panose="020F0502020204030204"/>
              </a:rPr>
            </a:br>
            <a:r>
              <a:rPr lang="en-US" sz="2400" dirty="0">
                <a:latin typeface="Calibri" panose="020F0502020204030204"/>
              </a:rPr>
              <a:t>to avoid getting ill.</a:t>
            </a:r>
          </a:p>
          <a:p>
            <a:pPr lvl="0">
              <a:spcBef>
                <a:spcPts val="0"/>
              </a:spcBef>
              <a:spcAft>
                <a:spcPts val="600"/>
              </a:spcAft>
              <a:defRPr/>
            </a:pPr>
            <a:endParaRPr lang="en-US" sz="2400" dirty="0">
              <a:latin typeface="Calibri" panose="020F0502020204030204"/>
            </a:endParaRPr>
          </a:p>
          <a:p>
            <a:pPr lvl="0">
              <a:spcBef>
                <a:spcPts val="0"/>
              </a:spcBef>
              <a:spcAft>
                <a:spcPts val="600"/>
              </a:spcAft>
              <a:defRPr/>
            </a:pPr>
            <a:r>
              <a:rPr lang="en-US" sz="2400" b="1" dirty="0">
                <a:solidFill>
                  <a:srgbClr val="FF6E00"/>
                </a:solidFill>
                <a:latin typeface="Calibri" panose="020F0502020204030204"/>
              </a:rPr>
              <a:t>TIP: </a:t>
            </a:r>
            <a:r>
              <a:rPr lang="en-US" sz="2400" dirty="0">
                <a:latin typeface="Calibri" panose="020F0502020204030204"/>
              </a:rPr>
              <a:t>Think about the ways in which pathogens are spread and how you can</a:t>
            </a:r>
            <a:br>
              <a:rPr lang="en-US" sz="2400" dirty="0">
                <a:latin typeface="Calibri" panose="020F0502020204030204"/>
              </a:rPr>
            </a:br>
            <a:r>
              <a:rPr lang="en-US" sz="2400" dirty="0">
                <a:latin typeface="Calibri" panose="020F0502020204030204"/>
              </a:rPr>
              <a:t>stop team members being infected.</a:t>
            </a:r>
          </a:p>
          <a:p>
            <a:pPr algn="ctr">
              <a:lnSpc>
                <a:spcPct val="100000"/>
              </a:lnSpc>
            </a:pPr>
            <a:endParaRPr lang="en-US" sz="3600" b="1" dirty="0">
              <a:solidFill>
                <a:schemeClr val="bg1"/>
              </a:solidFill>
              <a:latin typeface="Arial"/>
              <a:cs typeface="Arial"/>
            </a:endParaRPr>
          </a:p>
        </p:txBody>
      </p:sp>
      <p:pic>
        <p:nvPicPr>
          <p:cNvPr id="3" name="Picture 2" descr="A group of people sitting at a table&#10;&#10;Description automatically generated">
            <a:extLst>
              <a:ext uri="{FF2B5EF4-FFF2-40B4-BE49-F238E27FC236}">
                <a16:creationId xmlns:a16="http://schemas.microsoft.com/office/drawing/2014/main" id="{A28B4195-3EB5-1345-802B-7E105A2924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98" t="-349"/>
          <a:stretch/>
        </p:blipFill>
        <p:spPr>
          <a:xfrm>
            <a:off x="6673174" y="1298518"/>
            <a:ext cx="5219282" cy="4535456"/>
          </a:xfrm>
          <a:prstGeom prst="rect">
            <a:avLst/>
          </a:prstGeom>
        </p:spPr>
      </p:pic>
      <p:sp>
        <p:nvSpPr>
          <p:cNvPr id="4" name="TextBox 3">
            <a:extLst>
              <a:ext uri="{FF2B5EF4-FFF2-40B4-BE49-F238E27FC236}">
                <a16:creationId xmlns:a16="http://schemas.microsoft.com/office/drawing/2014/main" id="{E81825E7-D4A2-9644-88D5-382512D5354E}"/>
              </a:ext>
            </a:extLst>
          </p:cNvPr>
          <p:cNvSpPr txBox="1"/>
          <p:nvPr/>
        </p:nvSpPr>
        <p:spPr>
          <a:xfrm>
            <a:off x="344993" y="1118590"/>
            <a:ext cx="907138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Arial"/>
                <a:cs typeface="Arial"/>
              </a:rPr>
              <a:t>HOW CAN WE PREVENT </a:t>
            </a:r>
            <a:br>
              <a:rPr lang="en-US" sz="2800" b="1" dirty="0">
                <a:latin typeface="Arial"/>
                <a:cs typeface="Arial"/>
              </a:rPr>
            </a:br>
            <a:r>
              <a:rPr lang="en-US" sz="2800" b="1" dirty="0">
                <a:latin typeface="Arial"/>
                <a:cs typeface="Arial"/>
              </a:rPr>
              <a:t>INFECTION?</a:t>
            </a:r>
            <a:endParaRPr lang="en-US" sz="2800" dirty="0">
              <a:latin typeface="Arial"/>
              <a:cs typeface="Arial"/>
            </a:endParaRPr>
          </a:p>
        </p:txBody>
      </p:sp>
    </p:spTree>
    <p:extLst>
      <p:ext uri="{BB962C8B-B14F-4D97-AF65-F5344CB8AC3E}">
        <p14:creationId xmlns:p14="http://schemas.microsoft.com/office/powerpoint/2010/main" val="142697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6" descr="A group of people posing for the camera&#10;&#10;Description automatically generated">
            <a:extLst>
              <a:ext uri="{FF2B5EF4-FFF2-40B4-BE49-F238E27FC236}">
                <a16:creationId xmlns:a16="http://schemas.microsoft.com/office/drawing/2014/main" id="{80270ECA-F711-4EB7-8B8B-D0AEDE8EC2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0936" y="1533793"/>
            <a:ext cx="6667795" cy="4437556"/>
          </a:xfrm>
          <a:prstGeom prst="rect">
            <a:avLst/>
          </a:prstGeom>
        </p:spPr>
      </p:pic>
      <p:sp>
        <p:nvSpPr>
          <p:cNvPr id="2" name="Title 1">
            <a:extLst>
              <a:ext uri="{FF2B5EF4-FFF2-40B4-BE49-F238E27FC236}">
                <a16:creationId xmlns:a16="http://schemas.microsoft.com/office/drawing/2014/main" id="{F8B713D2-7733-44ED-AD77-38E0E8ABF46D}"/>
              </a:ext>
            </a:extLst>
          </p:cNvPr>
          <p:cNvSpPr>
            <a:spLocks noGrp="1"/>
          </p:cNvSpPr>
          <p:nvPr>
            <p:ph type="title" idx="4294967295"/>
          </p:nvPr>
        </p:nvSpPr>
        <p:spPr>
          <a:xfrm>
            <a:off x="259445" y="1105566"/>
            <a:ext cx="11514501" cy="856454"/>
          </a:xfrm>
        </p:spPr>
        <p:txBody>
          <a:bodyPr vert="horz" lIns="91440" tIns="45720" rIns="91440" bIns="45720" rtlCol="0" anchor="ctr">
            <a:normAutofit/>
          </a:bodyPr>
          <a:lstStyle/>
          <a:p>
            <a:r>
              <a:rPr lang="en-US" sz="3200" b="1" dirty="0">
                <a:latin typeface="Arial"/>
                <a:ea typeface="+mj-lt"/>
                <a:cs typeface="Arial"/>
              </a:rPr>
              <a:t>HOW DO YOU KEEP WINNING IN SPORT?</a:t>
            </a:r>
            <a:endParaRPr lang="en-US" sz="3200" b="1" dirty="0">
              <a:latin typeface="Arial"/>
              <a:cs typeface="Arial"/>
            </a:endParaRPr>
          </a:p>
        </p:txBody>
      </p:sp>
      <p:sp>
        <p:nvSpPr>
          <p:cNvPr id="3" name="TextBox 2">
            <a:extLst>
              <a:ext uri="{FF2B5EF4-FFF2-40B4-BE49-F238E27FC236}">
                <a16:creationId xmlns:a16="http://schemas.microsoft.com/office/drawing/2014/main" id="{0A6DC776-DFE3-4D30-954F-D829957AF626}"/>
              </a:ext>
            </a:extLst>
          </p:cNvPr>
          <p:cNvSpPr txBox="1"/>
          <p:nvPr/>
        </p:nvSpPr>
        <p:spPr>
          <a:xfrm>
            <a:off x="260974" y="2783075"/>
            <a:ext cx="431102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ea typeface="+mn-lt"/>
                <a:cs typeface="Arial"/>
              </a:rPr>
              <a:t>It’s 2015, the INEOS Grenadiers (formerly Team Sky) cycling team had another very successful winning season</a:t>
            </a:r>
            <a:endParaRPr lang="en-US" sz="2400" dirty="0">
              <a:latin typeface="Arial"/>
              <a:cs typeface="Arial"/>
            </a:endParaRPr>
          </a:p>
        </p:txBody>
      </p:sp>
    </p:spTree>
    <p:extLst>
      <p:ext uri="{BB962C8B-B14F-4D97-AF65-F5344CB8AC3E}">
        <p14:creationId xmlns:p14="http://schemas.microsoft.com/office/powerpoint/2010/main" val="336784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Box 23">
            <a:extLst>
              <a:ext uri="{FF2B5EF4-FFF2-40B4-BE49-F238E27FC236}">
                <a16:creationId xmlns:a16="http://schemas.microsoft.com/office/drawing/2014/main" id="{DF13509A-4D37-445C-8C00-8FED226E690D}"/>
              </a:ext>
            </a:extLst>
          </p:cNvPr>
          <p:cNvSpPr txBox="1">
            <a:spLocks noChangeArrowheads="1"/>
          </p:cNvSpPr>
          <p:nvPr/>
        </p:nvSpPr>
        <p:spPr bwMode="auto">
          <a:xfrm>
            <a:off x="342565" y="1121874"/>
            <a:ext cx="7556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GB" altLang="en-US" sz="3200" b="1">
              <a:latin typeface="Arial"/>
              <a:cs typeface="Arial"/>
            </a:endParaRPr>
          </a:p>
        </p:txBody>
      </p:sp>
      <p:sp>
        <p:nvSpPr>
          <p:cNvPr id="4" name="TextBox 3">
            <a:extLst>
              <a:ext uri="{FF2B5EF4-FFF2-40B4-BE49-F238E27FC236}">
                <a16:creationId xmlns:a16="http://schemas.microsoft.com/office/drawing/2014/main" id="{FB6B936B-BE30-48C0-B51D-548B94CA0675}"/>
              </a:ext>
            </a:extLst>
          </p:cNvPr>
          <p:cNvSpPr txBox="1"/>
          <p:nvPr/>
        </p:nvSpPr>
        <p:spPr>
          <a:xfrm>
            <a:off x="344993" y="1118590"/>
            <a:ext cx="90713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latin typeface="Arial"/>
                <a:cs typeface="Arial"/>
              </a:rPr>
              <a:t>HOW CAN WE PREVENT INFECTION?</a:t>
            </a:r>
            <a:endParaRPr lang="en-US" sz="2800" dirty="0">
              <a:solidFill>
                <a:schemeClr val="bg1"/>
              </a:solidFill>
              <a:latin typeface="Arial"/>
              <a:cs typeface="Arial"/>
            </a:endParaRPr>
          </a:p>
        </p:txBody>
      </p:sp>
      <p:sp>
        <p:nvSpPr>
          <p:cNvPr id="5" name="TextBox 4">
            <a:extLst>
              <a:ext uri="{FF2B5EF4-FFF2-40B4-BE49-F238E27FC236}">
                <a16:creationId xmlns:a16="http://schemas.microsoft.com/office/drawing/2014/main" id="{AC8DCA1A-117C-4930-BF85-C507BCD54F1A}"/>
              </a:ext>
            </a:extLst>
          </p:cNvPr>
          <p:cNvSpPr txBox="1"/>
          <p:nvPr/>
        </p:nvSpPr>
        <p:spPr>
          <a:xfrm>
            <a:off x="-7153146" y="2195805"/>
            <a:ext cx="663812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rgbClr val="FF6E00"/>
              </a:buClr>
              <a:buFont typeface="Wingdings" pitchFamily="2" charset="2"/>
              <a:buChar char="§"/>
            </a:pPr>
            <a:r>
              <a:rPr lang="en-US" sz="2400" dirty="0">
                <a:latin typeface="Arial"/>
                <a:cs typeface="Arial"/>
              </a:rPr>
              <a:t>Wash hands thoroughly with soap and water.​</a:t>
            </a:r>
            <a:endParaRPr lang="en-US" sz="2400" dirty="0">
              <a:cs typeface="Calibri" panose="020F0502020204030204"/>
            </a:endParaRPr>
          </a:p>
          <a:p>
            <a:pPr marL="342900" indent="-342900">
              <a:buClr>
                <a:srgbClr val="FF6E00"/>
              </a:buClr>
              <a:buFont typeface="Wingdings" pitchFamily="2" charset="2"/>
              <a:buChar char="§"/>
            </a:pPr>
            <a:r>
              <a:rPr lang="en-US" sz="2400" dirty="0">
                <a:latin typeface="Arial"/>
                <a:cs typeface="Arial"/>
              </a:rPr>
              <a:t>Avoid touching your eyes, nose and mouth with your hands, as this could allow viruses from surfaces you touch to enter the body.​</a:t>
            </a:r>
          </a:p>
          <a:p>
            <a:pPr marL="342900" indent="-342900">
              <a:buClr>
                <a:srgbClr val="FF6E00"/>
              </a:buClr>
              <a:buFont typeface="Wingdings" pitchFamily="2" charset="2"/>
              <a:buChar char="§"/>
            </a:pPr>
            <a:r>
              <a:rPr lang="en-US" sz="2400" dirty="0">
                <a:latin typeface="Arial"/>
                <a:cs typeface="Arial"/>
              </a:rPr>
              <a:t>Avoid close contact with people.​</a:t>
            </a:r>
          </a:p>
          <a:p>
            <a:pPr marL="342900" indent="-342900">
              <a:buClr>
                <a:srgbClr val="FF6E00"/>
              </a:buClr>
              <a:buFont typeface="Wingdings" pitchFamily="2" charset="2"/>
              <a:buChar char="§"/>
            </a:pPr>
            <a:r>
              <a:rPr lang="en-US" sz="2400" dirty="0">
                <a:latin typeface="Arial"/>
                <a:cs typeface="Arial"/>
              </a:rPr>
              <a:t>If you are ill, report it and stay home.​</a:t>
            </a:r>
          </a:p>
          <a:p>
            <a:pPr marL="342900" indent="-342900">
              <a:buClr>
                <a:srgbClr val="FF6E00"/>
              </a:buClr>
              <a:buFont typeface="Wingdings" pitchFamily="2" charset="2"/>
              <a:buChar char="§"/>
            </a:pPr>
            <a:r>
              <a:rPr lang="en-US" sz="2400" dirty="0">
                <a:latin typeface="Arial"/>
                <a:cs typeface="Arial"/>
              </a:rPr>
              <a:t>Cough or sneeze into your elbow or a tissue and throw it in the bin. ​</a:t>
            </a:r>
          </a:p>
          <a:p>
            <a:pPr marL="342900" indent="-342900">
              <a:buClr>
                <a:srgbClr val="FF6E00"/>
              </a:buClr>
              <a:buFont typeface="Wingdings" pitchFamily="2" charset="2"/>
              <a:buChar char="§"/>
            </a:pPr>
            <a:r>
              <a:rPr lang="en-US" sz="2400" dirty="0">
                <a:latin typeface="Arial"/>
                <a:cs typeface="Arial"/>
              </a:rPr>
              <a:t>Clean and disinfect frequently touched surfaces.</a:t>
            </a:r>
          </a:p>
        </p:txBody>
      </p:sp>
    </p:spTree>
    <p:extLst>
      <p:ext uri="{BB962C8B-B14F-4D97-AF65-F5344CB8AC3E}">
        <p14:creationId xmlns:p14="http://schemas.microsoft.com/office/powerpoint/2010/main" val="1192684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E6139-BBBC-7946-A794-B29E9B7E263F}"/>
              </a:ext>
            </a:extLst>
          </p:cNvPr>
          <p:cNvSpPr txBox="1">
            <a:spLocks/>
          </p:cNvSpPr>
          <p:nvPr/>
        </p:nvSpPr>
        <p:spPr>
          <a:xfrm>
            <a:off x="2589017" y="3003987"/>
            <a:ext cx="6620781" cy="164623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Arial"/>
                <a:cs typeface="Arial"/>
              </a:rPr>
              <a:t>POSTER IMAGES</a:t>
            </a:r>
          </a:p>
          <a:p>
            <a:pPr algn="ctr"/>
            <a:endParaRPr lang="en-US" sz="3200" b="1" dirty="0">
              <a:latin typeface="Arial"/>
              <a:cs typeface="Arial"/>
            </a:endParaRPr>
          </a:p>
          <a:p>
            <a:pPr algn="ctr"/>
            <a:r>
              <a:rPr lang="en-US" sz="3200" b="1" dirty="0">
                <a:latin typeface="Arial"/>
                <a:ea typeface="+mj-lt"/>
                <a:cs typeface="Arial"/>
              </a:rPr>
              <a:t>When they are signed off </a:t>
            </a:r>
            <a:br>
              <a:rPr lang="en-US" sz="3200" dirty="0">
                <a:latin typeface="Arial"/>
                <a:cs typeface="Arial"/>
              </a:rPr>
            </a:br>
            <a:endParaRPr lang="en-US" sz="3200" dirty="0">
              <a:latin typeface="Arial"/>
              <a:cs typeface="Arial"/>
            </a:endParaRPr>
          </a:p>
        </p:txBody>
      </p:sp>
    </p:spTree>
    <p:extLst>
      <p:ext uri="{BB962C8B-B14F-4D97-AF65-F5344CB8AC3E}">
        <p14:creationId xmlns:p14="http://schemas.microsoft.com/office/powerpoint/2010/main" val="3270410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5A90-5549-4C6D-A93E-D097FE07A752}"/>
              </a:ext>
            </a:extLst>
          </p:cNvPr>
          <p:cNvSpPr>
            <a:spLocks noGrp="1"/>
          </p:cNvSpPr>
          <p:nvPr>
            <p:ph type="title" idx="4294967295"/>
          </p:nvPr>
        </p:nvSpPr>
        <p:spPr>
          <a:xfrm>
            <a:off x="348343" y="956062"/>
            <a:ext cx="6620781" cy="1646237"/>
          </a:xfrm>
        </p:spPr>
        <p:txBody>
          <a:bodyPr vert="horz" lIns="91440" tIns="45720" rIns="91440" bIns="45720" rtlCol="0" anchor="ctr">
            <a:normAutofit/>
          </a:bodyPr>
          <a:lstStyle/>
          <a:p>
            <a:r>
              <a:rPr lang="en-US" sz="3200" b="1" dirty="0">
                <a:latin typeface="Arial"/>
                <a:cs typeface="Arial"/>
              </a:rPr>
              <a:t>CALL</a:t>
            </a:r>
            <a:r>
              <a:rPr lang="en-US" sz="3200" b="1" dirty="0">
                <a:latin typeface="Arial"/>
                <a:ea typeface="+mj-lt"/>
                <a:cs typeface="Arial"/>
              </a:rPr>
              <a:t> TO ACTION </a:t>
            </a:r>
            <a:br>
              <a:rPr lang="en-US" sz="3200" kern="1200" dirty="0">
                <a:latin typeface="Arial"/>
                <a:cs typeface="Arial"/>
              </a:rPr>
            </a:br>
            <a:endParaRPr lang="en-US" sz="3200" kern="1200" dirty="0">
              <a:solidFill>
                <a:schemeClr val="tx1"/>
              </a:solidFill>
              <a:latin typeface="Arial"/>
              <a:cs typeface="Arial"/>
            </a:endParaRPr>
          </a:p>
        </p:txBody>
      </p:sp>
      <p:sp>
        <p:nvSpPr>
          <p:cNvPr id="5" name="TextBox 4">
            <a:extLst>
              <a:ext uri="{FF2B5EF4-FFF2-40B4-BE49-F238E27FC236}">
                <a16:creationId xmlns:a16="http://schemas.microsoft.com/office/drawing/2014/main" id="{162ED48D-791D-4169-9FA8-042F81A93045}"/>
              </a:ext>
            </a:extLst>
          </p:cNvPr>
          <p:cNvSpPr txBox="1"/>
          <p:nvPr/>
        </p:nvSpPr>
        <p:spPr>
          <a:xfrm>
            <a:off x="418002" y="4668803"/>
            <a:ext cx="10623150" cy="1842261"/>
          </a:xfrm>
          <a:prstGeom prst="rect">
            <a:avLst/>
          </a:prstGeom>
        </p:spPr>
        <p:txBody>
          <a:bodyPr vert="horz" lIns="91440" tIns="45720" rIns="91440" bIns="45720" rtlCol="0" anchor="ctr">
            <a:normAutofit/>
          </a:bodyPr>
          <a:lstStyle/>
          <a:p>
            <a:pPr>
              <a:lnSpc>
                <a:spcPct val="90000"/>
              </a:lnSpc>
              <a:spcAft>
                <a:spcPts val="600"/>
              </a:spcAft>
            </a:pPr>
            <a:endParaRPr lang="en-US" sz="2400">
              <a:latin typeface="Arial"/>
              <a:cs typeface="Arial"/>
            </a:endParaRPr>
          </a:p>
        </p:txBody>
      </p:sp>
      <p:sp>
        <p:nvSpPr>
          <p:cNvPr id="41" name="TextBox 40">
            <a:extLst>
              <a:ext uri="{FF2B5EF4-FFF2-40B4-BE49-F238E27FC236}">
                <a16:creationId xmlns:a16="http://schemas.microsoft.com/office/drawing/2014/main" id="{5C080412-DBBD-4B3C-9CC9-D80879836F66}"/>
              </a:ext>
            </a:extLst>
          </p:cNvPr>
          <p:cNvSpPr txBox="1"/>
          <p:nvPr/>
        </p:nvSpPr>
        <p:spPr>
          <a:xfrm>
            <a:off x="7037520" y="4321062"/>
            <a:ext cx="1243846" cy="276999"/>
          </a:xfrm>
          <a:prstGeom prst="rect">
            <a:avLst/>
          </a:prstGeom>
          <a:noFill/>
        </p:spPr>
        <p:txBody>
          <a:bodyPr wrap="square">
            <a:spAutoFit/>
          </a:bodyPr>
          <a:lstStyle/>
          <a:p>
            <a:r>
              <a:rPr lang="en-GB" sz="1200">
                <a:solidFill>
                  <a:schemeClr val="bg1"/>
                </a:solidFill>
                <a:latin typeface="Arial"/>
                <a:cs typeface="Arial"/>
              </a:rPr>
              <a:t>120–140 nm</a:t>
            </a:r>
          </a:p>
        </p:txBody>
      </p:sp>
      <p:cxnSp>
        <p:nvCxnSpPr>
          <p:cNvPr id="14" name="Straight Arrow Connector 13">
            <a:extLst>
              <a:ext uri="{FF2B5EF4-FFF2-40B4-BE49-F238E27FC236}">
                <a16:creationId xmlns:a16="http://schemas.microsoft.com/office/drawing/2014/main" id="{F5634B0D-A9DF-4620-B42C-0A0310F3C5A6}"/>
              </a:ext>
            </a:extLst>
          </p:cNvPr>
          <p:cNvCxnSpPr>
            <a:cxnSpLocks/>
          </p:cNvCxnSpPr>
          <p:nvPr/>
        </p:nvCxnSpPr>
        <p:spPr>
          <a:xfrm>
            <a:off x="5614508" y="4579582"/>
            <a:ext cx="4724870" cy="32657"/>
          </a:xfrm>
          <a:prstGeom prst="straightConnector1">
            <a:avLst/>
          </a:prstGeom>
          <a:ln>
            <a:solidFill>
              <a:schemeClr val="bg1"/>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0A411D8-A4B4-4BB6-AC54-553C249F8BAC}"/>
              </a:ext>
            </a:extLst>
          </p:cNvPr>
          <p:cNvSpPr txBox="1"/>
          <p:nvPr/>
        </p:nvSpPr>
        <p:spPr>
          <a:xfrm>
            <a:off x="420291" y="1795462"/>
            <a:ext cx="738686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rgbClr val="FF6E00"/>
              </a:buClr>
              <a:buFont typeface="Wingdings" pitchFamily="2" charset="2"/>
              <a:buChar char="§"/>
            </a:pPr>
            <a:r>
              <a:rPr lang="en-GB" sz="2400" dirty="0">
                <a:latin typeface="Arial"/>
                <a:cs typeface="Arial"/>
              </a:rPr>
              <a:t> </a:t>
            </a:r>
            <a:r>
              <a:rPr lang="en-GB" sz="2200" dirty="0">
                <a:latin typeface="Arial"/>
                <a:cs typeface="Arial"/>
              </a:rPr>
              <a:t>From the advice you have prepared for INEOS Sports teams to help them achieve zero days lost due to illness, what strategies could you use at school to help protect your school and its community from illness?</a:t>
            </a:r>
            <a:r>
              <a:rPr lang="en-US" sz="2200" dirty="0">
                <a:latin typeface="Arial"/>
                <a:cs typeface="Arial"/>
              </a:rPr>
              <a:t>​</a:t>
            </a:r>
            <a:endParaRPr lang="en-US" sz="2200" dirty="0">
              <a:latin typeface="Arial"/>
              <a:cs typeface="Calibri" panose="020F0502020204030204"/>
            </a:endParaRPr>
          </a:p>
        </p:txBody>
      </p:sp>
      <p:sp>
        <p:nvSpPr>
          <p:cNvPr id="7" name="TextBox 6">
            <a:extLst>
              <a:ext uri="{FF2B5EF4-FFF2-40B4-BE49-F238E27FC236}">
                <a16:creationId xmlns:a16="http://schemas.microsoft.com/office/drawing/2014/main" id="{48E0A880-29E4-4349-9955-D93641720EAC}"/>
              </a:ext>
            </a:extLst>
          </p:cNvPr>
          <p:cNvSpPr txBox="1"/>
          <p:nvPr/>
        </p:nvSpPr>
        <p:spPr>
          <a:xfrm>
            <a:off x="420291" y="4737257"/>
            <a:ext cx="638484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i="1" dirty="0">
                <a:solidFill>
                  <a:srgbClr val="FF6E00"/>
                </a:solidFill>
                <a:latin typeface="Arial"/>
                <a:cs typeface="Arial"/>
              </a:rPr>
              <a:t>Do the basics brilliantly!</a:t>
            </a:r>
            <a:r>
              <a:rPr lang="en-US" sz="2400" b="1" dirty="0">
                <a:solidFill>
                  <a:srgbClr val="FF6E00"/>
                </a:solidFill>
                <a:latin typeface="Arial"/>
                <a:cs typeface="Arial"/>
              </a:rPr>
              <a:t>​</a:t>
            </a:r>
            <a:endParaRPr lang="en-GB" sz="1000" b="1" dirty="0">
              <a:solidFill>
                <a:srgbClr val="FF6E00"/>
              </a:solidFill>
              <a:latin typeface="Arial"/>
              <a:cs typeface="Arial"/>
            </a:endParaRPr>
          </a:p>
          <a:p>
            <a:r>
              <a:rPr lang="en-GB" sz="2400" dirty="0">
                <a:solidFill>
                  <a:srgbClr val="FF6E00"/>
                </a:solidFill>
                <a:latin typeface="Arial"/>
                <a:cs typeface="Arial"/>
              </a:rPr>
              <a:t>Keep your school and community safe to create a winning team!</a:t>
            </a:r>
            <a:r>
              <a:rPr lang="en-US" sz="2400" dirty="0">
                <a:solidFill>
                  <a:srgbClr val="FF6E00"/>
                </a:solidFill>
                <a:latin typeface="Arial"/>
                <a:cs typeface="Arial"/>
              </a:rPr>
              <a:t>​</a:t>
            </a:r>
          </a:p>
        </p:txBody>
      </p:sp>
      <p:pic>
        <p:nvPicPr>
          <p:cNvPr id="6" name="Picture 7" descr="A group of people holding a sign&#10;&#10;Description automatically generated">
            <a:extLst>
              <a:ext uri="{FF2B5EF4-FFF2-40B4-BE49-F238E27FC236}">
                <a16:creationId xmlns:a16="http://schemas.microsoft.com/office/drawing/2014/main" id="{50A4C7D9-9032-4B27-BEC8-D5B9B55D6E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0822" y="1002934"/>
            <a:ext cx="3438357" cy="4972448"/>
          </a:xfrm>
          <a:prstGeom prst="rect">
            <a:avLst/>
          </a:prstGeom>
        </p:spPr>
      </p:pic>
      <p:sp>
        <p:nvSpPr>
          <p:cNvPr id="10" name="Rectangle 9">
            <a:extLst>
              <a:ext uri="{FF2B5EF4-FFF2-40B4-BE49-F238E27FC236}">
                <a16:creationId xmlns:a16="http://schemas.microsoft.com/office/drawing/2014/main" id="{28A63390-27DD-8940-AAB1-8DE93EC60F59}"/>
              </a:ext>
            </a:extLst>
          </p:cNvPr>
          <p:cNvSpPr/>
          <p:nvPr/>
        </p:nvSpPr>
        <p:spPr>
          <a:xfrm>
            <a:off x="483838" y="3549781"/>
            <a:ext cx="7118957" cy="968090"/>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Note-pad.png">
            <a:extLst>
              <a:ext uri="{FF2B5EF4-FFF2-40B4-BE49-F238E27FC236}">
                <a16:creationId xmlns:a16="http://schemas.microsoft.com/office/drawing/2014/main" id="{BF4BA27B-818E-4543-BFB2-C3DAFD96F8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126" y="3669059"/>
            <a:ext cx="596688" cy="659497"/>
          </a:xfrm>
          <a:prstGeom prst="rect">
            <a:avLst/>
          </a:prstGeom>
        </p:spPr>
      </p:pic>
      <p:sp>
        <p:nvSpPr>
          <p:cNvPr id="12" name="TextBox 11">
            <a:extLst>
              <a:ext uri="{FF2B5EF4-FFF2-40B4-BE49-F238E27FC236}">
                <a16:creationId xmlns:a16="http://schemas.microsoft.com/office/drawing/2014/main" id="{8911E42B-941F-DC42-B522-F22D2324F6B4}"/>
              </a:ext>
            </a:extLst>
          </p:cNvPr>
          <p:cNvSpPr txBox="1"/>
          <p:nvPr/>
        </p:nvSpPr>
        <p:spPr>
          <a:xfrm>
            <a:off x="1369062" y="3812078"/>
            <a:ext cx="623373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solidFill>
                  <a:schemeClr val="bg1"/>
                </a:solidFill>
                <a:latin typeface="Arial"/>
                <a:cs typeface="Arial"/>
              </a:rPr>
              <a:t>Whose responsibility is it to do these things?</a:t>
            </a:r>
          </a:p>
        </p:txBody>
      </p:sp>
    </p:spTree>
    <p:extLst>
      <p:ext uri="{BB962C8B-B14F-4D97-AF65-F5344CB8AC3E}">
        <p14:creationId xmlns:p14="http://schemas.microsoft.com/office/powerpoint/2010/main" val="1518245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BFEB-C9C3-F840-93E5-A4EAE70B096C}"/>
              </a:ext>
            </a:extLst>
          </p:cNvPr>
          <p:cNvSpPr txBox="1">
            <a:spLocks/>
          </p:cNvSpPr>
          <p:nvPr/>
        </p:nvSpPr>
        <p:spPr>
          <a:xfrm>
            <a:off x="348343" y="956062"/>
            <a:ext cx="6620781" cy="1646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Arial"/>
                <a:cs typeface="Arial"/>
              </a:rPr>
              <a:t>WERE YOU SUCCESSFUL?</a:t>
            </a:r>
            <a:br>
              <a:rPr lang="en-GB" sz="3200" dirty="0">
                <a:latin typeface="Arial"/>
                <a:cs typeface="Arial"/>
              </a:rPr>
            </a:br>
            <a:endParaRPr lang="en-US" sz="3200" dirty="0">
              <a:latin typeface="Arial"/>
              <a:cs typeface="Arial"/>
            </a:endParaRPr>
          </a:p>
        </p:txBody>
      </p:sp>
      <p:sp>
        <p:nvSpPr>
          <p:cNvPr id="4" name="Content Placeholder 2">
            <a:extLst>
              <a:ext uri="{FF2B5EF4-FFF2-40B4-BE49-F238E27FC236}">
                <a16:creationId xmlns:a16="http://schemas.microsoft.com/office/drawing/2014/main" id="{78004E28-FBFA-794E-B68A-B5AEB6F00F51}"/>
              </a:ext>
            </a:extLst>
          </p:cNvPr>
          <p:cNvSpPr txBox="1">
            <a:spLocks/>
          </p:cNvSpPr>
          <p:nvPr/>
        </p:nvSpPr>
        <p:spPr>
          <a:xfrm>
            <a:off x="206455" y="2002902"/>
            <a:ext cx="5772681" cy="39504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F6E00"/>
              </a:buClr>
              <a:buFont typeface="Wingdings" pitchFamily="2" charset="2"/>
              <a:buChar char="§"/>
            </a:pPr>
            <a:r>
              <a:rPr lang="en-US" sz="2400" dirty="0">
                <a:latin typeface="Arial"/>
                <a:cs typeface="Arial"/>
              </a:rPr>
              <a:t>Describe how bacteria cause illness.</a:t>
            </a:r>
            <a:endParaRPr lang="en-US" sz="2400" dirty="0">
              <a:latin typeface="Arial"/>
              <a:ea typeface="+mn-lt"/>
              <a:cs typeface="Arial"/>
            </a:endParaRPr>
          </a:p>
          <a:p>
            <a:pPr>
              <a:lnSpc>
                <a:spcPct val="100000"/>
              </a:lnSpc>
              <a:buClr>
                <a:srgbClr val="FF6E00"/>
              </a:buClr>
              <a:buFont typeface="Wingdings" pitchFamily="2" charset="2"/>
              <a:buChar char="§"/>
            </a:pPr>
            <a:r>
              <a:rPr lang="en-GB" sz="2400" dirty="0">
                <a:latin typeface="Arial"/>
                <a:cs typeface="Arial"/>
              </a:rPr>
              <a:t>Describe how bacteria live and reproduce.</a:t>
            </a:r>
            <a:endParaRPr lang="en-GB" sz="2400" dirty="0">
              <a:latin typeface="Arial"/>
              <a:ea typeface="+mn-lt"/>
              <a:cs typeface="Arial"/>
            </a:endParaRPr>
          </a:p>
          <a:p>
            <a:pPr>
              <a:lnSpc>
                <a:spcPct val="100000"/>
              </a:lnSpc>
              <a:buClr>
                <a:srgbClr val="FF6E00"/>
              </a:buClr>
              <a:buFont typeface="Wingdings" pitchFamily="2" charset="2"/>
              <a:buChar char="§"/>
            </a:pPr>
            <a:r>
              <a:rPr lang="en-GB" sz="2400" dirty="0">
                <a:latin typeface="Arial"/>
                <a:cs typeface="Arial"/>
              </a:rPr>
              <a:t>Compare how viruses and bacteria reproduce and make </a:t>
            </a:r>
            <a:br>
              <a:rPr lang="en-GB" sz="2400" dirty="0">
                <a:latin typeface="Arial"/>
                <a:cs typeface="Arial"/>
              </a:rPr>
            </a:br>
            <a:r>
              <a:rPr lang="en-GB" sz="2400" dirty="0">
                <a:latin typeface="Arial"/>
                <a:cs typeface="Arial"/>
              </a:rPr>
              <a:t>us unwell.</a:t>
            </a:r>
            <a:endParaRPr lang="en-US" sz="2400" dirty="0">
              <a:latin typeface="Arial"/>
              <a:ea typeface="+mn-lt"/>
              <a:cs typeface="Arial"/>
            </a:endParaRPr>
          </a:p>
          <a:p>
            <a:pPr>
              <a:lnSpc>
                <a:spcPct val="100000"/>
              </a:lnSpc>
              <a:buClr>
                <a:srgbClr val="FF6E00"/>
              </a:buClr>
              <a:buFont typeface="Wingdings" pitchFamily="2" charset="2"/>
              <a:buChar char="§"/>
            </a:pPr>
            <a:r>
              <a:rPr lang="en-US" sz="2400" dirty="0">
                <a:latin typeface="Arial"/>
                <a:cs typeface="Arial"/>
              </a:rPr>
              <a:t>Explain how the spread of pathogens can be reduced or prevented. </a:t>
            </a:r>
            <a:endParaRPr lang="en-US" dirty="0">
              <a:latin typeface="Arial"/>
              <a:cs typeface="Arial"/>
            </a:endParaRPr>
          </a:p>
          <a:p>
            <a:pPr>
              <a:lnSpc>
                <a:spcPct val="100000"/>
              </a:lnSpc>
            </a:pPr>
            <a:endParaRPr lang="en-GB" sz="2400" dirty="0">
              <a:latin typeface="Arial"/>
              <a:cs typeface="Arial"/>
            </a:endParaRPr>
          </a:p>
          <a:p>
            <a:endParaRPr lang="en-GB" sz="2400" dirty="0">
              <a:latin typeface="Arial"/>
              <a:cs typeface="Arial"/>
            </a:endParaRPr>
          </a:p>
        </p:txBody>
      </p:sp>
      <p:pic>
        <p:nvPicPr>
          <p:cNvPr id="6" name="Picture 5">
            <a:extLst>
              <a:ext uri="{FF2B5EF4-FFF2-40B4-BE49-F238E27FC236}">
                <a16:creationId xmlns:a16="http://schemas.microsoft.com/office/drawing/2014/main" id="{4B8F386D-1258-BC4F-B299-1EC0FF3D5A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9136" y="1298518"/>
            <a:ext cx="5908064" cy="4535456"/>
          </a:xfrm>
          <a:prstGeom prst="rect">
            <a:avLst/>
          </a:prstGeom>
        </p:spPr>
      </p:pic>
    </p:spTree>
    <p:extLst>
      <p:ext uri="{BB962C8B-B14F-4D97-AF65-F5344CB8AC3E}">
        <p14:creationId xmlns:p14="http://schemas.microsoft.com/office/powerpoint/2010/main" val="3405192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FA61CB8-D12A-4FA5-95A2-070CA1DC98B6}"/>
              </a:ext>
            </a:extLst>
          </p:cNvPr>
          <p:cNvSpPr txBox="1">
            <a:spLocks/>
          </p:cNvSpPr>
          <p:nvPr/>
        </p:nvSpPr>
        <p:spPr>
          <a:xfrm>
            <a:off x="348342" y="2014113"/>
            <a:ext cx="11081657" cy="57432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F6E00"/>
              </a:buClr>
              <a:buFont typeface="Wingdings" pitchFamily="2" charset="2"/>
              <a:buChar char="§"/>
            </a:pPr>
            <a:r>
              <a:rPr lang="en-US" sz="2200" b="1" dirty="0">
                <a:solidFill>
                  <a:srgbClr val="FF6E00"/>
                </a:solidFill>
                <a:latin typeface="Arial"/>
                <a:cs typeface="Arial"/>
              </a:rPr>
              <a:t>BACTERIA -</a:t>
            </a:r>
            <a:r>
              <a:rPr lang="en-US" sz="2200" dirty="0">
                <a:latin typeface="Arial"/>
                <a:cs typeface="Arial"/>
              </a:rPr>
              <a:t> are all single-celled. The cells are all prokaryotic, which means they do not have a nucleus or any other structures which are surrounded by membranes.</a:t>
            </a:r>
            <a:endParaRPr lang="en-US" sz="2200" dirty="0">
              <a:latin typeface="Arial"/>
              <a:ea typeface="+mn-lt"/>
              <a:cs typeface="Arial"/>
            </a:endParaRPr>
          </a:p>
          <a:p>
            <a:pPr>
              <a:lnSpc>
                <a:spcPct val="100000"/>
              </a:lnSpc>
              <a:buClr>
                <a:srgbClr val="FF6E00"/>
              </a:buClr>
              <a:buFont typeface="Wingdings" pitchFamily="2" charset="2"/>
              <a:buChar char="§"/>
            </a:pPr>
            <a:r>
              <a:rPr lang="en-US" sz="2200" b="1" dirty="0">
                <a:solidFill>
                  <a:srgbClr val="FF6E00"/>
                </a:solidFill>
                <a:latin typeface="Arial"/>
                <a:cs typeface="Arial"/>
              </a:rPr>
              <a:t>DISEASE -</a:t>
            </a:r>
            <a:r>
              <a:rPr lang="en-US" sz="2200" dirty="0">
                <a:solidFill>
                  <a:srgbClr val="FF6E00"/>
                </a:solidFill>
                <a:latin typeface="Arial"/>
                <a:cs typeface="Arial"/>
              </a:rPr>
              <a:t> </a:t>
            </a:r>
            <a:r>
              <a:rPr lang="en-US" sz="2200" dirty="0">
                <a:latin typeface="Arial"/>
                <a:cs typeface="Arial"/>
              </a:rPr>
              <a:t>Something that negatively affects a living thing.</a:t>
            </a:r>
            <a:endParaRPr lang="en-US" sz="2200" dirty="0">
              <a:latin typeface="Arial"/>
              <a:ea typeface="+mn-lt"/>
              <a:cs typeface="Arial"/>
            </a:endParaRPr>
          </a:p>
          <a:p>
            <a:pPr>
              <a:lnSpc>
                <a:spcPct val="100000"/>
              </a:lnSpc>
              <a:buClr>
                <a:srgbClr val="FF6E00"/>
              </a:buClr>
              <a:buFont typeface="Wingdings" pitchFamily="2" charset="2"/>
              <a:buChar char="§"/>
            </a:pPr>
            <a:r>
              <a:rPr lang="en-US" sz="2200" b="1" dirty="0">
                <a:solidFill>
                  <a:srgbClr val="FF6E00"/>
                </a:solidFill>
                <a:latin typeface="Arial"/>
                <a:cs typeface="Arial"/>
              </a:rPr>
              <a:t>PATHOGEN -</a:t>
            </a:r>
            <a:r>
              <a:rPr lang="en-US" sz="2200" dirty="0">
                <a:solidFill>
                  <a:srgbClr val="FF6600"/>
                </a:solidFill>
                <a:latin typeface="Arial"/>
                <a:cs typeface="Arial"/>
              </a:rPr>
              <a:t> </a:t>
            </a:r>
            <a:r>
              <a:rPr lang="en-US" sz="2200" dirty="0">
                <a:latin typeface="Arial"/>
                <a:cs typeface="Arial"/>
              </a:rPr>
              <a:t>A microorganism (virus, bacteria, protist or fungus)that can cause diseases in animals and plants.</a:t>
            </a:r>
            <a:endParaRPr lang="en-US" sz="2200" dirty="0">
              <a:latin typeface="Arial"/>
              <a:ea typeface="+mn-lt"/>
              <a:cs typeface="Arial"/>
            </a:endParaRPr>
          </a:p>
          <a:p>
            <a:pPr>
              <a:lnSpc>
                <a:spcPct val="100000"/>
              </a:lnSpc>
              <a:buClr>
                <a:srgbClr val="FF6E00"/>
              </a:buClr>
              <a:buFont typeface="Wingdings" pitchFamily="2" charset="2"/>
              <a:buChar char="§"/>
            </a:pPr>
            <a:r>
              <a:rPr lang="en-US" sz="2200" b="1" dirty="0">
                <a:solidFill>
                  <a:srgbClr val="FF6E00"/>
                </a:solidFill>
                <a:latin typeface="Arial"/>
                <a:cs typeface="Arial"/>
              </a:rPr>
              <a:t>INFECTIOUS -</a:t>
            </a:r>
            <a:r>
              <a:rPr lang="en-US" sz="2200" dirty="0">
                <a:solidFill>
                  <a:srgbClr val="FF6600"/>
                </a:solidFill>
                <a:latin typeface="Arial"/>
                <a:cs typeface="Arial"/>
              </a:rPr>
              <a:t> </a:t>
            </a:r>
            <a:r>
              <a:rPr lang="en-US" sz="2200" dirty="0">
                <a:latin typeface="Arial"/>
                <a:cs typeface="Arial"/>
              </a:rPr>
              <a:t>A </a:t>
            </a:r>
            <a:r>
              <a:rPr lang="en-US" sz="2200" b="1" dirty="0">
                <a:latin typeface="Arial"/>
                <a:cs typeface="Arial"/>
              </a:rPr>
              <a:t>Communicable Disease  </a:t>
            </a:r>
            <a:r>
              <a:rPr lang="en-US" sz="2200" dirty="0">
                <a:latin typeface="Arial"/>
                <a:cs typeface="Arial"/>
              </a:rPr>
              <a:t>that can be passed (transmitted) between living things. It can also be known as an </a:t>
            </a:r>
            <a:r>
              <a:rPr lang="en-US" sz="2200" b="1" dirty="0">
                <a:latin typeface="Arial"/>
                <a:cs typeface="Arial"/>
              </a:rPr>
              <a:t>infectious disease</a:t>
            </a:r>
            <a:endParaRPr lang="en-US" sz="2200" dirty="0">
              <a:latin typeface="Arial"/>
              <a:ea typeface="+mn-lt"/>
              <a:cs typeface="Arial"/>
            </a:endParaRPr>
          </a:p>
          <a:p>
            <a:pPr>
              <a:lnSpc>
                <a:spcPct val="100000"/>
              </a:lnSpc>
              <a:buClr>
                <a:srgbClr val="FF6E00"/>
              </a:buClr>
              <a:buFont typeface="Wingdings" pitchFamily="2" charset="2"/>
              <a:buChar char="§"/>
            </a:pPr>
            <a:r>
              <a:rPr lang="en-US" sz="2200" b="1" dirty="0">
                <a:solidFill>
                  <a:srgbClr val="FF6E00"/>
                </a:solidFill>
                <a:latin typeface="Arial"/>
                <a:cs typeface="Arial"/>
              </a:rPr>
              <a:t>TOXINS -</a:t>
            </a:r>
            <a:r>
              <a:rPr lang="en-US" sz="2200" dirty="0">
                <a:solidFill>
                  <a:srgbClr val="FF6600"/>
                </a:solidFill>
                <a:latin typeface="Arial"/>
                <a:cs typeface="Arial"/>
              </a:rPr>
              <a:t> </a:t>
            </a:r>
            <a:r>
              <a:rPr lang="en-US" sz="2200" dirty="0">
                <a:latin typeface="Arial"/>
                <a:cs typeface="Arial"/>
              </a:rPr>
              <a:t>harmful chemicals released by bacteria that make us feel unwell.</a:t>
            </a:r>
            <a:endParaRPr lang="en-GB" sz="2200" dirty="0">
              <a:latin typeface="Arial"/>
              <a:cs typeface="Arial"/>
            </a:endParaRPr>
          </a:p>
          <a:p>
            <a:pPr marL="0" indent="0">
              <a:buNone/>
            </a:pPr>
            <a:endParaRPr lang="en-GB" dirty="0">
              <a:latin typeface="Arial"/>
              <a:cs typeface="Arial"/>
            </a:endParaRPr>
          </a:p>
        </p:txBody>
      </p:sp>
      <p:sp>
        <p:nvSpPr>
          <p:cNvPr id="5" name="Title 1">
            <a:extLst>
              <a:ext uri="{FF2B5EF4-FFF2-40B4-BE49-F238E27FC236}">
                <a16:creationId xmlns:a16="http://schemas.microsoft.com/office/drawing/2014/main" id="{B3AD97A2-6C6B-FF46-B604-840D66095007}"/>
              </a:ext>
            </a:extLst>
          </p:cNvPr>
          <p:cNvSpPr txBox="1">
            <a:spLocks/>
          </p:cNvSpPr>
          <p:nvPr/>
        </p:nvSpPr>
        <p:spPr>
          <a:xfrm>
            <a:off x="348343" y="956062"/>
            <a:ext cx="6620781" cy="1646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Arial"/>
                <a:cs typeface="Arial"/>
              </a:rPr>
              <a:t>KEY WORDS</a:t>
            </a:r>
            <a:br>
              <a:rPr lang="en-GB" sz="3200" dirty="0">
                <a:latin typeface="Arial"/>
                <a:cs typeface="Arial"/>
              </a:rPr>
            </a:br>
            <a:endParaRPr lang="en-US" sz="3200" dirty="0">
              <a:latin typeface="Arial"/>
              <a:cs typeface="Arial"/>
            </a:endParaRPr>
          </a:p>
        </p:txBody>
      </p:sp>
      <p:pic>
        <p:nvPicPr>
          <p:cNvPr id="3" name="Picture 2">
            <a:extLst>
              <a:ext uri="{FF2B5EF4-FFF2-40B4-BE49-F238E27FC236}">
                <a16:creationId xmlns:a16="http://schemas.microsoft.com/office/drawing/2014/main" id="{87B25D9F-D756-436D-95FC-7FF305F225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56062"/>
            <a:ext cx="12412494" cy="5146402"/>
          </a:xfrm>
          <a:prstGeom prst="rect">
            <a:avLst/>
          </a:prstGeom>
        </p:spPr>
      </p:pic>
    </p:spTree>
    <p:extLst>
      <p:ext uri="{BB962C8B-B14F-4D97-AF65-F5344CB8AC3E}">
        <p14:creationId xmlns:p14="http://schemas.microsoft.com/office/powerpoint/2010/main" val="4038885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48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DF856-CBC7-304B-BCD8-8CA84876B39F}"/>
              </a:ext>
            </a:extLst>
          </p:cNvPr>
          <p:cNvSpPr txBox="1"/>
          <p:nvPr/>
        </p:nvSpPr>
        <p:spPr>
          <a:xfrm>
            <a:off x="360759" y="1543745"/>
            <a:ext cx="481567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…but in their determination to stay ahead of all the other teams, they spotted a problem.</a:t>
            </a:r>
          </a:p>
          <a:p>
            <a:endParaRPr lang="en-US" sz="2000" dirty="0">
              <a:latin typeface="Arial"/>
              <a:ea typeface="+mn-lt"/>
              <a:cs typeface="Arial"/>
            </a:endParaRPr>
          </a:p>
          <a:p>
            <a:r>
              <a:rPr lang="en-US" sz="2000" dirty="0">
                <a:latin typeface="Arial"/>
                <a:cs typeface="Arial"/>
              </a:rPr>
              <a:t> A review of the season showed that critical training and competition time was being lost and time on a bike was being taken away;  not just a few, but </a:t>
            </a:r>
            <a:br>
              <a:rPr lang="en-US" sz="2000" dirty="0">
                <a:latin typeface="Arial"/>
                <a:cs typeface="Arial"/>
              </a:rPr>
            </a:br>
            <a:r>
              <a:rPr lang="en-US" sz="2000" dirty="0">
                <a:latin typeface="Arial"/>
                <a:cs typeface="Arial"/>
              </a:rPr>
              <a:t>many days.</a:t>
            </a:r>
          </a:p>
        </p:txBody>
      </p:sp>
      <p:sp>
        <p:nvSpPr>
          <p:cNvPr id="3" name="Rectangle 2">
            <a:extLst>
              <a:ext uri="{FF2B5EF4-FFF2-40B4-BE49-F238E27FC236}">
                <a16:creationId xmlns:a16="http://schemas.microsoft.com/office/drawing/2014/main" id="{118DB071-D78B-244A-81F0-05DFC17BAC81}"/>
              </a:ext>
            </a:extLst>
          </p:cNvPr>
          <p:cNvSpPr/>
          <p:nvPr/>
        </p:nvSpPr>
        <p:spPr>
          <a:xfrm>
            <a:off x="360759" y="4608318"/>
            <a:ext cx="4815675" cy="1051504"/>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E00"/>
              </a:solidFill>
            </a:endParaRPr>
          </a:p>
        </p:txBody>
      </p:sp>
      <p:sp>
        <p:nvSpPr>
          <p:cNvPr id="4" name="TextBox 3">
            <a:extLst>
              <a:ext uri="{FF2B5EF4-FFF2-40B4-BE49-F238E27FC236}">
                <a16:creationId xmlns:a16="http://schemas.microsoft.com/office/drawing/2014/main" id="{9BA8E13E-6DC1-1945-96F7-22C71F55D512}"/>
              </a:ext>
            </a:extLst>
          </p:cNvPr>
          <p:cNvSpPr txBox="1"/>
          <p:nvPr/>
        </p:nvSpPr>
        <p:spPr>
          <a:xfrm>
            <a:off x="1307894" y="4905487"/>
            <a:ext cx="339023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chemeClr val="bg1"/>
                </a:solidFill>
                <a:latin typeface="Arial"/>
                <a:ea typeface="+mn-lt"/>
                <a:cs typeface="Arial"/>
              </a:rPr>
              <a:t>WHY WAS THIS?</a:t>
            </a:r>
            <a:endParaRPr lang="en-US" sz="2200" b="1" dirty="0">
              <a:solidFill>
                <a:schemeClr val="bg1"/>
              </a:solidFill>
              <a:latin typeface="Arial"/>
              <a:cs typeface="Arial"/>
            </a:endParaRPr>
          </a:p>
        </p:txBody>
      </p:sp>
      <p:pic>
        <p:nvPicPr>
          <p:cNvPr id="6" name="Picture 5">
            <a:extLst>
              <a:ext uri="{FF2B5EF4-FFF2-40B4-BE49-F238E27FC236}">
                <a16:creationId xmlns:a16="http://schemas.microsoft.com/office/drawing/2014/main" id="{AAD2B8ED-1AA5-E24C-9475-E60C3DEDD7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16694" y="1348402"/>
            <a:ext cx="6432597" cy="4622946"/>
          </a:xfrm>
          <a:prstGeom prst="rect">
            <a:avLst/>
          </a:prstGeom>
        </p:spPr>
      </p:pic>
      <p:pic>
        <p:nvPicPr>
          <p:cNvPr id="5" name="Picture 4">
            <a:extLst>
              <a:ext uri="{FF2B5EF4-FFF2-40B4-BE49-F238E27FC236}">
                <a16:creationId xmlns:a16="http://schemas.microsoft.com/office/drawing/2014/main" id="{E1A22254-439A-42AE-BBFD-A679BF29E2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327" y="4594070"/>
            <a:ext cx="1080000" cy="1080000"/>
          </a:xfrm>
          <a:prstGeom prst="rect">
            <a:avLst/>
          </a:prstGeom>
        </p:spPr>
      </p:pic>
    </p:spTree>
    <p:extLst>
      <p:ext uri="{BB962C8B-B14F-4D97-AF65-F5344CB8AC3E}">
        <p14:creationId xmlns:p14="http://schemas.microsoft.com/office/powerpoint/2010/main" val="328130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13D2-7733-44ED-AD77-38E0E8ABF46D}"/>
              </a:ext>
            </a:extLst>
          </p:cNvPr>
          <p:cNvSpPr>
            <a:spLocks noGrp="1"/>
          </p:cNvSpPr>
          <p:nvPr>
            <p:ph type="title" idx="4294967295"/>
          </p:nvPr>
        </p:nvSpPr>
        <p:spPr>
          <a:xfrm>
            <a:off x="284910" y="1191298"/>
            <a:ext cx="9047279" cy="1197339"/>
          </a:xfrm>
        </p:spPr>
        <p:txBody>
          <a:bodyPr vert="horz" lIns="91440" tIns="45720" rIns="91440" bIns="45720" rtlCol="0" anchor="ctr">
            <a:normAutofit/>
          </a:bodyPr>
          <a:lstStyle/>
          <a:p>
            <a:pPr>
              <a:lnSpc>
                <a:spcPct val="100000"/>
              </a:lnSpc>
            </a:pPr>
            <a:r>
              <a:rPr lang="en-US" sz="3200" b="1" dirty="0">
                <a:latin typeface="Arial"/>
                <a:ea typeface="+mj-lt"/>
                <a:cs typeface="Arial"/>
              </a:rPr>
              <a:t>WHY WAS SO MUCH TIME </a:t>
            </a:r>
            <a:br>
              <a:rPr lang="en-US" sz="3200" b="1" dirty="0">
                <a:latin typeface="Arial"/>
                <a:ea typeface="+mj-lt"/>
                <a:cs typeface="Arial"/>
              </a:rPr>
            </a:br>
            <a:r>
              <a:rPr lang="en-US" sz="3200" b="1" dirty="0">
                <a:latin typeface="Arial"/>
                <a:ea typeface="+mj-lt"/>
                <a:cs typeface="Arial"/>
              </a:rPr>
              <a:t>BEING LOST?</a:t>
            </a:r>
            <a:endParaRPr lang="en-US" sz="3200" b="1" dirty="0">
              <a:latin typeface="Arial"/>
              <a:cs typeface="Arial"/>
            </a:endParaRPr>
          </a:p>
        </p:txBody>
      </p:sp>
      <p:sp>
        <p:nvSpPr>
          <p:cNvPr id="3" name="TextBox 2">
            <a:extLst>
              <a:ext uri="{FF2B5EF4-FFF2-40B4-BE49-F238E27FC236}">
                <a16:creationId xmlns:a16="http://schemas.microsoft.com/office/drawing/2014/main" id="{E952AC93-78EF-4E17-91CF-CB05FC7CB48B}"/>
              </a:ext>
            </a:extLst>
          </p:cNvPr>
          <p:cNvSpPr txBox="1"/>
          <p:nvPr/>
        </p:nvSpPr>
        <p:spPr>
          <a:xfrm>
            <a:off x="281385" y="2424666"/>
            <a:ext cx="7116906" cy="21954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US" sz="2000" dirty="0">
                <a:latin typeface="Arial"/>
                <a:cs typeface="Arial"/>
              </a:rPr>
              <a:t>At that time, a lot of attention was being given to treating riders for upper respiratory tract infections to get them back riding as soon as possible.</a:t>
            </a:r>
            <a:endParaRPr lang="en-US" sz="2000" dirty="0">
              <a:latin typeface="Arial"/>
              <a:ea typeface="+mn-lt"/>
              <a:cs typeface="Arial"/>
            </a:endParaRPr>
          </a:p>
          <a:p>
            <a:pPr>
              <a:spcBef>
                <a:spcPts val="1000"/>
              </a:spcBef>
            </a:pPr>
            <a:r>
              <a:rPr lang="en-US" sz="2000" dirty="0">
                <a:latin typeface="Arial"/>
                <a:cs typeface="Arial"/>
              </a:rPr>
              <a:t>In looking at all the risks factors that might reduce the time that riders can spend on a bike, the question came up:</a:t>
            </a:r>
          </a:p>
          <a:p>
            <a:pPr>
              <a:spcBef>
                <a:spcPts val="1000"/>
              </a:spcBef>
            </a:pPr>
            <a:endParaRPr lang="en-US" sz="2000" dirty="0">
              <a:solidFill>
                <a:srgbClr val="FF6E00"/>
              </a:solidFill>
              <a:latin typeface="Arial"/>
              <a:cs typeface="Arial"/>
            </a:endParaRPr>
          </a:p>
        </p:txBody>
      </p:sp>
      <p:pic>
        <p:nvPicPr>
          <p:cNvPr id="4" name="Picture 4" descr="A person sitting in a chair&#10;&#10;Description automatically generated">
            <a:extLst>
              <a:ext uri="{FF2B5EF4-FFF2-40B4-BE49-F238E27FC236}">
                <a16:creationId xmlns:a16="http://schemas.microsoft.com/office/drawing/2014/main" id="{66DC1927-8F0A-491E-AB54-A314D63162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2892" y="1067362"/>
            <a:ext cx="3620216" cy="2422899"/>
          </a:xfrm>
          <a:prstGeom prst="rect">
            <a:avLst/>
          </a:prstGeom>
        </p:spPr>
      </p:pic>
      <p:pic>
        <p:nvPicPr>
          <p:cNvPr id="5" name="Picture 6" descr="A person sitting in a kitchen&#10;&#10;Description automatically generated">
            <a:extLst>
              <a:ext uri="{FF2B5EF4-FFF2-40B4-BE49-F238E27FC236}">
                <a16:creationId xmlns:a16="http://schemas.microsoft.com/office/drawing/2014/main" id="{10D1487D-7121-491A-97A8-C95569B464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2891" y="3588017"/>
            <a:ext cx="3634595" cy="2432834"/>
          </a:xfrm>
          <a:prstGeom prst="rect">
            <a:avLst/>
          </a:prstGeom>
        </p:spPr>
      </p:pic>
      <p:sp>
        <p:nvSpPr>
          <p:cNvPr id="7" name="TextBox 6">
            <a:extLst>
              <a:ext uri="{FF2B5EF4-FFF2-40B4-BE49-F238E27FC236}">
                <a16:creationId xmlns:a16="http://schemas.microsoft.com/office/drawing/2014/main" id="{80522C11-B623-45C5-AF82-A5A569E03BC9}"/>
              </a:ext>
            </a:extLst>
          </p:cNvPr>
          <p:cNvSpPr txBox="1"/>
          <p:nvPr/>
        </p:nvSpPr>
        <p:spPr>
          <a:xfrm>
            <a:off x="153639" y="4242457"/>
            <a:ext cx="7630942" cy="1569660"/>
          </a:xfrm>
          <a:prstGeom prst="rect">
            <a:avLst/>
          </a:prstGeom>
          <a:noFill/>
        </p:spPr>
        <p:txBody>
          <a:bodyPr wrap="square">
            <a:spAutoFit/>
          </a:bodyPr>
          <a:lstStyle/>
          <a:p>
            <a:pPr algn="ctr"/>
            <a:r>
              <a:rPr lang="en-US" sz="3200" b="1" dirty="0">
                <a:solidFill>
                  <a:srgbClr val="FF6B00"/>
                </a:solidFill>
              </a:rPr>
              <a:t>What if we could stop losing days to illness </a:t>
            </a:r>
            <a:br>
              <a:rPr lang="en-US" sz="3200" b="1" dirty="0">
                <a:solidFill>
                  <a:srgbClr val="FF6B00"/>
                </a:solidFill>
              </a:rPr>
            </a:br>
            <a:r>
              <a:rPr lang="en-US" sz="3200" b="1" dirty="0">
                <a:solidFill>
                  <a:srgbClr val="FF6B00"/>
                </a:solidFill>
              </a:rPr>
              <a:t>by reducing the risk of riders getting ill in </a:t>
            </a:r>
            <a:br>
              <a:rPr lang="en-US" sz="3200" b="1" dirty="0">
                <a:solidFill>
                  <a:srgbClr val="FF6B00"/>
                </a:solidFill>
              </a:rPr>
            </a:br>
            <a:r>
              <a:rPr lang="en-US" sz="3200" b="1" dirty="0">
                <a:solidFill>
                  <a:srgbClr val="FF6B00"/>
                </a:solidFill>
              </a:rPr>
              <a:t>the first place?</a:t>
            </a:r>
          </a:p>
        </p:txBody>
      </p:sp>
    </p:spTree>
    <p:extLst>
      <p:ext uri="{BB962C8B-B14F-4D97-AF65-F5344CB8AC3E}">
        <p14:creationId xmlns:p14="http://schemas.microsoft.com/office/powerpoint/2010/main" val="328929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52AC93-78EF-4E17-91CF-CB05FC7CB48B}"/>
              </a:ext>
            </a:extLst>
          </p:cNvPr>
          <p:cNvSpPr txBox="1"/>
          <p:nvPr/>
        </p:nvSpPr>
        <p:spPr>
          <a:xfrm>
            <a:off x="284910" y="2158695"/>
            <a:ext cx="7071705" cy="40677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US" sz="2000" dirty="0">
                <a:latin typeface="Arial"/>
                <a:cs typeface="Arial"/>
              </a:rPr>
              <a:t>It was this thought that led to the concept of zero days lost and the start of Zero Days initiative</a:t>
            </a:r>
            <a:endParaRPr lang="en-US" sz="800" dirty="0">
              <a:latin typeface="Arial"/>
              <a:cs typeface="Arial"/>
            </a:endParaRPr>
          </a:p>
          <a:p>
            <a:pPr>
              <a:spcBef>
                <a:spcPts val="1000"/>
              </a:spcBef>
            </a:pPr>
            <a:endParaRPr lang="en-US" sz="800" dirty="0">
              <a:solidFill>
                <a:srgbClr val="000000"/>
              </a:solidFill>
              <a:latin typeface="Arial"/>
              <a:cs typeface="Arial"/>
            </a:endParaRPr>
          </a:p>
          <a:p>
            <a:r>
              <a:rPr lang="en-US" sz="2400" i="1" dirty="0">
                <a:solidFill>
                  <a:srgbClr val="FF6E00"/>
                </a:solidFill>
                <a:latin typeface="Arial"/>
                <a:cs typeface="Arial"/>
              </a:rPr>
              <a:t>‘Identify and eliminate all the vulnerabilities, threats and risks that reduce the time that riders can spend on a bike.</a:t>
            </a:r>
            <a:r>
              <a:rPr lang="en-US" sz="2400" dirty="0">
                <a:solidFill>
                  <a:srgbClr val="FF6E00"/>
                </a:solidFill>
                <a:latin typeface="Arial"/>
                <a:cs typeface="Arial"/>
              </a:rPr>
              <a:t>’</a:t>
            </a:r>
            <a:endParaRPr lang="en-US" sz="2400" dirty="0">
              <a:solidFill>
                <a:srgbClr val="FF6E00"/>
              </a:solidFill>
              <a:latin typeface="Arial"/>
              <a:ea typeface="+mn-lt"/>
              <a:cs typeface="Arial"/>
            </a:endParaRPr>
          </a:p>
          <a:p>
            <a:endParaRPr lang="en-US" sz="1000" dirty="0">
              <a:solidFill>
                <a:srgbClr val="FF6E00"/>
              </a:solidFill>
              <a:latin typeface="Arial"/>
              <a:cs typeface="Arial"/>
            </a:endParaRPr>
          </a:p>
          <a:p>
            <a:r>
              <a:rPr lang="en-US" sz="2000" dirty="0">
                <a:latin typeface="Arial"/>
                <a:cs typeface="Arial"/>
              </a:rPr>
              <a:t>To win, in moments that matter in Grand Tours require riders to be 100% healthy. Unlike in other team sports, at the crucial stages it is all down to the performance of one rider – any physiological and psychological problems at this point can be the difference between a team winning </a:t>
            </a:r>
          </a:p>
          <a:p>
            <a:r>
              <a:rPr lang="en-US" sz="2000" dirty="0">
                <a:latin typeface="Arial"/>
                <a:cs typeface="Arial"/>
              </a:rPr>
              <a:t>or losing.</a:t>
            </a:r>
          </a:p>
        </p:txBody>
      </p:sp>
      <p:pic>
        <p:nvPicPr>
          <p:cNvPr id="5" name="Picture 6" descr="A group of people standing next to a bicycle&#10;&#10;Description automatically generated">
            <a:extLst>
              <a:ext uri="{FF2B5EF4-FFF2-40B4-BE49-F238E27FC236}">
                <a16:creationId xmlns:a16="http://schemas.microsoft.com/office/drawing/2014/main" id="{81067C30-4756-4F9D-8E58-AA4F31D04E3F}"/>
              </a:ext>
            </a:extLst>
          </p:cNvPr>
          <p:cNvPicPr>
            <a:picLocks noChangeAspect="1"/>
          </p:cNvPicPr>
          <p:nvPr/>
        </p:nvPicPr>
        <p:blipFill>
          <a:blip r:embed="rId4"/>
          <a:stretch>
            <a:fillRect/>
          </a:stretch>
        </p:blipFill>
        <p:spPr>
          <a:xfrm>
            <a:off x="7520656" y="1160177"/>
            <a:ext cx="4332556" cy="2890318"/>
          </a:xfrm>
          <a:prstGeom prst="rect">
            <a:avLst/>
          </a:prstGeom>
        </p:spPr>
      </p:pic>
      <p:pic>
        <p:nvPicPr>
          <p:cNvPr id="11" name="Picture 11" descr="A group of people posing for the camera&#10;&#10;Description automatically generated">
            <a:extLst>
              <a:ext uri="{FF2B5EF4-FFF2-40B4-BE49-F238E27FC236}">
                <a16:creationId xmlns:a16="http://schemas.microsoft.com/office/drawing/2014/main" id="{099FFE7C-8BB2-4AAC-8BE7-46AD9CDF19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04604" y="4146419"/>
            <a:ext cx="2743200" cy="1830558"/>
          </a:xfrm>
          <a:prstGeom prst="rect">
            <a:avLst/>
          </a:prstGeom>
        </p:spPr>
      </p:pic>
      <p:pic>
        <p:nvPicPr>
          <p:cNvPr id="12" name="Picture 12" descr="A person talking on a cell phone&#10;&#10;Description automatically generated">
            <a:extLst>
              <a:ext uri="{FF2B5EF4-FFF2-40B4-BE49-F238E27FC236}">
                <a16:creationId xmlns:a16="http://schemas.microsoft.com/office/drawing/2014/main" id="{88BBFE42-85EE-4E4C-812F-24E742081EA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84"/>
          <a:stretch/>
        </p:blipFill>
        <p:spPr>
          <a:xfrm>
            <a:off x="7518400" y="4147298"/>
            <a:ext cx="1493465" cy="1833995"/>
          </a:xfrm>
          <a:prstGeom prst="rect">
            <a:avLst/>
          </a:prstGeom>
        </p:spPr>
      </p:pic>
      <p:sp>
        <p:nvSpPr>
          <p:cNvPr id="8" name="Title 1">
            <a:extLst>
              <a:ext uri="{FF2B5EF4-FFF2-40B4-BE49-F238E27FC236}">
                <a16:creationId xmlns:a16="http://schemas.microsoft.com/office/drawing/2014/main" id="{D011A30F-A569-1D45-9334-23C333AADEA2}"/>
              </a:ext>
            </a:extLst>
          </p:cNvPr>
          <p:cNvSpPr txBox="1">
            <a:spLocks/>
          </p:cNvSpPr>
          <p:nvPr/>
        </p:nvSpPr>
        <p:spPr>
          <a:xfrm>
            <a:off x="284910" y="1160177"/>
            <a:ext cx="9047279" cy="1197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dirty="0">
                <a:latin typeface="Arial"/>
                <a:ea typeface="+mj-lt"/>
                <a:cs typeface="Arial"/>
              </a:rPr>
              <a:t>WHY WAS SO MUCH TIME </a:t>
            </a:r>
            <a:br>
              <a:rPr lang="en-US" sz="3200" b="1" dirty="0">
                <a:latin typeface="Arial"/>
                <a:ea typeface="+mj-lt"/>
                <a:cs typeface="Arial"/>
              </a:rPr>
            </a:br>
            <a:r>
              <a:rPr lang="en-US" sz="3200" b="1" dirty="0">
                <a:latin typeface="Arial"/>
                <a:ea typeface="+mj-lt"/>
                <a:cs typeface="Arial"/>
              </a:rPr>
              <a:t>BEING LOST?</a:t>
            </a:r>
            <a:endParaRPr lang="en-US" sz="3200" b="1" dirty="0">
              <a:latin typeface="Arial"/>
              <a:cs typeface="Arial"/>
            </a:endParaRPr>
          </a:p>
        </p:txBody>
      </p:sp>
    </p:spTree>
    <p:extLst>
      <p:ext uri="{BB962C8B-B14F-4D97-AF65-F5344CB8AC3E}">
        <p14:creationId xmlns:p14="http://schemas.microsoft.com/office/powerpoint/2010/main" val="4141432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61EB-6BD1-B444-B119-C323B44A87F5}"/>
              </a:ext>
            </a:extLst>
          </p:cNvPr>
          <p:cNvSpPr txBox="1">
            <a:spLocks/>
          </p:cNvSpPr>
          <p:nvPr/>
        </p:nvSpPr>
        <p:spPr>
          <a:xfrm>
            <a:off x="343243" y="1406233"/>
            <a:ext cx="11489611" cy="4892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3600" b="1" dirty="0">
                <a:solidFill>
                  <a:schemeClr val="bg1"/>
                </a:solidFill>
                <a:latin typeface="Arial"/>
                <a:cs typeface="Arial"/>
              </a:rPr>
              <a:t>JOIN INEOS GRENADIERS IN TRYING TO ACHIEVE ZERO DAYS LOST </a:t>
            </a:r>
          </a:p>
          <a:p>
            <a:pPr algn="ctr">
              <a:lnSpc>
                <a:spcPct val="100000"/>
              </a:lnSpc>
            </a:pPr>
            <a:endParaRPr lang="en-GB" sz="3600" b="1" dirty="0">
              <a:solidFill>
                <a:schemeClr val="bg1"/>
              </a:solidFill>
              <a:latin typeface="Arial"/>
              <a:cs typeface="Arial"/>
            </a:endParaRPr>
          </a:p>
          <a:p>
            <a:pPr algn="ctr">
              <a:lnSpc>
                <a:spcPct val="100000"/>
              </a:lnSpc>
            </a:pPr>
            <a:r>
              <a:rPr lang="en-US" sz="3600" dirty="0">
                <a:solidFill>
                  <a:srgbClr val="FF6E00"/>
                </a:solidFill>
                <a:latin typeface="Arial"/>
                <a:cs typeface="Arial"/>
              </a:rPr>
              <a:t>What causes the spread of disease and </a:t>
            </a:r>
            <a:br>
              <a:rPr lang="en-US" sz="3600" dirty="0">
                <a:solidFill>
                  <a:srgbClr val="FF6E00"/>
                </a:solidFill>
                <a:latin typeface="Arial"/>
                <a:cs typeface="Arial"/>
              </a:rPr>
            </a:br>
            <a:r>
              <a:rPr lang="en-US" sz="3600" dirty="0">
                <a:solidFill>
                  <a:srgbClr val="FF6E00"/>
                </a:solidFill>
                <a:latin typeface="Arial"/>
                <a:cs typeface="Arial"/>
              </a:rPr>
              <a:t>what can we do to prevent it!</a:t>
            </a:r>
            <a:endParaRPr lang="en-US" sz="3600" dirty="0">
              <a:latin typeface="Arial"/>
              <a:cs typeface="Arial"/>
            </a:endParaRPr>
          </a:p>
          <a:p>
            <a:pPr algn="ctr">
              <a:lnSpc>
                <a:spcPct val="100000"/>
              </a:lnSpc>
            </a:pPr>
            <a:endParaRPr lang="en-US" sz="3600" b="1" dirty="0">
              <a:solidFill>
                <a:schemeClr val="bg1"/>
              </a:solidFill>
              <a:latin typeface="Arial"/>
              <a:cs typeface="Arial"/>
            </a:endParaRPr>
          </a:p>
        </p:txBody>
      </p:sp>
    </p:spTree>
    <p:extLst>
      <p:ext uri="{BB962C8B-B14F-4D97-AF65-F5344CB8AC3E}">
        <p14:creationId xmlns:p14="http://schemas.microsoft.com/office/powerpoint/2010/main" val="3058648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85111C-CFFD-43B3-937B-1A8E86333743}"/>
              </a:ext>
            </a:extLst>
          </p:cNvPr>
          <p:cNvPicPr>
            <a:picLocks noChangeAspect="1"/>
          </p:cNvPicPr>
          <p:nvPr/>
        </p:nvPicPr>
        <p:blipFill rotWithShape="1">
          <a:blip r:embed="rId4" cstate="screen">
            <a:alphaModFix amt="8000"/>
            <a:extLst>
              <a:ext uri="{28A0092B-C50C-407E-A947-70E740481C1C}">
                <a14:useLocalDpi xmlns:a14="http://schemas.microsoft.com/office/drawing/2010/main"/>
              </a:ext>
            </a:extLst>
          </a:blip>
          <a:srcRect l="-1" r="-1755"/>
          <a:stretch/>
        </p:blipFill>
        <p:spPr>
          <a:xfrm>
            <a:off x="4675" y="914400"/>
            <a:ext cx="12407819" cy="5233482"/>
          </a:xfrm>
          <a:prstGeom prst="rect">
            <a:avLst/>
          </a:prstGeom>
        </p:spPr>
      </p:pic>
      <p:sp>
        <p:nvSpPr>
          <p:cNvPr id="2" name="Title 1">
            <a:extLst>
              <a:ext uri="{FF2B5EF4-FFF2-40B4-BE49-F238E27FC236}">
                <a16:creationId xmlns:a16="http://schemas.microsoft.com/office/drawing/2014/main" id="{10AB4584-DF82-4D9F-9931-99CFA223FECD}"/>
              </a:ext>
            </a:extLst>
          </p:cNvPr>
          <p:cNvSpPr>
            <a:spLocks noGrp="1"/>
          </p:cNvSpPr>
          <p:nvPr>
            <p:ph type="title" idx="4294967295"/>
          </p:nvPr>
        </p:nvSpPr>
        <p:spPr>
          <a:xfrm>
            <a:off x="325708" y="1340532"/>
            <a:ext cx="10515600" cy="830685"/>
          </a:xfrm>
        </p:spPr>
        <p:txBody>
          <a:bodyPr vert="horz" lIns="91440" tIns="45720" rIns="91440" bIns="45720" rtlCol="0" anchor="t">
            <a:noAutofit/>
          </a:bodyPr>
          <a:lstStyle/>
          <a:p>
            <a:r>
              <a:rPr lang="en-GB" sz="3200" b="1" dirty="0">
                <a:latin typeface="Arial"/>
                <a:cs typeface="Arial"/>
              </a:rPr>
              <a:t>LEARNING OBJECTIVES</a:t>
            </a:r>
            <a:endParaRPr lang="en-GB" sz="3200" dirty="0">
              <a:latin typeface="Arial"/>
              <a:cs typeface="Arial"/>
            </a:endParaRPr>
          </a:p>
        </p:txBody>
      </p:sp>
      <p:sp>
        <p:nvSpPr>
          <p:cNvPr id="3" name="Content Placeholder 2">
            <a:extLst>
              <a:ext uri="{FF2B5EF4-FFF2-40B4-BE49-F238E27FC236}">
                <a16:creationId xmlns:a16="http://schemas.microsoft.com/office/drawing/2014/main" id="{19ABB7BE-E975-425E-A70A-21D485034666}"/>
              </a:ext>
            </a:extLst>
          </p:cNvPr>
          <p:cNvSpPr>
            <a:spLocks noGrp="1"/>
          </p:cNvSpPr>
          <p:nvPr>
            <p:ph idx="4294967295"/>
          </p:nvPr>
        </p:nvSpPr>
        <p:spPr>
          <a:xfrm>
            <a:off x="230372" y="1764805"/>
            <a:ext cx="7519486" cy="3216610"/>
          </a:xfrm>
        </p:spPr>
        <p:txBody>
          <a:bodyPr vert="horz" lIns="91440" tIns="45720" rIns="91440" bIns="45720" rtlCol="0" anchor="t">
            <a:normAutofit/>
          </a:bodyPr>
          <a:lstStyle/>
          <a:p>
            <a:pPr>
              <a:buClr>
                <a:srgbClr val="FF6E00"/>
              </a:buClr>
              <a:buFont typeface="Wingdings" pitchFamily="2" charset="2"/>
              <a:buChar char="§"/>
            </a:pPr>
            <a:endParaRPr lang="en-US" sz="2400" dirty="0">
              <a:latin typeface="Arial"/>
              <a:cs typeface="Arial"/>
            </a:endParaRPr>
          </a:p>
          <a:p>
            <a:pPr>
              <a:buClr>
                <a:srgbClr val="FF6E00"/>
              </a:buClr>
              <a:buFont typeface="Wingdings" pitchFamily="2" charset="2"/>
              <a:buChar char="§"/>
            </a:pPr>
            <a:r>
              <a:rPr lang="en-US" sz="2400" dirty="0">
                <a:latin typeface="Arial"/>
                <a:cs typeface="Arial"/>
              </a:rPr>
              <a:t>Describe how bacteria cause illness.</a:t>
            </a:r>
            <a:endParaRPr lang="en-US" sz="2400" dirty="0">
              <a:latin typeface="Arial"/>
              <a:ea typeface="+mn-lt"/>
              <a:cs typeface="Arial"/>
            </a:endParaRPr>
          </a:p>
          <a:p>
            <a:pPr>
              <a:buClr>
                <a:srgbClr val="FF6E00"/>
              </a:buClr>
              <a:buFont typeface="Wingdings" pitchFamily="2" charset="2"/>
              <a:buChar char="§"/>
            </a:pPr>
            <a:r>
              <a:rPr lang="en-GB" sz="2400" dirty="0">
                <a:latin typeface="Arial"/>
                <a:cs typeface="Arial"/>
              </a:rPr>
              <a:t>Explain how bacteria live and reproduce.</a:t>
            </a:r>
            <a:endParaRPr lang="en-GB" sz="2400" dirty="0">
              <a:latin typeface="Arial"/>
              <a:ea typeface="+mn-lt"/>
              <a:cs typeface="Arial"/>
            </a:endParaRPr>
          </a:p>
          <a:p>
            <a:pPr>
              <a:buClr>
                <a:srgbClr val="FF6E00"/>
              </a:buClr>
              <a:buFont typeface="Wingdings" pitchFamily="2" charset="2"/>
              <a:buChar char="§"/>
            </a:pPr>
            <a:r>
              <a:rPr lang="en-GB" sz="2400" dirty="0">
                <a:latin typeface="Arial"/>
                <a:cs typeface="Arial"/>
              </a:rPr>
              <a:t>Compare how viruses and bacteria reproduce and make us unwell.</a:t>
            </a:r>
            <a:endParaRPr lang="en-GB" sz="2400" dirty="0">
              <a:latin typeface="Arial"/>
              <a:ea typeface="+mn-lt"/>
              <a:cs typeface="Arial"/>
            </a:endParaRPr>
          </a:p>
          <a:p>
            <a:pPr>
              <a:buClr>
                <a:srgbClr val="FF6E00"/>
              </a:buClr>
              <a:buFont typeface="Wingdings" pitchFamily="2" charset="2"/>
              <a:buChar char="§"/>
            </a:pPr>
            <a:r>
              <a:rPr lang="en-US" sz="2400" dirty="0">
                <a:latin typeface="Arial"/>
                <a:cs typeface="Arial"/>
              </a:rPr>
              <a:t>Explain how the spread of pathogen can be reduced or prevented. </a:t>
            </a:r>
            <a:endParaRPr lang="en-GB" dirty="0">
              <a:latin typeface="Arial"/>
              <a:cs typeface="Arial"/>
            </a:endParaRPr>
          </a:p>
          <a:p>
            <a:endParaRPr lang="en-GB" sz="2800" dirty="0">
              <a:latin typeface="Arial"/>
              <a:cs typeface="Arial"/>
            </a:endParaRPr>
          </a:p>
          <a:p>
            <a:endParaRPr lang="en-GB" dirty="0">
              <a:latin typeface="Arial"/>
              <a:cs typeface="Arial"/>
            </a:endParaRPr>
          </a:p>
        </p:txBody>
      </p:sp>
      <p:sp>
        <p:nvSpPr>
          <p:cNvPr id="6" name="object 36">
            <a:extLst>
              <a:ext uri="{FF2B5EF4-FFF2-40B4-BE49-F238E27FC236}">
                <a16:creationId xmlns:a16="http://schemas.microsoft.com/office/drawing/2014/main" id="{4CF983DF-C1B4-434E-9C33-10197C9F2787}"/>
              </a:ext>
            </a:extLst>
          </p:cNvPr>
          <p:cNvSpPr txBox="1"/>
          <p:nvPr/>
        </p:nvSpPr>
        <p:spPr>
          <a:xfrm>
            <a:off x="7987974" y="1897485"/>
            <a:ext cx="3878318" cy="3619983"/>
          </a:xfrm>
          <a:prstGeom prst="rect">
            <a:avLst/>
          </a:prstGeom>
          <a:solidFill>
            <a:schemeClr val="bg1">
              <a:lumMod val="85000"/>
            </a:schemeClr>
          </a:solidFill>
        </p:spPr>
        <p:txBody>
          <a:bodyPr vert="horz" wrap="square" lIns="1440000" tIns="360000" rIns="180000" bIns="360000" rtlCol="0" anchor="t">
            <a:noAutofit/>
          </a:bodyPr>
          <a:lstStyle/>
          <a:p>
            <a:pPr defTabSz="609493">
              <a:lnSpc>
                <a:spcPts val="3400"/>
              </a:lnSpc>
              <a:spcAft>
                <a:spcPts val="400"/>
              </a:spcAft>
              <a:buClr>
                <a:srgbClr val="FF6E00"/>
              </a:buClr>
              <a:buSzPct val="90000"/>
              <a:tabLst>
                <a:tab pos="926465" algn="l"/>
                <a:tab pos="927100" algn="l"/>
              </a:tabLst>
            </a:pPr>
            <a:r>
              <a:rPr lang="en-US" sz="3200" b="1" dirty="0">
                <a:solidFill>
                  <a:srgbClr val="FF6E00"/>
                </a:solidFill>
                <a:latin typeface="Arial" charset="0"/>
                <a:ea typeface="Arial" charset="0"/>
                <a:cs typeface="Arial" charset="0"/>
              </a:rPr>
              <a:t>Keywords:</a:t>
            </a:r>
          </a:p>
          <a:p>
            <a:r>
              <a:rPr lang="en-US" sz="2400" b="1" dirty="0">
                <a:latin typeface="Arial"/>
                <a:cs typeface="Arial"/>
              </a:rPr>
              <a:t>Bacteria </a:t>
            </a:r>
            <a:endParaRPr lang="en-US" sz="2400" b="1" dirty="0">
              <a:latin typeface="Arial"/>
              <a:ea typeface="+mn-lt"/>
              <a:cs typeface="Arial"/>
            </a:endParaRPr>
          </a:p>
          <a:p>
            <a:r>
              <a:rPr lang="en-US" sz="2400" b="1" dirty="0">
                <a:latin typeface="Arial"/>
                <a:cs typeface="Arial"/>
              </a:rPr>
              <a:t>Disease</a:t>
            </a:r>
            <a:endParaRPr lang="en-US" sz="2400" b="1" dirty="0">
              <a:latin typeface="Arial"/>
              <a:ea typeface="+mn-lt"/>
              <a:cs typeface="Arial"/>
            </a:endParaRPr>
          </a:p>
          <a:p>
            <a:r>
              <a:rPr lang="en-US" sz="2400" b="1" dirty="0">
                <a:latin typeface="Arial"/>
                <a:cs typeface="Arial"/>
              </a:rPr>
              <a:t>Pathogen</a:t>
            </a:r>
            <a:endParaRPr lang="en-US" sz="2400" b="1" dirty="0">
              <a:latin typeface="Arial"/>
              <a:ea typeface="+mn-lt"/>
              <a:cs typeface="Arial"/>
            </a:endParaRPr>
          </a:p>
          <a:p>
            <a:r>
              <a:rPr lang="en-US" sz="2400" b="1" dirty="0">
                <a:latin typeface="Arial"/>
                <a:cs typeface="Arial"/>
              </a:rPr>
              <a:t>Infectious</a:t>
            </a:r>
            <a:endParaRPr lang="en-US" sz="2400" b="1" dirty="0">
              <a:latin typeface="Arial"/>
              <a:ea typeface="+mn-lt"/>
              <a:cs typeface="Arial"/>
            </a:endParaRPr>
          </a:p>
          <a:p>
            <a:r>
              <a:rPr lang="en-US" sz="2400" b="1" dirty="0">
                <a:latin typeface="Arial"/>
                <a:cs typeface="Arial"/>
              </a:rPr>
              <a:t>Toxins</a:t>
            </a:r>
            <a:endParaRPr lang="en-US" sz="2400" b="1" dirty="0">
              <a:latin typeface="Arial"/>
              <a:ea typeface="+mn-lt"/>
              <a:cs typeface="Arial"/>
            </a:endParaRPr>
          </a:p>
          <a:p>
            <a:r>
              <a:rPr lang="en-US" sz="2400" b="1" dirty="0">
                <a:latin typeface="Arial"/>
                <a:cs typeface="Arial"/>
              </a:rPr>
              <a:t>Protists</a:t>
            </a:r>
            <a:endParaRPr lang="en-US" sz="2400" b="1" dirty="0">
              <a:latin typeface="Arial"/>
              <a:ea typeface="+mn-lt"/>
              <a:cs typeface="Arial"/>
            </a:endParaRPr>
          </a:p>
          <a:p>
            <a:r>
              <a:rPr lang="en-US" sz="2400" b="1" dirty="0">
                <a:latin typeface="Arial"/>
                <a:cs typeface="Arial"/>
              </a:rPr>
              <a:t>Eukaryotes</a:t>
            </a:r>
            <a:endParaRPr lang="en-US" sz="2400" b="1" dirty="0">
              <a:latin typeface="Arial" charset="0"/>
              <a:ea typeface="Arial" charset="0"/>
              <a:cs typeface="Arial" charset="0"/>
            </a:endParaRPr>
          </a:p>
        </p:txBody>
      </p:sp>
      <p:pic>
        <p:nvPicPr>
          <p:cNvPr id="7" name="Picture 6" descr="Note-pad.png">
            <a:extLst>
              <a:ext uri="{FF2B5EF4-FFF2-40B4-BE49-F238E27FC236}">
                <a16:creationId xmlns:a16="http://schemas.microsoft.com/office/drawing/2014/main" id="{1F594E1A-DE91-654F-B40B-D6D5548565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00917" y="2034146"/>
            <a:ext cx="818408" cy="904556"/>
          </a:xfrm>
          <a:prstGeom prst="rect">
            <a:avLst/>
          </a:prstGeom>
        </p:spPr>
      </p:pic>
    </p:spTree>
    <p:extLst>
      <p:ext uri="{BB962C8B-B14F-4D97-AF65-F5344CB8AC3E}">
        <p14:creationId xmlns:p14="http://schemas.microsoft.com/office/powerpoint/2010/main" val="223859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Box 23"/>
          <p:cNvSpPr txBox="1">
            <a:spLocks noChangeArrowheads="1"/>
          </p:cNvSpPr>
          <p:nvPr/>
        </p:nvSpPr>
        <p:spPr bwMode="auto">
          <a:xfrm>
            <a:off x="264148" y="1212332"/>
            <a:ext cx="116162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3200" b="1" dirty="0">
                <a:latin typeface="Arial"/>
                <a:cs typeface="Arial"/>
              </a:rPr>
              <a:t>THINKING ABOUT THE SPREAD OF PATHOGENS</a:t>
            </a:r>
            <a:endParaRPr lang="en-GB" altLang="en-US" sz="3200" b="1" dirty="0">
              <a:latin typeface="Arial"/>
              <a:cs typeface="Arial"/>
            </a:endParaRPr>
          </a:p>
        </p:txBody>
      </p:sp>
      <p:sp>
        <p:nvSpPr>
          <p:cNvPr id="10" name="TextBox 9">
            <a:extLst>
              <a:ext uri="{FF2B5EF4-FFF2-40B4-BE49-F238E27FC236}">
                <a16:creationId xmlns:a16="http://schemas.microsoft.com/office/drawing/2014/main" id="{FD15C390-F20C-4843-B660-EB7BB06E69EF}"/>
              </a:ext>
            </a:extLst>
          </p:cNvPr>
          <p:cNvSpPr txBox="1"/>
          <p:nvPr/>
        </p:nvSpPr>
        <p:spPr>
          <a:xfrm>
            <a:off x="265902" y="1922293"/>
            <a:ext cx="5101436" cy="1200329"/>
          </a:xfrm>
          <a:prstGeom prst="rect">
            <a:avLst/>
          </a:prstGeom>
          <a:noFill/>
        </p:spPr>
        <p:txBody>
          <a:bodyPr wrap="square" lIns="91440" tIns="45720" rIns="91440" bIns="45720" anchor="t">
            <a:spAutoFit/>
          </a:bodyPr>
          <a:lstStyle/>
          <a:p>
            <a:r>
              <a:rPr lang="en-GB" sz="2400" dirty="0">
                <a:latin typeface="Arial"/>
                <a:cs typeface="Arial"/>
              </a:rPr>
              <a:t>Can you remember the four ways pathogens can be spread and think of an example of each?</a:t>
            </a:r>
            <a:endParaRPr lang="en-GB" altLang="en-US" sz="2400" dirty="0">
              <a:latin typeface="Arial"/>
              <a:cs typeface="Arial"/>
            </a:endParaRPr>
          </a:p>
        </p:txBody>
      </p:sp>
      <p:sp>
        <p:nvSpPr>
          <p:cNvPr id="3" name="TextBox 2">
            <a:extLst>
              <a:ext uri="{FF2B5EF4-FFF2-40B4-BE49-F238E27FC236}">
                <a16:creationId xmlns:a16="http://schemas.microsoft.com/office/drawing/2014/main" id="{CCDA42B5-E3A4-418D-B51E-DFE7CA52F17E}"/>
              </a:ext>
            </a:extLst>
          </p:cNvPr>
          <p:cNvSpPr txBox="1"/>
          <p:nvPr/>
        </p:nvSpPr>
        <p:spPr>
          <a:xfrm>
            <a:off x="7879556" y="454580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Arial"/>
              <a:cs typeface="Arial"/>
            </a:endParaRPr>
          </a:p>
        </p:txBody>
      </p:sp>
      <p:sp>
        <p:nvSpPr>
          <p:cNvPr id="5" name="TextBox 4">
            <a:extLst>
              <a:ext uri="{FF2B5EF4-FFF2-40B4-BE49-F238E27FC236}">
                <a16:creationId xmlns:a16="http://schemas.microsoft.com/office/drawing/2014/main" id="{495F872B-4B43-4FDD-8EA4-283543CE6136}"/>
              </a:ext>
            </a:extLst>
          </p:cNvPr>
          <p:cNvSpPr txBox="1"/>
          <p:nvPr/>
        </p:nvSpPr>
        <p:spPr>
          <a:xfrm>
            <a:off x="5367337" y="4248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latin typeface="Arial"/>
              <a:cs typeface="Arial"/>
            </a:endParaRPr>
          </a:p>
        </p:txBody>
      </p:sp>
      <p:sp>
        <p:nvSpPr>
          <p:cNvPr id="11" name="Oval 10">
            <a:extLst>
              <a:ext uri="{FF2B5EF4-FFF2-40B4-BE49-F238E27FC236}">
                <a16:creationId xmlns:a16="http://schemas.microsoft.com/office/drawing/2014/main" id="{312DFE40-590B-4649-9EBF-7BC16960AB46}"/>
              </a:ext>
            </a:extLst>
          </p:cNvPr>
          <p:cNvSpPr/>
          <p:nvPr/>
        </p:nvSpPr>
        <p:spPr>
          <a:xfrm>
            <a:off x="266323" y="3301002"/>
            <a:ext cx="1974851" cy="1951037"/>
          </a:xfrm>
          <a:prstGeom prst="ellipse">
            <a:avLst/>
          </a:prstGeom>
          <a:solidFill>
            <a:srgbClr val="FF6E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2200">
                <a:latin typeface="Arial"/>
                <a:cs typeface="Arial"/>
              </a:rPr>
              <a:t>Airborne</a:t>
            </a:r>
          </a:p>
        </p:txBody>
      </p:sp>
      <p:sp>
        <p:nvSpPr>
          <p:cNvPr id="12" name="Oval 11">
            <a:extLst>
              <a:ext uri="{FF2B5EF4-FFF2-40B4-BE49-F238E27FC236}">
                <a16:creationId xmlns:a16="http://schemas.microsoft.com/office/drawing/2014/main" id="{4654B87B-DBBA-4F14-9E96-71500823C32F}"/>
              </a:ext>
            </a:extLst>
          </p:cNvPr>
          <p:cNvSpPr/>
          <p:nvPr/>
        </p:nvSpPr>
        <p:spPr>
          <a:xfrm>
            <a:off x="2585976" y="4061944"/>
            <a:ext cx="1804865" cy="1804865"/>
          </a:xfrm>
          <a:prstGeom prst="ellipse">
            <a:avLst/>
          </a:prstGeom>
          <a:solidFill>
            <a:srgbClr val="32CBC9"/>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2200">
                <a:latin typeface="Arial"/>
                <a:cs typeface="Arial"/>
              </a:rPr>
              <a:t>Water</a:t>
            </a:r>
          </a:p>
        </p:txBody>
      </p:sp>
      <p:sp>
        <p:nvSpPr>
          <p:cNvPr id="13" name="Oval 12">
            <a:extLst>
              <a:ext uri="{FF2B5EF4-FFF2-40B4-BE49-F238E27FC236}">
                <a16:creationId xmlns:a16="http://schemas.microsoft.com/office/drawing/2014/main" id="{55B68AED-723A-4789-8D3C-AE3A6B377831}"/>
              </a:ext>
            </a:extLst>
          </p:cNvPr>
          <p:cNvSpPr/>
          <p:nvPr/>
        </p:nvSpPr>
        <p:spPr>
          <a:xfrm>
            <a:off x="4490486" y="2819741"/>
            <a:ext cx="1973427" cy="1960776"/>
          </a:xfrm>
          <a:prstGeom prst="ellipse">
            <a:avLst/>
          </a:prstGeom>
          <a:solidFill>
            <a:srgbClr val="FFB8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2200" dirty="0">
                <a:latin typeface="Arial"/>
                <a:cs typeface="Arial"/>
              </a:rPr>
              <a:t>Direct contact</a:t>
            </a:r>
          </a:p>
        </p:txBody>
      </p:sp>
      <p:sp>
        <p:nvSpPr>
          <p:cNvPr id="14" name="Oval 13">
            <a:extLst>
              <a:ext uri="{FF2B5EF4-FFF2-40B4-BE49-F238E27FC236}">
                <a16:creationId xmlns:a16="http://schemas.microsoft.com/office/drawing/2014/main" id="{0FB6F8D5-685E-4580-8BF9-7EC307D52E17}"/>
              </a:ext>
            </a:extLst>
          </p:cNvPr>
          <p:cNvSpPr/>
          <p:nvPr/>
        </p:nvSpPr>
        <p:spPr>
          <a:xfrm>
            <a:off x="6920157" y="2621995"/>
            <a:ext cx="1995488" cy="1995487"/>
          </a:xfrm>
          <a:prstGeom prst="ellipse">
            <a:avLst/>
          </a:prstGeom>
          <a:solidFill>
            <a:srgbClr val="32C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2200" dirty="0">
                <a:latin typeface="Arial"/>
                <a:cs typeface="Arial"/>
              </a:rPr>
              <a:t>Indirect contact</a:t>
            </a:r>
          </a:p>
        </p:txBody>
      </p:sp>
      <p:sp>
        <p:nvSpPr>
          <p:cNvPr id="16" name="Oval 15">
            <a:extLst>
              <a:ext uri="{FF2B5EF4-FFF2-40B4-BE49-F238E27FC236}">
                <a16:creationId xmlns:a16="http://schemas.microsoft.com/office/drawing/2014/main" id="{0B4574D7-F8FC-4DCF-BF69-E453F78CB9CC}"/>
              </a:ext>
            </a:extLst>
          </p:cNvPr>
          <p:cNvSpPr/>
          <p:nvPr/>
        </p:nvSpPr>
        <p:spPr>
          <a:xfrm>
            <a:off x="9245816" y="1863341"/>
            <a:ext cx="2794117" cy="2744543"/>
          </a:xfrm>
          <a:prstGeom prst="ellipse">
            <a:avLst/>
          </a:prstGeom>
          <a:solidFill>
            <a:srgbClr val="FF681C"/>
          </a:solidFill>
          <a:ln>
            <a:solidFill>
              <a:srgbClr val="FF6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2200" dirty="0">
                <a:latin typeface="Arial"/>
                <a:cs typeface="Arial"/>
              </a:rPr>
              <a:t>Contaminated food</a:t>
            </a:r>
          </a:p>
        </p:txBody>
      </p:sp>
      <p:sp>
        <p:nvSpPr>
          <p:cNvPr id="19" name="Rectangle 18">
            <a:extLst>
              <a:ext uri="{FF2B5EF4-FFF2-40B4-BE49-F238E27FC236}">
                <a16:creationId xmlns:a16="http://schemas.microsoft.com/office/drawing/2014/main" id="{E301BA02-387F-AE43-862B-E4F14746FC9C}"/>
              </a:ext>
            </a:extLst>
          </p:cNvPr>
          <p:cNvSpPr/>
          <p:nvPr/>
        </p:nvSpPr>
        <p:spPr>
          <a:xfrm>
            <a:off x="6118700" y="4780517"/>
            <a:ext cx="5761656" cy="1216518"/>
          </a:xfrm>
          <a:prstGeom prst="rect">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Note-pad.png">
            <a:extLst>
              <a:ext uri="{FF2B5EF4-FFF2-40B4-BE49-F238E27FC236}">
                <a16:creationId xmlns:a16="http://schemas.microsoft.com/office/drawing/2014/main" id="{A4B30D1B-02D5-424D-B613-40D01F0084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7989" y="4994989"/>
            <a:ext cx="596688" cy="659497"/>
          </a:xfrm>
          <a:prstGeom prst="rect">
            <a:avLst/>
          </a:prstGeom>
        </p:spPr>
      </p:pic>
      <p:sp>
        <p:nvSpPr>
          <p:cNvPr id="18" name="TextBox 17">
            <a:extLst>
              <a:ext uri="{FF2B5EF4-FFF2-40B4-BE49-F238E27FC236}">
                <a16:creationId xmlns:a16="http://schemas.microsoft.com/office/drawing/2014/main" id="{E307B01D-3332-5648-81A0-1C69E3E177CA}"/>
              </a:ext>
            </a:extLst>
          </p:cNvPr>
          <p:cNvSpPr txBox="1"/>
          <p:nvPr/>
        </p:nvSpPr>
        <p:spPr>
          <a:xfrm>
            <a:off x="7003926" y="4867896"/>
            <a:ext cx="466123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chemeClr val="bg1"/>
                </a:solidFill>
                <a:latin typeface="Arial"/>
                <a:cs typeface="Arial"/>
              </a:rPr>
              <a:t>NOTE: Each of these methods down, we will need to know these if we are going to stop transmission.</a:t>
            </a:r>
            <a:endParaRPr lang="en-US" sz="2000" b="1" dirty="0">
              <a:solidFill>
                <a:schemeClr val="bg1"/>
              </a:solidFill>
              <a:latin typeface="Arial"/>
              <a:cs typeface="Arial"/>
            </a:endParaRPr>
          </a:p>
        </p:txBody>
      </p:sp>
      <p:sp>
        <p:nvSpPr>
          <p:cNvPr id="7" name="Oval 6">
            <a:extLst>
              <a:ext uri="{FF2B5EF4-FFF2-40B4-BE49-F238E27FC236}">
                <a16:creationId xmlns:a16="http://schemas.microsoft.com/office/drawing/2014/main" id="{A5BC8111-46AE-BF41-B385-1CC68D9AB492}"/>
              </a:ext>
            </a:extLst>
          </p:cNvPr>
          <p:cNvSpPr/>
          <p:nvPr/>
        </p:nvSpPr>
        <p:spPr>
          <a:xfrm>
            <a:off x="275099" y="3278727"/>
            <a:ext cx="2010700" cy="201070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B3535F1-EB74-5D4B-B32F-8A93DA483162}"/>
              </a:ext>
            </a:extLst>
          </p:cNvPr>
          <p:cNvSpPr/>
          <p:nvPr/>
        </p:nvSpPr>
        <p:spPr>
          <a:xfrm>
            <a:off x="2570579" y="4058170"/>
            <a:ext cx="1849708" cy="1849708"/>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0FE7C036-AFAA-DA47-88B6-888315543E69}"/>
              </a:ext>
            </a:extLst>
          </p:cNvPr>
          <p:cNvSpPr/>
          <p:nvPr/>
        </p:nvSpPr>
        <p:spPr>
          <a:xfrm>
            <a:off x="9245816" y="1833108"/>
            <a:ext cx="2811632" cy="2811632"/>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59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2DD9-F85E-564A-9D05-9A5C790F6582}"/>
              </a:ext>
            </a:extLst>
          </p:cNvPr>
          <p:cNvSpPr txBox="1">
            <a:spLocks/>
          </p:cNvSpPr>
          <p:nvPr/>
        </p:nvSpPr>
        <p:spPr>
          <a:xfrm>
            <a:off x="343243" y="1343083"/>
            <a:ext cx="11489611" cy="4892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ct val="50000"/>
              </a:spcBef>
            </a:pPr>
            <a:r>
              <a:rPr lang="en-GB" altLang="en-US" sz="3600" b="1" dirty="0">
                <a:solidFill>
                  <a:schemeClr val="bg1"/>
                </a:solidFill>
                <a:latin typeface="Arial"/>
                <a:cs typeface="Arial"/>
              </a:rPr>
              <a:t>FEATURES OF BACTERIA</a:t>
            </a:r>
          </a:p>
          <a:p>
            <a:pPr algn="ctr">
              <a:spcBef>
                <a:spcPct val="50000"/>
              </a:spcBef>
            </a:pPr>
            <a:endParaRPr lang="en-US" sz="2000" dirty="0">
              <a:solidFill>
                <a:schemeClr val="bg1"/>
              </a:solidFill>
              <a:latin typeface="Arial"/>
              <a:cs typeface="Arial"/>
            </a:endParaRPr>
          </a:p>
          <a:p>
            <a:pPr marL="285750" indent="-285750">
              <a:spcBef>
                <a:spcPts val="1000"/>
              </a:spcBef>
              <a:buFont typeface="Arial"/>
              <a:buChar char="•"/>
            </a:pPr>
            <a:r>
              <a:rPr lang="en-US" sz="3600" dirty="0">
                <a:latin typeface="Arial"/>
                <a:cs typeface="Arial"/>
              </a:rPr>
              <a:t>They are living cells.</a:t>
            </a:r>
            <a:endParaRPr lang="en-US" sz="3600" dirty="0">
              <a:latin typeface="Arial"/>
              <a:ea typeface="+mn-lt"/>
              <a:cs typeface="Arial"/>
            </a:endParaRPr>
          </a:p>
          <a:p>
            <a:pPr marL="285750" indent="-285750">
              <a:spcBef>
                <a:spcPts val="1000"/>
              </a:spcBef>
              <a:buFont typeface="Arial"/>
              <a:buChar char="•"/>
            </a:pPr>
            <a:r>
              <a:rPr lang="en-US" sz="3600" dirty="0">
                <a:latin typeface="Arial"/>
                <a:cs typeface="Arial"/>
              </a:rPr>
              <a:t>They are prokaryotes - single celled organisms.</a:t>
            </a:r>
            <a:endParaRPr lang="en-US" sz="3600" dirty="0">
              <a:latin typeface="Arial"/>
              <a:ea typeface="+mn-lt"/>
              <a:cs typeface="Arial"/>
            </a:endParaRPr>
          </a:p>
          <a:p>
            <a:pPr marL="285750" indent="-285750">
              <a:spcBef>
                <a:spcPts val="1000"/>
              </a:spcBef>
              <a:buFont typeface="Arial"/>
              <a:buChar char="•"/>
            </a:pPr>
            <a:r>
              <a:rPr lang="en-US" sz="3600" dirty="0">
                <a:latin typeface="Arial"/>
                <a:cs typeface="Arial"/>
              </a:rPr>
              <a:t>They do not have a true nucleus, but a circular </a:t>
            </a:r>
            <a:br>
              <a:rPr lang="en-US" sz="3600" dirty="0">
                <a:latin typeface="Arial"/>
                <a:cs typeface="Arial"/>
              </a:rPr>
            </a:br>
            <a:r>
              <a:rPr lang="en-US" sz="3600" dirty="0">
                <a:latin typeface="Arial"/>
                <a:cs typeface="Arial"/>
              </a:rPr>
              <a:t>strand of DNA.</a:t>
            </a:r>
            <a:endParaRPr lang="en-US" sz="3600" dirty="0">
              <a:latin typeface="Arial"/>
              <a:ea typeface="+mn-lt"/>
              <a:cs typeface="Arial"/>
            </a:endParaRPr>
          </a:p>
          <a:p>
            <a:pPr algn="ctr">
              <a:lnSpc>
                <a:spcPct val="100000"/>
              </a:lnSpc>
            </a:pPr>
            <a:endParaRPr lang="en-US" sz="3600" b="1" dirty="0">
              <a:solidFill>
                <a:schemeClr val="bg1"/>
              </a:solidFill>
              <a:latin typeface="Arial"/>
              <a:cs typeface="Arial"/>
            </a:endParaRPr>
          </a:p>
        </p:txBody>
      </p:sp>
    </p:spTree>
    <p:extLst>
      <p:ext uri="{BB962C8B-B14F-4D97-AF65-F5344CB8AC3E}">
        <p14:creationId xmlns:p14="http://schemas.microsoft.com/office/powerpoint/2010/main" val="273926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22386262900E489A061346DC7B7A48" ma:contentTypeVersion="12" ma:contentTypeDescription="Create a new document." ma:contentTypeScope="" ma:versionID="b7eeff0c917d904a251998aba1fadbbd">
  <xsd:schema xmlns:xsd="http://www.w3.org/2001/XMLSchema" xmlns:xs="http://www.w3.org/2001/XMLSchema" xmlns:p="http://schemas.microsoft.com/office/2006/metadata/properties" xmlns:ns2="4b31ba56-69c9-4f7b-a39a-403e4e2674f0" xmlns:ns3="49db2f9b-a592-452f-a9b5-f90c48491e0e" targetNamespace="http://schemas.microsoft.com/office/2006/metadata/properties" ma:root="true" ma:fieldsID="eeb9ffee5fe9ad6a54dad368d4f8c798" ns2:_="" ns3:_="">
    <xsd:import namespace="4b31ba56-69c9-4f7b-a39a-403e4e2674f0"/>
    <xsd:import namespace="49db2f9b-a592-452f-a9b5-f90c48491e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2:MediaServiceOCR"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31ba56-69c9-4f7b-a39a-403e4e2674f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db2f9b-a592-452f-a9b5-f90c48491e0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9B5181-E93F-4C1D-A0A8-E65F4AE002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31ba56-69c9-4f7b-a39a-403e4e2674f0"/>
    <ds:schemaRef ds:uri="49db2f9b-a592-452f-a9b5-f90c48491e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AB8D90-788F-4464-99F0-9BE76FF4B476}">
  <ds:schemaRefs>
    <ds:schemaRef ds:uri="http://schemas.microsoft.com/sharepoint/v3/contenttype/forms"/>
  </ds:schemaRefs>
</ds:datastoreItem>
</file>

<file path=customXml/itemProps3.xml><?xml version="1.0" encoding="utf-8"?>
<ds:datastoreItem xmlns:ds="http://schemas.openxmlformats.org/officeDocument/2006/customXml" ds:itemID="{CF03982E-B31D-4A50-B7BC-5B852ED6E575}">
  <ds:schemaRefs>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elements/1.1/"/>
    <ds:schemaRef ds:uri="49db2f9b-a592-452f-a9b5-f90c48491e0e"/>
    <ds:schemaRef ds:uri="4b31ba56-69c9-4f7b-a39a-403e4e2674f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4401</TotalTime>
  <Words>2681</Words>
  <Application>Microsoft Macintosh PowerPoint</Application>
  <PresentationFormat>Widescreen</PresentationFormat>
  <Paragraphs>238</Paragraphs>
  <Slides>25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PowerPoint Presentation</vt:lpstr>
      <vt:lpstr>HOW DO YOU KEEP WINNING IN SPORT?</vt:lpstr>
      <vt:lpstr>PowerPoint Presentation</vt:lpstr>
      <vt:lpstr>WHY WAS SO MUCH TIME  BEING LOST?</vt:lpstr>
      <vt:lpstr>PowerPoint Presentation</vt:lpstr>
      <vt:lpstr>PowerPoint Presentation</vt:lpstr>
      <vt:lpstr>LEARNING OBJECTIVES</vt:lpstr>
      <vt:lpstr>PowerPoint Presentation</vt:lpstr>
      <vt:lpstr>PowerPoint Presentation</vt:lpstr>
      <vt:lpstr>PowerPoint Presentation</vt:lpstr>
      <vt:lpstr>PowerPoint Presentation</vt:lpstr>
      <vt:lpstr>HOW DO PATHOGENS MAKE US FEEL UNWELL?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CALL TO ACTION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dc:title>
  <dc:creator>Becci Barrie</dc:creator>
  <cp:lastModifiedBy>Jenny Preston</cp:lastModifiedBy>
  <cp:revision>75</cp:revision>
  <dcterms:created xsi:type="dcterms:W3CDTF">2020-08-14T10:54:40Z</dcterms:created>
  <dcterms:modified xsi:type="dcterms:W3CDTF">2021-03-03T10:37:19Z</dcterms:modified>
</cp:coreProperties>
</file>