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63" r:id="rId5"/>
    <p:sldMasterId id="2147483666" r:id="rId6"/>
    <p:sldMasterId id="2147483660" r:id="rId7"/>
    <p:sldMasterId id="2147483656" r:id="rId8"/>
    <p:sldMasterId id="2147483661" r:id="rId9"/>
    <p:sldMasterId id="2147483669" r:id="rId10"/>
    <p:sldMasterId id="2147483662" r:id="rId11"/>
    <p:sldMasterId id="2147483658" r:id="rId12"/>
    <p:sldMasterId id="2147483657" r:id="rId13"/>
    <p:sldMasterId id="2147483659" r:id="rId14"/>
    <p:sldMasterId id="2147483664" r:id="rId15"/>
    <p:sldMasterId id="2147483667" r:id="rId16"/>
    <p:sldMasterId id="2147483668" r:id="rId17"/>
  </p:sldMasterIdLst>
  <p:notesMasterIdLst>
    <p:notesMasterId r:id="rId29"/>
  </p:notesMasterIdLst>
  <p:sldIdLst>
    <p:sldId id="271" r:id="rId18"/>
    <p:sldId id="258" r:id="rId19"/>
    <p:sldId id="273" r:id="rId20"/>
    <p:sldId id="274" r:id="rId21"/>
    <p:sldId id="275" r:id="rId22"/>
    <p:sldId id="264" r:id="rId23"/>
    <p:sldId id="272" r:id="rId24"/>
    <p:sldId id="277" r:id="rId25"/>
    <p:sldId id="276" r:id="rId26"/>
    <p:sldId id="279" r:id="rId27"/>
    <p:sldId id="270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F"/>
    <a:srgbClr val="E2014D"/>
    <a:srgbClr val="D674B7"/>
    <a:srgbClr val="FC1921"/>
    <a:srgbClr val="96D045"/>
    <a:srgbClr val="FFD600"/>
    <a:srgbClr val="6AC6D2"/>
    <a:srgbClr val="24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4" autoAdjust="0"/>
    <p:restoredTop sz="94057" autoAdjust="0"/>
  </p:normalViewPr>
  <p:slideViewPr>
    <p:cSldViewPr>
      <p:cViewPr varScale="1">
        <p:scale>
          <a:sx n="66" d="100"/>
          <a:sy n="66" d="100"/>
        </p:scale>
        <p:origin x="141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0047DB-D45A-44D6-BB7A-71542D3D45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1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A63F8F-859B-4C09-9EAD-8C714C249F6C}" type="slidenum">
              <a:rPr lang="en-GB" smtClean="0"/>
              <a:pPr eaLnBrk="1" hangingPunct="1"/>
              <a:t>1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val="111443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questions to this quiz can be found with</a:t>
            </a:r>
            <a:r>
              <a:rPr lang="en-GB" baseline="0" dirty="0" smtClean="0"/>
              <a:t> the Pupil activity sheets.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07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2CBEE-7638-45F3-A062-03F61A616592}" type="slidenum">
              <a:rPr lang="en-GB" smtClean="0"/>
              <a:pPr eaLnBrk="1" hangingPunct="1"/>
              <a:t>2</a:t>
            </a:fld>
            <a:endParaRPr lang="en-GB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3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52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billion people (fact from WHO 2016 factsheet)</a:t>
            </a:r>
          </a:p>
          <a:p>
            <a:endParaRPr lang="en-GB" dirty="0" smtClean="0"/>
          </a:p>
          <a:p>
            <a:r>
              <a:rPr lang="en-GB" dirty="0" smtClean="0"/>
              <a:t>A</a:t>
            </a:r>
            <a:r>
              <a:rPr lang="en-GB" baseline="0" dirty="0" smtClean="0"/>
              <a:t> photograph activity sheet is available to support this activity. The photos are also available on </a:t>
            </a:r>
            <a:r>
              <a:rPr lang="en-GB" baseline="0" dirty="0" err="1" smtClean="0"/>
              <a:t>FlickR</a:t>
            </a:r>
            <a:r>
              <a:rPr lang="en-GB" baseline="0" dirty="0" smtClean="0"/>
              <a:t> www.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91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activity sheet Killer facts: True or False is available to run this activity.</a:t>
            </a:r>
          </a:p>
          <a:p>
            <a:r>
              <a:rPr lang="en-GB" dirty="0" smtClean="0"/>
              <a:t>You might like to show the first 1.27 </a:t>
            </a:r>
            <a:r>
              <a:rPr lang="en-GB" dirty="0" err="1" smtClean="0"/>
              <a:t>mins</a:t>
            </a:r>
            <a:r>
              <a:rPr lang="en-GB" dirty="0" smtClean="0"/>
              <a:t> of a video clip to show some of the problems caused by traditional cooking methods in Nepal. http://www.youtube.com/watch?v=y0HXGqHvbUM</a:t>
            </a:r>
          </a:p>
          <a:p>
            <a:r>
              <a:rPr lang="en-GB" dirty="0" smtClean="0"/>
              <a:t>Facts available sourced from fact from WHO 2016 factsheet</a:t>
            </a:r>
            <a:r>
              <a:rPr lang="en-GB" baseline="0" dirty="0" smtClean="0"/>
              <a:t> and http://www.who.int/features/2014/clean-household-energy/en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32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712026-789A-48AE-9266-2270CECA647E}" type="slidenum">
              <a:rPr lang="en-GB" smtClean="0"/>
              <a:pPr eaLnBrk="1" hangingPunct="1"/>
              <a:t>6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676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6BC9F4-370F-47E2-A3B4-6292498B9897}" type="slidenum">
              <a:rPr lang="en-GB" smtClean="0"/>
              <a:pPr eaLnBrk="1" hangingPunct="1"/>
              <a:t>7</a:t>
            </a:fld>
            <a:endParaRPr lang="en-GB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Smoky homes Design and make pupil</a:t>
            </a:r>
            <a:r>
              <a:rPr lang="en-GB" baseline="0" dirty="0" smtClean="0"/>
              <a:t> sheets are available to support this design and make activity.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1963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might want to show the solutions developed by Practical Action in this video clip from 1.27mins to 3.50mins.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28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20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359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470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509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06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4487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82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91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768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5750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5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22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973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976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75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672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0864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566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294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394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48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65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06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2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553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74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1798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3762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4294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658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311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5B72-5BEF-46FE-9FB3-DE765E4CA2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1143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0E7B-0235-41AF-9A5C-31209F4A89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1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513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E51B-5F2E-49F2-A945-DAFAB01E7A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3536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0B1-D936-4FD6-A51E-D5C5EA594F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9413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B620-1543-4BCB-BD5E-615696A4DC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609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70375-4045-4D6B-BDDE-9A8B2AEBFA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2885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4A531-6D3F-4FB8-824E-0D99523CEE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468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00AD-27DF-4602-80E3-279F06948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1035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85F0-6B3A-43F1-9CAC-49B3458D24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882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2C0E-6EDA-400B-8B6B-C9BF2BAE94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9668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EEBD-DF85-4F83-B374-1CCA96B447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8887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9136-E48A-4D15-9B8F-44A9C5A7A0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01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360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7BCB-377C-45E1-980D-6BAC410D50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127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33F2-01E2-43E5-93A5-EC7443C81D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8385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B8CB-CEBE-46A5-ACC1-DC9EFE3E25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5187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A310-BC1B-423A-98DC-71753E3665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0247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D1459-79D2-4933-9841-4765C7FDE3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759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7759-7C8F-40EE-8A77-98D661D14C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427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298C-9D0F-438A-9311-A7C58F1131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460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DBDE-0663-407C-A64C-ED13EBD2EA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177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6B70-0C13-415F-983D-21A52B2ADD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3243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3108-328B-4C74-ACF1-7AB29FCF68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07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878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59BA-8149-4F70-9151-F469E2C682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862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3B80-53DF-4029-899F-9A72C092BE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36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8320-FFCB-4BE7-9E87-D3210EAC65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3595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1B5B-FCB7-4706-9A4C-24A3FF86C9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681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67B5-D857-4C91-BD18-592EE02DE1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041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55B3-9312-4322-9341-F025451028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1010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2505-C314-4545-AC0D-7108C4968A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9742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F9FA-CD77-4822-BE4B-7AF72987C3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095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8D54-D5D2-4A8F-8FCD-9874556D2F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2386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789-1A85-47BE-8397-D65D984615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92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590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F95C-3F29-4F0E-9EA6-A5FD1E2FB5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1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07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21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0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9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4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9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77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39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1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8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8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162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58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916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9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54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56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9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21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22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7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7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52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42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0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054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36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1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86080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9133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2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02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66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35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82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72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39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926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521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14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98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51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8608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913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87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68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68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537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65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17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03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401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143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612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60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487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41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32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130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55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96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240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060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39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00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1170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952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35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583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61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663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36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854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82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28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2700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757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978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88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19244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374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986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96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062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494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15.jpeg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29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41.xml"/><Relationship Id="rId21" Type="http://schemas.openxmlformats.org/officeDocument/2006/relationships/image" Target="../media/image15.jpeg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40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8.gif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029" name="Picture 5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3818"/>
            <a:ext cx="4210050" cy="3771900"/>
          </a:xfrm>
          <a:prstGeom prst="rect">
            <a:avLst/>
          </a:prstGeom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1198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4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246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38" y="3114675"/>
            <a:ext cx="4210050" cy="3771900"/>
          </a:xfrm>
          <a:prstGeom prst="rect">
            <a:avLst/>
          </a:prstGeom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4087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26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1270" name="Picture 15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7AD5DB-6E01-406D-9742-6FF4B818F6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294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2296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36585" y="-33339"/>
            <a:ext cx="9144000" cy="5549901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32D5EB-CD7B-414F-A364-A2564F7CB9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318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3320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46039"/>
            <a:ext cx="9144000" cy="5549901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F73F6D-D089-4063-AC00-2634DC1927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342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2053" name="Picture 7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3077" name="Picture 5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10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4102" name="Picture 12" descr="practical_action_logo_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5125" name="Picture 4" descr="practical_action_logo_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127" name="Picture 12" descr="practical_action_logo_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826" r:id="rId12"/>
    <p:sldLayoutId id="2147483827" r:id="rId13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90941"/>
            <a:ext cx="4210050" cy="3771900"/>
          </a:xfrm>
          <a:prstGeom prst="rect">
            <a:avLst/>
          </a:prstGeom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59769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6150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7173" name="Picture 6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9" y="5565401"/>
            <a:ext cx="1395388" cy="1140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20" y="3086100"/>
            <a:ext cx="4210050" cy="3771900"/>
          </a:xfrm>
          <a:prstGeom prst="rect">
            <a:avLst/>
          </a:prstGeom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1198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8198" name="Picture 9" descr="practical_action_logo_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practical_action_logo_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9"/>
          <a:stretch/>
        </p:blipFill>
        <p:spPr>
          <a:xfrm>
            <a:off x="13534" y="4839487"/>
            <a:ext cx="886579" cy="2044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828" r:id="rId12"/>
    <p:sldLayoutId id="214748382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922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9222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21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8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1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8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1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1.jpeg"/><Relationship Id="rId5" Type="http://schemas.openxmlformats.org/officeDocument/2006/relationships/image" Target="../media/image8.gif"/><Relationship Id="rId4" Type="http://schemas.openxmlformats.org/officeDocument/2006/relationships/hyperlink" Target="http://www.youtube.com/watch?v=y0HXGqHvbU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1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racta-uk-pro1\User_MyDocuments\brenhel\Pictures\iller in the kitchen\Pashupati Ku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131840" cy="20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racta-uk-pro1\User_MyDocuments\brenhel\Pictures\iller in the kitchen\Nepal open fire 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04" y="3501009"/>
            <a:ext cx="3113896" cy="20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racta-uk-pro1\User_MyDocuments\brenhel\Pictures\iller in the kitchen\IMG_2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898264" cy="20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969506"/>
            <a:ext cx="585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practicalaction.org/schools/smoky-homes</a:t>
            </a:r>
            <a:endParaRPr lang="en-GB" sz="2400" dirty="0">
              <a:solidFill>
                <a:srgbClr val="008E8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78" y="764704"/>
            <a:ext cx="1985822" cy="428143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680" y="2112184"/>
            <a:ext cx="1170840" cy="277764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13" y="555146"/>
            <a:ext cx="2997797" cy="23502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1151" y="5641724"/>
            <a:ext cx="2542849" cy="1165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74" y="5618303"/>
            <a:ext cx="1971801" cy="114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Smoky Homes Quiz answers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67744" y="1124744"/>
            <a:ext cx="6696743" cy="5472608"/>
          </a:xfrm>
        </p:spPr>
        <p:txBody>
          <a:bodyPr/>
          <a:lstStyle/>
          <a:p>
            <a:pPr marL="355600" indent="-355600">
              <a:buAutoNum type="arabicPeriod"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many people in the world cook on open fires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?   </a:t>
            </a:r>
          </a:p>
          <a:p>
            <a:pPr marL="355600" indent="-355600">
              <a:buNone/>
            </a:pP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       b. 3 </a:t>
            </a:r>
            <a:r>
              <a:rPr lang="en-GB" sz="1600" b="1" dirty="0">
                <a:solidFill>
                  <a:srgbClr val="008E8F"/>
                </a:solidFill>
                <a:latin typeface="Calibri" panose="020F0502020204030204" pitchFamily="34" charset="0"/>
              </a:rPr>
              <a:t>billion</a:t>
            </a:r>
          </a:p>
          <a:p>
            <a:pPr marL="355600" indent="-35560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55600" indent="-355600">
              <a:buAutoNum type="arabicPeriod" startAt="2"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is the main problem for people with cooking on an open fire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? </a:t>
            </a:r>
          </a:p>
          <a:p>
            <a:pPr marL="355600" indent="-355600">
              <a:buNone/>
            </a:pP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        b. Inhaling smoke</a:t>
            </a:r>
          </a:p>
          <a:p>
            <a:pPr marL="355600" indent="-35560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55600" indent="-355600">
              <a:buNone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3.     Which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these other problems are caused by cooking on open fires?</a:t>
            </a:r>
          </a:p>
          <a:p>
            <a:pPr marL="355600" indent="-355600">
              <a:buNone/>
            </a:pPr>
            <a:r>
              <a:rPr lang="en-GB" sz="1400" dirty="0">
                <a:solidFill>
                  <a:srgbClr val="008E8F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        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c. a </a:t>
            </a:r>
            <a:r>
              <a:rPr lang="en-GB" sz="1600" i="1" dirty="0">
                <a:solidFill>
                  <a:srgbClr val="008E8F"/>
                </a:solidFill>
                <a:latin typeface="Calibri" panose="020F0502020204030204" pitchFamily="34" charset="0"/>
              </a:rPr>
              <a:t>and</a:t>
            </a:r>
            <a:r>
              <a:rPr lang="en-GB" sz="1600" b="1" dirty="0">
                <a:solidFill>
                  <a:srgbClr val="008E8F"/>
                </a:solidFill>
                <a:latin typeface="Calibri" panose="020F0502020204030204" pitchFamily="34" charset="0"/>
              </a:rPr>
              <a:t> b</a:t>
            </a:r>
          </a:p>
          <a:p>
            <a:pPr marL="355600" indent="-355600">
              <a:buNone/>
            </a:pP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55600" indent="-355600">
              <a:buNone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4.      In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Nepal who mainly gets affected by smoke from cooking 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open fires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355600" indent="-355600">
              <a:buNone/>
            </a:pPr>
            <a:r>
              <a:rPr lang="en-GB" sz="14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          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a. Women </a:t>
            </a:r>
            <a:r>
              <a:rPr lang="en-GB" sz="1600" b="1" dirty="0">
                <a:solidFill>
                  <a:srgbClr val="008E8F"/>
                </a:solidFill>
                <a:latin typeface="Calibri" panose="020F0502020204030204" pitchFamily="34" charset="0"/>
              </a:rPr>
              <a:t>and children</a:t>
            </a:r>
          </a:p>
          <a:p>
            <a:pPr marL="355600" indent="-35560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55600" indent="-355600">
              <a:buNone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5.     Using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smoke hood over an open fire means you have less indoor smoke.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much less?</a:t>
            </a:r>
          </a:p>
          <a:p>
            <a:pPr marL="355600" indent="-355600">
              <a:buNone/>
            </a:pPr>
            <a:r>
              <a:rPr lang="en-GB" sz="1600" b="1" dirty="0">
                <a:solidFill>
                  <a:srgbClr val="008E8F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       b. 80</a:t>
            </a:r>
            <a:r>
              <a:rPr lang="en-GB" sz="1600" b="1" dirty="0">
                <a:solidFill>
                  <a:srgbClr val="008E8F"/>
                </a:solidFill>
                <a:latin typeface="Calibri" panose="020F0502020204030204" pitchFamily="34" charset="0"/>
              </a:rPr>
              <a:t>%</a:t>
            </a:r>
          </a:p>
          <a:p>
            <a:pPr marL="355600" indent="-35560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55600" indent="-355600">
              <a:buAutoNum type="arabicPeriod" startAt="6"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Using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 improved stove and smoke hood reduces the amount of firewood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needed for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fuel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  that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355600" indent="-355600">
              <a:buNone/>
            </a:pP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	c. Less time is spent cooking </a:t>
            </a:r>
            <a:endParaRPr lang="en-GB" sz="1600" b="1" dirty="0">
              <a:solidFill>
                <a:srgbClr val="008E8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24744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751" y="1124744"/>
            <a:ext cx="1096069" cy="280831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50" y="158077"/>
            <a:ext cx="1971801" cy="11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60648"/>
            <a:ext cx="8219256" cy="187295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Keep in touch</a:t>
            </a:r>
          </a:p>
        </p:txBody>
      </p:sp>
      <p:pic>
        <p:nvPicPr>
          <p:cNvPr id="7170" name="Picture 2" descr="\\practa-uk-pro1\User_MyDocuments\brenhel\Pictures\iller in the kitchen\IMG_2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2934072" cy="440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55340" y="5935716"/>
            <a:ext cx="585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practicalaction.org/schools/smoky-homes</a:t>
            </a:r>
            <a:endParaRPr lang="en-GB" sz="2400" dirty="0">
              <a:solidFill>
                <a:srgbClr val="008E8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39" y="2996952"/>
            <a:ext cx="1250701" cy="269651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620" y="1131341"/>
            <a:ext cx="1170840" cy="277764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3" y="4647538"/>
            <a:ext cx="2411760" cy="569175"/>
          </a:xfrm>
          <a:prstGeom prst="rect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5112569" cy="2519858"/>
          </a:xfrm>
        </p:spPr>
        <p:txBody>
          <a:bodyPr/>
          <a:lstStyle/>
          <a:p>
            <a:pPr eaLnBrk="1" hangingPunct="1"/>
            <a:r>
              <a:rPr lang="en-GB" sz="2000" smtClean="0">
                <a:latin typeface="Calibri" panose="020F0502020204030204" pitchFamily="34" charset="0"/>
              </a:rPr>
              <a:t>Facebook:/PracticalActionSchools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sz="2000" dirty="0" smtClean="0">
                <a:latin typeface="Calibri" panose="020F0502020204030204" pitchFamily="34" charset="0"/>
              </a:rPr>
              <a:t>Twitter: @PA_Schools</a:t>
            </a:r>
          </a:p>
          <a:p>
            <a:pPr eaLnBrk="1" hangingPunct="1"/>
            <a:endParaRPr lang="en-GB" sz="2400" dirty="0" smtClean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1151" y="5641724"/>
            <a:ext cx="2542849" cy="1165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74" y="5663975"/>
            <a:ext cx="1971801" cy="114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Life in Nepal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1412776"/>
            <a:ext cx="7931224" cy="4824512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endParaRPr lang="en-GB" sz="2400" dirty="0" smtClean="0"/>
          </a:p>
          <a:p>
            <a:pPr eaLnBrk="1" hangingPunct="1">
              <a:lnSpc>
                <a:spcPct val="130000"/>
              </a:lnSpc>
            </a:pPr>
            <a:endParaRPr lang="en-GB" sz="2400" dirty="0" smtClean="0"/>
          </a:p>
        </p:txBody>
      </p:sp>
      <p:pic>
        <p:nvPicPr>
          <p:cNvPr id="1026" name="Picture 2" descr="\\practa-uk-pro1\User_MyDocuments\brenhel\Pictures\iller in the kitchen\IMG_2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21" y="1458547"/>
            <a:ext cx="25922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113251" y="1409792"/>
            <a:ext cx="2215499" cy="1924121"/>
          </a:xfrm>
          <a:prstGeom prst="wedgeRoundRectCallout">
            <a:avLst>
              <a:gd name="adj1" fmla="val 65278"/>
              <a:gd name="adj2" fmla="val 645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51239" y="1611386"/>
            <a:ext cx="187104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Hi, we are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sisters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Shanoli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 a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nd 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Rensi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we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live in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small village in Makwanpur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District in Nepal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Our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family has just finished rebuilding our home after it was destroyed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earthquake in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2015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2" descr="\\practa-uk-pro1\User_MyDocuments\brenhel\Pictures\iller in the kitchen\IMG_2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2" y="3257991"/>
            <a:ext cx="2454300" cy="163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3" name="Rounded Rectangular Callout 2"/>
          <p:cNvSpPr/>
          <p:nvPr/>
        </p:nvSpPr>
        <p:spPr>
          <a:xfrm>
            <a:off x="6449036" y="4005064"/>
            <a:ext cx="2237765" cy="2304224"/>
          </a:xfrm>
          <a:prstGeom prst="wedgeRoundRectCallout">
            <a:avLst>
              <a:gd name="adj1" fmla="val -71050"/>
              <a:gd name="adj2" fmla="val -3462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8531" y="4242041"/>
            <a:ext cx="216023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Before the earthquake, we had a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traditional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stove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our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house, like the one above.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Although it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produced  a lot of smoke  which made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cough,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it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was less smoky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than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open fire  using  three-stones or bricks our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grandma  now  uses to cook for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us.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1"/>
          <a:stretch/>
        </p:blipFill>
        <p:spPr bwMode="auto">
          <a:xfrm>
            <a:off x="6899345" y="2212160"/>
            <a:ext cx="2125140" cy="1939853"/>
          </a:xfrm>
          <a:prstGeom prst="roundRect">
            <a:avLst>
              <a:gd name="adj" fmla="val 110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33" y="1487280"/>
            <a:ext cx="967410" cy="2085736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131914"/>
            <a:ext cx="1971801" cy="114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Cooking for our family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\\practa-uk-pro1\User_MyDocuments\brenhel\Pictures\iller in the kitchen\IMG_25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3064" r="13610" b="283"/>
          <a:stretch/>
        </p:blipFill>
        <p:spPr bwMode="auto">
          <a:xfrm>
            <a:off x="2339752" y="2492897"/>
            <a:ext cx="472212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4" name="Rounded Rectangular Callout 3"/>
          <p:cNvSpPr/>
          <p:nvPr/>
        </p:nvSpPr>
        <p:spPr>
          <a:xfrm>
            <a:off x="611561" y="982077"/>
            <a:ext cx="2016224" cy="1795338"/>
          </a:xfrm>
          <a:prstGeom prst="wedgeRoundRectCallout">
            <a:avLst>
              <a:gd name="adj1" fmla="val 47054"/>
              <a:gd name="adj2" fmla="val 6279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is my grandmother, Bimala.  She cooks for all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ten of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 in our family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Although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 help her with the cooking,  it can take her up to three hours to cook one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meal on this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three-stone fire.</a:t>
            </a:r>
          </a:p>
          <a:p>
            <a:pPr lvl="0"/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64645" y="967867"/>
            <a:ext cx="2561118" cy="1368152"/>
          </a:xfrm>
          <a:prstGeom prst="wedgeRoundRectCallout">
            <a:avLst>
              <a:gd name="adj1" fmla="val -31059"/>
              <a:gd name="adj2" fmla="val 7876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These days, I  always  cook outside our home. If I don’t the children and I get breathing and eye problems caused by the smoke. Everything in the house gets dirty too.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1619673" y="2777415"/>
            <a:ext cx="1352556" cy="306815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7258992" y="4811362"/>
            <a:ext cx="1841412" cy="1512169"/>
          </a:xfrm>
          <a:prstGeom prst="wedgeRoundRectCallout">
            <a:avLst>
              <a:gd name="adj1" fmla="val -83354"/>
              <a:gd name="adj2" fmla="val -9761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the monsoon (rainy) season my grandma has to use an umbrella to stop the fire from going out before our food is cooked.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5" y="1417638"/>
            <a:ext cx="723619" cy="156012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94" y="2170153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84" y="98304"/>
            <a:ext cx="1971801" cy="11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practa-uk-pro1\User_MyDocuments\brenhel\Pictures\iller in the kitchen\IMG_2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704">
            <a:off x="5384933" y="2056636"/>
            <a:ext cx="3048831" cy="203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What is the problem?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5733256"/>
            <a:ext cx="6716038" cy="79208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Activity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Look at the photographs from Nepal and mind map any problems that traditional cooking methods cause for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people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the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environment.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\\practa-uk-pro1\User_MyDocuments\brenhel\Pictures\iller in the kitchen\Nepal open fire 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448">
            <a:off x="796126" y="2233192"/>
            <a:ext cx="2875848" cy="19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pic>
        <p:nvPicPr>
          <p:cNvPr id="2051" name="Picture 3" descr="\\practa-uk-pro1\User_MyDocuments\brenhel\Pictures\iller in the kitchen\Pashupati Ku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89308"/>
            <a:ext cx="2841144" cy="189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55576" y="921494"/>
            <a:ext cx="500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How many people in the world do you think cook or heat their homes on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 open fire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or traditional stove?  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7455" y="1261523"/>
            <a:ext cx="239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E8F"/>
                </a:solidFill>
              </a:rPr>
              <a:t>3 billion</a:t>
            </a:r>
            <a:endParaRPr lang="en-GB" sz="2400" b="1" dirty="0">
              <a:solidFill>
                <a:srgbClr val="008E8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4" y="3442440"/>
            <a:ext cx="1295962" cy="2794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84" y="2022970"/>
            <a:ext cx="948509" cy="2044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88253"/>
            <a:ext cx="1971801" cy="11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Killer facts: True or false?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529432"/>
            <a:ext cx="6768232" cy="5328568"/>
          </a:xfrm>
        </p:spPr>
        <p:txBody>
          <a:bodyPr numCol="1"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Check your answers as to whether your Killer facts were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true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or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false.</a:t>
            </a:r>
          </a:p>
          <a:p>
            <a:pPr marL="355600" indent="-3556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Indoor smoke from fires is a bigger killer than AIDS and malaria combined.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55600" indent="-355600">
              <a:buNone/>
            </a:pP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	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True</a:t>
            </a:r>
            <a:r>
              <a:rPr lang="en-GB" sz="14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(4.3 million people die from it each year)</a:t>
            </a:r>
          </a:p>
          <a:p>
            <a:pPr marL="355600" indent="-355600">
              <a:buAutoNum type="arabicPeriod" startAt="2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Most people affected by indoor air pollution are women and children. </a:t>
            </a:r>
          </a:p>
          <a:p>
            <a:pPr marL="355600" indent="-355600">
              <a:buNone/>
            </a:pP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 	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True</a:t>
            </a: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 (as more women and children are involved in cooking)</a:t>
            </a:r>
          </a:p>
          <a:p>
            <a:pPr marL="355600" indent="-35560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3.    An open fire in your kitchen is the equivalent of breathing in the air from 200 cigarettes an hour.</a:t>
            </a:r>
          </a:p>
          <a:p>
            <a:pPr marL="355600" indent="-355600">
              <a:buNone/>
            </a:pP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 	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False</a:t>
            </a: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 (the real fact is 400 cigarettes per hour)</a:t>
            </a:r>
          </a:p>
          <a:p>
            <a:pPr marL="355600" indent="-35560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4. 	3 billion people worldwide cook or heat their homes over an open fire or traditional stove. </a:t>
            </a:r>
          </a:p>
          <a:p>
            <a:pPr marL="355600" indent="-35560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 	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True</a:t>
            </a:r>
          </a:p>
          <a:p>
            <a:pPr marL="355600" indent="-355600">
              <a:buAutoNum type="arabicPeriod" startAt="5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Globally half the deaths of children under 5 are caused by respiratory problems, such a pneumonia, caused by household air pollution.</a:t>
            </a:r>
          </a:p>
          <a:p>
            <a:pPr marL="355600" indent="-355600">
              <a:buNone/>
            </a:pPr>
            <a:r>
              <a:rPr lang="en-GB" sz="1600" dirty="0">
                <a:latin typeface="Calibri" panose="020F0502020204030204" pitchFamily="34" charset="0"/>
              </a:rPr>
              <a:t> 	</a:t>
            </a:r>
            <a:r>
              <a:rPr lang="en-GB" sz="1600" b="1" dirty="0">
                <a:solidFill>
                  <a:srgbClr val="008E8F"/>
                </a:solidFill>
                <a:latin typeface="Calibri" panose="020F0502020204030204" pitchFamily="34" charset="0"/>
              </a:rPr>
              <a:t>True</a:t>
            </a:r>
          </a:p>
          <a:p>
            <a:pPr marL="355600" indent="-355600">
              <a:buAutoNum type="arabicPeriod" startAt="6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There is nothing that can be done to stop indoor air pollution.</a:t>
            </a:r>
          </a:p>
          <a:p>
            <a:pPr marL="355600" indent="-355600">
              <a:buNone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1600" b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False</a:t>
            </a:r>
          </a:p>
          <a:p>
            <a:pPr marL="0" indent="0">
              <a:buNone/>
            </a:pPr>
            <a:endParaRPr lang="en-GB" sz="1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60" y="4626487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8" y="1444400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15" y="158077"/>
            <a:ext cx="1971801" cy="11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What is the solution?</a:t>
            </a:r>
          </a:p>
        </p:txBody>
      </p:sp>
      <p:pic>
        <p:nvPicPr>
          <p:cNvPr id="4098" name="Picture 2" descr="\\practa-uk-pro1\User_MyDocuments\brenhel\Pictures\iller in the kitchen\IMG_25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941" y="1987502"/>
            <a:ext cx="4181875" cy="273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3" name="Rounded Rectangular Callout 2"/>
          <p:cNvSpPr/>
          <p:nvPr/>
        </p:nvSpPr>
        <p:spPr>
          <a:xfrm>
            <a:off x="4007896" y="1358607"/>
            <a:ext cx="4032448" cy="3461551"/>
          </a:xfrm>
          <a:prstGeom prst="wedgeRoundRectCallout">
            <a:avLst>
              <a:gd name="adj1" fmla="val -66157"/>
              <a:gd name="adj2" fmla="val -2294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813064" y="5805264"/>
            <a:ext cx="585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What might be the reason why Rensi’s family do not have an improved stove with a hood?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48" y="2940102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51912" y="1579798"/>
            <a:ext cx="38164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I’d like us to have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new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improved cook stove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 that we can cook indoors again. I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have seen one at my friend’s house and would love to have one.</a:t>
            </a:r>
          </a:p>
          <a:p>
            <a:pPr lvl="0"/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They are quite different from our old traditional stove and I’ve heard they cook the food more quickly. They also have a hood, that is like a chimney where all the smoke goes. </a:t>
            </a:r>
          </a:p>
          <a:p>
            <a:pPr lvl="0"/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If we had one, it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would be less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smoky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the house and take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 less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time to cook meals.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That would mean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 could study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more and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my grandma would have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more time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 take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care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our cattle.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66" y="121383"/>
            <a:ext cx="1971801" cy="114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5572125" cy="1084263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Design and make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6879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1417638"/>
            <a:ext cx="6552727" cy="5112544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Design and make a model of an improved cook stove and/or stove hood for a family such as Bimala’s.</a:t>
            </a:r>
          </a:p>
          <a:p>
            <a:pPr eaLnBrk="1" hangingPunct="1">
              <a:lnSpc>
                <a:spcPct val="130000"/>
              </a:lnSpc>
            </a:pP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Use the activity </a:t>
            </a:r>
            <a:r>
              <a:rPr lang="en-GB" sz="1600" i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What is important to the community? </a:t>
            </a: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in Makwanpur to help you decide on the most important design criteria for you to include in your design work.</a:t>
            </a:r>
            <a:endParaRPr lang="en-GB" sz="1600" dirty="0">
              <a:solidFill>
                <a:srgbClr val="008E8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Evaluate any cook stoves and hoods that have been developed in the past.</a:t>
            </a:r>
          </a:p>
          <a:p>
            <a:pPr eaLnBrk="1" hangingPunct="1">
              <a:lnSpc>
                <a:spcPct val="130000"/>
              </a:lnSpc>
            </a:pP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Develop a range of design ideas for a cooks stove and/or hood, then decide on a final idea to develop into your model.</a:t>
            </a:r>
          </a:p>
          <a:p>
            <a:pPr eaLnBrk="1" hangingPunct="1">
              <a:lnSpc>
                <a:spcPct val="130000"/>
              </a:lnSpc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Use a range of modelling materials including clay, reclaimed materials such as foil food trays, plastic bottles, etc., to make your model cook stove and stove hood.</a:t>
            </a:r>
          </a:p>
          <a:p>
            <a:pPr eaLnBrk="1" hangingPunct="1">
              <a:lnSpc>
                <a:spcPct val="130000"/>
              </a:lnSpc>
            </a:pPr>
            <a:r>
              <a:rPr lang="en-GB" sz="1600" dirty="0" smtClean="0">
                <a:solidFill>
                  <a:srgbClr val="008E8F"/>
                </a:solidFill>
                <a:latin typeface="Calibri" panose="020F0502020204030204" pitchFamily="34" charset="0"/>
              </a:rPr>
              <a:t>Evaluate your final model against your design criteria using the </a:t>
            </a:r>
            <a:r>
              <a:rPr lang="en-GB" sz="1600" i="1" dirty="0" smtClean="0">
                <a:solidFill>
                  <a:srgbClr val="008E8F"/>
                </a:solidFill>
                <a:latin typeface="Calibri" panose="020F0502020204030204" pitchFamily="34" charset="0"/>
              </a:rPr>
              <a:t>Evaluation web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8077"/>
            <a:ext cx="1971801" cy="114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Smart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584" y="1217182"/>
            <a:ext cx="7776863" cy="5256560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Nepal, Practical Action is helping to develop solutions to the problems caused by cooking on fires and traditional stoves. </a:t>
            </a:r>
          </a:p>
          <a:p>
            <a:pPr marL="0" lv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range of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improved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stoves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smoke hoods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have been trialled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tested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some families have them installed in their homes.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9"/>
          <a:stretch/>
        </p:blipFill>
        <p:spPr bwMode="auto">
          <a:xfrm>
            <a:off x="1439032" y="2492895"/>
            <a:ext cx="5038017" cy="303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2077567"/>
            <a:ext cx="2808312" cy="1008111"/>
          </a:xfrm>
          <a:prstGeom prst="rect">
            <a:avLst/>
          </a:prstGeom>
          <a:solidFill>
            <a:srgbClr val="008E8F"/>
          </a:solidFill>
          <a:ln>
            <a:solidFill>
              <a:srgbClr val="008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8018" y="2166123"/>
            <a:ext cx="2676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smoke hood  draws the smoke from the stove and directs it out of the house. 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6035346"/>
            <a:ext cx="66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 Video of improved cook-stoves </a:t>
            </a:r>
            <a:r>
              <a:rPr lang="en-GB" sz="1600" dirty="0" smtClean="0">
                <a:hlinkClick r:id="rId4"/>
              </a:rPr>
              <a:t>www.youtube.com/watch?v=y0HXGqHvbUM</a:t>
            </a:r>
            <a:endParaRPr lang="en-GB" sz="1600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932040" y="2581623"/>
            <a:ext cx="504056" cy="415497"/>
          </a:xfrm>
          <a:prstGeom prst="straightConnector1">
            <a:avLst/>
          </a:prstGeom>
          <a:ln w="38100">
            <a:solidFill>
              <a:srgbClr val="008E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92080" y="4869160"/>
            <a:ext cx="359647" cy="0"/>
          </a:xfrm>
          <a:prstGeom prst="straightConnector1">
            <a:avLst/>
          </a:prstGeom>
          <a:ln w="38100">
            <a:solidFill>
              <a:srgbClr val="008E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51727" y="4651414"/>
            <a:ext cx="3096736" cy="1008111"/>
          </a:xfrm>
          <a:prstGeom prst="rect">
            <a:avLst/>
          </a:prstGeom>
          <a:solidFill>
            <a:srgbClr val="008E8F"/>
          </a:solidFill>
          <a:ln>
            <a:solidFill>
              <a:srgbClr val="008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5987" y="4786137"/>
            <a:ext cx="2995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improved cook stove  made from mud and clay uses 50% less firewood than a traditional stove.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82" y="2214111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17" y="118330"/>
            <a:ext cx="1971801" cy="11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Making a difference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2200" y="1280788"/>
            <a:ext cx="7996265" cy="518455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Saraswoti and her family are finding that their recently installed improved stove and smoke-hood is making a big difference to her and her family lives.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\\practa-uk-pro1\User_MyDocuments\brenhel\Pictures\iller in the kitchen\IMG_2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88" y="2175121"/>
            <a:ext cx="5502836" cy="366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5" name="Rounded Rectangular Callout 4"/>
          <p:cNvSpPr/>
          <p:nvPr/>
        </p:nvSpPr>
        <p:spPr>
          <a:xfrm>
            <a:off x="536176" y="2348880"/>
            <a:ext cx="2451648" cy="1944215"/>
          </a:xfrm>
          <a:prstGeom prst="wedgeRoundRectCallout">
            <a:avLst>
              <a:gd name="adj1" fmla="val 64933"/>
              <a:gd name="adj2" fmla="val -878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Before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 had this new stove,  I used to spend 3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hours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day collecting 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firewood. </a:t>
            </a: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improved stove is more efficient and uses half the wood, so gives me more time to farm.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43942" y="2028053"/>
            <a:ext cx="2204523" cy="1023940"/>
          </a:xfrm>
          <a:prstGeom prst="wedgeRoundRectCallout">
            <a:avLst>
              <a:gd name="adj1" fmla="val -81131"/>
              <a:gd name="adj2" fmla="val 4704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main thing is that we are now free from smoke related illnesses.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771800" y="5648310"/>
            <a:ext cx="2766851" cy="1042666"/>
          </a:xfrm>
          <a:prstGeom prst="wedgeRoundRectCallout">
            <a:avLst>
              <a:gd name="adj1" fmla="val 12262"/>
              <a:gd name="adj2" fmla="val -8648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 also get more time to spend with my children, to help them  with their homework.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75" y="4252382"/>
            <a:ext cx="1214376" cy="2618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8" y="102492"/>
            <a:ext cx="1971801" cy="11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ler in the kitchen">
  <a:themeElements>
    <a:clrScheme name="title slide -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yellow">
  <a:themeElements>
    <a:clrScheme name="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llow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ed">
  <a:themeElements>
    <a:clrScheme name="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final slide - thank you (blue)">
  <a:themeElements>
    <a:clrScheme name="final slide - thank you (blue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blue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blue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inal slide - thank you (magenta)">
  <a:themeElements>
    <a:clrScheme name="final slide - thank you (magenta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magenta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magent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inal slide - thank you (cyan)">
  <a:themeElements>
    <a:clrScheme name="final slide - thank you (cyan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cyan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cyan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magenta">
  <a:themeElements>
    <a:clrScheme name="title slide - magen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 - cyan">
  <a:themeElements>
    <a:clrScheme name="title slide - c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cya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c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ilac">
  <a:themeElements>
    <a:clrScheme name="lil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la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l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genta">
  <a:themeElements>
    <a:clrScheme name="magen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">
  <a:themeElements>
    <a:clrScheme name="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ight blue">
  <a:themeElements>
    <a:clrScheme name="light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ght 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yan">
  <a:themeElements>
    <a:clrScheme name="c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642BB5C5763469EC0BFAE9B65EDFA" ma:contentTypeVersion="5" ma:contentTypeDescription="Create a new document." ma:contentTypeScope="" ma:versionID="c07cda87e7c375c9ce0db9241a2ebe49">
  <xsd:schema xmlns:xsd="http://www.w3.org/2001/XMLSchema" xmlns:xs="http://www.w3.org/2001/XMLSchema" xmlns:p="http://schemas.microsoft.com/office/2006/metadata/properties" xmlns:ns2="9314aee6-707d-45c0-8ccf-33849ff4b97e" targetNamespace="http://schemas.microsoft.com/office/2006/metadata/properties" ma:root="true" ma:fieldsID="03486d958bcee48f26996de75d5b06b4" ns2:_="">
    <xsd:import namespace="9314aee6-707d-45c0-8ccf-33849ff4b9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4aee6-707d-45c0-8ccf-33849ff4b9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3AC990-E852-4418-8FD6-1B124650AA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DAFC8-A020-46C7-BBC8-2865EDE6647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314aee6-707d-45c0-8ccf-33849ff4b9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847361-8C26-4C97-9E3C-4EB286A31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4aee6-707d-45c0-8ccf-33849ff4b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Killer in the kitchen</Template>
  <TotalTime>1828</TotalTime>
  <Words>1013</Words>
  <Application>Microsoft Office PowerPoint</Application>
  <PresentationFormat>On-screen Show (4:3)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</vt:lpstr>
      <vt:lpstr>Killer in the kitchen</vt:lpstr>
      <vt:lpstr>title slide - magenta</vt:lpstr>
      <vt:lpstr>title slide - cyan</vt:lpstr>
      <vt:lpstr>lilac</vt:lpstr>
      <vt:lpstr>magenta</vt:lpstr>
      <vt:lpstr>blue</vt:lpstr>
      <vt:lpstr>light blue</vt:lpstr>
      <vt:lpstr>cyan</vt:lpstr>
      <vt:lpstr>green</vt:lpstr>
      <vt:lpstr>yellow</vt:lpstr>
      <vt:lpstr>red</vt:lpstr>
      <vt:lpstr>final slide - thank you (blue)</vt:lpstr>
      <vt:lpstr>final slide - thank you (magenta)</vt:lpstr>
      <vt:lpstr>final slide - thank you (cyan)</vt:lpstr>
      <vt:lpstr>PowerPoint Presentation</vt:lpstr>
      <vt:lpstr>Life in Nepal</vt:lpstr>
      <vt:lpstr>Cooking for our family</vt:lpstr>
      <vt:lpstr>What is the problem?</vt:lpstr>
      <vt:lpstr>Killer facts: True or false?</vt:lpstr>
      <vt:lpstr>What is the solution?</vt:lpstr>
      <vt:lpstr>Design and make project</vt:lpstr>
      <vt:lpstr>Smart solutions</vt:lpstr>
      <vt:lpstr>Making a difference</vt:lpstr>
      <vt:lpstr>Smoky Homes Quiz answers</vt:lpstr>
      <vt:lpstr>Keep in touch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Smokey homes: Stop the Killer in the kitchen</dc:title>
  <dc:creator>Bren Hellier</dc:creator>
  <cp:lastModifiedBy>Jessica Morley</cp:lastModifiedBy>
  <cp:revision>87</cp:revision>
  <dcterms:created xsi:type="dcterms:W3CDTF">2016-10-04T09:10:05Z</dcterms:created>
  <dcterms:modified xsi:type="dcterms:W3CDTF">2020-06-12T13:53:32Z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0x0101005A9642BB5C5763469EC0BFAE9B65EDFA</vt:lpwstr>
  </property>
  <property fmtid="{D5CDD505-2E9C-101B-9397-08002B2CF9AE}" pid="3" name="FileLeafRef">
    <vt:lpwstr>PowerPoint template (2010).potx</vt:lpwstr>
  </property>
</Properties>
</file>