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0" r:id="rId3"/>
    <p:sldId id="278" r:id="rId4"/>
    <p:sldId id="258" r:id="rId5"/>
    <p:sldId id="259" r:id="rId6"/>
    <p:sldId id="263" r:id="rId7"/>
    <p:sldId id="264" r:id="rId8"/>
    <p:sldId id="265" r:id="rId9"/>
    <p:sldId id="266" r:id="rId10"/>
    <p:sldId id="269" r:id="rId11"/>
    <p:sldId id="277" r:id="rId12"/>
    <p:sldId id="268" r:id="rId13"/>
    <p:sldId id="271" r:id="rId14"/>
    <p:sldId id="272" r:id="rId15"/>
    <p:sldId id="273" r:id="rId16"/>
    <p:sldId id="274" r:id="rId17"/>
    <p:sldId id="275" r:id="rId18"/>
    <p:sldId id="276" r:id="rId19"/>
    <p:sldId id="26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9B9EF92-400B-4D46-9213-715F5896BCE6}"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3CE822-5CD1-4D92-AA64-1BEAD49AB874}" type="slidenum">
              <a:rPr lang="en-GB" smtClean="0"/>
              <a:t>‹#›</a:t>
            </a:fld>
            <a:endParaRPr lang="en-GB"/>
          </a:p>
        </p:txBody>
      </p:sp>
    </p:spTree>
    <p:extLst>
      <p:ext uri="{BB962C8B-B14F-4D97-AF65-F5344CB8AC3E}">
        <p14:creationId xmlns:p14="http://schemas.microsoft.com/office/powerpoint/2010/main" val="408753849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9B9EF92-400B-4D46-9213-715F5896BCE6}"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3CE822-5CD1-4D92-AA64-1BEAD49AB874}" type="slidenum">
              <a:rPr lang="en-GB" smtClean="0"/>
              <a:t>‹#›</a:t>
            </a:fld>
            <a:endParaRPr lang="en-GB"/>
          </a:p>
        </p:txBody>
      </p:sp>
    </p:spTree>
    <p:extLst>
      <p:ext uri="{BB962C8B-B14F-4D97-AF65-F5344CB8AC3E}">
        <p14:creationId xmlns:p14="http://schemas.microsoft.com/office/powerpoint/2010/main" val="357423808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9B9EF92-400B-4D46-9213-715F5896BCE6}"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3CE822-5CD1-4D92-AA64-1BEAD49AB874}" type="slidenum">
              <a:rPr lang="en-GB" smtClean="0"/>
              <a:t>‹#›</a:t>
            </a:fld>
            <a:endParaRPr lang="en-GB"/>
          </a:p>
        </p:txBody>
      </p:sp>
    </p:spTree>
    <p:extLst>
      <p:ext uri="{BB962C8B-B14F-4D97-AF65-F5344CB8AC3E}">
        <p14:creationId xmlns:p14="http://schemas.microsoft.com/office/powerpoint/2010/main" val="381034267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9B9EF92-400B-4D46-9213-715F5896BCE6}"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3CE822-5CD1-4D92-AA64-1BEAD49AB874}" type="slidenum">
              <a:rPr lang="en-GB" smtClean="0"/>
              <a:t>‹#›</a:t>
            </a:fld>
            <a:endParaRPr lang="en-GB"/>
          </a:p>
        </p:txBody>
      </p:sp>
    </p:spTree>
    <p:extLst>
      <p:ext uri="{BB962C8B-B14F-4D97-AF65-F5344CB8AC3E}">
        <p14:creationId xmlns:p14="http://schemas.microsoft.com/office/powerpoint/2010/main" val="315580143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B9EF92-400B-4D46-9213-715F5896BCE6}"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3CE822-5CD1-4D92-AA64-1BEAD49AB874}" type="slidenum">
              <a:rPr lang="en-GB" smtClean="0"/>
              <a:t>‹#›</a:t>
            </a:fld>
            <a:endParaRPr lang="en-GB"/>
          </a:p>
        </p:txBody>
      </p:sp>
    </p:spTree>
    <p:extLst>
      <p:ext uri="{BB962C8B-B14F-4D97-AF65-F5344CB8AC3E}">
        <p14:creationId xmlns:p14="http://schemas.microsoft.com/office/powerpoint/2010/main" val="147350560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9B9EF92-400B-4D46-9213-715F5896BCE6}" type="datetimeFigureOut">
              <a:rPr lang="en-GB" smtClean="0"/>
              <a:t>20/04/2020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3CE822-5CD1-4D92-AA64-1BEAD49AB874}" type="slidenum">
              <a:rPr lang="en-GB" smtClean="0"/>
              <a:t>‹#›</a:t>
            </a:fld>
            <a:endParaRPr lang="en-GB"/>
          </a:p>
        </p:txBody>
      </p:sp>
    </p:spTree>
    <p:extLst>
      <p:ext uri="{BB962C8B-B14F-4D97-AF65-F5344CB8AC3E}">
        <p14:creationId xmlns:p14="http://schemas.microsoft.com/office/powerpoint/2010/main" val="316106251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9B9EF92-400B-4D46-9213-715F5896BCE6}" type="datetimeFigureOut">
              <a:rPr lang="en-GB" smtClean="0"/>
              <a:t>20/04/2020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3CE822-5CD1-4D92-AA64-1BEAD49AB874}" type="slidenum">
              <a:rPr lang="en-GB" smtClean="0"/>
              <a:t>‹#›</a:t>
            </a:fld>
            <a:endParaRPr lang="en-GB"/>
          </a:p>
        </p:txBody>
      </p:sp>
    </p:spTree>
    <p:extLst>
      <p:ext uri="{BB962C8B-B14F-4D97-AF65-F5344CB8AC3E}">
        <p14:creationId xmlns:p14="http://schemas.microsoft.com/office/powerpoint/2010/main" val="122909533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9B9EF92-400B-4D46-9213-715F5896BCE6}" type="datetimeFigureOut">
              <a:rPr lang="en-GB" smtClean="0"/>
              <a:t>20/04/2020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3CE822-5CD1-4D92-AA64-1BEAD49AB874}" type="slidenum">
              <a:rPr lang="en-GB" smtClean="0"/>
              <a:t>‹#›</a:t>
            </a:fld>
            <a:endParaRPr lang="en-GB"/>
          </a:p>
        </p:txBody>
      </p:sp>
    </p:spTree>
    <p:extLst>
      <p:ext uri="{BB962C8B-B14F-4D97-AF65-F5344CB8AC3E}">
        <p14:creationId xmlns:p14="http://schemas.microsoft.com/office/powerpoint/2010/main" val="235504815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B9EF92-400B-4D46-9213-715F5896BCE6}" type="datetimeFigureOut">
              <a:rPr lang="en-GB" smtClean="0"/>
              <a:t>20/04/2020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3CE822-5CD1-4D92-AA64-1BEAD49AB874}" type="slidenum">
              <a:rPr lang="en-GB" smtClean="0"/>
              <a:t>‹#›</a:t>
            </a:fld>
            <a:endParaRPr lang="en-GB"/>
          </a:p>
        </p:txBody>
      </p:sp>
    </p:spTree>
    <p:extLst>
      <p:ext uri="{BB962C8B-B14F-4D97-AF65-F5344CB8AC3E}">
        <p14:creationId xmlns:p14="http://schemas.microsoft.com/office/powerpoint/2010/main" val="425440207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B9EF92-400B-4D46-9213-715F5896BCE6}" type="datetimeFigureOut">
              <a:rPr lang="en-GB" smtClean="0"/>
              <a:t>20/04/2020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3CE822-5CD1-4D92-AA64-1BEAD49AB874}" type="slidenum">
              <a:rPr lang="en-GB" smtClean="0"/>
              <a:t>‹#›</a:t>
            </a:fld>
            <a:endParaRPr lang="en-GB"/>
          </a:p>
        </p:txBody>
      </p:sp>
    </p:spTree>
    <p:extLst>
      <p:ext uri="{BB962C8B-B14F-4D97-AF65-F5344CB8AC3E}">
        <p14:creationId xmlns:p14="http://schemas.microsoft.com/office/powerpoint/2010/main" val="45658828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B9EF92-400B-4D46-9213-715F5896BCE6}" type="datetimeFigureOut">
              <a:rPr lang="en-GB" smtClean="0"/>
              <a:t>20/04/2020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3CE822-5CD1-4D92-AA64-1BEAD49AB874}" type="slidenum">
              <a:rPr lang="en-GB" smtClean="0"/>
              <a:t>‹#›</a:t>
            </a:fld>
            <a:endParaRPr lang="en-GB"/>
          </a:p>
        </p:txBody>
      </p:sp>
    </p:spTree>
    <p:extLst>
      <p:ext uri="{BB962C8B-B14F-4D97-AF65-F5344CB8AC3E}">
        <p14:creationId xmlns:p14="http://schemas.microsoft.com/office/powerpoint/2010/main" val="197586361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Calibri Light" panose="020F0302020204030204" pitchFamily="34" charset="0"/>
              </a:defRPr>
            </a:lvl1pPr>
          </a:lstStyle>
          <a:p>
            <a:fld id="{79B9EF92-400B-4D46-9213-715F5896BCE6}" type="datetimeFigureOut">
              <a:rPr lang="en-GB" smtClean="0"/>
              <a:pPr/>
              <a:t>20/04/2020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alibri Light" panose="020F0302020204030204" pitchFamily="34" charset="0"/>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alibri Light" panose="020F0302020204030204" pitchFamily="34" charset="0"/>
              </a:defRPr>
            </a:lvl1pPr>
          </a:lstStyle>
          <a:p>
            <a:fld id="{883CE822-5CD1-4D92-AA64-1BEAD49AB874}" type="slidenum">
              <a:rPr lang="en-GB" smtClean="0"/>
              <a:pPr/>
              <a:t>‹#›</a:t>
            </a:fld>
            <a:endParaRPr lang="en-GB"/>
          </a:p>
        </p:txBody>
      </p:sp>
    </p:spTree>
    <p:extLst>
      <p:ext uri="{BB962C8B-B14F-4D97-AF65-F5344CB8AC3E}">
        <p14:creationId xmlns:p14="http://schemas.microsoft.com/office/powerpoint/2010/main" val="3845934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xStyles>
    <p:titleStyle>
      <a:lvl1pPr algn="ctr" defTabSz="914400" rtl="0" eaLnBrk="1" latinLnBrk="0" hangingPunct="1">
        <a:spcBef>
          <a:spcPct val="0"/>
        </a:spcBef>
        <a:buNone/>
        <a:defRPr sz="4400" kern="1200">
          <a:solidFill>
            <a:schemeClr val="tx1"/>
          </a:solidFill>
          <a:latin typeface="Calibri Light" panose="020F030202020403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alibri Light" panose="020F03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Calibri Light" panose="020F03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Calibri Light" panose="020F03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alibri Light" panose="020F0302020204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Calibri Light" panose="020F03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wikipedia.org/wiki/Luhn_algorithm" TargetMode="External"/><Relationship Id="rId2" Type="http://schemas.openxmlformats.org/officeDocument/2006/relationships/hyperlink" Target="https://en.wikipedia.org/wiki/Bank_card_numbe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An Introduction to Algorithms -</a:t>
            </a:r>
            <a:br>
              <a:rPr lang="en-GB" dirty="0"/>
            </a:br>
            <a:r>
              <a:rPr lang="en-GB" sz="3200" dirty="0"/>
              <a:t>Validating Credit Card Numbers</a:t>
            </a:r>
            <a:endParaRPr lang="en-GB" sz="4000" dirty="0"/>
          </a:p>
        </p:txBody>
      </p:sp>
      <p:sp>
        <p:nvSpPr>
          <p:cNvPr id="4" name="Subtitle 3"/>
          <p:cNvSpPr>
            <a:spLocks noGrp="1"/>
          </p:cNvSpPr>
          <p:nvPr>
            <p:ph type="subTitle" idx="1"/>
          </p:nvPr>
        </p:nvSpPr>
        <p:spPr/>
        <p:txBody>
          <a:bodyPr>
            <a:normAutofit/>
          </a:bodyPr>
          <a:lstStyle/>
          <a:p>
            <a:pPr marL="268288" algn="l"/>
            <a:r>
              <a:rPr lang="en-GB" sz="2000" dirty="0"/>
              <a:t>References</a:t>
            </a:r>
            <a:endParaRPr lang="en-GB" sz="2800" dirty="0"/>
          </a:p>
          <a:p>
            <a:pPr marL="720725" algn="l"/>
            <a:r>
              <a:rPr lang="en-GB" sz="1800" dirty="0">
                <a:hlinkClick r:id="rId2"/>
              </a:rPr>
              <a:t>en.wikipedia.org/wiki/</a:t>
            </a:r>
            <a:r>
              <a:rPr lang="en-GB" sz="1800" dirty="0" err="1">
                <a:hlinkClick r:id="rId2"/>
              </a:rPr>
              <a:t>Bank_card_number</a:t>
            </a:r>
            <a:endParaRPr lang="en-GB" sz="1800" dirty="0"/>
          </a:p>
          <a:p>
            <a:pPr marL="720725" algn="l">
              <a:tabLst>
                <a:tab pos="720725" algn="l"/>
              </a:tabLst>
            </a:pPr>
            <a:r>
              <a:rPr lang="en-GB" sz="1800" dirty="0">
                <a:hlinkClick r:id="rId3"/>
              </a:rPr>
              <a:t>en.wikipedia.org/wiki/</a:t>
            </a:r>
            <a:r>
              <a:rPr lang="en-GB" sz="1800" dirty="0" err="1">
                <a:hlinkClick r:id="rId3"/>
              </a:rPr>
              <a:t>Luhn_algorithm</a:t>
            </a:r>
            <a:endParaRPr lang="en-GB" sz="1800" dirty="0"/>
          </a:p>
          <a:p>
            <a:endParaRPr lang="en-GB" sz="2400" dirty="0"/>
          </a:p>
        </p:txBody>
      </p:sp>
    </p:spTree>
    <p:extLst>
      <p:ext uri="{BB962C8B-B14F-4D97-AF65-F5344CB8AC3E}">
        <p14:creationId xmlns:p14="http://schemas.microsoft.com/office/powerpoint/2010/main" val="306965489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386608" cy="1143000"/>
          </a:xfrm>
        </p:spPr>
        <p:txBody>
          <a:bodyPr/>
          <a:lstStyle/>
          <a:p>
            <a:pPr algn="l"/>
            <a:r>
              <a:rPr lang="en-GB" dirty="0"/>
              <a:t>Example</a:t>
            </a:r>
          </a:p>
        </p:txBody>
      </p:sp>
      <p:sp>
        <p:nvSpPr>
          <p:cNvPr id="3" name="Content Placeholder 2"/>
          <p:cNvSpPr>
            <a:spLocks noGrp="1"/>
          </p:cNvSpPr>
          <p:nvPr>
            <p:ph idx="1"/>
          </p:nvPr>
        </p:nvSpPr>
        <p:spPr/>
        <p:txBody>
          <a:bodyPr>
            <a:normAutofit/>
          </a:bodyPr>
          <a:lstStyle/>
          <a:p>
            <a:pPr marL="0" indent="0">
              <a:buNone/>
            </a:pPr>
            <a:r>
              <a:rPr lang="en-GB" dirty="0"/>
              <a:t>Double every second digit, from the rightmost: </a:t>
            </a:r>
            <a:r>
              <a:rPr lang="en-GB" sz="3000" dirty="0">
                <a:solidFill>
                  <a:srgbClr val="FF0000"/>
                </a:solidFill>
              </a:rPr>
              <a:t>1</a:t>
            </a:r>
            <a:r>
              <a:rPr lang="en-GB" sz="3000" dirty="0">
                <a:solidFill>
                  <a:schemeClr val="bg1">
                    <a:lumMod val="65000"/>
                  </a:schemeClr>
                </a:solidFill>
              </a:rPr>
              <a:t>×2</a:t>
            </a:r>
            <a:r>
              <a:rPr lang="en-GB" sz="3000" dirty="0"/>
              <a:t> = </a:t>
            </a:r>
            <a:r>
              <a:rPr lang="en-GB" sz="3000" dirty="0">
                <a:solidFill>
                  <a:srgbClr val="00B050"/>
                </a:solidFill>
              </a:rPr>
              <a:t>2</a:t>
            </a:r>
            <a:r>
              <a:rPr lang="en-GB" sz="3000" dirty="0"/>
              <a:t>, </a:t>
            </a:r>
            <a:r>
              <a:rPr lang="en-GB" sz="3000" dirty="0">
                <a:solidFill>
                  <a:srgbClr val="FF0000"/>
                </a:solidFill>
              </a:rPr>
              <a:t>8</a:t>
            </a:r>
            <a:r>
              <a:rPr lang="en-GB" sz="3000" dirty="0">
                <a:solidFill>
                  <a:schemeClr val="bg1">
                    <a:lumMod val="65000"/>
                  </a:schemeClr>
                </a:solidFill>
              </a:rPr>
              <a:t>×2</a:t>
            </a:r>
            <a:r>
              <a:rPr lang="en-GB" sz="3000" dirty="0"/>
              <a:t> = </a:t>
            </a:r>
            <a:r>
              <a:rPr lang="en-GB" sz="3000" dirty="0">
                <a:solidFill>
                  <a:srgbClr val="00B050"/>
                </a:solidFill>
              </a:rPr>
              <a:t>16</a:t>
            </a:r>
            <a:r>
              <a:rPr lang="en-GB" sz="3000" dirty="0"/>
              <a:t>, </a:t>
            </a:r>
            <a:r>
              <a:rPr lang="en-GB" sz="3000" dirty="0">
                <a:solidFill>
                  <a:srgbClr val="FF0000"/>
                </a:solidFill>
              </a:rPr>
              <a:t>3</a:t>
            </a:r>
            <a:r>
              <a:rPr lang="en-GB" sz="3000" dirty="0">
                <a:solidFill>
                  <a:schemeClr val="bg1">
                    <a:lumMod val="65000"/>
                  </a:schemeClr>
                </a:solidFill>
              </a:rPr>
              <a:t>×2</a:t>
            </a:r>
            <a:r>
              <a:rPr lang="en-GB" sz="3000" dirty="0"/>
              <a:t> = </a:t>
            </a:r>
            <a:r>
              <a:rPr lang="en-GB" sz="3000" dirty="0">
                <a:solidFill>
                  <a:srgbClr val="00B050"/>
                </a:solidFill>
              </a:rPr>
              <a:t>6</a:t>
            </a:r>
            <a:r>
              <a:rPr lang="en-GB" sz="3000" dirty="0"/>
              <a:t>, </a:t>
            </a:r>
            <a:r>
              <a:rPr lang="en-GB" sz="3000" dirty="0">
                <a:solidFill>
                  <a:srgbClr val="FF0000"/>
                </a:solidFill>
              </a:rPr>
              <a:t>2</a:t>
            </a:r>
            <a:r>
              <a:rPr lang="en-GB" sz="3000" dirty="0">
                <a:solidFill>
                  <a:schemeClr val="bg1">
                    <a:lumMod val="65000"/>
                  </a:schemeClr>
                </a:solidFill>
              </a:rPr>
              <a:t>×2</a:t>
            </a:r>
            <a:r>
              <a:rPr lang="en-GB" sz="3000" dirty="0"/>
              <a:t> = </a:t>
            </a:r>
            <a:r>
              <a:rPr lang="en-GB" sz="3000" dirty="0">
                <a:solidFill>
                  <a:srgbClr val="00B050"/>
                </a:solidFill>
              </a:rPr>
              <a:t>4</a:t>
            </a:r>
            <a:r>
              <a:rPr lang="en-GB" sz="3000" dirty="0"/>
              <a:t>, </a:t>
            </a:r>
            <a:r>
              <a:rPr lang="en-GB" sz="3000" dirty="0">
                <a:solidFill>
                  <a:srgbClr val="FF0000"/>
                </a:solidFill>
              </a:rPr>
              <a:t>9</a:t>
            </a:r>
            <a:r>
              <a:rPr lang="en-GB" sz="3000" dirty="0">
                <a:solidFill>
                  <a:schemeClr val="bg1">
                    <a:lumMod val="65000"/>
                  </a:schemeClr>
                </a:solidFill>
              </a:rPr>
              <a:t>×2</a:t>
            </a:r>
            <a:r>
              <a:rPr lang="en-GB" sz="3000" dirty="0"/>
              <a:t> = </a:t>
            </a:r>
            <a:r>
              <a:rPr lang="en-GB" sz="3000" dirty="0">
                <a:solidFill>
                  <a:srgbClr val="00B050"/>
                </a:solidFill>
              </a:rPr>
              <a:t>18</a:t>
            </a:r>
            <a:endParaRPr lang="en-GB" dirty="0">
              <a:solidFill>
                <a:srgbClr val="00B050"/>
              </a:solidFill>
            </a:endParaRPr>
          </a:p>
          <a:p>
            <a:pPr marL="514350" indent="-514350">
              <a:buFont typeface="+mj-lt"/>
              <a:buAutoNum type="arabicPeriod"/>
            </a:pPr>
            <a:endParaRPr lang="en-GB" dirty="0"/>
          </a:p>
          <a:p>
            <a:pPr marL="0" indent="0">
              <a:buNone/>
            </a:pPr>
            <a:r>
              <a:rPr lang="en-GB" dirty="0">
                <a:solidFill>
                  <a:schemeClr val="bg1"/>
                </a:solidFill>
              </a:rPr>
              <a:t>Sum all the individual digits: 6 + 2 + 7 + 1+6 + 9 + 6 + 7 + 4 + 9 + 1+8 + 4 = 70</a:t>
            </a:r>
          </a:p>
          <a:p>
            <a:pPr marL="0" indent="0">
              <a:buNone/>
            </a:pPr>
            <a:endParaRPr lang="en-GB" dirty="0"/>
          </a:p>
          <a:p>
            <a:pPr marL="0" indent="0">
              <a:buNone/>
            </a:pPr>
            <a:r>
              <a:rPr lang="en-GB" dirty="0">
                <a:solidFill>
                  <a:schemeClr val="bg1"/>
                </a:solidFill>
              </a:rPr>
              <a:t>Take the sum modulo 10, i.e., 70 mod 10 = </a:t>
            </a:r>
            <a:r>
              <a:rPr lang="en-GB" b="1" dirty="0">
                <a:solidFill>
                  <a:schemeClr val="bg1"/>
                </a:solidFill>
              </a:rPr>
              <a:t>0</a:t>
            </a:r>
            <a:r>
              <a:rPr lang="en-GB" dirty="0">
                <a:solidFill>
                  <a:schemeClr val="bg1"/>
                </a:solidFill>
              </a:rPr>
              <a:t>; If the result is </a:t>
            </a:r>
            <a:r>
              <a:rPr lang="en-GB" b="1" dirty="0">
                <a:solidFill>
                  <a:schemeClr val="bg1"/>
                </a:solidFill>
              </a:rPr>
              <a:t>0</a:t>
            </a:r>
            <a:r>
              <a:rPr lang="en-GB" dirty="0">
                <a:solidFill>
                  <a:schemeClr val="bg1"/>
                </a:solidFill>
              </a:rPr>
              <a:t>, the number is valid</a:t>
            </a:r>
          </a:p>
          <a:p>
            <a:endParaRPr lang="en-GB" dirty="0"/>
          </a:p>
        </p:txBody>
      </p:sp>
      <p:sp>
        <p:nvSpPr>
          <p:cNvPr id="4" name="TextBox 3"/>
          <p:cNvSpPr txBox="1"/>
          <p:nvPr/>
        </p:nvSpPr>
        <p:spPr>
          <a:xfrm>
            <a:off x="3230601" y="550612"/>
            <a:ext cx="2476960" cy="584775"/>
          </a:xfrm>
          <a:prstGeom prst="rect">
            <a:avLst/>
          </a:prstGeom>
          <a:noFill/>
        </p:spPr>
        <p:txBody>
          <a:bodyPr wrap="none" rtlCol="0">
            <a:spAutoFit/>
          </a:bodyPr>
          <a:lstStyle/>
          <a:p>
            <a:r>
              <a:rPr lang="en-GB" sz="3200" dirty="0">
                <a:solidFill>
                  <a:srgbClr val="0000FF"/>
                </a:solidFill>
              </a:rPr>
              <a:t>4</a:t>
            </a:r>
            <a:r>
              <a:rPr lang="en-GB" sz="3200" dirty="0">
                <a:solidFill>
                  <a:srgbClr val="FF0000"/>
                </a:solidFill>
              </a:rPr>
              <a:t>9</a:t>
            </a:r>
            <a:r>
              <a:rPr lang="en-GB" sz="3200" dirty="0">
                <a:solidFill>
                  <a:srgbClr val="0000FF"/>
                </a:solidFill>
              </a:rPr>
              <a:t>9</a:t>
            </a:r>
            <a:r>
              <a:rPr lang="en-GB" sz="3200" dirty="0">
                <a:solidFill>
                  <a:srgbClr val="FF0000"/>
                </a:solidFill>
              </a:rPr>
              <a:t>2</a:t>
            </a:r>
            <a:r>
              <a:rPr lang="en-GB" sz="3200" dirty="0">
                <a:solidFill>
                  <a:srgbClr val="0000FF"/>
                </a:solidFill>
              </a:rPr>
              <a:t>7</a:t>
            </a:r>
            <a:r>
              <a:rPr lang="en-GB" sz="3200" dirty="0">
                <a:solidFill>
                  <a:srgbClr val="FF0000"/>
                </a:solidFill>
              </a:rPr>
              <a:t>3</a:t>
            </a:r>
            <a:r>
              <a:rPr lang="en-GB" sz="3200" dirty="0">
                <a:solidFill>
                  <a:srgbClr val="0000FF"/>
                </a:solidFill>
              </a:rPr>
              <a:t>9</a:t>
            </a:r>
            <a:r>
              <a:rPr lang="en-GB" sz="3200" dirty="0">
                <a:solidFill>
                  <a:srgbClr val="FF0000"/>
                </a:solidFill>
              </a:rPr>
              <a:t>8</a:t>
            </a:r>
            <a:r>
              <a:rPr lang="en-GB" sz="3200" dirty="0">
                <a:solidFill>
                  <a:srgbClr val="0000FF"/>
                </a:solidFill>
              </a:rPr>
              <a:t>7</a:t>
            </a:r>
            <a:r>
              <a:rPr lang="en-GB" sz="3200" dirty="0">
                <a:solidFill>
                  <a:srgbClr val="FF0000"/>
                </a:solidFill>
              </a:rPr>
              <a:t>1</a:t>
            </a:r>
            <a:r>
              <a:rPr lang="en-GB" sz="3200" dirty="0">
                <a:solidFill>
                  <a:srgbClr val="0000FF"/>
                </a:solidFill>
              </a:rPr>
              <a:t>6</a:t>
            </a:r>
          </a:p>
        </p:txBody>
      </p:sp>
    </p:spTree>
    <p:extLst>
      <p:ext uri="{BB962C8B-B14F-4D97-AF65-F5344CB8AC3E}">
        <p14:creationId xmlns:p14="http://schemas.microsoft.com/office/powerpoint/2010/main" val="300790878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386608" cy="1143000"/>
          </a:xfrm>
        </p:spPr>
        <p:txBody>
          <a:bodyPr/>
          <a:lstStyle/>
          <a:p>
            <a:pPr algn="l"/>
            <a:r>
              <a:rPr lang="en-GB" dirty="0"/>
              <a:t>Example</a:t>
            </a:r>
          </a:p>
        </p:txBody>
      </p:sp>
      <p:sp>
        <p:nvSpPr>
          <p:cNvPr id="3" name="Content Placeholder 2"/>
          <p:cNvSpPr>
            <a:spLocks noGrp="1"/>
          </p:cNvSpPr>
          <p:nvPr>
            <p:ph idx="1"/>
          </p:nvPr>
        </p:nvSpPr>
        <p:spPr/>
        <p:txBody>
          <a:bodyPr>
            <a:normAutofit/>
          </a:bodyPr>
          <a:lstStyle/>
          <a:p>
            <a:pPr marL="0" indent="0">
              <a:buNone/>
            </a:pPr>
            <a:r>
              <a:rPr lang="en-GB" dirty="0"/>
              <a:t>Double every second digit, from the rightmost: </a:t>
            </a:r>
            <a:r>
              <a:rPr lang="en-GB" sz="3000" dirty="0">
                <a:solidFill>
                  <a:srgbClr val="FF0000"/>
                </a:solidFill>
              </a:rPr>
              <a:t>1</a:t>
            </a:r>
            <a:r>
              <a:rPr lang="en-GB" sz="3000" dirty="0">
                <a:solidFill>
                  <a:schemeClr val="bg1">
                    <a:lumMod val="65000"/>
                  </a:schemeClr>
                </a:solidFill>
              </a:rPr>
              <a:t>×2</a:t>
            </a:r>
            <a:r>
              <a:rPr lang="en-GB" sz="3000" dirty="0"/>
              <a:t> = </a:t>
            </a:r>
            <a:r>
              <a:rPr lang="en-GB" sz="3000" dirty="0">
                <a:solidFill>
                  <a:srgbClr val="00B050"/>
                </a:solidFill>
              </a:rPr>
              <a:t>2</a:t>
            </a:r>
            <a:r>
              <a:rPr lang="en-GB" sz="3000" dirty="0"/>
              <a:t>, </a:t>
            </a:r>
            <a:r>
              <a:rPr lang="en-GB" sz="3000" dirty="0">
                <a:solidFill>
                  <a:srgbClr val="FF0000"/>
                </a:solidFill>
              </a:rPr>
              <a:t>8</a:t>
            </a:r>
            <a:r>
              <a:rPr lang="en-GB" sz="3000" dirty="0">
                <a:solidFill>
                  <a:schemeClr val="bg1">
                    <a:lumMod val="65000"/>
                  </a:schemeClr>
                </a:solidFill>
              </a:rPr>
              <a:t>×2</a:t>
            </a:r>
            <a:r>
              <a:rPr lang="en-GB" sz="3000" dirty="0"/>
              <a:t> = </a:t>
            </a:r>
            <a:r>
              <a:rPr lang="en-GB" sz="3000" dirty="0">
                <a:solidFill>
                  <a:srgbClr val="00B050"/>
                </a:solidFill>
              </a:rPr>
              <a:t>16</a:t>
            </a:r>
            <a:r>
              <a:rPr lang="en-GB" sz="3000" dirty="0"/>
              <a:t>, </a:t>
            </a:r>
            <a:r>
              <a:rPr lang="en-GB" sz="3000" dirty="0">
                <a:solidFill>
                  <a:srgbClr val="FF0000"/>
                </a:solidFill>
              </a:rPr>
              <a:t>3</a:t>
            </a:r>
            <a:r>
              <a:rPr lang="en-GB" sz="3000" dirty="0">
                <a:solidFill>
                  <a:schemeClr val="bg1">
                    <a:lumMod val="65000"/>
                  </a:schemeClr>
                </a:solidFill>
              </a:rPr>
              <a:t>×2</a:t>
            </a:r>
            <a:r>
              <a:rPr lang="en-GB" sz="3000" dirty="0"/>
              <a:t> = </a:t>
            </a:r>
            <a:r>
              <a:rPr lang="en-GB" sz="3000" dirty="0">
                <a:solidFill>
                  <a:srgbClr val="00B050"/>
                </a:solidFill>
              </a:rPr>
              <a:t>6</a:t>
            </a:r>
            <a:r>
              <a:rPr lang="en-GB" sz="3000" dirty="0"/>
              <a:t>, </a:t>
            </a:r>
            <a:r>
              <a:rPr lang="en-GB" sz="3000" dirty="0">
                <a:solidFill>
                  <a:srgbClr val="FF0000"/>
                </a:solidFill>
              </a:rPr>
              <a:t>2</a:t>
            </a:r>
            <a:r>
              <a:rPr lang="en-GB" sz="3000" dirty="0">
                <a:solidFill>
                  <a:schemeClr val="bg1">
                    <a:lumMod val="65000"/>
                  </a:schemeClr>
                </a:solidFill>
              </a:rPr>
              <a:t>×2</a:t>
            </a:r>
            <a:r>
              <a:rPr lang="en-GB" sz="3000" dirty="0"/>
              <a:t> = </a:t>
            </a:r>
            <a:r>
              <a:rPr lang="en-GB" sz="3000" dirty="0">
                <a:solidFill>
                  <a:srgbClr val="00B050"/>
                </a:solidFill>
              </a:rPr>
              <a:t>4</a:t>
            </a:r>
            <a:r>
              <a:rPr lang="en-GB" sz="3000" dirty="0"/>
              <a:t>, </a:t>
            </a:r>
            <a:r>
              <a:rPr lang="en-GB" sz="3000" dirty="0">
                <a:solidFill>
                  <a:srgbClr val="FF0000"/>
                </a:solidFill>
              </a:rPr>
              <a:t>9</a:t>
            </a:r>
            <a:r>
              <a:rPr lang="en-GB" sz="3000" dirty="0">
                <a:solidFill>
                  <a:schemeClr val="bg1">
                    <a:lumMod val="65000"/>
                  </a:schemeClr>
                </a:solidFill>
              </a:rPr>
              <a:t>×2</a:t>
            </a:r>
            <a:r>
              <a:rPr lang="en-GB" sz="3000" dirty="0"/>
              <a:t> = </a:t>
            </a:r>
            <a:r>
              <a:rPr lang="en-GB" sz="3000" dirty="0">
                <a:solidFill>
                  <a:srgbClr val="00B050"/>
                </a:solidFill>
              </a:rPr>
              <a:t>18</a:t>
            </a:r>
            <a:endParaRPr lang="en-GB" dirty="0">
              <a:solidFill>
                <a:srgbClr val="00B050"/>
              </a:solidFill>
            </a:endParaRPr>
          </a:p>
          <a:p>
            <a:pPr marL="514350" indent="-514350">
              <a:buFont typeface="+mj-lt"/>
              <a:buAutoNum type="arabicPeriod"/>
            </a:pPr>
            <a:endParaRPr lang="en-GB" dirty="0"/>
          </a:p>
          <a:p>
            <a:pPr marL="0" indent="0">
              <a:buNone/>
            </a:pPr>
            <a:r>
              <a:rPr lang="en-GB" dirty="0"/>
              <a:t>Sum all the individual digits: </a:t>
            </a:r>
            <a:r>
              <a:rPr lang="en-GB" dirty="0">
                <a:solidFill>
                  <a:schemeClr val="bg1"/>
                </a:solidFill>
              </a:rPr>
              <a:t>6 + 2 + 7 + 1+6 + 9 + 6 + 7 + 4 + 9 + 1+8 + 4 = 70</a:t>
            </a:r>
          </a:p>
          <a:p>
            <a:pPr marL="0" indent="0">
              <a:buNone/>
            </a:pPr>
            <a:endParaRPr lang="en-GB" dirty="0"/>
          </a:p>
          <a:p>
            <a:pPr marL="0" indent="0">
              <a:buNone/>
            </a:pPr>
            <a:r>
              <a:rPr lang="en-GB" dirty="0">
                <a:solidFill>
                  <a:schemeClr val="bg1"/>
                </a:solidFill>
              </a:rPr>
              <a:t>Take the sum modulo 10, i.e., 70 mod 10 = </a:t>
            </a:r>
            <a:r>
              <a:rPr lang="en-GB" b="1" dirty="0">
                <a:solidFill>
                  <a:schemeClr val="bg1"/>
                </a:solidFill>
              </a:rPr>
              <a:t>0</a:t>
            </a:r>
            <a:r>
              <a:rPr lang="en-GB" dirty="0">
                <a:solidFill>
                  <a:schemeClr val="bg1"/>
                </a:solidFill>
              </a:rPr>
              <a:t>; If the result is </a:t>
            </a:r>
            <a:r>
              <a:rPr lang="en-GB" b="1" dirty="0">
                <a:solidFill>
                  <a:schemeClr val="bg1"/>
                </a:solidFill>
              </a:rPr>
              <a:t>0</a:t>
            </a:r>
            <a:r>
              <a:rPr lang="en-GB" dirty="0">
                <a:solidFill>
                  <a:schemeClr val="bg1"/>
                </a:solidFill>
              </a:rPr>
              <a:t>, the number is valid</a:t>
            </a:r>
          </a:p>
          <a:p>
            <a:endParaRPr lang="en-GB" dirty="0"/>
          </a:p>
        </p:txBody>
      </p:sp>
      <p:sp>
        <p:nvSpPr>
          <p:cNvPr id="4" name="TextBox 3"/>
          <p:cNvSpPr txBox="1"/>
          <p:nvPr/>
        </p:nvSpPr>
        <p:spPr>
          <a:xfrm>
            <a:off x="3230601" y="550612"/>
            <a:ext cx="2476960" cy="584775"/>
          </a:xfrm>
          <a:prstGeom prst="rect">
            <a:avLst/>
          </a:prstGeom>
          <a:noFill/>
        </p:spPr>
        <p:txBody>
          <a:bodyPr wrap="none" rtlCol="0">
            <a:spAutoFit/>
          </a:bodyPr>
          <a:lstStyle/>
          <a:p>
            <a:r>
              <a:rPr lang="en-GB" sz="3200" dirty="0">
                <a:solidFill>
                  <a:srgbClr val="0000FF"/>
                </a:solidFill>
              </a:rPr>
              <a:t>4</a:t>
            </a:r>
            <a:r>
              <a:rPr lang="en-GB" sz="3200" dirty="0">
                <a:solidFill>
                  <a:srgbClr val="FF0000"/>
                </a:solidFill>
              </a:rPr>
              <a:t>9</a:t>
            </a:r>
            <a:r>
              <a:rPr lang="en-GB" sz="3200" dirty="0">
                <a:solidFill>
                  <a:srgbClr val="0000FF"/>
                </a:solidFill>
              </a:rPr>
              <a:t>9</a:t>
            </a:r>
            <a:r>
              <a:rPr lang="en-GB" sz="3200" dirty="0">
                <a:solidFill>
                  <a:srgbClr val="FF0000"/>
                </a:solidFill>
              </a:rPr>
              <a:t>2</a:t>
            </a:r>
            <a:r>
              <a:rPr lang="en-GB" sz="3200" dirty="0">
                <a:solidFill>
                  <a:srgbClr val="0000FF"/>
                </a:solidFill>
              </a:rPr>
              <a:t>7</a:t>
            </a:r>
            <a:r>
              <a:rPr lang="en-GB" sz="3200" dirty="0">
                <a:solidFill>
                  <a:srgbClr val="FF0000"/>
                </a:solidFill>
              </a:rPr>
              <a:t>3</a:t>
            </a:r>
            <a:r>
              <a:rPr lang="en-GB" sz="3200" dirty="0">
                <a:solidFill>
                  <a:srgbClr val="0000FF"/>
                </a:solidFill>
              </a:rPr>
              <a:t>9</a:t>
            </a:r>
            <a:r>
              <a:rPr lang="en-GB" sz="3200" dirty="0">
                <a:solidFill>
                  <a:srgbClr val="FF0000"/>
                </a:solidFill>
              </a:rPr>
              <a:t>8</a:t>
            </a:r>
            <a:r>
              <a:rPr lang="en-GB" sz="3200" dirty="0">
                <a:solidFill>
                  <a:srgbClr val="0000FF"/>
                </a:solidFill>
              </a:rPr>
              <a:t>7</a:t>
            </a:r>
            <a:r>
              <a:rPr lang="en-GB" sz="3200" dirty="0">
                <a:solidFill>
                  <a:srgbClr val="FF0000"/>
                </a:solidFill>
              </a:rPr>
              <a:t>1</a:t>
            </a:r>
            <a:r>
              <a:rPr lang="en-GB" sz="3200" dirty="0">
                <a:solidFill>
                  <a:srgbClr val="0000FF"/>
                </a:solidFill>
              </a:rPr>
              <a:t>6</a:t>
            </a:r>
          </a:p>
        </p:txBody>
      </p:sp>
    </p:spTree>
    <p:extLst>
      <p:ext uri="{BB962C8B-B14F-4D97-AF65-F5344CB8AC3E}">
        <p14:creationId xmlns:p14="http://schemas.microsoft.com/office/powerpoint/2010/main" val="387649348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386608" cy="1143000"/>
          </a:xfrm>
        </p:spPr>
        <p:txBody>
          <a:bodyPr/>
          <a:lstStyle/>
          <a:p>
            <a:pPr algn="l"/>
            <a:r>
              <a:rPr lang="en-GB" dirty="0"/>
              <a:t>Example</a:t>
            </a:r>
          </a:p>
        </p:txBody>
      </p:sp>
      <p:sp>
        <p:nvSpPr>
          <p:cNvPr id="3" name="Content Placeholder 2"/>
          <p:cNvSpPr>
            <a:spLocks noGrp="1"/>
          </p:cNvSpPr>
          <p:nvPr>
            <p:ph idx="1"/>
          </p:nvPr>
        </p:nvSpPr>
        <p:spPr/>
        <p:txBody>
          <a:bodyPr>
            <a:normAutofit/>
          </a:bodyPr>
          <a:lstStyle/>
          <a:p>
            <a:pPr marL="0" indent="0">
              <a:buNone/>
            </a:pPr>
            <a:r>
              <a:rPr lang="en-GB" dirty="0">
                <a:solidFill>
                  <a:schemeClr val="bg1">
                    <a:lumMod val="75000"/>
                  </a:schemeClr>
                </a:solidFill>
              </a:rPr>
              <a:t>Double every second digit, from the rightmost: </a:t>
            </a:r>
            <a:r>
              <a:rPr lang="en-GB" sz="3000" dirty="0">
                <a:solidFill>
                  <a:schemeClr val="bg1">
                    <a:lumMod val="75000"/>
                  </a:schemeClr>
                </a:solidFill>
              </a:rPr>
              <a:t>1×2 = </a:t>
            </a:r>
            <a:r>
              <a:rPr lang="en-GB" sz="3000" dirty="0">
                <a:solidFill>
                  <a:srgbClr val="00B050"/>
                </a:solidFill>
              </a:rPr>
              <a:t>2</a:t>
            </a:r>
            <a:r>
              <a:rPr lang="en-GB" sz="3000" dirty="0">
                <a:solidFill>
                  <a:schemeClr val="bg1">
                    <a:lumMod val="75000"/>
                  </a:schemeClr>
                </a:solidFill>
              </a:rPr>
              <a:t>, 8×2 = 16, 3×2 = 6, 2×2 = 4, 9×2 = 18</a:t>
            </a:r>
            <a:endParaRPr lang="en-GB" dirty="0">
              <a:solidFill>
                <a:schemeClr val="bg1">
                  <a:lumMod val="75000"/>
                </a:schemeClr>
              </a:solidFill>
            </a:endParaRPr>
          </a:p>
          <a:p>
            <a:pPr marL="514350" indent="-514350">
              <a:buFont typeface="+mj-lt"/>
              <a:buAutoNum type="arabicPeriod"/>
            </a:pPr>
            <a:endParaRPr lang="en-GB" dirty="0"/>
          </a:p>
          <a:p>
            <a:pPr marL="0" indent="0">
              <a:buNone/>
            </a:pPr>
            <a:r>
              <a:rPr lang="en-GB" dirty="0"/>
              <a:t>Sum all the individual digits: </a:t>
            </a:r>
            <a:r>
              <a:rPr lang="en-GB" dirty="0">
                <a:solidFill>
                  <a:srgbClr val="0000FF"/>
                </a:solidFill>
              </a:rPr>
              <a:t>6</a:t>
            </a:r>
            <a:r>
              <a:rPr lang="en-GB" dirty="0"/>
              <a:t> + </a:t>
            </a:r>
            <a:r>
              <a:rPr lang="en-GB" dirty="0">
                <a:solidFill>
                  <a:srgbClr val="00B050"/>
                </a:solidFill>
              </a:rPr>
              <a:t>2</a:t>
            </a:r>
            <a:r>
              <a:rPr lang="en-GB" dirty="0"/>
              <a:t> </a:t>
            </a:r>
            <a:r>
              <a:rPr lang="en-GB" dirty="0">
                <a:solidFill>
                  <a:schemeClr val="bg1"/>
                </a:solidFill>
              </a:rPr>
              <a:t>+ 7 + 1+6 + 9 + 6 + 7 + 4 + 9 + 1+8 + 4 = 70</a:t>
            </a:r>
          </a:p>
          <a:p>
            <a:pPr marL="0" indent="0">
              <a:buNone/>
            </a:pPr>
            <a:endParaRPr lang="en-GB" dirty="0"/>
          </a:p>
          <a:p>
            <a:pPr marL="0" indent="0">
              <a:buNone/>
            </a:pPr>
            <a:r>
              <a:rPr lang="en-GB" dirty="0">
                <a:solidFill>
                  <a:schemeClr val="bg1"/>
                </a:solidFill>
              </a:rPr>
              <a:t>Take the sum modulo 10, i.e., 70 mod 10 = </a:t>
            </a:r>
            <a:r>
              <a:rPr lang="en-GB" b="1" dirty="0">
                <a:solidFill>
                  <a:schemeClr val="bg1"/>
                </a:solidFill>
              </a:rPr>
              <a:t>0</a:t>
            </a:r>
            <a:r>
              <a:rPr lang="en-GB" dirty="0">
                <a:solidFill>
                  <a:schemeClr val="bg1"/>
                </a:solidFill>
              </a:rPr>
              <a:t>; If the result is </a:t>
            </a:r>
            <a:r>
              <a:rPr lang="en-GB" b="1" dirty="0">
                <a:solidFill>
                  <a:schemeClr val="bg1"/>
                </a:solidFill>
              </a:rPr>
              <a:t>0</a:t>
            </a:r>
            <a:r>
              <a:rPr lang="en-GB" dirty="0">
                <a:solidFill>
                  <a:schemeClr val="bg1"/>
                </a:solidFill>
              </a:rPr>
              <a:t>, the number is valid</a:t>
            </a:r>
          </a:p>
          <a:p>
            <a:endParaRPr lang="en-GB" dirty="0"/>
          </a:p>
        </p:txBody>
      </p:sp>
      <p:sp>
        <p:nvSpPr>
          <p:cNvPr id="4" name="TextBox 3"/>
          <p:cNvSpPr txBox="1"/>
          <p:nvPr/>
        </p:nvSpPr>
        <p:spPr>
          <a:xfrm>
            <a:off x="3230601" y="550612"/>
            <a:ext cx="2476960" cy="584775"/>
          </a:xfrm>
          <a:prstGeom prst="rect">
            <a:avLst/>
          </a:prstGeom>
          <a:noFill/>
        </p:spPr>
        <p:txBody>
          <a:bodyPr wrap="none" rtlCol="0">
            <a:spAutoFit/>
          </a:bodyPr>
          <a:lstStyle/>
          <a:p>
            <a:r>
              <a:rPr lang="en-GB" sz="3200" dirty="0">
                <a:solidFill>
                  <a:schemeClr val="bg1">
                    <a:lumMod val="75000"/>
                  </a:schemeClr>
                </a:solidFill>
              </a:rPr>
              <a:t>4992739871</a:t>
            </a:r>
            <a:r>
              <a:rPr lang="en-GB" sz="3200" dirty="0">
                <a:solidFill>
                  <a:srgbClr val="0000FF"/>
                </a:solidFill>
              </a:rPr>
              <a:t>6</a:t>
            </a:r>
          </a:p>
        </p:txBody>
      </p:sp>
    </p:spTree>
    <p:extLst>
      <p:ext uri="{BB962C8B-B14F-4D97-AF65-F5344CB8AC3E}">
        <p14:creationId xmlns:p14="http://schemas.microsoft.com/office/powerpoint/2010/main" val="150220813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386608" cy="1143000"/>
          </a:xfrm>
        </p:spPr>
        <p:txBody>
          <a:bodyPr/>
          <a:lstStyle/>
          <a:p>
            <a:pPr algn="l"/>
            <a:r>
              <a:rPr lang="en-GB" dirty="0"/>
              <a:t>Example</a:t>
            </a:r>
          </a:p>
        </p:txBody>
      </p:sp>
      <p:sp>
        <p:nvSpPr>
          <p:cNvPr id="3" name="Content Placeholder 2"/>
          <p:cNvSpPr>
            <a:spLocks noGrp="1"/>
          </p:cNvSpPr>
          <p:nvPr>
            <p:ph idx="1"/>
          </p:nvPr>
        </p:nvSpPr>
        <p:spPr/>
        <p:txBody>
          <a:bodyPr>
            <a:normAutofit/>
          </a:bodyPr>
          <a:lstStyle/>
          <a:p>
            <a:pPr marL="0" indent="0">
              <a:buNone/>
            </a:pPr>
            <a:r>
              <a:rPr lang="en-GB" dirty="0">
                <a:solidFill>
                  <a:schemeClr val="bg1">
                    <a:lumMod val="75000"/>
                  </a:schemeClr>
                </a:solidFill>
              </a:rPr>
              <a:t>Double every second digit, from the rightmost: </a:t>
            </a:r>
            <a:r>
              <a:rPr lang="en-GB" sz="3000" dirty="0">
                <a:solidFill>
                  <a:schemeClr val="bg1">
                    <a:lumMod val="75000"/>
                  </a:schemeClr>
                </a:solidFill>
              </a:rPr>
              <a:t>1×2 = 2, 8×2 = </a:t>
            </a:r>
            <a:r>
              <a:rPr lang="en-GB" sz="3000" dirty="0">
                <a:solidFill>
                  <a:srgbClr val="00B050"/>
                </a:solidFill>
              </a:rPr>
              <a:t>16</a:t>
            </a:r>
            <a:r>
              <a:rPr lang="en-GB" sz="3000" dirty="0">
                <a:solidFill>
                  <a:schemeClr val="bg1">
                    <a:lumMod val="75000"/>
                  </a:schemeClr>
                </a:solidFill>
              </a:rPr>
              <a:t>, 3×2 = 6, 2×2 = 4, 9×2 = 18</a:t>
            </a:r>
            <a:endParaRPr lang="en-GB" dirty="0">
              <a:solidFill>
                <a:schemeClr val="bg1">
                  <a:lumMod val="75000"/>
                </a:schemeClr>
              </a:solidFill>
            </a:endParaRPr>
          </a:p>
          <a:p>
            <a:pPr marL="514350" indent="-514350">
              <a:buFont typeface="+mj-lt"/>
              <a:buAutoNum type="arabicPeriod"/>
            </a:pPr>
            <a:endParaRPr lang="en-GB" dirty="0"/>
          </a:p>
          <a:p>
            <a:pPr marL="0" indent="0">
              <a:buNone/>
            </a:pPr>
            <a:r>
              <a:rPr lang="en-GB" dirty="0"/>
              <a:t>Sum all the individual digits: </a:t>
            </a:r>
            <a:r>
              <a:rPr lang="en-GB" dirty="0">
                <a:solidFill>
                  <a:schemeClr val="bg1">
                    <a:lumMod val="75000"/>
                  </a:schemeClr>
                </a:solidFill>
              </a:rPr>
              <a:t>6 + 2 + </a:t>
            </a:r>
            <a:r>
              <a:rPr lang="en-GB" dirty="0">
                <a:solidFill>
                  <a:srgbClr val="0000FF"/>
                </a:solidFill>
              </a:rPr>
              <a:t>7</a:t>
            </a:r>
            <a:r>
              <a:rPr lang="en-GB" dirty="0"/>
              <a:t> + </a:t>
            </a:r>
            <a:r>
              <a:rPr lang="en-GB" dirty="0">
                <a:solidFill>
                  <a:srgbClr val="00B050"/>
                </a:solidFill>
              </a:rPr>
              <a:t>1</a:t>
            </a:r>
            <a:r>
              <a:rPr lang="en-GB" dirty="0"/>
              <a:t>+</a:t>
            </a:r>
            <a:r>
              <a:rPr lang="en-GB" dirty="0">
                <a:solidFill>
                  <a:srgbClr val="00B050"/>
                </a:solidFill>
              </a:rPr>
              <a:t>6</a:t>
            </a:r>
            <a:r>
              <a:rPr lang="en-GB" dirty="0">
                <a:solidFill>
                  <a:schemeClr val="bg1">
                    <a:lumMod val="75000"/>
                  </a:schemeClr>
                </a:solidFill>
              </a:rPr>
              <a:t> </a:t>
            </a:r>
            <a:r>
              <a:rPr lang="en-GB" dirty="0">
                <a:solidFill>
                  <a:schemeClr val="bg1"/>
                </a:solidFill>
              </a:rPr>
              <a:t>+ 9 + 6 + 7 + 4 + 9 + 1+8 + 4 = 70</a:t>
            </a:r>
          </a:p>
          <a:p>
            <a:pPr marL="0" indent="0">
              <a:buNone/>
            </a:pPr>
            <a:endParaRPr lang="en-GB" dirty="0"/>
          </a:p>
          <a:p>
            <a:pPr marL="0" indent="0">
              <a:buNone/>
            </a:pPr>
            <a:r>
              <a:rPr lang="en-GB" dirty="0">
                <a:solidFill>
                  <a:schemeClr val="bg1"/>
                </a:solidFill>
              </a:rPr>
              <a:t>Take the sum modulo 10, i.e., 70 mod 10 = </a:t>
            </a:r>
            <a:r>
              <a:rPr lang="en-GB" b="1" dirty="0">
                <a:solidFill>
                  <a:schemeClr val="bg1"/>
                </a:solidFill>
              </a:rPr>
              <a:t>0</a:t>
            </a:r>
            <a:r>
              <a:rPr lang="en-GB" dirty="0">
                <a:solidFill>
                  <a:schemeClr val="bg1"/>
                </a:solidFill>
              </a:rPr>
              <a:t>; If the result is </a:t>
            </a:r>
            <a:r>
              <a:rPr lang="en-GB" b="1" dirty="0">
                <a:solidFill>
                  <a:schemeClr val="bg1"/>
                </a:solidFill>
              </a:rPr>
              <a:t>0</a:t>
            </a:r>
            <a:r>
              <a:rPr lang="en-GB" dirty="0">
                <a:solidFill>
                  <a:schemeClr val="bg1"/>
                </a:solidFill>
              </a:rPr>
              <a:t>, the number is valid</a:t>
            </a:r>
          </a:p>
          <a:p>
            <a:endParaRPr lang="en-GB" dirty="0"/>
          </a:p>
        </p:txBody>
      </p:sp>
      <p:sp>
        <p:nvSpPr>
          <p:cNvPr id="4" name="TextBox 3"/>
          <p:cNvSpPr txBox="1"/>
          <p:nvPr/>
        </p:nvSpPr>
        <p:spPr>
          <a:xfrm>
            <a:off x="3230601" y="550612"/>
            <a:ext cx="2476960" cy="584775"/>
          </a:xfrm>
          <a:prstGeom prst="rect">
            <a:avLst/>
          </a:prstGeom>
          <a:noFill/>
        </p:spPr>
        <p:txBody>
          <a:bodyPr wrap="none" rtlCol="0">
            <a:spAutoFit/>
          </a:bodyPr>
          <a:lstStyle/>
          <a:p>
            <a:r>
              <a:rPr lang="en-GB" sz="3200" dirty="0">
                <a:solidFill>
                  <a:schemeClr val="bg1">
                    <a:lumMod val="75000"/>
                  </a:schemeClr>
                </a:solidFill>
              </a:rPr>
              <a:t>49927398</a:t>
            </a:r>
            <a:r>
              <a:rPr lang="en-GB" sz="3200" dirty="0">
                <a:solidFill>
                  <a:srgbClr val="0000FF"/>
                </a:solidFill>
              </a:rPr>
              <a:t>7</a:t>
            </a:r>
            <a:r>
              <a:rPr lang="en-GB" sz="3200" dirty="0">
                <a:solidFill>
                  <a:schemeClr val="bg1">
                    <a:lumMod val="75000"/>
                  </a:schemeClr>
                </a:solidFill>
              </a:rPr>
              <a:t>16</a:t>
            </a:r>
          </a:p>
        </p:txBody>
      </p:sp>
    </p:spTree>
    <p:extLst>
      <p:ext uri="{BB962C8B-B14F-4D97-AF65-F5344CB8AC3E}">
        <p14:creationId xmlns:p14="http://schemas.microsoft.com/office/powerpoint/2010/main" val="424447634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386608" cy="1143000"/>
          </a:xfrm>
        </p:spPr>
        <p:txBody>
          <a:bodyPr/>
          <a:lstStyle/>
          <a:p>
            <a:pPr algn="l"/>
            <a:r>
              <a:rPr lang="en-GB" dirty="0"/>
              <a:t>Example</a:t>
            </a:r>
          </a:p>
        </p:txBody>
      </p:sp>
      <p:sp>
        <p:nvSpPr>
          <p:cNvPr id="3" name="Content Placeholder 2"/>
          <p:cNvSpPr>
            <a:spLocks noGrp="1"/>
          </p:cNvSpPr>
          <p:nvPr>
            <p:ph idx="1"/>
          </p:nvPr>
        </p:nvSpPr>
        <p:spPr/>
        <p:txBody>
          <a:bodyPr>
            <a:normAutofit/>
          </a:bodyPr>
          <a:lstStyle/>
          <a:p>
            <a:pPr marL="0" indent="0">
              <a:buNone/>
            </a:pPr>
            <a:r>
              <a:rPr lang="en-GB" dirty="0">
                <a:solidFill>
                  <a:schemeClr val="bg1">
                    <a:lumMod val="75000"/>
                  </a:schemeClr>
                </a:solidFill>
              </a:rPr>
              <a:t>Double every second digit, from the rightmost: </a:t>
            </a:r>
            <a:r>
              <a:rPr lang="en-GB" sz="3000" dirty="0">
                <a:solidFill>
                  <a:schemeClr val="bg1">
                    <a:lumMod val="75000"/>
                  </a:schemeClr>
                </a:solidFill>
              </a:rPr>
              <a:t>1×2 = 2, 8×2 = 16, 3×2 = </a:t>
            </a:r>
            <a:r>
              <a:rPr lang="en-GB" sz="3000" dirty="0">
                <a:solidFill>
                  <a:srgbClr val="00B050"/>
                </a:solidFill>
              </a:rPr>
              <a:t>6</a:t>
            </a:r>
            <a:r>
              <a:rPr lang="en-GB" sz="3000" dirty="0">
                <a:solidFill>
                  <a:schemeClr val="bg1">
                    <a:lumMod val="75000"/>
                  </a:schemeClr>
                </a:solidFill>
              </a:rPr>
              <a:t>, 2×2 = 4, 9×2 = 18</a:t>
            </a:r>
            <a:endParaRPr lang="en-GB" dirty="0">
              <a:solidFill>
                <a:schemeClr val="bg1">
                  <a:lumMod val="75000"/>
                </a:schemeClr>
              </a:solidFill>
            </a:endParaRPr>
          </a:p>
          <a:p>
            <a:pPr marL="514350" indent="-514350">
              <a:buFont typeface="+mj-lt"/>
              <a:buAutoNum type="arabicPeriod"/>
            </a:pPr>
            <a:endParaRPr lang="en-GB" dirty="0"/>
          </a:p>
          <a:p>
            <a:pPr marL="0" indent="0">
              <a:buNone/>
            </a:pPr>
            <a:r>
              <a:rPr lang="en-GB" dirty="0"/>
              <a:t>Sum all the individual digits: </a:t>
            </a:r>
            <a:r>
              <a:rPr lang="en-GB" dirty="0">
                <a:solidFill>
                  <a:schemeClr val="bg1">
                    <a:lumMod val="75000"/>
                  </a:schemeClr>
                </a:solidFill>
              </a:rPr>
              <a:t>6 + 2 + 7 + 1+6 + </a:t>
            </a:r>
            <a:r>
              <a:rPr lang="en-GB" dirty="0">
                <a:solidFill>
                  <a:srgbClr val="0000FF"/>
                </a:solidFill>
              </a:rPr>
              <a:t>9</a:t>
            </a:r>
            <a:r>
              <a:rPr lang="en-GB" dirty="0"/>
              <a:t> + </a:t>
            </a:r>
            <a:r>
              <a:rPr lang="en-GB" dirty="0">
                <a:solidFill>
                  <a:srgbClr val="00B050"/>
                </a:solidFill>
              </a:rPr>
              <a:t>6</a:t>
            </a:r>
            <a:r>
              <a:rPr lang="en-GB" dirty="0"/>
              <a:t> </a:t>
            </a:r>
            <a:r>
              <a:rPr lang="en-GB" dirty="0">
                <a:solidFill>
                  <a:schemeClr val="bg1"/>
                </a:solidFill>
              </a:rPr>
              <a:t>+ 7 + 4 + 9 + 1+8 + 4 = 70</a:t>
            </a:r>
          </a:p>
          <a:p>
            <a:pPr marL="0" indent="0">
              <a:buNone/>
            </a:pPr>
            <a:endParaRPr lang="en-GB" dirty="0"/>
          </a:p>
          <a:p>
            <a:pPr marL="0" indent="0">
              <a:buNone/>
            </a:pPr>
            <a:r>
              <a:rPr lang="en-GB" dirty="0">
                <a:solidFill>
                  <a:schemeClr val="bg1"/>
                </a:solidFill>
              </a:rPr>
              <a:t>Take the sum modulo 10, i.e., 70 mod 10 = </a:t>
            </a:r>
            <a:r>
              <a:rPr lang="en-GB" b="1" dirty="0">
                <a:solidFill>
                  <a:schemeClr val="bg1"/>
                </a:solidFill>
              </a:rPr>
              <a:t>0</a:t>
            </a:r>
            <a:r>
              <a:rPr lang="en-GB" dirty="0">
                <a:solidFill>
                  <a:schemeClr val="bg1"/>
                </a:solidFill>
              </a:rPr>
              <a:t>; If the result is </a:t>
            </a:r>
            <a:r>
              <a:rPr lang="en-GB" b="1" dirty="0">
                <a:solidFill>
                  <a:schemeClr val="bg1"/>
                </a:solidFill>
              </a:rPr>
              <a:t>0</a:t>
            </a:r>
            <a:r>
              <a:rPr lang="en-GB" dirty="0">
                <a:solidFill>
                  <a:schemeClr val="bg1"/>
                </a:solidFill>
              </a:rPr>
              <a:t>, the number is valid</a:t>
            </a:r>
          </a:p>
          <a:p>
            <a:endParaRPr lang="en-GB" dirty="0"/>
          </a:p>
        </p:txBody>
      </p:sp>
      <p:sp>
        <p:nvSpPr>
          <p:cNvPr id="4" name="TextBox 3"/>
          <p:cNvSpPr txBox="1"/>
          <p:nvPr/>
        </p:nvSpPr>
        <p:spPr>
          <a:xfrm>
            <a:off x="3230601" y="550612"/>
            <a:ext cx="2476960" cy="584775"/>
          </a:xfrm>
          <a:prstGeom prst="rect">
            <a:avLst/>
          </a:prstGeom>
          <a:noFill/>
        </p:spPr>
        <p:txBody>
          <a:bodyPr wrap="none" rtlCol="0">
            <a:spAutoFit/>
          </a:bodyPr>
          <a:lstStyle/>
          <a:p>
            <a:r>
              <a:rPr lang="en-GB" sz="3200" dirty="0">
                <a:solidFill>
                  <a:schemeClr val="bg1">
                    <a:lumMod val="75000"/>
                  </a:schemeClr>
                </a:solidFill>
              </a:rPr>
              <a:t>499273</a:t>
            </a:r>
            <a:r>
              <a:rPr lang="en-GB" sz="3200" dirty="0">
                <a:solidFill>
                  <a:srgbClr val="0000FF"/>
                </a:solidFill>
              </a:rPr>
              <a:t>9</a:t>
            </a:r>
            <a:r>
              <a:rPr lang="en-GB" sz="3200" dirty="0">
                <a:solidFill>
                  <a:schemeClr val="bg1">
                    <a:lumMod val="75000"/>
                  </a:schemeClr>
                </a:solidFill>
              </a:rPr>
              <a:t>8716</a:t>
            </a:r>
          </a:p>
        </p:txBody>
      </p:sp>
    </p:spTree>
    <p:extLst>
      <p:ext uri="{BB962C8B-B14F-4D97-AF65-F5344CB8AC3E}">
        <p14:creationId xmlns:p14="http://schemas.microsoft.com/office/powerpoint/2010/main" val="373501410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386608" cy="1143000"/>
          </a:xfrm>
        </p:spPr>
        <p:txBody>
          <a:bodyPr/>
          <a:lstStyle/>
          <a:p>
            <a:pPr algn="l"/>
            <a:r>
              <a:rPr lang="en-GB" dirty="0"/>
              <a:t>Example</a:t>
            </a:r>
          </a:p>
        </p:txBody>
      </p:sp>
      <p:sp>
        <p:nvSpPr>
          <p:cNvPr id="3" name="Content Placeholder 2"/>
          <p:cNvSpPr>
            <a:spLocks noGrp="1"/>
          </p:cNvSpPr>
          <p:nvPr>
            <p:ph idx="1"/>
          </p:nvPr>
        </p:nvSpPr>
        <p:spPr/>
        <p:txBody>
          <a:bodyPr>
            <a:normAutofit/>
          </a:bodyPr>
          <a:lstStyle/>
          <a:p>
            <a:pPr marL="0" indent="0">
              <a:buNone/>
            </a:pPr>
            <a:r>
              <a:rPr lang="en-GB" dirty="0">
                <a:solidFill>
                  <a:schemeClr val="bg1">
                    <a:lumMod val="75000"/>
                  </a:schemeClr>
                </a:solidFill>
              </a:rPr>
              <a:t>Double every second digit, from the rightmost: </a:t>
            </a:r>
            <a:r>
              <a:rPr lang="en-GB" sz="3000" dirty="0">
                <a:solidFill>
                  <a:schemeClr val="bg1">
                    <a:lumMod val="75000"/>
                  </a:schemeClr>
                </a:solidFill>
              </a:rPr>
              <a:t>1×2 = 2, 8×2 = 16, 3×2 = 6, 2×2 = </a:t>
            </a:r>
            <a:r>
              <a:rPr lang="en-GB" sz="3000" dirty="0">
                <a:solidFill>
                  <a:srgbClr val="00B050"/>
                </a:solidFill>
              </a:rPr>
              <a:t>4</a:t>
            </a:r>
            <a:r>
              <a:rPr lang="en-GB" sz="3000" dirty="0">
                <a:solidFill>
                  <a:schemeClr val="bg1">
                    <a:lumMod val="75000"/>
                  </a:schemeClr>
                </a:solidFill>
              </a:rPr>
              <a:t>,</a:t>
            </a:r>
            <a:r>
              <a:rPr lang="en-GB" sz="3000" dirty="0"/>
              <a:t> </a:t>
            </a:r>
            <a:r>
              <a:rPr lang="en-GB" sz="3000" dirty="0">
                <a:solidFill>
                  <a:schemeClr val="bg1">
                    <a:lumMod val="75000"/>
                  </a:schemeClr>
                </a:solidFill>
              </a:rPr>
              <a:t>9×2 = 18</a:t>
            </a:r>
            <a:endParaRPr lang="en-GB" dirty="0">
              <a:solidFill>
                <a:schemeClr val="bg1">
                  <a:lumMod val="75000"/>
                </a:schemeClr>
              </a:solidFill>
            </a:endParaRPr>
          </a:p>
          <a:p>
            <a:pPr marL="514350" indent="-514350">
              <a:buFont typeface="+mj-lt"/>
              <a:buAutoNum type="arabicPeriod"/>
            </a:pPr>
            <a:endParaRPr lang="en-GB" dirty="0"/>
          </a:p>
          <a:p>
            <a:pPr marL="0" indent="0">
              <a:buNone/>
            </a:pPr>
            <a:r>
              <a:rPr lang="en-GB" dirty="0"/>
              <a:t>Sum all the individual digits: </a:t>
            </a:r>
            <a:r>
              <a:rPr lang="en-GB" dirty="0">
                <a:solidFill>
                  <a:schemeClr val="bg1">
                    <a:lumMod val="75000"/>
                  </a:schemeClr>
                </a:solidFill>
              </a:rPr>
              <a:t>6 + 2 + 7 + 1+6 + 9 + 6 + </a:t>
            </a:r>
            <a:r>
              <a:rPr lang="en-GB" dirty="0">
                <a:solidFill>
                  <a:srgbClr val="0000FF"/>
                </a:solidFill>
              </a:rPr>
              <a:t>7</a:t>
            </a:r>
            <a:r>
              <a:rPr lang="en-GB" dirty="0"/>
              <a:t> + </a:t>
            </a:r>
            <a:r>
              <a:rPr lang="en-GB" dirty="0">
                <a:solidFill>
                  <a:srgbClr val="00B050"/>
                </a:solidFill>
              </a:rPr>
              <a:t>4</a:t>
            </a:r>
            <a:r>
              <a:rPr lang="en-GB" dirty="0">
                <a:solidFill>
                  <a:schemeClr val="bg1">
                    <a:lumMod val="75000"/>
                  </a:schemeClr>
                </a:solidFill>
              </a:rPr>
              <a:t> </a:t>
            </a:r>
            <a:r>
              <a:rPr lang="en-GB" dirty="0">
                <a:solidFill>
                  <a:schemeClr val="bg1"/>
                </a:solidFill>
              </a:rPr>
              <a:t>+ 9 + 1+8 + 4 = 70</a:t>
            </a:r>
          </a:p>
          <a:p>
            <a:pPr marL="0" indent="0">
              <a:buNone/>
            </a:pPr>
            <a:endParaRPr lang="en-GB" dirty="0"/>
          </a:p>
          <a:p>
            <a:pPr marL="0" indent="0">
              <a:buNone/>
            </a:pPr>
            <a:r>
              <a:rPr lang="en-GB" dirty="0">
                <a:solidFill>
                  <a:schemeClr val="bg1"/>
                </a:solidFill>
              </a:rPr>
              <a:t>Take the sum modulo 10, i.e., 70 mod 10 = </a:t>
            </a:r>
            <a:r>
              <a:rPr lang="en-GB" b="1" dirty="0">
                <a:solidFill>
                  <a:schemeClr val="bg1"/>
                </a:solidFill>
              </a:rPr>
              <a:t>0</a:t>
            </a:r>
            <a:r>
              <a:rPr lang="en-GB" dirty="0">
                <a:solidFill>
                  <a:schemeClr val="bg1"/>
                </a:solidFill>
              </a:rPr>
              <a:t>; If the result is </a:t>
            </a:r>
            <a:r>
              <a:rPr lang="en-GB" b="1" dirty="0">
                <a:solidFill>
                  <a:schemeClr val="bg1"/>
                </a:solidFill>
              </a:rPr>
              <a:t>0</a:t>
            </a:r>
            <a:r>
              <a:rPr lang="en-GB" dirty="0">
                <a:solidFill>
                  <a:schemeClr val="bg1"/>
                </a:solidFill>
              </a:rPr>
              <a:t>, the number is valid</a:t>
            </a:r>
          </a:p>
          <a:p>
            <a:endParaRPr lang="en-GB" dirty="0"/>
          </a:p>
        </p:txBody>
      </p:sp>
      <p:sp>
        <p:nvSpPr>
          <p:cNvPr id="4" name="TextBox 3"/>
          <p:cNvSpPr txBox="1"/>
          <p:nvPr/>
        </p:nvSpPr>
        <p:spPr>
          <a:xfrm>
            <a:off x="3230601" y="550612"/>
            <a:ext cx="2476960" cy="584775"/>
          </a:xfrm>
          <a:prstGeom prst="rect">
            <a:avLst/>
          </a:prstGeom>
          <a:noFill/>
        </p:spPr>
        <p:txBody>
          <a:bodyPr wrap="none" rtlCol="0">
            <a:spAutoFit/>
          </a:bodyPr>
          <a:lstStyle/>
          <a:p>
            <a:r>
              <a:rPr lang="en-GB" sz="3200" dirty="0">
                <a:solidFill>
                  <a:schemeClr val="bg1">
                    <a:lumMod val="75000"/>
                  </a:schemeClr>
                </a:solidFill>
              </a:rPr>
              <a:t>4992</a:t>
            </a:r>
            <a:r>
              <a:rPr lang="en-GB" sz="3200" dirty="0">
                <a:solidFill>
                  <a:srgbClr val="0000FF"/>
                </a:solidFill>
              </a:rPr>
              <a:t>7</a:t>
            </a:r>
            <a:r>
              <a:rPr lang="en-GB" sz="3200" dirty="0">
                <a:solidFill>
                  <a:schemeClr val="bg1">
                    <a:lumMod val="75000"/>
                  </a:schemeClr>
                </a:solidFill>
              </a:rPr>
              <a:t>398716</a:t>
            </a:r>
          </a:p>
        </p:txBody>
      </p:sp>
    </p:spTree>
    <p:extLst>
      <p:ext uri="{BB962C8B-B14F-4D97-AF65-F5344CB8AC3E}">
        <p14:creationId xmlns:p14="http://schemas.microsoft.com/office/powerpoint/2010/main" val="58782478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386608" cy="1143000"/>
          </a:xfrm>
        </p:spPr>
        <p:txBody>
          <a:bodyPr/>
          <a:lstStyle/>
          <a:p>
            <a:pPr algn="l"/>
            <a:r>
              <a:rPr lang="en-GB" dirty="0"/>
              <a:t>Example</a:t>
            </a:r>
          </a:p>
        </p:txBody>
      </p:sp>
      <p:sp>
        <p:nvSpPr>
          <p:cNvPr id="3" name="Content Placeholder 2"/>
          <p:cNvSpPr>
            <a:spLocks noGrp="1"/>
          </p:cNvSpPr>
          <p:nvPr>
            <p:ph idx="1"/>
          </p:nvPr>
        </p:nvSpPr>
        <p:spPr/>
        <p:txBody>
          <a:bodyPr>
            <a:normAutofit/>
          </a:bodyPr>
          <a:lstStyle/>
          <a:p>
            <a:pPr marL="0" indent="0">
              <a:buNone/>
            </a:pPr>
            <a:r>
              <a:rPr lang="en-GB" dirty="0">
                <a:solidFill>
                  <a:schemeClr val="bg1">
                    <a:lumMod val="75000"/>
                  </a:schemeClr>
                </a:solidFill>
              </a:rPr>
              <a:t>Double every second digit, from the rightmost: </a:t>
            </a:r>
            <a:r>
              <a:rPr lang="en-GB" sz="3000" dirty="0">
                <a:solidFill>
                  <a:schemeClr val="bg1">
                    <a:lumMod val="75000"/>
                  </a:schemeClr>
                </a:solidFill>
              </a:rPr>
              <a:t>1×2 = 2, 8×2 = 16, 3×2 = 6, 2×2 = 4, 9×2 =</a:t>
            </a:r>
            <a:r>
              <a:rPr lang="en-GB" sz="3000" dirty="0"/>
              <a:t> </a:t>
            </a:r>
            <a:r>
              <a:rPr lang="en-GB" sz="3000" dirty="0">
                <a:solidFill>
                  <a:srgbClr val="00B050"/>
                </a:solidFill>
              </a:rPr>
              <a:t>18</a:t>
            </a:r>
            <a:endParaRPr lang="en-GB" dirty="0">
              <a:solidFill>
                <a:srgbClr val="00B050"/>
              </a:solidFill>
            </a:endParaRPr>
          </a:p>
          <a:p>
            <a:pPr marL="514350" indent="-514350">
              <a:buFont typeface="+mj-lt"/>
              <a:buAutoNum type="arabicPeriod"/>
            </a:pPr>
            <a:endParaRPr lang="en-GB" dirty="0"/>
          </a:p>
          <a:p>
            <a:pPr marL="0" indent="0">
              <a:buNone/>
            </a:pPr>
            <a:r>
              <a:rPr lang="en-GB" dirty="0"/>
              <a:t>Sum all the individual digits: </a:t>
            </a:r>
            <a:r>
              <a:rPr lang="en-GB" dirty="0">
                <a:solidFill>
                  <a:schemeClr val="bg1">
                    <a:lumMod val="75000"/>
                  </a:schemeClr>
                </a:solidFill>
              </a:rPr>
              <a:t>6 + 2 + 7 + 1+6 + 9 + 6 + 7 + 4 +</a:t>
            </a:r>
            <a:r>
              <a:rPr lang="en-GB" dirty="0"/>
              <a:t> </a:t>
            </a:r>
            <a:r>
              <a:rPr lang="en-GB" dirty="0">
                <a:solidFill>
                  <a:srgbClr val="0000FF"/>
                </a:solidFill>
              </a:rPr>
              <a:t>9</a:t>
            </a:r>
            <a:r>
              <a:rPr lang="en-GB" dirty="0"/>
              <a:t> + </a:t>
            </a:r>
            <a:r>
              <a:rPr lang="en-GB" dirty="0">
                <a:solidFill>
                  <a:srgbClr val="00B050"/>
                </a:solidFill>
              </a:rPr>
              <a:t>1</a:t>
            </a:r>
            <a:r>
              <a:rPr lang="en-GB" dirty="0"/>
              <a:t>+</a:t>
            </a:r>
            <a:r>
              <a:rPr lang="en-GB" dirty="0">
                <a:solidFill>
                  <a:srgbClr val="00B050"/>
                </a:solidFill>
              </a:rPr>
              <a:t>8</a:t>
            </a:r>
            <a:r>
              <a:rPr lang="en-GB" dirty="0"/>
              <a:t> </a:t>
            </a:r>
            <a:r>
              <a:rPr lang="en-GB" dirty="0">
                <a:solidFill>
                  <a:schemeClr val="bg1"/>
                </a:solidFill>
              </a:rPr>
              <a:t>+ 4 = 70</a:t>
            </a:r>
          </a:p>
          <a:p>
            <a:pPr marL="0" indent="0">
              <a:buNone/>
            </a:pPr>
            <a:endParaRPr lang="en-GB" dirty="0"/>
          </a:p>
          <a:p>
            <a:pPr marL="0" indent="0">
              <a:buNone/>
            </a:pPr>
            <a:r>
              <a:rPr lang="en-GB" dirty="0">
                <a:solidFill>
                  <a:schemeClr val="bg1"/>
                </a:solidFill>
              </a:rPr>
              <a:t>Take the sum modulo 10, i.e., 70 mod 10 = </a:t>
            </a:r>
            <a:r>
              <a:rPr lang="en-GB" b="1" dirty="0">
                <a:solidFill>
                  <a:schemeClr val="bg1"/>
                </a:solidFill>
              </a:rPr>
              <a:t>0</a:t>
            </a:r>
            <a:r>
              <a:rPr lang="en-GB" dirty="0">
                <a:solidFill>
                  <a:schemeClr val="bg1"/>
                </a:solidFill>
              </a:rPr>
              <a:t>; If the result is </a:t>
            </a:r>
            <a:r>
              <a:rPr lang="en-GB" b="1" dirty="0">
                <a:solidFill>
                  <a:schemeClr val="bg1"/>
                </a:solidFill>
              </a:rPr>
              <a:t>0</a:t>
            </a:r>
            <a:r>
              <a:rPr lang="en-GB" dirty="0">
                <a:solidFill>
                  <a:schemeClr val="bg1"/>
                </a:solidFill>
              </a:rPr>
              <a:t>, the number is valid</a:t>
            </a:r>
          </a:p>
          <a:p>
            <a:endParaRPr lang="en-GB" dirty="0"/>
          </a:p>
        </p:txBody>
      </p:sp>
      <p:sp>
        <p:nvSpPr>
          <p:cNvPr id="4" name="TextBox 3"/>
          <p:cNvSpPr txBox="1"/>
          <p:nvPr/>
        </p:nvSpPr>
        <p:spPr>
          <a:xfrm>
            <a:off x="3230601" y="550612"/>
            <a:ext cx="2476960" cy="584775"/>
          </a:xfrm>
          <a:prstGeom prst="rect">
            <a:avLst/>
          </a:prstGeom>
          <a:noFill/>
        </p:spPr>
        <p:txBody>
          <a:bodyPr wrap="none" rtlCol="0">
            <a:spAutoFit/>
          </a:bodyPr>
          <a:lstStyle/>
          <a:p>
            <a:r>
              <a:rPr lang="en-GB" sz="3200" dirty="0">
                <a:solidFill>
                  <a:schemeClr val="bg1">
                    <a:lumMod val="75000"/>
                  </a:schemeClr>
                </a:solidFill>
              </a:rPr>
              <a:t>49</a:t>
            </a:r>
            <a:r>
              <a:rPr lang="en-GB" sz="3200" dirty="0">
                <a:solidFill>
                  <a:srgbClr val="0000FF"/>
                </a:solidFill>
              </a:rPr>
              <a:t>9</a:t>
            </a:r>
            <a:r>
              <a:rPr lang="en-GB" sz="3200" dirty="0">
                <a:solidFill>
                  <a:schemeClr val="bg1">
                    <a:lumMod val="75000"/>
                  </a:schemeClr>
                </a:solidFill>
              </a:rPr>
              <a:t>27398716</a:t>
            </a:r>
          </a:p>
        </p:txBody>
      </p:sp>
    </p:spTree>
    <p:extLst>
      <p:ext uri="{BB962C8B-B14F-4D97-AF65-F5344CB8AC3E}">
        <p14:creationId xmlns:p14="http://schemas.microsoft.com/office/powerpoint/2010/main" val="154435981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386608" cy="1143000"/>
          </a:xfrm>
        </p:spPr>
        <p:txBody>
          <a:bodyPr/>
          <a:lstStyle/>
          <a:p>
            <a:pPr algn="l"/>
            <a:r>
              <a:rPr lang="en-GB" dirty="0"/>
              <a:t>Example</a:t>
            </a:r>
          </a:p>
        </p:txBody>
      </p:sp>
      <p:sp>
        <p:nvSpPr>
          <p:cNvPr id="3" name="Content Placeholder 2"/>
          <p:cNvSpPr>
            <a:spLocks noGrp="1"/>
          </p:cNvSpPr>
          <p:nvPr>
            <p:ph idx="1"/>
          </p:nvPr>
        </p:nvSpPr>
        <p:spPr/>
        <p:txBody>
          <a:bodyPr>
            <a:normAutofit/>
          </a:bodyPr>
          <a:lstStyle/>
          <a:p>
            <a:pPr marL="0" indent="0">
              <a:buNone/>
            </a:pPr>
            <a:r>
              <a:rPr lang="en-GB" dirty="0">
                <a:solidFill>
                  <a:schemeClr val="bg1">
                    <a:lumMod val="75000"/>
                  </a:schemeClr>
                </a:solidFill>
              </a:rPr>
              <a:t>Double every second digit, from the rightmost: </a:t>
            </a:r>
            <a:r>
              <a:rPr lang="en-GB" sz="3000" dirty="0">
                <a:solidFill>
                  <a:schemeClr val="bg1">
                    <a:lumMod val="75000"/>
                  </a:schemeClr>
                </a:solidFill>
              </a:rPr>
              <a:t>1×2 = 2, 8×2 = 16, 3×2 = 6, 2×2 = 4, 9×2 = 18</a:t>
            </a:r>
            <a:endParaRPr lang="en-GB" dirty="0">
              <a:solidFill>
                <a:schemeClr val="bg1">
                  <a:lumMod val="75000"/>
                </a:schemeClr>
              </a:solidFill>
            </a:endParaRPr>
          </a:p>
          <a:p>
            <a:pPr marL="514350" indent="-514350">
              <a:buFont typeface="+mj-lt"/>
              <a:buAutoNum type="arabicPeriod"/>
            </a:pPr>
            <a:endParaRPr lang="en-GB" dirty="0"/>
          </a:p>
          <a:p>
            <a:pPr marL="0" indent="0">
              <a:buNone/>
            </a:pPr>
            <a:r>
              <a:rPr lang="en-GB" dirty="0"/>
              <a:t>Sum all the individual digits: </a:t>
            </a:r>
            <a:r>
              <a:rPr lang="en-GB" dirty="0">
                <a:solidFill>
                  <a:schemeClr val="bg1">
                    <a:lumMod val="75000"/>
                  </a:schemeClr>
                </a:solidFill>
              </a:rPr>
              <a:t>6 + 2 + 7 + 1+6 + 9 + 6 + 7 + 4 + 9 + 1+8 </a:t>
            </a:r>
            <a:r>
              <a:rPr lang="en-GB" dirty="0"/>
              <a:t>+ </a:t>
            </a:r>
            <a:r>
              <a:rPr lang="en-GB" dirty="0">
                <a:solidFill>
                  <a:srgbClr val="0000FF"/>
                </a:solidFill>
              </a:rPr>
              <a:t>4</a:t>
            </a:r>
            <a:r>
              <a:rPr lang="en-GB" dirty="0"/>
              <a:t> = </a:t>
            </a:r>
            <a:r>
              <a:rPr lang="en-GB" dirty="0">
                <a:solidFill>
                  <a:schemeClr val="accent6">
                    <a:lumMod val="75000"/>
                  </a:schemeClr>
                </a:solidFill>
              </a:rPr>
              <a:t>70</a:t>
            </a:r>
          </a:p>
          <a:p>
            <a:pPr marL="0" indent="0">
              <a:buNone/>
            </a:pPr>
            <a:endParaRPr lang="en-GB" dirty="0"/>
          </a:p>
          <a:p>
            <a:pPr marL="0" indent="0">
              <a:buNone/>
            </a:pPr>
            <a:r>
              <a:rPr lang="en-GB" dirty="0">
                <a:solidFill>
                  <a:schemeClr val="bg1"/>
                </a:solidFill>
              </a:rPr>
              <a:t>Take the sum modulo 10, i.e., 70 mod 10 = </a:t>
            </a:r>
            <a:r>
              <a:rPr lang="en-GB" b="1" dirty="0">
                <a:solidFill>
                  <a:schemeClr val="bg1"/>
                </a:solidFill>
              </a:rPr>
              <a:t>0</a:t>
            </a:r>
            <a:r>
              <a:rPr lang="en-GB" dirty="0">
                <a:solidFill>
                  <a:schemeClr val="bg1"/>
                </a:solidFill>
              </a:rPr>
              <a:t>; If the result is </a:t>
            </a:r>
            <a:r>
              <a:rPr lang="en-GB" b="1" dirty="0">
                <a:solidFill>
                  <a:schemeClr val="bg1"/>
                </a:solidFill>
              </a:rPr>
              <a:t>0</a:t>
            </a:r>
            <a:r>
              <a:rPr lang="en-GB" dirty="0">
                <a:solidFill>
                  <a:schemeClr val="bg1"/>
                </a:solidFill>
              </a:rPr>
              <a:t>, the number is valid</a:t>
            </a:r>
          </a:p>
          <a:p>
            <a:endParaRPr lang="en-GB" dirty="0"/>
          </a:p>
        </p:txBody>
      </p:sp>
      <p:sp>
        <p:nvSpPr>
          <p:cNvPr id="4" name="TextBox 3"/>
          <p:cNvSpPr txBox="1"/>
          <p:nvPr/>
        </p:nvSpPr>
        <p:spPr>
          <a:xfrm>
            <a:off x="3230601" y="550612"/>
            <a:ext cx="2476960" cy="584775"/>
          </a:xfrm>
          <a:prstGeom prst="rect">
            <a:avLst/>
          </a:prstGeom>
          <a:noFill/>
        </p:spPr>
        <p:txBody>
          <a:bodyPr wrap="none" rtlCol="0">
            <a:spAutoFit/>
          </a:bodyPr>
          <a:lstStyle/>
          <a:p>
            <a:r>
              <a:rPr lang="en-GB" sz="3200" dirty="0">
                <a:solidFill>
                  <a:srgbClr val="0000FF"/>
                </a:solidFill>
              </a:rPr>
              <a:t>4</a:t>
            </a:r>
            <a:r>
              <a:rPr lang="en-GB" sz="3200" dirty="0">
                <a:solidFill>
                  <a:schemeClr val="bg1">
                    <a:lumMod val="75000"/>
                  </a:schemeClr>
                </a:solidFill>
              </a:rPr>
              <a:t>9927398716</a:t>
            </a:r>
          </a:p>
        </p:txBody>
      </p:sp>
    </p:spTree>
    <p:extLst>
      <p:ext uri="{BB962C8B-B14F-4D97-AF65-F5344CB8AC3E}">
        <p14:creationId xmlns:p14="http://schemas.microsoft.com/office/powerpoint/2010/main" val="253732590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386608" cy="1143000"/>
          </a:xfrm>
        </p:spPr>
        <p:txBody>
          <a:bodyPr/>
          <a:lstStyle/>
          <a:p>
            <a:pPr algn="l"/>
            <a:r>
              <a:rPr lang="en-GB" dirty="0"/>
              <a:t>Example</a:t>
            </a:r>
          </a:p>
        </p:txBody>
      </p:sp>
      <p:sp>
        <p:nvSpPr>
          <p:cNvPr id="3" name="Content Placeholder 2"/>
          <p:cNvSpPr>
            <a:spLocks noGrp="1"/>
          </p:cNvSpPr>
          <p:nvPr>
            <p:ph idx="1"/>
          </p:nvPr>
        </p:nvSpPr>
        <p:spPr/>
        <p:txBody>
          <a:bodyPr>
            <a:normAutofit/>
          </a:bodyPr>
          <a:lstStyle/>
          <a:p>
            <a:pPr marL="0" indent="0">
              <a:buNone/>
            </a:pPr>
            <a:r>
              <a:rPr lang="en-GB" dirty="0">
                <a:solidFill>
                  <a:schemeClr val="bg1">
                    <a:lumMod val="75000"/>
                  </a:schemeClr>
                </a:solidFill>
              </a:rPr>
              <a:t>Double every second digit, from the rightmost: </a:t>
            </a:r>
            <a:r>
              <a:rPr lang="en-GB" sz="3000" dirty="0">
                <a:solidFill>
                  <a:schemeClr val="bg1">
                    <a:lumMod val="75000"/>
                  </a:schemeClr>
                </a:solidFill>
              </a:rPr>
              <a:t>1×2 = 2, 8×2 = 16, 3×2 = 6, 2×2 = 4, 9×2 = 18</a:t>
            </a:r>
            <a:endParaRPr lang="en-GB" dirty="0">
              <a:solidFill>
                <a:schemeClr val="bg1">
                  <a:lumMod val="75000"/>
                </a:schemeClr>
              </a:solidFill>
            </a:endParaRPr>
          </a:p>
          <a:p>
            <a:pPr marL="514350" indent="-514350">
              <a:buFont typeface="+mj-lt"/>
              <a:buAutoNum type="arabicPeriod"/>
            </a:pPr>
            <a:endParaRPr lang="en-GB" dirty="0">
              <a:solidFill>
                <a:schemeClr val="bg1">
                  <a:lumMod val="75000"/>
                </a:schemeClr>
              </a:solidFill>
            </a:endParaRPr>
          </a:p>
          <a:p>
            <a:pPr marL="0" indent="0">
              <a:buNone/>
            </a:pPr>
            <a:r>
              <a:rPr lang="en-GB" dirty="0">
                <a:solidFill>
                  <a:schemeClr val="bg1">
                    <a:lumMod val="75000"/>
                  </a:schemeClr>
                </a:solidFill>
              </a:rPr>
              <a:t>Sum all the individual digits: 6 + 2 + 7 + 1+6 + 9 + 6 + 7 + 4 + 9 + 1+8 + 4 = 70</a:t>
            </a:r>
          </a:p>
          <a:p>
            <a:pPr marL="0" indent="0">
              <a:buNone/>
            </a:pPr>
            <a:endParaRPr lang="en-GB" dirty="0"/>
          </a:p>
          <a:p>
            <a:pPr marL="0" indent="0">
              <a:buNone/>
            </a:pPr>
            <a:r>
              <a:rPr lang="en-GB" dirty="0"/>
              <a:t>Calculate the sum modulo 10, i.e., </a:t>
            </a:r>
            <a:r>
              <a:rPr lang="en-GB" dirty="0">
                <a:solidFill>
                  <a:schemeClr val="accent6">
                    <a:lumMod val="75000"/>
                  </a:schemeClr>
                </a:solidFill>
              </a:rPr>
              <a:t>70</a:t>
            </a:r>
            <a:r>
              <a:rPr lang="en-GB" dirty="0"/>
              <a:t> </a:t>
            </a:r>
            <a:r>
              <a:rPr lang="en-GB" dirty="0">
                <a:solidFill>
                  <a:schemeClr val="accent6">
                    <a:lumMod val="75000"/>
                  </a:schemeClr>
                </a:solidFill>
              </a:rPr>
              <a:t>mod 10 = </a:t>
            </a:r>
            <a:r>
              <a:rPr lang="en-GB" b="1" dirty="0">
                <a:solidFill>
                  <a:schemeClr val="accent6">
                    <a:lumMod val="75000"/>
                  </a:schemeClr>
                </a:solidFill>
              </a:rPr>
              <a:t>0</a:t>
            </a:r>
            <a:r>
              <a:rPr lang="en-GB" dirty="0"/>
              <a:t>; If the result is </a:t>
            </a:r>
            <a:r>
              <a:rPr lang="en-GB" b="1" dirty="0"/>
              <a:t>0</a:t>
            </a:r>
            <a:r>
              <a:rPr lang="en-GB" dirty="0"/>
              <a:t>, the number is valid</a:t>
            </a:r>
          </a:p>
          <a:p>
            <a:endParaRPr lang="en-GB" dirty="0"/>
          </a:p>
        </p:txBody>
      </p:sp>
      <p:sp>
        <p:nvSpPr>
          <p:cNvPr id="4" name="TextBox 3"/>
          <p:cNvSpPr txBox="1"/>
          <p:nvPr/>
        </p:nvSpPr>
        <p:spPr>
          <a:xfrm>
            <a:off x="3230601" y="550612"/>
            <a:ext cx="2476960" cy="584775"/>
          </a:xfrm>
          <a:prstGeom prst="rect">
            <a:avLst/>
          </a:prstGeom>
          <a:noFill/>
        </p:spPr>
        <p:txBody>
          <a:bodyPr wrap="none" rtlCol="0">
            <a:spAutoFit/>
          </a:bodyPr>
          <a:lstStyle/>
          <a:p>
            <a:r>
              <a:rPr lang="en-GB" sz="3200" dirty="0">
                <a:solidFill>
                  <a:schemeClr val="bg1">
                    <a:lumMod val="75000"/>
                  </a:schemeClr>
                </a:solidFill>
              </a:rPr>
              <a:t>49927398716</a:t>
            </a:r>
          </a:p>
        </p:txBody>
      </p:sp>
    </p:spTree>
    <p:extLst>
      <p:ext uri="{BB962C8B-B14F-4D97-AF65-F5344CB8AC3E}">
        <p14:creationId xmlns:p14="http://schemas.microsoft.com/office/powerpoint/2010/main" val="396398708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Programming Time!</a:t>
            </a:r>
          </a:p>
        </p:txBody>
      </p:sp>
      <p:sp>
        <p:nvSpPr>
          <p:cNvPr id="3" name="Content Placeholder 2"/>
          <p:cNvSpPr>
            <a:spLocks noGrp="1"/>
          </p:cNvSpPr>
          <p:nvPr>
            <p:ph idx="1"/>
          </p:nvPr>
        </p:nvSpPr>
        <p:spPr/>
        <p:txBody>
          <a:bodyPr>
            <a:normAutofit fontScale="77500" lnSpcReduction="20000"/>
          </a:bodyPr>
          <a:lstStyle/>
          <a:p>
            <a:pPr marL="0" indent="0">
              <a:buNone/>
            </a:pPr>
            <a:r>
              <a:rPr lang="en-GB" sz="2800" dirty="0"/>
              <a:t>Here are two card numbers:</a:t>
            </a:r>
          </a:p>
          <a:p>
            <a:pPr marL="0" indent="0">
              <a:buNone/>
            </a:pPr>
            <a:endParaRPr lang="en-GB" sz="2000" dirty="0"/>
          </a:p>
          <a:p>
            <a:pPr marL="457200" lvl="1" indent="0" algn="ctr">
              <a:buNone/>
            </a:pPr>
            <a:r>
              <a:rPr lang="en-GB" sz="3000" b="1" dirty="0">
                <a:solidFill>
                  <a:srgbClr val="0000FF"/>
                </a:solidFill>
              </a:rPr>
              <a:t>4</a:t>
            </a:r>
            <a:r>
              <a:rPr lang="en-GB" sz="3000" b="1" dirty="0">
                <a:solidFill>
                  <a:srgbClr val="FF0000"/>
                </a:solidFill>
              </a:rPr>
              <a:t>9</a:t>
            </a:r>
            <a:r>
              <a:rPr lang="en-GB" sz="3000" b="1" dirty="0">
                <a:solidFill>
                  <a:srgbClr val="0000FF"/>
                </a:solidFill>
              </a:rPr>
              <a:t>9</a:t>
            </a:r>
            <a:r>
              <a:rPr lang="en-GB" sz="3000" b="1" dirty="0">
                <a:solidFill>
                  <a:srgbClr val="FF0000"/>
                </a:solidFill>
              </a:rPr>
              <a:t>2</a:t>
            </a:r>
            <a:r>
              <a:rPr lang="en-GB" sz="3000" b="1" dirty="0">
                <a:solidFill>
                  <a:srgbClr val="0000FF"/>
                </a:solidFill>
              </a:rPr>
              <a:t>7</a:t>
            </a:r>
            <a:r>
              <a:rPr lang="en-GB" sz="3000" b="1" dirty="0">
                <a:solidFill>
                  <a:srgbClr val="FF0000"/>
                </a:solidFill>
              </a:rPr>
              <a:t>3</a:t>
            </a:r>
            <a:r>
              <a:rPr lang="en-GB" sz="3000" b="1" dirty="0">
                <a:solidFill>
                  <a:srgbClr val="0000FF"/>
                </a:solidFill>
              </a:rPr>
              <a:t>9</a:t>
            </a:r>
            <a:r>
              <a:rPr lang="en-GB" sz="3000" b="1" dirty="0">
                <a:solidFill>
                  <a:srgbClr val="FF0000"/>
                </a:solidFill>
              </a:rPr>
              <a:t>8</a:t>
            </a:r>
            <a:r>
              <a:rPr lang="en-GB" sz="3000" b="1" dirty="0">
                <a:solidFill>
                  <a:srgbClr val="0000FF"/>
                </a:solidFill>
              </a:rPr>
              <a:t>7</a:t>
            </a:r>
            <a:r>
              <a:rPr lang="en-GB" sz="3000" b="1" dirty="0">
                <a:solidFill>
                  <a:srgbClr val="FF0000"/>
                </a:solidFill>
              </a:rPr>
              <a:t>1</a:t>
            </a:r>
            <a:r>
              <a:rPr lang="en-GB" sz="3000" b="1" dirty="0">
                <a:solidFill>
                  <a:srgbClr val="0000FF"/>
                </a:solidFill>
              </a:rPr>
              <a:t>6</a:t>
            </a:r>
            <a:endParaRPr lang="en-GB" sz="3000" dirty="0"/>
          </a:p>
          <a:p>
            <a:pPr marL="457200" lvl="1" indent="0" algn="ctr">
              <a:buNone/>
            </a:pPr>
            <a:r>
              <a:rPr lang="en-GB" sz="3000" b="1" dirty="0">
                <a:solidFill>
                  <a:srgbClr val="FF0000"/>
                </a:solidFill>
              </a:rPr>
              <a:t>4</a:t>
            </a:r>
            <a:r>
              <a:rPr lang="en-GB" sz="3000" b="1" dirty="0">
                <a:solidFill>
                  <a:srgbClr val="0000FF"/>
                </a:solidFill>
              </a:rPr>
              <a:t>2</a:t>
            </a:r>
            <a:r>
              <a:rPr lang="en-GB" sz="3000" b="1" dirty="0">
                <a:solidFill>
                  <a:srgbClr val="FF0000"/>
                </a:solidFill>
              </a:rPr>
              <a:t>2</a:t>
            </a:r>
            <a:r>
              <a:rPr lang="en-GB" sz="3000" b="1" dirty="0">
                <a:solidFill>
                  <a:srgbClr val="0000FF"/>
                </a:solidFill>
              </a:rPr>
              <a:t>2</a:t>
            </a:r>
            <a:r>
              <a:rPr lang="en-GB" sz="3000" b="1" dirty="0">
                <a:solidFill>
                  <a:srgbClr val="FF0000"/>
                </a:solidFill>
              </a:rPr>
              <a:t>7</a:t>
            </a:r>
            <a:r>
              <a:rPr lang="en-GB" sz="3000" b="1" dirty="0">
                <a:solidFill>
                  <a:srgbClr val="0000FF"/>
                </a:solidFill>
              </a:rPr>
              <a:t>8</a:t>
            </a:r>
            <a:r>
              <a:rPr lang="en-GB" sz="3000" b="1" dirty="0">
                <a:solidFill>
                  <a:srgbClr val="FF0000"/>
                </a:solidFill>
              </a:rPr>
              <a:t>1</a:t>
            </a:r>
            <a:r>
              <a:rPr lang="en-GB" sz="3000" b="1" dirty="0">
                <a:solidFill>
                  <a:srgbClr val="0000FF"/>
                </a:solidFill>
              </a:rPr>
              <a:t>2</a:t>
            </a:r>
            <a:r>
              <a:rPr lang="en-GB" sz="3000" b="1" dirty="0">
                <a:solidFill>
                  <a:srgbClr val="FF0000"/>
                </a:solidFill>
              </a:rPr>
              <a:t>1</a:t>
            </a:r>
            <a:r>
              <a:rPr lang="en-GB" sz="3000" b="1" dirty="0">
                <a:solidFill>
                  <a:srgbClr val="0000FF"/>
                </a:solidFill>
              </a:rPr>
              <a:t>5</a:t>
            </a:r>
            <a:r>
              <a:rPr lang="en-GB" sz="3000" b="1" dirty="0">
                <a:solidFill>
                  <a:srgbClr val="FF0000"/>
                </a:solidFill>
              </a:rPr>
              <a:t>3</a:t>
            </a:r>
            <a:r>
              <a:rPr lang="en-GB" sz="3000" b="1" dirty="0">
                <a:solidFill>
                  <a:srgbClr val="0000FF"/>
                </a:solidFill>
              </a:rPr>
              <a:t>3</a:t>
            </a:r>
            <a:r>
              <a:rPr lang="en-GB" sz="3000" b="1" dirty="0">
                <a:solidFill>
                  <a:srgbClr val="FF0000"/>
                </a:solidFill>
              </a:rPr>
              <a:t>0</a:t>
            </a:r>
            <a:r>
              <a:rPr lang="en-GB" sz="3000" b="1" dirty="0">
                <a:solidFill>
                  <a:srgbClr val="0000FF"/>
                </a:solidFill>
              </a:rPr>
              <a:t>7</a:t>
            </a:r>
            <a:r>
              <a:rPr lang="en-GB" sz="3000" b="1" dirty="0">
                <a:solidFill>
                  <a:srgbClr val="FF0000"/>
                </a:solidFill>
              </a:rPr>
              <a:t>3</a:t>
            </a:r>
            <a:r>
              <a:rPr lang="en-GB" sz="3000" b="1" dirty="0">
                <a:solidFill>
                  <a:srgbClr val="0000FF"/>
                </a:solidFill>
              </a:rPr>
              <a:t>8</a:t>
            </a:r>
          </a:p>
          <a:p>
            <a:pPr marL="457200" lvl="1" indent="0">
              <a:buNone/>
            </a:pPr>
            <a:endParaRPr lang="en-GB" sz="2000" dirty="0"/>
          </a:p>
          <a:p>
            <a:pPr marL="452438" indent="0">
              <a:buNone/>
            </a:pPr>
            <a:r>
              <a:rPr lang="en-GB" sz="2400" dirty="0"/>
              <a:t>(</a:t>
            </a:r>
            <a:r>
              <a:rPr lang="en-GB" sz="2400" dirty="0" err="1"/>
              <a:t>i</a:t>
            </a:r>
            <a:r>
              <a:rPr lang="en-GB" sz="2400" dirty="0"/>
              <a:t>) Manually walk-through the algorithm to determine if these are valid numbers. Are they valid? What is your reason?</a:t>
            </a:r>
          </a:p>
          <a:p>
            <a:pPr marL="966788" indent="-514350">
              <a:buAutoNum type="romanLcParenBoth"/>
            </a:pPr>
            <a:endParaRPr lang="en-GB" sz="2400" dirty="0"/>
          </a:p>
          <a:p>
            <a:pPr marL="457200" lvl="1" indent="-4763">
              <a:buNone/>
            </a:pPr>
            <a:r>
              <a:rPr lang="en-GB" sz="2400" dirty="0"/>
              <a:t>(ii) Write an algorithm (or series of steps) to perform your walk-through</a:t>
            </a:r>
          </a:p>
          <a:p>
            <a:pPr marL="457200" lvl="1" indent="-4763">
              <a:buNone/>
            </a:pPr>
            <a:endParaRPr lang="en-GB" sz="2400" dirty="0"/>
          </a:p>
          <a:p>
            <a:pPr marL="457200" lvl="1" indent="-4763">
              <a:buNone/>
            </a:pPr>
            <a:r>
              <a:rPr lang="en-GB" sz="2400" dirty="0"/>
              <a:t>(iii) Draw your solution as a flowchart</a:t>
            </a:r>
          </a:p>
          <a:p>
            <a:pPr marL="457200" lvl="1" indent="-4763">
              <a:buNone/>
            </a:pPr>
            <a:endParaRPr lang="en-GB" sz="2400" dirty="0"/>
          </a:p>
          <a:p>
            <a:pPr marL="457200" lvl="1" indent="-4763">
              <a:buNone/>
            </a:pPr>
            <a:r>
              <a:rPr lang="en-GB" sz="2400" dirty="0"/>
              <a:t>(iv) Make a number of your own of at least 12 digits, make sure it will work with the algorithm, think about how the algorithm works so that you can create the number. Which numbers are you interested in and which numbers do not have an impact?</a:t>
            </a:r>
          </a:p>
        </p:txBody>
      </p:sp>
    </p:spTree>
    <p:extLst>
      <p:ext uri="{BB962C8B-B14F-4D97-AF65-F5344CB8AC3E}">
        <p14:creationId xmlns:p14="http://schemas.microsoft.com/office/powerpoint/2010/main" val="368255182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9E101-C217-421A-89A0-7FEB156B8D7A}"/>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04440853-8DA3-4DE8-B18E-0A030128EC1B}"/>
              </a:ext>
            </a:extLst>
          </p:cNvPr>
          <p:cNvSpPr>
            <a:spLocks noGrp="1"/>
          </p:cNvSpPr>
          <p:nvPr>
            <p:ph idx="1"/>
          </p:nvPr>
        </p:nvSpPr>
        <p:spPr/>
        <p:txBody>
          <a:bodyPr>
            <a:normAutofit/>
          </a:bodyPr>
          <a:lstStyle/>
          <a:p>
            <a:pPr marL="0" indent="0">
              <a:buNone/>
            </a:pPr>
            <a:r>
              <a:rPr lang="en-GB" sz="2400" dirty="0">
                <a:latin typeface="Calibri" panose="020F0502020204030204" pitchFamily="34" charset="0"/>
                <a:cs typeface="Calibri" panose="020F0502020204030204" pitchFamily="34" charset="0"/>
              </a:rPr>
              <a:t>As online shopping and banking have become common, it is useful for a website to be able to check that a payment card's number has been entered correctly. </a:t>
            </a:r>
          </a:p>
          <a:p>
            <a:pPr marL="0" indent="0">
              <a:buNone/>
            </a:pPr>
            <a:r>
              <a:rPr lang="en-GB" sz="2400" dirty="0">
                <a:latin typeface="Calibri" panose="020F0502020204030204" pitchFamily="34" charset="0"/>
                <a:cs typeface="Calibri" panose="020F0502020204030204" pitchFamily="34" charset="0"/>
              </a:rPr>
              <a:t>The checks do not confirm that a particular card number is valid, i.e. that it represents a real account, but only that the number has been successfully validated against a set procedure or algorithm.</a:t>
            </a:r>
          </a:p>
          <a:p>
            <a:pPr marL="0" indent="0">
              <a:buNone/>
            </a:pPr>
            <a:r>
              <a:rPr lang="en-GB" sz="2400" dirty="0">
                <a:latin typeface="Calibri" panose="020F0502020204030204" pitchFamily="34" charset="0"/>
                <a:cs typeface="Calibri" panose="020F0502020204030204" pitchFamily="34" charset="0"/>
              </a:rPr>
              <a:t>The majority of such card and membership numbers (credit/bank; club; loyalty; etc.) are generated so that they may be validated through the application of a special algorithm called the “</a:t>
            </a:r>
            <a:r>
              <a:rPr lang="en-GB" sz="2400" dirty="0" err="1">
                <a:solidFill>
                  <a:srgbClr val="0070C0"/>
                </a:solidFill>
                <a:latin typeface="Calibri" panose="020F0502020204030204" pitchFamily="34" charset="0"/>
                <a:cs typeface="Calibri" panose="020F0502020204030204" pitchFamily="34" charset="0"/>
              </a:rPr>
              <a:t>Luhn</a:t>
            </a:r>
            <a:r>
              <a:rPr lang="en-GB" sz="2400" dirty="0">
                <a:solidFill>
                  <a:srgbClr val="0070C0"/>
                </a:solidFill>
                <a:latin typeface="Calibri" panose="020F0502020204030204" pitchFamily="34" charset="0"/>
                <a:cs typeface="Calibri" panose="020F0502020204030204" pitchFamily="34" charset="0"/>
              </a:rPr>
              <a:t> algorithm</a:t>
            </a:r>
            <a:r>
              <a:rPr lang="en-GB" sz="24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84132838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Problem</a:t>
            </a:r>
          </a:p>
        </p:txBody>
      </p:sp>
      <p:sp>
        <p:nvSpPr>
          <p:cNvPr id="3" name="Content Placeholder 2"/>
          <p:cNvSpPr>
            <a:spLocks noGrp="1"/>
          </p:cNvSpPr>
          <p:nvPr>
            <p:ph idx="1"/>
          </p:nvPr>
        </p:nvSpPr>
        <p:spPr/>
        <p:txBody>
          <a:bodyPr>
            <a:normAutofit/>
          </a:bodyPr>
          <a:lstStyle/>
          <a:p>
            <a:r>
              <a:rPr lang="en-GB" dirty="0"/>
              <a:t>Commonplace to shop on-line</a:t>
            </a:r>
          </a:p>
          <a:p>
            <a:r>
              <a:rPr lang="en-GB" dirty="0"/>
              <a:t>Easy to misread/mistype your card number</a:t>
            </a:r>
          </a:p>
          <a:p>
            <a:endParaRPr lang="en-GB" dirty="0"/>
          </a:p>
          <a:p>
            <a:endParaRPr lang="en-GB" i="1" dirty="0"/>
          </a:p>
          <a:p>
            <a:endParaRPr lang="en-GB" dirty="0"/>
          </a:p>
        </p:txBody>
      </p:sp>
      <p:grpSp>
        <p:nvGrpSpPr>
          <p:cNvPr id="6" name="Group 5"/>
          <p:cNvGrpSpPr/>
          <p:nvPr/>
        </p:nvGrpSpPr>
        <p:grpSpPr>
          <a:xfrm>
            <a:off x="0" y="2981224"/>
            <a:ext cx="9144000" cy="1239864"/>
            <a:chOff x="0" y="3135998"/>
            <a:chExt cx="9144000" cy="1239864"/>
          </a:xfrm>
        </p:grpSpPr>
        <p:cxnSp>
          <p:nvCxnSpPr>
            <p:cNvPr id="5" name="Straight Connector 4"/>
            <p:cNvCxnSpPr/>
            <p:nvPr/>
          </p:nvCxnSpPr>
          <p:spPr>
            <a:xfrm>
              <a:off x="0" y="4375862"/>
              <a:ext cx="9144000" cy="0"/>
            </a:xfrm>
            <a:prstGeom prst="line">
              <a:avLst/>
            </a:prstGeom>
            <a:ln w="25400">
              <a:solidFill>
                <a:srgbClr val="DDDDCC"/>
              </a:solidFill>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8" y="3135998"/>
              <a:ext cx="9001125" cy="1238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2667518" y="3767495"/>
              <a:ext cx="1872208" cy="3310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 name="Rectangle 3"/>
          <p:cNvSpPr/>
          <p:nvPr/>
        </p:nvSpPr>
        <p:spPr>
          <a:xfrm>
            <a:off x="3059407" y="4581128"/>
            <a:ext cx="3025187" cy="769441"/>
          </a:xfrm>
          <a:prstGeom prst="rect">
            <a:avLst/>
          </a:prstGeom>
        </p:spPr>
        <p:txBody>
          <a:bodyPr wrap="none">
            <a:spAutoFit/>
          </a:bodyPr>
          <a:lstStyle/>
          <a:p>
            <a:pPr algn="ctr"/>
            <a:r>
              <a:rPr lang="en-GB" sz="4400" dirty="0">
                <a:latin typeface="Calibri Light" panose="020F0302020204030204" pitchFamily="34" charset="0"/>
              </a:rPr>
              <a:t>The Solution</a:t>
            </a:r>
          </a:p>
        </p:txBody>
      </p:sp>
      <p:sp>
        <p:nvSpPr>
          <p:cNvPr id="8" name="Rectangle 7"/>
          <p:cNvSpPr/>
          <p:nvPr/>
        </p:nvSpPr>
        <p:spPr>
          <a:xfrm>
            <a:off x="3354519" y="5517232"/>
            <a:ext cx="2434962" cy="769441"/>
          </a:xfrm>
          <a:prstGeom prst="rect">
            <a:avLst/>
          </a:prstGeom>
        </p:spPr>
        <p:txBody>
          <a:bodyPr wrap="none">
            <a:spAutoFit/>
          </a:bodyPr>
          <a:lstStyle/>
          <a:p>
            <a:pPr algn="ctr"/>
            <a:r>
              <a:rPr lang="en-GB" sz="4400" dirty="0">
                <a:latin typeface="Calibri Light" panose="020F0302020204030204" pitchFamily="34" charset="0"/>
              </a:rPr>
              <a:t>Validation</a:t>
            </a:r>
          </a:p>
        </p:txBody>
      </p:sp>
    </p:spTree>
    <p:extLst>
      <p:ext uri="{BB962C8B-B14F-4D97-AF65-F5344CB8AC3E}">
        <p14:creationId xmlns:p14="http://schemas.microsoft.com/office/powerpoint/2010/main" val="246562560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The Solution</a:t>
            </a:r>
          </a:p>
        </p:txBody>
      </p:sp>
      <p:sp>
        <p:nvSpPr>
          <p:cNvPr id="5" name="Content Placeholder 4"/>
          <p:cNvSpPr>
            <a:spLocks noGrp="1"/>
          </p:cNvSpPr>
          <p:nvPr>
            <p:ph idx="1"/>
          </p:nvPr>
        </p:nvSpPr>
        <p:spPr>
          <a:xfrm>
            <a:off x="683568" y="1412776"/>
            <a:ext cx="7211144" cy="864096"/>
          </a:xfrm>
        </p:spPr>
        <p:txBody>
          <a:bodyPr>
            <a:normAutofit/>
          </a:bodyPr>
          <a:lstStyle/>
          <a:p>
            <a:pPr marL="514350" indent="-514350">
              <a:buFont typeface="+mj-lt"/>
              <a:buAutoNum type="arabicPeriod"/>
            </a:pPr>
            <a:r>
              <a:rPr lang="en-GB" sz="2000" dirty="0"/>
              <a:t>Counting from the check digit, which is the rightmost, and moving left; double the value of every second digit</a:t>
            </a:r>
          </a:p>
          <a:p>
            <a:pPr marL="0" indent="0">
              <a:buNone/>
            </a:pPr>
            <a:endParaRPr lang="en-GB" sz="2000" dirty="0"/>
          </a:p>
        </p:txBody>
      </p:sp>
      <p:sp>
        <p:nvSpPr>
          <p:cNvPr id="2" name="AutoShape 2" descr="data:image/jpeg;base64,/9j/4AAQSkZJRgABAQAAAQABAAD/2wCEAAkGBhAQDw8NEBAPDxAOEBAOEA4QDw8PEA0PFBAVFBQQFBQXHCgeFxklGRUVIC8gIycpLSwsFh4xNTAqNSYrLCkBCQoKDgwOGg8PGjUkHCQpNSw1Kiw0LiovLCo0KSosLDQqLCwsMSwsLCwvKiksNCwsLCksLCosLCwqKiksLCwsLP/AABEIALwBDAMBIgACEQEDEQH/xAAcAAABBAMBAAAAAAAAAAAAAAACAAEDBAUGBwj/xABJEAACAQMBAwUMCAMFCAMAAAABAgMABBESBSExExdBUZEGBxQiNFNUYXGz0dIjMnN0gZOUoRVCsTNDUmLBFiQlNXKi4fBEgtP/xAAZAQEAAwEBAAAAAAAAAAAAAAAAAQMEAgX/xAAwEQACAQIFAgUDBAIDAAAAAAAAAQIDEQQTITFREhQyM0FSYbHB8HGBoeFC0SJikf/aAAwDAQACEQMRAD8A7jSpVR2tty3tE5S4mSFTuGo72PUqjex9gqUm9EQ3bcvUq1E99XZXpD/p7j5aXOtsrz7/AKe4+WrMmp7Wc5kOTbqVajzq7K8+/wCnn+Wlzq7K8+/6ef5aZNT2sZkOTbqValzqbL8+/wCnn+WlzqbL8+/6ef5aZNT2sZkOTbaValzp7L8+/wCnn+Wlzp7L8+/6ef5aZNT2sZkOTbaVanzpbL8+/wCRP8tLnR2X59/yJ/lpk1PaxmQ5NspVqnOhszz7/kT/AC0udDZnn3/In+WmTU9rIzIcm10q1TnQ2Z59/wAif5aXOfszz7/kT/LTJqe1jMhybXSrVec/Znn3/In+WlznbM8+/wCRP8tMmp7WTmQ5NqpVqvOdszz7/kT/AC0uc7Znn3/In+WmTU9rGZDk2qlWq852zPPv+RP8tLnO2Z59/wAif5aZNT2sZkOTaqVarzn7M8+/5E/y03Ofszz7/kT/AC0yantYzIcm10q1TnQ2Z59/yJ/lpudHZfn3/In+WmTU9rIzIcm2Uq1PnS2X59/08/y03Opsvz7/AKef5aZNT2snMhybbSrUedXZfn3/AE8/y0udbZXn3/T3Hy0yantYzIcm3Uq1DnX2V6Q/6e4+WrFl3ytlzMI1ulVicDlUkiUn/qdQP3qMqov8WMyHJs9KmBp6rOwJpQis7blRSxPUAMmvNfdFt2W9uZLmYnLk6EPCKPPixqOoDtOT016K235Lc/YTe7avNincAd/tr0cDFasx4pvRFenqcwg8Dj1HhQNERx7eivSMQGKcCnApwKAbFOBRAUQWgBApwKILRBaAELRaaMLThaADTT6ak00+mgI9NLTUumnC0BFppYrYP9hto+iS/wDZ81Yi6s5InMcqNG68UdSrD8DXKlF7M6cWt0V8UsUeKWK6OSPFLFWrDZ7zypBGAXlbSoJCgnGeJ4cKLauypbWZreYBZE0lgGDAalDDePURUXV7epNna5SoSKMislfdzF5DFy8tvIkXi/SHTp8b6vA7s0bS3CTZiTQkVkH2JcC3F4YmFux0ibxdJOorjjniCKoGiaewtYjNCRUhoDUkAEUBqQ0JFARkUxojQmgOu95nulkkSXZ8jFhAolhJ3lYydLR56gSuP+ojoFdOriveT/5hP90f30VdqrxcVFKo7HpUG3BXKW2/Jbn7Cb3bV5sXgK9J7b8lufsJvdtXmxOArVgdmU4rdBgUamhFEBXoGMRiB9R9XDsoGgI38R1ipgKNaAqgUQFWTGDx3HrHwoTCR6x1igIwtEFpwKMCgBC0WmnAogKAHTT4osU+KAHTRIu8e0U+KdeIqAds2/G/hFm4v0tERiXhZwpuhqXxQCQD0jp+tWq92MIfa0JuLSaaEwGOJITl7ll1HOVIIALbxncN/TU239vbHvmiaeS5+hDAKkbqGDEEg+Ln+UcCKOPvk2zXsbFHS3SKSJZSuXDOyEsVGSFwgHXXl04TjZpPZ/BvnKL0v6/qKTuLtp7Wd/AJdnyxozRs03Ka8KSMjUd27BBAO/dWMt9h7Ni2Za7QuYZnZyuoRSNmRiXwpBYADd0Y4Vds+6fZ9v4cFubqdrkEiSVHZckPhF3ZGNXE46McKwe0u6CB9j21irNy8TIXUowUAa8+NwP1hVsVUemtrrnaxW3Ba6XsZ667nrWC+2RdWqmNLmTehZiP7PWrDUSQcE5GeqrXdB3L2/hF9tO+DG3VYlijRmDOwjRdXinP1vFA9pPRWJuO6+1P8Iw7/wC5FDN9G/i4gCHH+Lf1VaHfBtnuruKcvJY3CIEyjko3Jqrrp4gHf7CM9Nc9NXR67fvv9Tq8Nvn7HNLxlZnZEEaksVjDMwRehdR3n2mu43dzCyWuzpwNF/bOoP8AmRIzpHrwxIPWtcU2hFGJJFicyR5IjcqVLL0ZB4Hrrae7XuphuBs9rZ35S0ViWKMmh8R6SM8d6Hsq+tTc3FL5+mhTTn0qRme6XZT2uwFtpPrRXGnI/mXwlyrj2qQfxqTZHczZXDKn8HuoYWBxdSzsjDxchihk1DPqzxqDbvfDtri0t9zGdJrWeWDQ2gmOQM6hjuxuOPbU993X7Me8tr83V2eTXT4MsbiKMlXGtwRx8bHi53gdArPap07O93z9i68L76aFHYncJZ+EbVgnDyJZmMxOHZXVHjdznSQGIGOPV66S7A2NcbNO0I4rqKO2b6QhszyhSMqQWK+NqG8YxnoorTu4s1uNryl303giEJ5Jzq0wMhyMeLvPTWC2T3SW8exLrZ7swnlZyihGKkHk8eNwH1TVlqj119Ppqc3gtNPX+jLbd7jLK4tdn3NgjW/hc8UOHZ28STVlmBY+MpU8Dv3+qsovcJZJOll/DLiWIrh9pGdgA5UnOkMN3AZAG88DWv8A+20MWzNnwREtc2c8UzRlGCEIzkrr4bw2Pxq/tTb+yr1xdPf7QsnKqJII+W0kgY3aVZQejIO/HCuWqm2ttef2JThvpfQ0Puq2L4HeXFoCWWJxpY8SjKHXPrww7KxBrKd0E8MlzK9uZWhJURtMzNKwCKCWLEneQf24cKxhFb436VcyS3djfu8p/wAwn+6P76Ku1VxbvK+Xz/dH99FXaa8nF+Yehh/AUtt+S3P2E3u2rzcg3CvSO2/Jbn7Cb3bV5vUcK0YHZlWK3QQFGBTAUYFegYxxRAjrHbXWe9l3PQCzW7aNHlmZ/HdQxRFcoFXPD6uT7fVW5Naxjfyce7pKr8KwzxijJxsao4dyV7nncEdY7aMMOsdtegvBFOCI4h6io3/tupNbAf3UR/AD/SuO+XtOu1fJ5+0g+3rHwoWiI9nWOFdt2zYRTxtFJBHhhgEFQyH/ABKcZBrjRGCR1Ej243Vpo11VvpsU1aTplYCnAqcxA/5T+x+FAyEbjWgpBAp6WKfFAKlinpUA2KbFFSoAcU2KKligAIoSKOmIoACKAipDQkUBGRQMKlIoCKAiIoCKlIoCKAjNCRUhFAaAAihIozQmgN+7y3l8/wB1f30VdnrjHeX8vn+6v76Kuz14+L8w9HD+Apba8lufsJvdtXnFBwr0dtvyW5+wm921ebl6K0YHaRTit0TiiFQijFegZDt/e6Lfwy3wFIzNxJH98/qrPXUjhdRVdKlWbDMTpDAnAxv3A1rfe7WX+GW+howMzYDI7H+2fpDCsxtIzKgDvFybyRRPoR0bQ8iocMXOOOPxrwK3mS/VnrU/Av0MtqGM9HHPXWKvdpNraOMKdABcsxUAneFGAcnG/wDEddT3NyAMDcAMAdVartK7cXGImUGSJnkDqzLlGRUbAIwcMR7FHVVZ2Wbq+mzwi/Mf5K5W/wBZvaf61vz+EE/Xg/Kl/wD0rnjMcn2n+tehgd5GTFbIkogejiOqoQ5otdemYR2i6uzp/wDNBR66TMDx49fxoAKehJx/7xpA0AVKmpZoBU1KlQDGmoqGgGIoSKI0xoCM0JFGaE0BGRQEVKRQGgIiKEipDQGgIzQmjNCaA33vL+XzfdX97FXZq4z3mPL5vur+9irs1ePi/MPRw/gKW2vJbn7Cb3bV5vXor0htryW5+wm921ecF4CtGB2ZTit0EBRCmohXoGQ6p3uNpmS0W2S6SKSFn+haJWYqzlg6ksNQ3/hj2VsG0YJ2Ro2uI5FYFSj22FYH1pIGHtB3GuGYogo6h2CsFTBqUnJPc1wxLikrHRtp7avLeS1tmmt5jdSPGJWhkVk0pqywEmHPZUcNlchndriIu+MyC3OcDOlAC+FUZO4DiSSa58EHUOwUQUdQ7BXHY/8Ab+P7Ou7+Dfbx5YlMj3aKBv8AJo8seoDVvNaPnO88TvPtoQB1Dsp600KCpX1vcoq1XU9AhT0wpVpKR809DT0A9ROnZ/SpKVARBz10Ql9h/akydXZUdASiQesfvRDfwINQUqAnNCajEhHT+B3ii5UdIx6xv/agHpjRY6t/soDQDGhNEaA0AJoDRmhNAAaA0ZoDQAGgNGajagN+7zHl833V/exV2auM95fy+b7q/voq7NXj4vzD0cP4CltryW5+wm921ecV4CvR22/Jbn7Cb3bV5xXorRgdmU4rdBU5ON/9ONNTivQMhfu9nBI1lWaKZGdo8xiUaWVVYgh1XoZe2laWkbrqa4hhIJGiRbjVu/mykZBH41f2dst5beKMh1D3d2dWg+KEsI5M7+jKY/Go7aGNbWGZrYztLJcKSJZYwojKADCg/wCI1lzNLX1v8fP7ehf0a3tpb/RXfZ4SbkXmiUFFkWbErRsrKrrjShYZVs7x0U91YBI+WWaKZA/JtyfKgq2jUAQ6L0dVNdXBkmD8jgKIl5DMhxFGqoE1fW+qB43rq7ehWsWKQG3xd6SC7ycqTbZDZcAjGCMDrqeqacb/AGItF3sUprF1Zk3MUjWY46IyiNnf1a1quK2K1ktZjcSBrlZBs5gyGKHkxoSBGIYSEneo6BuJ6sHXK7pTct/zQ5qRUdie0gMkkcQIBldY1JzgFjgE46Kku7dEAZZ4pcnBEYmBX1nWi7vZS2azrNHLHGZTA6XBQBjlUcE50jIG8DPRmrd/bxta8usDW7Lcrb4MskgkUwiTV44GCDu3VzObjL4/bfUmMU0U761MUskJZWMbFCy50lgcHGQDx3fhUlvaIya2uIIt7LocTFxp6SERsA5yOus9tTZNvLe3UYa8WTlLt8m3i5HVGJJCNYkzpOggHT0isJsS3jkmxMGaNIZ52RW0GQRRl+T1dGeGaKp1RvfYnotK1hm2Y3hCWwdC0jRqrjVoPKKGVt4zjBHRUd7Z8noIdJFkTlEdNekrqZf5gDxU9FZXZd+JLua8eFGNvAbiKBWaNFaOSCKNRjJwFc9gqLackctpFIsHg5glNoqcq8geLk+W1eOAc6pGFcqpJTSf47EuEeltfiMNmribLVokme4hhEhkCiQTknk3KsfERhxFUquwbalii5JVgdU5RkE1tBMVLnUwBdScE78VdU6rf8SuHT/kAdjv4UlnrQvI0aq41cmdaB1bhnGCOiotoWPImP6SORJY1lSVNegoXZM+MoIwVPR0VsL7RiXaEt40ayNDbQ3EUepokNwEto8eLwADvux0CsXtW9hmt4SkHg727m1VBK8qtAEEobLAHOuRhVEasm1xb+bXLZQST/NLjfwFSXRLy1kdFlfQnhGXESM7aWMYU7lJ44NUJbIrDDOWXE5lCp42scnIUYndjGRu31d2ffxwW7yKmu5maa3DsfFt4TGqsyr0uwkYZPAe2kLi3a0tklNwGiN3/YxxOCGuXbfqdd9T1yi9Xpe31I6E1pvYxOaMS9e/18D/AOaO9iVJGVCzKMYLKFYgqDvAJwd9V8760Jpq6KWrOxmJdjKsaSNc26tJBHcrCRccoUkj1oN0ZUEgj+bHrqkbJuSSbIw8z24HTrVI29mPpV/erLX6yLHFJb4khthCJlllUjweAhCUxj+UA+2q0O0F5FYZOUGi5adWRI2zrSFd+WGN8XV01nVSSWu/9PgucI3HisPpXgmkS2aPWrGUSsodW0lMxq2/j6tx30d/sgRxpMs8M0TytCXiE30bqqMdSugP1XU7gaDacxa5mlI16ppHYHIDZclhkcN540p7rVDHGE5NBctldTNrZlhUvk7/AKuB/wDWplUas/R/6/8ASFBO6/Nyx/s+jB+SvLWV0jkm5NRcqzJGhd8a4gM6QTxrCGsi9ysbSaItJxLEH5R2wrAo24jHDPbWNNd03J7/AG+xzNJbANQGiY0DGris37vLeXz/AHVvexV2euOd5hMXs3WbVvex12OvHxfmHo4fwFLbfktz9hN7tq81xvjFek9ueS3P2E3u2rzSp3CtGB2ZVit0WlbNPjO7r3VXBqRJOut5jNjW62m7G3M95rKrmKS6dSyyAaV0u4yWDDxeJzwqvbT3sEOuKaeGHVkiK4ZArNneyK2VzpO8gZxVhNpWvLrPrlJiggSImBCFnijVOUZOU3gadQGeOM7gchabXjgiwhM0hmSYCSFUVHXWCzOr6pPrAgHgd/HjTbTw/wAFt/kr3N1dwzmSSS4judIzIZZFm0MikBmznBXTuPUOqgu9qTzACaaaYKSVEsskmkniRqJxT7X2gs8iyKgTEUMZA1b2SJVY+MzHiN2/gBnfmqYNWRitHbU4be1yRJCMkEjKlDgkZU4ypxxBwN3qFMKGnBro5JIpWRldGZHQ5V0ZkdT6mU5FT3u0ppwFmmmmAzgSyySac8caicVVp6jpV72Ju9i++3bpgVa5uWUggq1xMwIIwQQW3iqSsQcgkHBGQSNzDBHsIPChpZoopbIOTYccrKwdWZGGQGRmRgDxGQc4o5ruR8a5JHxw1uz4z1ZNRpxGeGRn2Z31mBNZEgiMhQx1qeVYkamKhSDu6M5/lA6c1y7J3tqSrtWuYbNMwyCDwO41lTPacNB07jkahJ9SPIzkjc3KjhvwPVTxyWoYgoDjVhsyaWHJkgnGf7zAzjh0dNT1fA6fkxnKHVr1NqGfH1MG3jB8bOegdlNNIzAamZscNTM2O2slO1rybKgblNKgMVcDUpGpuPBh/wCisYaiKi9bBt7XIM9HrJx68AE/sOyjiuHUYV3UZJwruoyeJwDSkXpqKunFPRohNrYJ5CSSSSTxJOSfxoGGdx3g9B6aVMTUkEpupNOjlJCuMaTI5GOrBNV237qcmmNQopbIltvcNLl1YuGYMc5IZgTk5OSD1gUctwz41O743jU7MV3g7ifYKrGhzTpje9h1PkuPfSkEGWQg7iDI5BHUQTVUmlrz7f60JoopbINt7gmniTJz0D9zTKuTirGMDArog3vvPeXTfdW97HXYK493nfLpvure9jrsNePi/MPRw/gKO3PJbn7Cb3bV5nQ7hXpjbnklz9hN7tq8zKeFaMDsyrFbokzRA0ANODXoGMkU1IslQg0QNAWA1EDVcUauaAnBp81GslHmgCBrNbEnKoSugusmU15AXMTvvYHhmFT0b0HWcYMUQauZK6sSnY2zkGQ+ICOVKLpjmPiaGEA0kJn+YHf0A4z0YS9jt+TWRJGMz5aSER/RoSx3Bt2BjG7fVASkdJH4n1/E9poc1yoW9TpyuX9iysLiNVdlEnKK4DsokUQSkBgDhh7alsbfk+UkaeWAJFauWgBZpFuF5RFPjpwG87+JqlaX8sRJikeMsADoYjOM4/qe2n/iM2tpOVk1yBVdtRy4X6oPXiq5Qk22rWf5wdRlFJXLrKtzOiiWQosUYluZQA4SKMcrMw1Nv3HAycnSOmmj2wFneULIsZha3RIpjDJDHqjKBZNJ3gR4O7fqY9NY97hmJYsxLDSxyfGXIOD171HZQZrpUk1Zkdet0Z2ba6hrWceEMDb3MTarom4UtcTpkTaN2N2PF4bqrbWvllit2UzEqbhW5efwiQfSLjx9K7uoYrF6jgDJIUYGSTgZJwPVkmm1bgMnAzgEk4ycnH4k1zGiotP89SZVLpoeopF6akpjWgqIDTZp3GKE0AxpjSJoTQCNAac0JNACTTq2d1MBndUqrigJVXApmNByuNxqN5aA6B3nD/v833Vvex12OuL95Y/8Qn+6P76Ku0V4+L8w9HD+Ao7d8kufsJvdtXmRTuFem9u+SXP3eb3bV5iU7h7K0YHZlOK3RKDRZqMUQbG8cRvHtreZDP3Pc2sSlZbu2S4WPlDakS6h4mvkzIF0CTH8ueJAzUNzsCSOzivyUKSsV0AnlEGXCuw6A3Jvj2VNtJYLiSS78KSPlQZDEySGVZSv1MAYI1fzZ4ddXLzbcDi4tAumM26wxzl3KubcEw+Jjxcktv8A82/jWbrnp/Ohf0x1IbvuTZEcrcQSSRQJdSQASrIkLqjagWXS2BIuQD00a9yTEQqtzbtPcQR3EdqeVSR1kTWqKxXQXxndq6KsXXdBHKJLbVHGstvboLlUwzGONcwTNjUUJAHqKjiKCO9g5Wyu2nGbSC0HIKjmRpIFBC5xgDIG/PRXKnUtrv8Ap8IlxhcxM2zGSK1mLLi7aVVXeGQxyiNtWfWeisiO5co1wZriKCK2na1MzLK/KzDJKRogLHdvPUCKlXuumjgtkhl5MiW5kmQIjY5S41j6ynoLcKk2ntKG6NzCZki/36a7ikcPycqSqqspIBKkaQRkbwa665+u39kdMfT80KU3c/Khm8eNlitlvUkXUUuIGdFVkOM8X6ccDTbL2UJopZ3nit0ieOMmRZW1NIGKgaFJ/kNZJNqW5D2omVUTZvgSTurhZJPCVmZsAEhfrAeyq1okAt7m0N3CC81tMsuicowRJQy405yNQ6KKpK2v09B0xvoKPubblJI5JoYkjtxd+EZeSGWAsqrIhQEsCXHR0Glb7CjkM2i8gMcESSvMI7jSNUnJhNOjUTkjo6ayVht+FHaKKfklh2cbOG6kjbDym4SVn0aWIXe2ARwFQxbdETXskk9teSS20CRloGMUjLcgmNkKLwUE9m/NR11Pp9vj7k9MDDbT2c1vII2ZHDIkqSISUkjddSOuQDgjrFVM1kO6W9SeYXMUhImRSYGADWhUBeQ3AAoMeKR0eusVyh9X9K0QbcU2UyST0Jc0s1Hyvq/enEgrs5DzSzQ6xS1UAWaHNLNKgGYZquasdnaKilA45Ude/P8ASgIzQk0i6/4s+xT/AK4oOVHQpPtOP2HxoBzSWMn2dfRS1H1D1Af6mmZs8aAPIHr9nxqJ5T7KYmgJoAWNJXoWNRk0B0fvKH/iE/3R/fRV2quJd5Bs7Qn+6P76Ku214+L8w9HD+Ar7QtuVhlizjlI3jz1alIz+9eXpYGjZo3BV42KOp4qynBB/EGvVNaV3Y97CC/c3Eb+D3DfWYLrjlwMAuuR43AZB9uanC1lTbUtmK9NzV0cLBoga6FzJXfpNt2S/CnHeTu/Sbbsl+Feh3FLkx5M+DnwNEDXQOZS79JtuyX4U47y136Rbdkvwp3FLkZM+Dn4NFmt/5l7v0i27JfhT8zF36Rbdkvwp3FLkZM+DQAaLNb9zMXfpFt2S/ClzM3fpFt2S/CncUuRkz4NBzT5rfuZq79ItuyX4U/M1d+kW3ZL8KdxS5GTPg0HNPmt95m7v0i27JfhS5m7v0i27JfhTuKXIyZ8GhZpZrfeZu79ItuyX4UuZu79ItuyX4U7ilyMmfBoWaWa37mbuvSLbsl+FLmbuvSLbsl+FO4pcjJnwaDmmzW/czd36Rbdkvwpczd36Rbdkvwp3FLkZM+DQM02a6BzNXfpFt2S/Cm5mrv0i27JfhTuKXIyZ8HP80tOd2M10Je81c9Nxbn8JQP6UXM/dekW2OrEvwp3FLkZM+Dm/g+DvP4D40/qG6uiP3mro/wDyLbsl+FBzL3fpFt2S/CncUuRkz4Oek0BNdEPeWu/SLbsl+FCe8pd+k23ZL8KdxS5GTPg50TQE10c95O79JtuyX4UJ7yN56Tbdkvwp3FLkZM+DmzGozXSz3jrz0m17Jvlqax7xUpccvdxqnSIY2ZyOoFsAe3B9lR3NLkZM+CLvFbPc3N1c4+jSEQZ6C7ur4HsCf9wrs9UNh7DgsoEtrdNEafizseLselj11fryq1TMm5HoU4dEbCpUqVUlgqVKlQCpUqVAKlSpUAqVKlQCpUqVAKlSpUAqVKlQCpUqVAKlSpUAqVKlQCpUqVAKlSpUAqVKlQCpUqVAKlSpUAqVKlQH/9k="/>
          <p:cNvSpPr>
            <a:spLocks noChangeAspect="1" noChangeArrowheads="1"/>
          </p:cNvSpPr>
          <p:nvPr/>
        </p:nvSpPr>
        <p:spPr bwMode="auto">
          <a:xfrm>
            <a:off x="155575" y="-2560639"/>
            <a:ext cx="7620000" cy="5334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AutoShape 4" descr="data:image/jpeg;base64,/9j/4AAQSkZJRgABAQAAAQABAAD/2wCEAAkGBhAQDw8NEBAPDxAOEBAOEA4QDw8PEA0PFBAVFBQQFBQXHCgeFxklGRUVIC8gIycpLSwsFh4xNTAqNSYrLCkBCQoKDgwOGg8PGjUkHCQpNSw1Kiw0LiovLCo0KSosLDQqLCwsMSwsLCwvKiksNCwsLCksLCosLCwqKiksLCwsLP/AABEIALwBDAMBIgACEQEDEQH/xAAcAAABBAMBAAAAAAAAAAAAAAACAAEDBAUGBwj/xABJEAACAQMBAwUMCAMFCAMAAAABAgMABBESBSExExdBUZEGBxQiNFNUYXGz0dIjMnN0gZOUoRVCsTNDUmLBFiQlNXKi4fBEgtP/xAAZAQEAAwEBAAAAAAAAAAAAAAAAAQMEAgX/xAAwEQACAQIFAgUDBAIDAAAAAAAAAQIDEQQTITFREhQyM0FSYbHB8HGBoeFC0SJikf/aAAwDAQACEQMRAD8A7jSpVR2tty3tE5S4mSFTuGo72PUqjex9gqUm9EQ3bcvUq1E99XZXpD/p7j5aXOtsrz7/AKe4+WrMmp7Wc5kOTbqVajzq7K8+/wCnn+Wlzq7K8+/6ef5aZNT2sZkOTbqValzqbL8+/wCnn+WlzqbL8+/6ef5aZNT2sZkOTbaValzp7L8+/wCnn+Wlzp7L8+/6ef5aZNT2sZkOTbaVanzpbL8+/wCRP8tLnR2X59/yJ/lpk1PaxmQ5NspVqnOhszz7/kT/AC0udDZnn3/In+WmTU9rIzIcm10q1TnQ2Z59/wAif5aXOfszz7/kT/LTJqe1jMhybXSrVec/Znn3/In+WlznbM8+/wCRP8tMmp7WTmQ5NqpVqvOdszz7/kT/AC0uc7Znn3/In+WmTU9rGZDk2qlWq852zPPv+RP8tLnO2Z59/wAif5aZNT2sZkOTaqVarzn7M8+/5E/y03Ofszz7/kT/AC0yantYzIcm10q1TnQ2Z59/yJ/lpudHZfn3/In+WmTU9rIzIcm2Uq1PnS2X59/08/y03Opsvz7/AKef5aZNT2snMhybbSrUedXZfn3/AE8/y0udbZXn3/T3Hy0yantYzIcm3Uq1DnX2V6Q/6e4+WrFl3ytlzMI1ulVicDlUkiUn/qdQP3qMqov8WMyHJs9KmBp6rOwJpQis7blRSxPUAMmvNfdFt2W9uZLmYnLk6EPCKPPixqOoDtOT016K235Lc/YTe7avNincAd/tr0cDFasx4pvRFenqcwg8Dj1HhQNERx7eivSMQGKcCnApwKAbFOBRAUQWgBApwKILRBaAELRaaMLThaADTT6ak00+mgI9NLTUumnC0BFppYrYP9hto+iS/wDZ81Yi6s5InMcqNG68UdSrD8DXKlF7M6cWt0V8UsUeKWK6OSPFLFWrDZ7zypBGAXlbSoJCgnGeJ4cKLauypbWZreYBZE0lgGDAalDDePURUXV7epNna5SoSKMislfdzF5DFy8tvIkXi/SHTp8b6vA7s0bS3CTZiTQkVkH2JcC3F4YmFux0ibxdJOorjjniCKoGiaewtYjNCRUhoDUkAEUBqQ0JFARkUxojQmgOu95nulkkSXZ8jFhAolhJ3lYydLR56gSuP+ojoFdOriveT/5hP90f30VdqrxcVFKo7HpUG3BXKW2/Jbn7Cb3bV5sXgK9J7b8lufsJvdtXmxOArVgdmU4rdBgUamhFEBXoGMRiB9R9XDsoGgI38R1ipgKNaAqgUQFWTGDx3HrHwoTCR6x1igIwtEFpwKMCgBC0WmnAogKAHTT4osU+KAHTRIu8e0U+KdeIqAds2/G/hFm4v0tERiXhZwpuhqXxQCQD0jp+tWq92MIfa0JuLSaaEwGOJITl7ll1HOVIIALbxncN/TU239vbHvmiaeS5+hDAKkbqGDEEg+Ln+UcCKOPvk2zXsbFHS3SKSJZSuXDOyEsVGSFwgHXXl04TjZpPZ/BvnKL0v6/qKTuLtp7Wd/AJdnyxozRs03Ka8KSMjUd27BBAO/dWMt9h7Ni2Za7QuYZnZyuoRSNmRiXwpBYADd0Y4Vds+6fZ9v4cFubqdrkEiSVHZckPhF3ZGNXE46McKwe0u6CB9j21irNy8TIXUowUAa8+NwP1hVsVUemtrrnaxW3Ba6XsZ667nrWC+2RdWqmNLmTehZiP7PWrDUSQcE5GeqrXdB3L2/hF9tO+DG3VYlijRmDOwjRdXinP1vFA9pPRWJuO6+1P8Iw7/wC5FDN9G/i4gCHH+Lf1VaHfBtnuruKcvJY3CIEyjko3Jqrrp4gHf7CM9Nc9NXR67fvv9Tq8Nvn7HNLxlZnZEEaksVjDMwRehdR3n2mu43dzCyWuzpwNF/bOoP8AmRIzpHrwxIPWtcU2hFGJJFicyR5IjcqVLL0ZB4Hrrae7XuphuBs9rZ35S0ViWKMmh8R6SM8d6Hsq+tTc3FL5+mhTTn0qRme6XZT2uwFtpPrRXGnI/mXwlyrj2qQfxqTZHczZXDKn8HuoYWBxdSzsjDxchihk1DPqzxqDbvfDtri0t9zGdJrWeWDQ2gmOQM6hjuxuOPbU993X7Me8tr83V2eTXT4MsbiKMlXGtwRx8bHi53gdArPap07O93z9i68L76aFHYncJZ+EbVgnDyJZmMxOHZXVHjdznSQGIGOPV66S7A2NcbNO0I4rqKO2b6QhszyhSMqQWK+NqG8YxnoorTu4s1uNryl303giEJ5Jzq0wMhyMeLvPTWC2T3SW8exLrZ7swnlZyihGKkHk8eNwH1TVlqj119Ppqc3gtNPX+jLbd7jLK4tdn3NgjW/hc8UOHZ28STVlmBY+MpU8Dv3+qsovcJZJOll/DLiWIrh9pGdgA5UnOkMN3AZAG88DWv8A+20MWzNnwREtc2c8UzRlGCEIzkrr4bw2Pxq/tTb+yr1xdPf7QsnKqJII+W0kgY3aVZQejIO/HCuWqm2ttef2JThvpfQ0Puq2L4HeXFoCWWJxpY8SjKHXPrww7KxBrKd0E8MlzK9uZWhJURtMzNKwCKCWLEneQf24cKxhFb436VcyS3djfu8p/wAwn+6P76Ku1VxbvK+Xz/dH99FXaa8nF+Yehh/AUtt+S3P2E3u2rzcg3CvSO2/Jbn7Cb3bV5vUcK0YHZlWK3QQFGBTAUYFegYxxRAjrHbXWe9l3PQCzW7aNHlmZ/HdQxRFcoFXPD6uT7fVW5Naxjfyce7pKr8KwzxijJxsao4dyV7nncEdY7aMMOsdtegvBFOCI4h6io3/tupNbAf3UR/AD/SuO+XtOu1fJ5+0g+3rHwoWiI9nWOFdt2zYRTxtFJBHhhgEFQyH/ABKcZBrjRGCR1Ej243Vpo11VvpsU1aTplYCnAqcxA/5T+x+FAyEbjWgpBAp6WKfFAKlinpUA2KbFFSoAcU2KKligAIoSKOmIoACKAipDQkUBGRQMKlIoCKAiIoCKlIoCKAjNCRUhFAaAAihIozQmgN+7y3l8/wB1f30VdnrjHeX8vn+6v76Kuz14+L8w9HD+Apba8lufsJvdtXnFBwr0dtvyW5+wm921ebl6K0YHaRTit0TiiFQijFegZDt/e6Lfwy3wFIzNxJH98/qrPXUjhdRVdKlWbDMTpDAnAxv3A1rfe7WX+GW+howMzYDI7H+2fpDCsxtIzKgDvFybyRRPoR0bQ8iocMXOOOPxrwK3mS/VnrU/Av0MtqGM9HHPXWKvdpNraOMKdABcsxUAneFGAcnG/wDEddT3NyAMDcAMAdVartK7cXGImUGSJnkDqzLlGRUbAIwcMR7FHVVZ2Wbq+mzwi/Mf5K5W/wBZvaf61vz+EE/Xg/Kl/wD0rnjMcn2n+tehgd5GTFbIkogejiOqoQ5otdemYR2i6uzp/wDNBR66TMDx49fxoAKehJx/7xpA0AVKmpZoBU1KlQDGmoqGgGIoSKI0xoCM0JFGaE0BGRQEVKRQGgIiKEipDQGgIzQmjNCaA33vL+XzfdX97FXZq4z3mPL5vur+9irs1ePi/MPRw/gKW2vJbn7Cb3bV5vXor0htryW5+wm921ecF4CtGB2ZTit0EBRCmohXoGQ6p3uNpmS0W2S6SKSFn+haJWYqzlg6ksNQ3/hj2VsG0YJ2Ro2uI5FYFSj22FYH1pIGHtB3GuGYogo6h2CsFTBqUnJPc1wxLikrHRtp7avLeS1tmmt5jdSPGJWhkVk0pqywEmHPZUcNlchndriIu+MyC3OcDOlAC+FUZO4DiSSa58EHUOwUQUdQ7BXHY/8Ab+P7Ou7+Dfbx5YlMj3aKBv8AJo8seoDVvNaPnO88TvPtoQB1Dsp600KCpX1vcoq1XU9AhT0wpVpKR809DT0A9ROnZ/SpKVARBz10Ql9h/akydXZUdASiQesfvRDfwINQUqAnNCajEhHT+B3ii5UdIx6xv/agHpjRY6t/soDQDGhNEaA0AJoDRmhNAAaA0ZoDQAGgNGajagN+7zHl833V/exV2auM95fy+b7q/voq7NXj4vzD0cP4CltryW5+wm921ecV4CvR22/Jbn7Cb3bV5xXorRgdmU4rdBU5ON/9ONNTivQMhfu9nBI1lWaKZGdo8xiUaWVVYgh1XoZe2laWkbrqa4hhIJGiRbjVu/mykZBH41f2dst5beKMh1D3d2dWg+KEsI5M7+jKY/Go7aGNbWGZrYztLJcKSJZYwojKADCg/wCI1lzNLX1v8fP7ehf0a3tpb/RXfZ4SbkXmiUFFkWbErRsrKrrjShYZVs7x0U91YBI+WWaKZA/JtyfKgq2jUAQ6L0dVNdXBkmD8jgKIl5DMhxFGqoE1fW+qB43rq7ehWsWKQG3xd6SC7ycqTbZDZcAjGCMDrqeqacb/AGItF3sUprF1Zk3MUjWY46IyiNnf1a1quK2K1ktZjcSBrlZBs5gyGKHkxoSBGIYSEneo6BuJ6sHXK7pTct/zQ5qRUdie0gMkkcQIBldY1JzgFjgE46Kku7dEAZZ4pcnBEYmBX1nWi7vZS2azrNHLHGZTA6XBQBjlUcE50jIG8DPRmrd/bxta8usDW7Lcrb4MskgkUwiTV44GCDu3VzObjL4/bfUmMU0U761MUskJZWMbFCy50lgcHGQDx3fhUlvaIya2uIIt7LocTFxp6SERsA5yOus9tTZNvLe3UYa8WTlLt8m3i5HVGJJCNYkzpOggHT0isJsS3jkmxMGaNIZ52RW0GQRRl+T1dGeGaKp1RvfYnotK1hm2Y3hCWwdC0jRqrjVoPKKGVt4zjBHRUd7Z8noIdJFkTlEdNekrqZf5gDxU9FZXZd+JLua8eFGNvAbiKBWaNFaOSCKNRjJwFc9gqLackctpFIsHg5glNoqcq8geLk+W1eOAc6pGFcqpJTSf47EuEeltfiMNmribLVokme4hhEhkCiQTknk3KsfERhxFUquwbalii5JVgdU5RkE1tBMVLnUwBdScE78VdU6rf8SuHT/kAdjv4UlnrQvI0aq41cmdaB1bhnGCOiotoWPImP6SORJY1lSVNegoXZM+MoIwVPR0VsL7RiXaEt40ayNDbQ3EUepokNwEto8eLwADvux0CsXtW9hmt4SkHg727m1VBK8qtAEEobLAHOuRhVEasm1xb+bXLZQST/NLjfwFSXRLy1kdFlfQnhGXESM7aWMYU7lJ44NUJbIrDDOWXE5lCp42scnIUYndjGRu31d2ffxwW7yKmu5maa3DsfFt4TGqsyr0uwkYZPAe2kLi3a0tklNwGiN3/YxxOCGuXbfqdd9T1yi9Xpe31I6E1pvYxOaMS9e/18D/AOaO9iVJGVCzKMYLKFYgqDvAJwd9V8760Jpq6KWrOxmJdjKsaSNc26tJBHcrCRccoUkj1oN0ZUEgj+bHrqkbJuSSbIw8z24HTrVI29mPpV/erLX6yLHFJb4khthCJlllUjweAhCUxj+UA+2q0O0F5FYZOUGi5adWRI2zrSFd+WGN8XV01nVSSWu/9PgucI3HisPpXgmkS2aPWrGUSsodW0lMxq2/j6tx30d/sgRxpMs8M0TytCXiE30bqqMdSugP1XU7gaDacxa5mlI16ppHYHIDZclhkcN540p7rVDHGE5NBctldTNrZlhUvk7/AKuB/wDWplUas/R/6/8ASFBO6/Nyx/s+jB+SvLWV0jkm5NRcqzJGhd8a4gM6QTxrCGsi9ysbSaItJxLEH5R2wrAo24jHDPbWNNd03J7/AG+xzNJbANQGiY0DGris37vLeXz/AHVvexV2euOd5hMXs3WbVvex12OvHxfmHo4fwFLbfktz9hN7tq81xvjFek9ueS3P2E3u2rzSp3CtGB2ZVit0WlbNPjO7r3VXBqRJOut5jNjW62m7G3M95rKrmKS6dSyyAaV0u4yWDDxeJzwqvbT3sEOuKaeGHVkiK4ZArNneyK2VzpO8gZxVhNpWvLrPrlJiggSImBCFnijVOUZOU3gadQGeOM7gchabXjgiwhM0hmSYCSFUVHXWCzOr6pPrAgHgd/HjTbTw/wAFt/kr3N1dwzmSSS4judIzIZZFm0MikBmznBXTuPUOqgu9qTzACaaaYKSVEsskmkniRqJxT7X2gs8iyKgTEUMZA1b2SJVY+MzHiN2/gBnfmqYNWRitHbU4be1yRJCMkEjKlDgkZU4ypxxBwN3qFMKGnBro5JIpWRldGZHQ5V0ZkdT6mU5FT3u0ppwFmmmmAzgSyySac8caicVVp6jpV72Ju9i++3bpgVa5uWUggq1xMwIIwQQW3iqSsQcgkHBGQSNzDBHsIPChpZoopbIOTYccrKwdWZGGQGRmRgDxGQc4o5ruR8a5JHxw1uz4z1ZNRpxGeGRn2Z31mBNZEgiMhQx1qeVYkamKhSDu6M5/lA6c1y7J3tqSrtWuYbNMwyCDwO41lTPacNB07jkahJ9SPIzkjc3KjhvwPVTxyWoYgoDjVhsyaWHJkgnGf7zAzjh0dNT1fA6fkxnKHVr1NqGfH1MG3jB8bOegdlNNIzAamZscNTM2O2slO1rybKgblNKgMVcDUpGpuPBh/wCisYaiKi9bBt7XIM9HrJx68AE/sOyjiuHUYV3UZJwruoyeJwDSkXpqKunFPRohNrYJ5CSSSSTxJOSfxoGGdx3g9B6aVMTUkEpupNOjlJCuMaTI5GOrBNV237qcmmNQopbIltvcNLl1YuGYMc5IZgTk5OSD1gUctwz41O743jU7MV3g7ifYKrGhzTpje9h1PkuPfSkEGWQg7iDI5BHUQTVUmlrz7f60JoopbINt7gmniTJz0D9zTKuTirGMDArog3vvPeXTfdW97HXYK493nfLpvure9jrsNePi/MPRw/gKO3PJbn7Cb3bV5nQ7hXpjbnklz9hN7tq8zKeFaMDsyrFbokzRA0ANODXoGMkU1IslQg0QNAWA1EDVcUauaAnBp81GslHmgCBrNbEnKoSugusmU15AXMTvvYHhmFT0b0HWcYMUQauZK6sSnY2zkGQ+ICOVKLpjmPiaGEA0kJn+YHf0A4z0YS9jt+TWRJGMz5aSER/RoSx3Bt2BjG7fVASkdJH4n1/E9poc1yoW9TpyuX9iysLiNVdlEnKK4DsokUQSkBgDhh7alsbfk+UkaeWAJFauWgBZpFuF5RFPjpwG87+JqlaX8sRJikeMsADoYjOM4/qe2n/iM2tpOVk1yBVdtRy4X6oPXiq5Qk22rWf5wdRlFJXLrKtzOiiWQosUYluZQA4SKMcrMw1Nv3HAycnSOmmj2wFneULIsZha3RIpjDJDHqjKBZNJ3gR4O7fqY9NY97hmJYsxLDSxyfGXIOD171HZQZrpUk1Zkdet0Z2ba6hrWceEMDb3MTarom4UtcTpkTaN2N2PF4bqrbWvllit2UzEqbhW5efwiQfSLjx9K7uoYrF6jgDJIUYGSTgZJwPVkmm1bgMnAzgEk4ycnH4k1zGiotP89SZVLpoeopF6akpjWgqIDTZp3GKE0AxpjSJoTQCNAac0JNACTTq2d1MBndUqrigJVXApmNByuNxqN5aA6B3nD/v833Vvex12OuL95Y/8Qn+6P76Ku0V4+L8w9HD+Ao7d8kufsJvdtXmRTuFem9u+SXP3eb3bV5iU7h7K0YHZlOK3RKDRZqMUQbG8cRvHtreZDP3Pc2sSlZbu2S4WPlDakS6h4mvkzIF0CTH8ueJAzUNzsCSOzivyUKSsV0AnlEGXCuw6A3Jvj2VNtJYLiSS78KSPlQZDEySGVZSv1MAYI1fzZ4ddXLzbcDi4tAumM26wxzl3KubcEw+Jjxcktv8A82/jWbrnp/Ohf0x1IbvuTZEcrcQSSRQJdSQASrIkLqjagWXS2BIuQD00a9yTEQqtzbtPcQR3EdqeVSR1kTWqKxXQXxndq6KsXXdBHKJLbVHGstvboLlUwzGONcwTNjUUJAHqKjiKCO9g5Wyu2nGbSC0HIKjmRpIFBC5xgDIG/PRXKnUtrv8Ap8IlxhcxM2zGSK1mLLi7aVVXeGQxyiNtWfWeisiO5co1wZriKCK2na1MzLK/KzDJKRogLHdvPUCKlXuumjgtkhl5MiW5kmQIjY5S41j6ynoLcKk2ntKG6NzCZki/36a7ikcPycqSqqspIBKkaQRkbwa665+u39kdMfT80KU3c/Khm8eNlitlvUkXUUuIGdFVkOM8X6ccDTbL2UJopZ3nit0ieOMmRZW1NIGKgaFJ/kNZJNqW5D2omVUTZvgSTurhZJPCVmZsAEhfrAeyq1okAt7m0N3CC81tMsuicowRJQy405yNQ6KKpK2v09B0xvoKPubblJI5JoYkjtxd+EZeSGWAsqrIhQEsCXHR0Glb7CjkM2i8gMcESSvMI7jSNUnJhNOjUTkjo6ayVht+FHaKKfklh2cbOG6kjbDym4SVn0aWIXe2ARwFQxbdETXskk9teSS20CRloGMUjLcgmNkKLwUE9m/NR11Pp9vj7k9MDDbT2c1vII2ZHDIkqSISUkjddSOuQDgjrFVM1kO6W9SeYXMUhImRSYGADWhUBeQ3AAoMeKR0eusVyh9X9K0QbcU2UyST0Jc0s1Hyvq/enEgrs5DzSzQ6xS1UAWaHNLNKgGYZquasdnaKilA45Ude/P8ASgIzQk0i6/4s+xT/AK4oOVHQpPtOP2HxoBzSWMn2dfRS1H1D1Af6mmZs8aAPIHr9nxqJ5T7KYmgJoAWNJXoWNRk0B0fvKH/iE/3R/fRV2quJd5Bs7Qn+6P76Ku214+L8w9HD+Ar7QtuVhlizjlI3jz1alIz+9eXpYGjZo3BV42KOp4qynBB/EGvVNaV3Y97CC/c3Eb+D3DfWYLrjlwMAuuR43AZB9uanC1lTbUtmK9NzV0cLBoga6FzJXfpNt2S/CnHeTu/Sbbsl+Feh3FLkx5M+DnwNEDXQOZS79JtuyX4U47y136Rbdkvwp3FLkZM+Dn4NFmt/5l7v0i27JfhT8zF36Rbdkvwp3FLkZM+DQAaLNb9zMXfpFt2S/ClzM3fpFt2S/CncUuRkz4NBzT5rfuZq79ItuyX4U/M1d+kW3ZL8KdxS5GTPg0HNPmt95m7v0i27JfhS5m7v0i27JfhTuKXIyZ8GhZpZrfeZu79ItuyX4UuZu79ItuyX4U7ilyMmfBoWaWa37mbuvSLbsl+FLmbuvSLbsl+FO4pcjJnwaDmmzW/czd36Rbdkvwpczd36Rbdkvwp3FLkZM+DQM02a6BzNXfpFt2S/Cm5mrv0i27JfhTuKXIyZ8HP80tOd2M10Je81c9Nxbn8JQP6UXM/dekW2OrEvwp3FLkZM+Dm/g+DvP4D40/qG6uiP3mro/wDyLbsl+FBzL3fpFt2S/CncUuRkz4Oek0BNdEPeWu/SLbsl+FCe8pd+k23ZL8KdxS5GTPg50TQE10c95O79JtuyX4UJ7yN56Tbdkvwp3FLkZM+DmzGozXSz3jrz0m17Jvlqax7xUpccvdxqnSIY2ZyOoFsAe3B9lR3NLkZM+CLvFbPc3N1c4+jSEQZ6C7ur4HsCf9wrs9UNh7DgsoEtrdNEafizseLselj11fryq1TMm5HoU4dEbCpUqVUlgqVKlQCpUqVAKlSpUAqVKlQCpUqVAKlSpUAqVKlQCpUqVAKlSpUAqVKlQCpUqVAKlSpUAqVKlQCpUqVAKlSpUAqVKlQH/9k="/>
          <p:cNvSpPr>
            <a:spLocks noChangeAspect="1" noChangeArrowheads="1"/>
          </p:cNvSpPr>
          <p:nvPr/>
        </p:nvSpPr>
        <p:spPr bwMode="auto">
          <a:xfrm>
            <a:off x="307975" y="-2408238"/>
            <a:ext cx="7620000" cy="5334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4"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0095" y="2204864"/>
            <a:ext cx="3495154" cy="22636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683568" y="4581128"/>
            <a:ext cx="6912768" cy="707886"/>
          </a:xfrm>
          <a:prstGeom prst="rect">
            <a:avLst/>
          </a:prstGeom>
        </p:spPr>
        <p:txBody>
          <a:bodyPr wrap="square">
            <a:spAutoFit/>
          </a:bodyPr>
          <a:lstStyle/>
          <a:p>
            <a:pPr marL="514350" indent="-514350">
              <a:buFont typeface="+mj-lt"/>
              <a:buAutoNum type="arabicPeriod" startAt="2"/>
            </a:pPr>
            <a:r>
              <a:rPr lang="en-GB" sz="2000" dirty="0">
                <a:latin typeface="Calibri Light" panose="020F0302020204030204" pitchFamily="34" charset="0"/>
              </a:rPr>
              <a:t>Sum the digits of </a:t>
            </a:r>
            <a:r>
              <a:rPr lang="en-GB" sz="2000" i="1" dirty="0">
                <a:latin typeface="Calibri Light" panose="020F0302020204030204" pitchFamily="34" charset="0"/>
              </a:rPr>
              <a:t>the products</a:t>
            </a:r>
            <a:r>
              <a:rPr lang="en-GB" sz="2000" dirty="0">
                <a:latin typeface="Calibri Light" panose="020F0302020204030204" pitchFamily="34" charset="0"/>
              </a:rPr>
              <a:t> from the step above, together with the un-doubled digits in the original number</a:t>
            </a:r>
          </a:p>
        </p:txBody>
      </p:sp>
      <p:sp>
        <p:nvSpPr>
          <p:cNvPr id="6" name="Rectangle 5"/>
          <p:cNvSpPr/>
          <p:nvPr/>
        </p:nvSpPr>
        <p:spPr>
          <a:xfrm>
            <a:off x="683568" y="5661248"/>
            <a:ext cx="7308304" cy="707886"/>
          </a:xfrm>
          <a:prstGeom prst="rect">
            <a:avLst/>
          </a:prstGeom>
        </p:spPr>
        <p:txBody>
          <a:bodyPr wrap="square">
            <a:spAutoFit/>
          </a:bodyPr>
          <a:lstStyle/>
          <a:p>
            <a:pPr marL="514350" indent="-514350">
              <a:buFont typeface="+mj-lt"/>
              <a:buAutoNum type="arabicPeriod" startAt="3"/>
            </a:pPr>
            <a:r>
              <a:rPr lang="en-GB" sz="2000" dirty="0">
                <a:latin typeface="Calibri Light" panose="020F0302020204030204" pitchFamily="34" charset="0"/>
              </a:rPr>
              <a:t>If the sum total ends in 0 (if the total modulo 10 is 0), then the number is valid</a:t>
            </a:r>
          </a:p>
        </p:txBody>
      </p:sp>
    </p:spTree>
    <p:extLst>
      <p:ext uri="{BB962C8B-B14F-4D97-AF65-F5344CB8AC3E}">
        <p14:creationId xmlns:p14="http://schemas.microsoft.com/office/powerpoint/2010/main" val="14673602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386608" cy="1143000"/>
          </a:xfrm>
        </p:spPr>
        <p:txBody>
          <a:bodyPr/>
          <a:lstStyle/>
          <a:p>
            <a:pPr algn="l"/>
            <a:r>
              <a:rPr lang="en-GB" dirty="0"/>
              <a:t>Example</a:t>
            </a:r>
          </a:p>
        </p:txBody>
      </p:sp>
      <p:sp>
        <p:nvSpPr>
          <p:cNvPr id="3" name="Content Placeholder 2"/>
          <p:cNvSpPr>
            <a:spLocks noGrp="1"/>
          </p:cNvSpPr>
          <p:nvPr>
            <p:ph idx="1"/>
          </p:nvPr>
        </p:nvSpPr>
        <p:spPr/>
        <p:txBody>
          <a:bodyPr>
            <a:normAutofit/>
          </a:bodyPr>
          <a:lstStyle/>
          <a:p>
            <a:pPr marL="0" indent="0">
              <a:buNone/>
            </a:pPr>
            <a:r>
              <a:rPr lang="en-GB" dirty="0"/>
              <a:t>Double every second digit, from the rightmost: </a:t>
            </a:r>
            <a:r>
              <a:rPr lang="en-GB" sz="3000" dirty="0">
                <a:solidFill>
                  <a:schemeClr val="bg1"/>
                </a:solidFill>
              </a:rPr>
              <a:t>1×2 = 2, 8×2 = 16, 3×2 = 6, 2×2 = 4, 9×2 = 18</a:t>
            </a:r>
            <a:endParaRPr lang="en-GB" dirty="0">
              <a:solidFill>
                <a:schemeClr val="bg1"/>
              </a:solidFill>
            </a:endParaRPr>
          </a:p>
          <a:p>
            <a:pPr marL="514350" indent="-514350">
              <a:buFont typeface="+mj-lt"/>
              <a:buAutoNum type="arabicPeriod"/>
            </a:pPr>
            <a:endParaRPr lang="en-GB" dirty="0">
              <a:solidFill>
                <a:schemeClr val="bg1"/>
              </a:solidFill>
            </a:endParaRPr>
          </a:p>
          <a:p>
            <a:pPr marL="514350" indent="-514350">
              <a:buFont typeface="+mj-lt"/>
              <a:buAutoNum type="arabicPeriod"/>
            </a:pPr>
            <a:r>
              <a:rPr lang="en-GB" dirty="0">
                <a:solidFill>
                  <a:schemeClr val="bg1"/>
                </a:solidFill>
              </a:rPr>
              <a:t>Sum all the individual digits: 6 + 2 + 7 + 1+6 + 9 + 6 + 7 + 4 + 9 + 1+8 + 4 = 70</a:t>
            </a:r>
          </a:p>
          <a:p>
            <a:pPr marL="514350" indent="-514350">
              <a:buFont typeface="+mj-lt"/>
              <a:buAutoNum type="arabicPeriod"/>
            </a:pPr>
            <a:endParaRPr lang="en-GB" dirty="0">
              <a:solidFill>
                <a:schemeClr val="bg1"/>
              </a:solidFill>
            </a:endParaRPr>
          </a:p>
          <a:p>
            <a:pPr marL="514350" indent="-514350">
              <a:buFont typeface="+mj-lt"/>
              <a:buAutoNum type="arabicPeriod"/>
            </a:pPr>
            <a:r>
              <a:rPr lang="en-GB" dirty="0">
                <a:solidFill>
                  <a:schemeClr val="bg1"/>
                </a:solidFill>
              </a:rPr>
              <a:t>Take the sum modulo 10, i.e., 70 mod 10 = </a:t>
            </a:r>
            <a:r>
              <a:rPr lang="en-GB" b="1" dirty="0">
                <a:solidFill>
                  <a:schemeClr val="bg1"/>
                </a:solidFill>
              </a:rPr>
              <a:t>0</a:t>
            </a:r>
            <a:r>
              <a:rPr lang="en-GB" dirty="0">
                <a:solidFill>
                  <a:schemeClr val="bg1"/>
                </a:solidFill>
              </a:rPr>
              <a:t>; If the result is </a:t>
            </a:r>
            <a:r>
              <a:rPr lang="en-GB" b="1" dirty="0">
                <a:solidFill>
                  <a:schemeClr val="bg1"/>
                </a:solidFill>
              </a:rPr>
              <a:t>0</a:t>
            </a:r>
            <a:r>
              <a:rPr lang="en-GB" dirty="0">
                <a:solidFill>
                  <a:schemeClr val="bg1"/>
                </a:solidFill>
              </a:rPr>
              <a:t>, the number is valid</a:t>
            </a:r>
          </a:p>
          <a:p>
            <a:endParaRPr lang="en-GB" dirty="0">
              <a:solidFill>
                <a:schemeClr val="bg1"/>
              </a:solidFill>
            </a:endParaRPr>
          </a:p>
        </p:txBody>
      </p:sp>
      <p:sp>
        <p:nvSpPr>
          <p:cNvPr id="4" name="TextBox 3"/>
          <p:cNvSpPr txBox="1"/>
          <p:nvPr/>
        </p:nvSpPr>
        <p:spPr>
          <a:xfrm>
            <a:off x="3230601" y="550612"/>
            <a:ext cx="2476960" cy="584775"/>
          </a:xfrm>
          <a:prstGeom prst="rect">
            <a:avLst/>
          </a:prstGeom>
          <a:noFill/>
        </p:spPr>
        <p:txBody>
          <a:bodyPr wrap="none" rtlCol="0">
            <a:spAutoFit/>
          </a:bodyPr>
          <a:lstStyle/>
          <a:p>
            <a:r>
              <a:rPr lang="en-GB" sz="3200" dirty="0">
                <a:solidFill>
                  <a:srgbClr val="0000FF"/>
                </a:solidFill>
              </a:rPr>
              <a:t>49927398716</a:t>
            </a:r>
          </a:p>
        </p:txBody>
      </p:sp>
    </p:spTree>
    <p:extLst>
      <p:ext uri="{BB962C8B-B14F-4D97-AF65-F5344CB8AC3E}">
        <p14:creationId xmlns:p14="http://schemas.microsoft.com/office/powerpoint/2010/main" val="91013780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386608" cy="1143000"/>
          </a:xfrm>
        </p:spPr>
        <p:txBody>
          <a:bodyPr/>
          <a:lstStyle/>
          <a:p>
            <a:pPr algn="l"/>
            <a:r>
              <a:rPr lang="en-GB" dirty="0"/>
              <a:t>Example</a:t>
            </a:r>
          </a:p>
        </p:txBody>
      </p:sp>
      <p:sp>
        <p:nvSpPr>
          <p:cNvPr id="3" name="Content Placeholder 2"/>
          <p:cNvSpPr>
            <a:spLocks noGrp="1"/>
          </p:cNvSpPr>
          <p:nvPr>
            <p:ph idx="1"/>
          </p:nvPr>
        </p:nvSpPr>
        <p:spPr/>
        <p:txBody>
          <a:bodyPr>
            <a:normAutofit/>
          </a:bodyPr>
          <a:lstStyle/>
          <a:p>
            <a:pPr marL="0" indent="0">
              <a:buNone/>
            </a:pPr>
            <a:r>
              <a:rPr lang="en-GB" dirty="0"/>
              <a:t>Double every second digit, from the rightmost: </a:t>
            </a:r>
            <a:r>
              <a:rPr lang="en-GB" sz="3000" dirty="0">
                <a:solidFill>
                  <a:srgbClr val="FF0000"/>
                </a:solidFill>
              </a:rPr>
              <a:t>1</a:t>
            </a:r>
            <a:r>
              <a:rPr lang="en-GB" sz="3000" dirty="0">
                <a:solidFill>
                  <a:schemeClr val="bg1">
                    <a:lumMod val="65000"/>
                  </a:schemeClr>
                </a:solidFill>
              </a:rPr>
              <a:t>×2</a:t>
            </a:r>
            <a:r>
              <a:rPr lang="en-GB" sz="3000" dirty="0"/>
              <a:t> = </a:t>
            </a:r>
            <a:r>
              <a:rPr lang="en-GB" sz="3000" dirty="0">
                <a:solidFill>
                  <a:srgbClr val="00B050"/>
                </a:solidFill>
              </a:rPr>
              <a:t>2</a:t>
            </a:r>
            <a:r>
              <a:rPr lang="en-GB" sz="3000" dirty="0">
                <a:solidFill>
                  <a:schemeClr val="bg1"/>
                </a:solidFill>
              </a:rPr>
              <a:t>, 8×2 = 16, 3×2 = 6, 2×2 = 4, 9×2 = 18</a:t>
            </a:r>
            <a:endParaRPr lang="en-GB" dirty="0">
              <a:solidFill>
                <a:schemeClr val="bg1"/>
              </a:solidFill>
            </a:endParaRPr>
          </a:p>
          <a:p>
            <a:pPr marL="514350" indent="-514350">
              <a:buFont typeface="+mj-lt"/>
              <a:buAutoNum type="arabicPeriod"/>
            </a:pPr>
            <a:endParaRPr lang="en-GB" dirty="0">
              <a:solidFill>
                <a:schemeClr val="bg1"/>
              </a:solidFill>
            </a:endParaRPr>
          </a:p>
          <a:p>
            <a:pPr marL="514350" indent="-514350">
              <a:buFont typeface="+mj-lt"/>
              <a:buAutoNum type="arabicPeriod"/>
            </a:pPr>
            <a:r>
              <a:rPr lang="en-GB" dirty="0">
                <a:solidFill>
                  <a:schemeClr val="bg1"/>
                </a:solidFill>
              </a:rPr>
              <a:t>Sum all the individual digits: 6 + 2 + 7 + 1+6 + 9 + 6 + 7 + 4 + 9 + 1+8 + 4 = 70</a:t>
            </a:r>
          </a:p>
          <a:p>
            <a:pPr marL="514350" indent="-514350">
              <a:buFont typeface="+mj-lt"/>
              <a:buAutoNum type="arabicPeriod"/>
            </a:pPr>
            <a:endParaRPr lang="en-GB" dirty="0">
              <a:solidFill>
                <a:schemeClr val="bg1"/>
              </a:solidFill>
            </a:endParaRPr>
          </a:p>
          <a:p>
            <a:pPr marL="514350" indent="-514350">
              <a:buFont typeface="+mj-lt"/>
              <a:buAutoNum type="arabicPeriod"/>
            </a:pPr>
            <a:r>
              <a:rPr lang="en-GB" dirty="0">
                <a:solidFill>
                  <a:schemeClr val="bg1"/>
                </a:solidFill>
              </a:rPr>
              <a:t>Take the sum modulo 10, i.e., 70 mod 10 = </a:t>
            </a:r>
            <a:r>
              <a:rPr lang="en-GB" b="1" dirty="0">
                <a:solidFill>
                  <a:schemeClr val="bg1"/>
                </a:solidFill>
              </a:rPr>
              <a:t>0</a:t>
            </a:r>
            <a:r>
              <a:rPr lang="en-GB" dirty="0">
                <a:solidFill>
                  <a:schemeClr val="bg1"/>
                </a:solidFill>
              </a:rPr>
              <a:t>; If the result is </a:t>
            </a:r>
            <a:r>
              <a:rPr lang="en-GB" b="1" dirty="0">
                <a:solidFill>
                  <a:schemeClr val="bg1"/>
                </a:solidFill>
              </a:rPr>
              <a:t>0</a:t>
            </a:r>
            <a:r>
              <a:rPr lang="en-GB" dirty="0">
                <a:solidFill>
                  <a:schemeClr val="bg1"/>
                </a:solidFill>
              </a:rPr>
              <a:t>, the number is valid</a:t>
            </a:r>
          </a:p>
          <a:p>
            <a:endParaRPr lang="en-GB" dirty="0">
              <a:solidFill>
                <a:schemeClr val="bg1"/>
              </a:solidFill>
            </a:endParaRPr>
          </a:p>
        </p:txBody>
      </p:sp>
      <p:sp>
        <p:nvSpPr>
          <p:cNvPr id="4" name="TextBox 3"/>
          <p:cNvSpPr txBox="1"/>
          <p:nvPr/>
        </p:nvSpPr>
        <p:spPr>
          <a:xfrm>
            <a:off x="3230601" y="550612"/>
            <a:ext cx="2476960" cy="584775"/>
          </a:xfrm>
          <a:prstGeom prst="rect">
            <a:avLst/>
          </a:prstGeom>
          <a:noFill/>
        </p:spPr>
        <p:txBody>
          <a:bodyPr wrap="none" rtlCol="0">
            <a:spAutoFit/>
          </a:bodyPr>
          <a:lstStyle/>
          <a:p>
            <a:r>
              <a:rPr lang="en-GB" sz="3200" dirty="0">
                <a:solidFill>
                  <a:srgbClr val="0000FF"/>
                </a:solidFill>
              </a:rPr>
              <a:t>499273987</a:t>
            </a:r>
            <a:r>
              <a:rPr lang="en-GB" sz="3200" dirty="0">
                <a:solidFill>
                  <a:srgbClr val="FF0000"/>
                </a:solidFill>
              </a:rPr>
              <a:t>1</a:t>
            </a:r>
            <a:r>
              <a:rPr lang="en-GB" sz="3200" dirty="0">
                <a:solidFill>
                  <a:srgbClr val="0000FF"/>
                </a:solidFill>
              </a:rPr>
              <a:t>6</a:t>
            </a:r>
          </a:p>
        </p:txBody>
      </p:sp>
    </p:spTree>
    <p:extLst>
      <p:ext uri="{BB962C8B-B14F-4D97-AF65-F5344CB8AC3E}">
        <p14:creationId xmlns:p14="http://schemas.microsoft.com/office/powerpoint/2010/main" val="1732504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386608" cy="1143000"/>
          </a:xfrm>
        </p:spPr>
        <p:txBody>
          <a:bodyPr/>
          <a:lstStyle/>
          <a:p>
            <a:pPr algn="l"/>
            <a:r>
              <a:rPr lang="en-GB" dirty="0"/>
              <a:t>Example</a:t>
            </a:r>
          </a:p>
        </p:txBody>
      </p:sp>
      <p:sp>
        <p:nvSpPr>
          <p:cNvPr id="3" name="Content Placeholder 2"/>
          <p:cNvSpPr>
            <a:spLocks noGrp="1"/>
          </p:cNvSpPr>
          <p:nvPr>
            <p:ph idx="1"/>
          </p:nvPr>
        </p:nvSpPr>
        <p:spPr/>
        <p:txBody>
          <a:bodyPr>
            <a:normAutofit/>
          </a:bodyPr>
          <a:lstStyle/>
          <a:p>
            <a:pPr marL="0" indent="0">
              <a:buNone/>
            </a:pPr>
            <a:r>
              <a:rPr lang="en-GB" dirty="0"/>
              <a:t>Double every second digit, from the rightmost: </a:t>
            </a:r>
            <a:r>
              <a:rPr lang="en-GB" sz="3000" dirty="0">
                <a:solidFill>
                  <a:srgbClr val="FF0000"/>
                </a:solidFill>
              </a:rPr>
              <a:t>1</a:t>
            </a:r>
            <a:r>
              <a:rPr lang="en-GB" sz="3000" dirty="0">
                <a:solidFill>
                  <a:schemeClr val="bg1">
                    <a:lumMod val="65000"/>
                  </a:schemeClr>
                </a:solidFill>
              </a:rPr>
              <a:t>×2</a:t>
            </a:r>
            <a:r>
              <a:rPr lang="en-GB" sz="3000" dirty="0"/>
              <a:t> = </a:t>
            </a:r>
            <a:r>
              <a:rPr lang="en-GB" sz="3000" dirty="0">
                <a:solidFill>
                  <a:srgbClr val="00B050"/>
                </a:solidFill>
              </a:rPr>
              <a:t>2</a:t>
            </a:r>
            <a:r>
              <a:rPr lang="en-GB" sz="3000" dirty="0"/>
              <a:t>, </a:t>
            </a:r>
            <a:r>
              <a:rPr lang="en-GB" sz="3000" dirty="0">
                <a:solidFill>
                  <a:srgbClr val="FF0000"/>
                </a:solidFill>
              </a:rPr>
              <a:t>8</a:t>
            </a:r>
            <a:r>
              <a:rPr lang="en-GB" sz="3000" dirty="0">
                <a:solidFill>
                  <a:schemeClr val="bg1">
                    <a:lumMod val="65000"/>
                  </a:schemeClr>
                </a:solidFill>
              </a:rPr>
              <a:t>×2</a:t>
            </a:r>
            <a:r>
              <a:rPr lang="en-GB" sz="3000" dirty="0"/>
              <a:t> = </a:t>
            </a:r>
            <a:r>
              <a:rPr lang="en-GB" sz="3000" dirty="0">
                <a:solidFill>
                  <a:srgbClr val="00B050"/>
                </a:solidFill>
              </a:rPr>
              <a:t>16</a:t>
            </a:r>
            <a:r>
              <a:rPr lang="en-GB" sz="3000" dirty="0">
                <a:solidFill>
                  <a:schemeClr val="bg1"/>
                </a:solidFill>
              </a:rPr>
              <a:t>, 3×2 = 6, 2×2 = 4, 9×2 = 18</a:t>
            </a:r>
            <a:endParaRPr lang="en-GB" dirty="0">
              <a:solidFill>
                <a:schemeClr val="bg1"/>
              </a:solidFill>
            </a:endParaRPr>
          </a:p>
          <a:p>
            <a:pPr marL="514350" indent="-514350">
              <a:buFont typeface="+mj-lt"/>
              <a:buAutoNum type="arabicPeriod"/>
            </a:pPr>
            <a:endParaRPr lang="en-GB" dirty="0">
              <a:solidFill>
                <a:schemeClr val="bg1"/>
              </a:solidFill>
            </a:endParaRPr>
          </a:p>
          <a:p>
            <a:pPr marL="514350" indent="-514350">
              <a:buFont typeface="+mj-lt"/>
              <a:buAutoNum type="arabicPeriod"/>
            </a:pPr>
            <a:r>
              <a:rPr lang="en-GB" dirty="0">
                <a:solidFill>
                  <a:schemeClr val="bg1"/>
                </a:solidFill>
              </a:rPr>
              <a:t>Sum all the individual digits: 6 + 2 + 7 + 1+6 + 9 + 6 + 7 + 4 + 9 + 1+8 + 4 = 70</a:t>
            </a:r>
          </a:p>
          <a:p>
            <a:pPr marL="514350" indent="-514350">
              <a:buFont typeface="+mj-lt"/>
              <a:buAutoNum type="arabicPeriod"/>
            </a:pPr>
            <a:endParaRPr lang="en-GB" dirty="0">
              <a:solidFill>
                <a:schemeClr val="bg1"/>
              </a:solidFill>
            </a:endParaRPr>
          </a:p>
          <a:p>
            <a:pPr marL="514350" indent="-514350">
              <a:buFont typeface="+mj-lt"/>
              <a:buAutoNum type="arabicPeriod"/>
            </a:pPr>
            <a:r>
              <a:rPr lang="en-GB" dirty="0">
                <a:solidFill>
                  <a:schemeClr val="bg1"/>
                </a:solidFill>
              </a:rPr>
              <a:t>Take the sum modulo 10, i.e., 70 mod 10 = </a:t>
            </a:r>
            <a:r>
              <a:rPr lang="en-GB" b="1" dirty="0">
                <a:solidFill>
                  <a:schemeClr val="bg1"/>
                </a:solidFill>
              </a:rPr>
              <a:t>0</a:t>
            </a:r>
            <a:r>
              <a:rPr lang="en-GB" dirty="0">
                <a:solidFill>
                  <a:schemeClr val="bg1"/>
                </a:solidFill>
              </a:rPr>
              <a:t>; If the result is </a:t>
            </a:r>
            <a:r>
              <a:rPr lang="en-GB" b="1" dirty="0">
                <a:solidFill>
                  <a:schemeClr val="bg1"/>
                </a:solidFill>
              </a:rPr>
              <a:t>0</a:t>
            </a:r>
            <a:r>
              <a:rPr lang="en-GB" dirty="0">
                <a:solidFill>
                  <a:schemeClr val="bg1"/>
                </a:solidFill>
              </a:rPr>
              <a:t>, the number is valid</a:t>
            </a:r>
          </a:p>
          <a:p>
            <a:endParaRPr lang="en-GB" dirty="0">
              <a:solidFill>
                <a:schemeClr val="bg1"/>
              </a:solidFill>
            </a:endParaRPr>
          </a:p>
        </p:txBody>
      </p:sp>
      <p:sp>
        <p:nvSpPr>
          <p:cNvPr id="4" name="TextBox 3"/>
          <p:cNvSpPr txBox="1"/>
          <p:nvPr/>
        </p:nvSpPr>
        <p:spPr>
          <a:xfrm>
            <a:off x="3230601" y="550612"/>
            <a:ext cx="2476960" cy="584775"/>
          </a:xfrm>
          <a:prstGeom prst="rect">
            <a:avLst/>
          </a:prstGeom>
          <a:noFill/>
        </p:spPr>
        <p:txBody>
          <a:bodyPr wrap="none" rtlCol="0">
            <a:spAutoFit/>
          </a:bodyPr>
          <a:lstStyle/>
          <a:p>
            <a:r>
              <a:rPr lang="en-GB" sz="3200" dirty="0">
                <a:solidFill>
                  <a:srgbClr val="0000FF"/>
                </a:solidFill>
              </a:rPr>
              <a:t>4992739</a:t>
            </a:r>
            <a:r>
              <a:rPr lang="en-GB" sz="3200" dirty="0">
                <a:solidFill>
                  <a:srgbClr val="FF0000"/>
                </a:solidFill>
              </a:rPr>
              <a:t>8</a:t>
            </a:r>
            <a:r>
              <a:rPr lang="en-GB" sz="3200" dirty="0">
                <a:solidFill>
                  <a:srgbClr val="0000FF"/>
                </a:solidFill>
              </a:rPr>
              <a:t>7</a:t>
            </a:r>
            <a:r>
              <a:rPr lang="en-GB" sz="3200" dirty="0">
                <a:solidFill>
                  <a:srgbClr val="FF0000"/>
                </a:solidFill>
              </a:rPr>
              <a:t>1</a:t>
            </a:r>
            <a:r>
              <a:rPr lang="en-GB" sz="3200" dirty="0">
                <a:solidFill>
                  <a:srgbClr val="0000FF"/>
                </a:solidFill>
              </a:rPr>
              <a:t>6</a:t>
            </a:r>
          </a:p>
        </p:txBody>
      </p:sp>
    </p:spTree>
    <p:extLst>
      <p:ext uri="{BB962C8B-B14F-4D97-AF65-F5344CB8AC3E}">
        <p14:creationId xmlns:p14="http://schemas.microsoft.com/office/powerpoint/2010/main" val="429066371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386608" cy="1143000"/>
          </a:xfrm>
        </p:spPr>
        <p:txBody>
          <a:bodyPr/>
          <a:lstStyle/>
          <a:p>
            <a:pPr algn="l"/>
            <a:r>
              <a:rPr lang="en-GB" dirty="0"/>
              <a:t>Example</a:t>
            </a:r>
          </a:p>
        </p:txBody>
      </p:sp>
      <p:sp>
        <p:nvSpPr>
          <p:cNvPr id="3" name="Content Placeholder 2"/>
          <p:cNvSpPr>
            <a:spLocks noGrp="1"/>
          </p:cNvSpPr>
          <p:nvPr>
            <p:ph idx="1"/>
          </p:nvPr>
        </p:nvSpPr>
        <p:spPr/>
        <p:txBody>
          <a:bodyPr>
            <a:normAutofit/>
          </a:bodyPr>
          <a:lstStyle/>
          <a:p>
            <a:pPr marL="0" indent="0">
              <a:buNone/>
            </a:pPr>
            <a:r>
              <a:rPr lang="en-GB" dirty="0"/>
              <a:t>Double every second digit, from the rightmost: </a:t>
            </a:r>
            <a:r>
              <a:rPr lang="en-GB" sz="3000" dirty="0">
                <a:solidFill>
                  <a:srgbClr val="FF0000"/>
                </a:solidFill>
              </a:rPr>
              <a:t>1</a:t>
            </a:r>
            <a:r>
              <a:rPr lang="en-GB" sz="3000" dirty="0">
                <a:solidFill>
                  <a:schemeClr val="bg1">
                    <a:lumMod val="65000"/>
                  </a:schemeClr>
                </a:solidFill>
              </a:rPr>
              <a:t>×2</a:t>
            </a:r>
            <a:r>
              <a:rPr lang="en-GB" sz="3000" dirty="0"/>
              <a:t> = </a:t>
            </a:r>
            <a:r>
              <a:rPr lang="en-GB" sz="3000" dirty="0">
                <a:solidFill>
                  <a:srgbClr val="00B050"/>
                </a:solidFill>
              </a:rPr>
              <a:t>2</a:t>
            </a:r>
            <a:r>
              <a:rPr lang="en-GB" sz="3000" dirty="0"/>
              <a:t>, </a:t>
            </a:r>
            <a:r>
              <a:rPr lang="en-GB" sz="3000" dirty="0">
                <a:solidFill>
                  <a:srgbClr val="FF0000"/>
                </a:solidFill>
              </a:rPr>
              <a:t>8</a:t>
            </a:r>
            <a:r>
              <a:rPr lang="en-GB" sz="3000" dirty="0">
                <a:solidFill>
                  <a:schemeClr val="bg1">
                    <a:lumMod val="65000"/>
                  </a:schemeClr>
                </a:solidFill>
              </a:rPr>
              <a:t>×2</a:t>
            </a:r>
            <a:r>
              <a:rPr lang="en-GB" sz="3000" dirty="0"/>
              <a:t> = </a:t>
            </a:r>
            <a:r>
              <a:rPr lang="en-GB" sz="3000" dirty="0">
                <a:solidFill>
                  <a:srgbClr val="00B050"/>
                </a:solidFill>
              </a:rPr>
              <a:t>16</a:t>
            </a:r>
            <a:r>
              <a:rPr lang="en-GB" sz="3000" dirty="0"/>
              <a:t>, </a:t>
            </a:r>
            <a:r>
              <a:rPr lang="en-GB" sz="3000" dirty="0">
                <a:solidFill>
                  <a:srgbClr val="FF0000"/>
                </a:solidFill>
              </a:rPr>
              <a:t>3</a:t>
            </a:r>
            <a:r>
              <a:rPr lang="en-GB" sz="3000" dirty="0">
                <a:solidFill>
                  <a:schemeClr val="bg1">
                    <a:lumMod val="65000"/>
                  </a:schemeClr>
                </a:solidFill>
              </a:rPr>
              <a:t>×2</a:t>
            </a:r>
            <a:r>
              <a:rPr lang="en-GB" sz="3000" dirty="0"/>
              <a:t> = </a:t>
            </a:r>
            <a:r>
              <a:rPr lang="en-GB" sz="3000" dirty="0">
                <a:solidFill>
                  <a:srgbClr val="00B050"/>
                </a:solidFill>
              </a:rPr>
              <a:t>6</a:t>
            </a:r>
            <a:r>
              <a:rPr lang="en-GB" sz="3000" dirty="0">
                <a:solidFill>
                  <a:schemeClr val="bg1"/>
                </a:solidFill>
              </a:rPr>
              <a:t>, 2×2 = 4, 9×2 = 18</a:t>
            </a:r>
            <a:endParaRPr lang="en-GB" dirty="0">
              <a:solidFill>
                <a:schemeClr val="bg1"/>
              </a:solidFill>
            </a:endParaRPr>
          </a:p>
          <a:p>
            <a:pPr marL="514350" indent="-514350">
              <a:buFont typeface="+mj-lt"/>
              <a:buAutoNum type="arabicPeriod"/>
            </a:pPr>
            <a:endParaRPr lang="en-GB" dirty="0">
              <a:solidFill>
                <a:schemeClr val="bg1"/>
              </a:solidFill>
            </a:endParaRPr>
          </a:p>
          <a:p>
            <a:pPr marL="514350" indent="-514350">
              <a:buFont typeface="+mj-lt"/>
              <a:buAutoNum type="arabicPeriod"/>
            </a:pPr>
            <a:r>
              <a:rPr lang="en-GB" dirty="0">
                <a:solidFill>
                  <a:schemeClr val="bg1"/>
                </a:solidFill>
              </a:rPr>
              <a:t>Sum all the individual digits: 6 + 2 + 7 + 1+6 + 9 + 6 + 7 + 4 + 9 + 1+8 + 4 = 70</a:t>
            </a:r>
          </a:p>
          <a:p>
            <a:pPr marL="514350" indent="-514350">
              <a:buFont typeface="+mj-lt"/>
              <a:buAutoNum type="arabicPeriod"/>
            </a:pPr>
            <a:endParaRPr lang="en-GB" dirty="0">
              <a:solidFill>
                <a:schemeClr val="bg1"/>
              </a:solidFill>
            </a:endParaRPr>
          </a:p>
          <a:p>
            <a:pPr marL="514350" indent="-514350">
              <a:buFont typeface="+mj-lt"/>
              <a:buAutoNum type="arabicPeriod"/>
            </a:pPr>
            <a:r>
              <a:rPr lang="en-GB" dirty="0">
                <a:solidFill>
                  <a:schemeClr val="bg1"/>
                </a:solidFill>
              </a:rPr>
              <a:t>Take the sum modulo 10, i.e., 70 mod 10 = </a:t>
            </a:r>
            <a:r>
              <a:rPr lang="en-GB" b="1" dirty="0">
                <a:solidFill>
                  <a:schemeClr val="bg1"/>
                </a:solidFill>
              </a:rPr>
              <a:t>0</a:t>
            </a:r>
            <a:r>
              <a:rPr lang="en-GB" dirty="0">
                <a:solidFill>
                  <a:schemeClr val="bg1"/>
                </a:solidFill>
              </a:rPr>
              <a:t>; If the result is </a:t>
            </a:r>
            <a:r>
              <a:rPr lang="en-GB" b="1" dirty="0">
                <a:solidFill>
                  <a:schemeClr val="bg1"/>
                </a:solidFill>
              </a:rPr>
              <a:t>0</a:t>
            </a:r>
            <a:r>
              <a:rPr lang="en-GB" dirty="0">
                <a:solidFill>
                  <a:schemeClr val="bg1"/>
                </a:solidFill>
              </a:rPr>
              <a:t>, the number is valid</a:t>
            </a:r>
          </a:p>
          <a:p>
            <a:endParaRPr lang="en-GB" dirty="0">
              <a:solidFill>
                <a:schemeClr val="bg1"/>
              </a:solidFill>
            </a:endParaRPr>
          </a:p>
        </p:txBody>
      </p:sp>
      <p:sp>
        <p:nvSpPr>
          <p:cNvPr id="4" name="TextBox 3"/>
          <p:cNvSpPr txBox="1"/>
          <p:nvPr/>
        </p:nvSpPr>
        <p:spPr>
          <a:xfrm>
            <a:off x="3230601" y="550612"/>
            <a:ext cx="2476960" cy="584775"/>
          </a:xfrm>
          <a:prstGeom prst="rect">
            <a:avLst/>
          </a:prstGeom>
          <a:noFill/>
        </p:spPr>
        <p:txBody>
          <a:bodyPr wrap="none" rtlCol="0">
            <a:spAutoFit/>
          </a:bodyPr>
          <a:lstStyle/>
          <a:p>
            <a:r>
              <a:rPr lang="en-GB" sz="3200" dirty="0">
                <a:solidFill>
                  <a:srgbClr val="0000FF"/>
                </a:solidFill>
              </a:rPr>
              <a:t>49927</a:t>
            </a:r>
            <a:r>
              <a:rPr lang="en-GB" sz="3200" dirty="0">
                <a:solidFill>
                  <a:srgbClr val="FF0000"/>
                </a:solidFill>
              </a:rPr>
              <a:t>3</a:t>
            </a:r>
            <a:r>
              <a:rPr lang="en-GB" sz="3200" dirty="0">
                <a:solidFill>
                  <a:srgbClr val="0000FF"/>
                </a:solidFill>
              </a:rPr>
              <a:t>9</a:t>
            </a:r>
            <a:r>
              <a:rPr lang="en-GB" sz="3200" dirty="0">
                <a:solidFill>
                  <a:srgbClr val="FF0000"/>
                </a:solidFill>
              </a:rPr>
              <a:t>8</a:t>
            </a:r>
            <a:r>
              <a:rPr lang="en-GB" sz="3200" dirty="0">
                <a:solidFill>
                  <a:srgbClr val="0000FF"/>
                </a:solidFill>
              </a:rPr>
              <a:t>7</a:t>
            </a:r>
            <a:r>
              <a:rPr lang="en-GB" sz="3200" dirty="0">
                <a:solidFill>
                  <a:srgbClr val="FF0000"/>
                </a:solidFill>
              </a:rPr>
              <a:t>1</a:t>
            </a:r>
            <a:r>
              <a:rPr lang="en-GB" sz="3200" dirty="0">
                <a:solidFill>
                  <a:srgbClr val="0000FF"/>
                </a:solidFill>
              </a:rPr>
              <a:t>6</a:t>
            </a:r>
          </a:p>
        </p:txBody>
      </p:sp>
    </p:spTree>
    <p:extLst>
      <p:ext uri="{BB962C8B-B14F-4D97-AF65-F5344CB8AC3E}">
        <p14:creationId xmlns:p14="http://schemas.microsoft.com/office/powerpoint/2010/main" val="329361699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386608" cy="1143000"/>
          </a:xfrm>
        </p:spPr>
        <p:txBody>
          <a:bodyPr/>
          <a:lstStyle/>
          <a:p>
            <a:pPr algn="l"/>
            <a:r>
              <a:rPr lang="en-GB" dirty="0"/>
              <a:t>Example</a:t>
            </a:r>
          </a:p>
        </p:txBody>
      </p:sp>
      <p:sp>
        <p:nvSpPr>
          <p:cNvPr id="3" name="Content Placeholder 2"/>
          <p:cNvSpPr>
            <a:spLocks noGrp="1"/>
          </p:cNvSpPr>
          <p:nvPr>
            <p:ph idx="1"/>
          </p:nvPr>
        </p:nvSpPr>
        <p:spPr/>
        <p:txBody>
          <a:bodyPr>
            <a:normAutofit/>
          </a:bodyPr>
          <a:lstStyle/>
          <a:p>
            <a:pPr marL="0" indent="0">
              <a:buNone/>
            </a:pPr>
            <a:r>
              <a:rPr lang="en-GB" dirty="0"/>
              <a:t>Double every second digit, from the rightmost: </a:t>
            </a:r>
            <a:r>
              <a:rPr lang="en-GB" sz="3000" dirty="0">
                <a:solidFill>
                  <a:srgbClr val="FF0000"/>
                </a:solidFill>
              </a:rPr>
              <a:t>1</a:t>
            </a:r>
            <a:r>
              <a:rPr lang="en-GB" sz="3000" dirty="0">
                <a:solidFill>
                  <a:schemeClr val="bg1">
                    <a:lumMod val="65000"/>
                  </a:schemeClr>
                </a:solidFill>
              </a:rPr>
              <a:t>×2</a:t>
            </a:r>
            <a:r>
              <a:rPr lang="en-GB" sz="3000" dirty="0"/>
              <a:t> = </a:t>
            </a:r>
            <a:r>
              <a:rPr lang="en-GB" sz="3000" dirty="0">
                <a:solidFill>
                  <a:srgbClr val="00B050"/>
                </a:solidFill>
              </a:rPr>
              <a:t>2</a:t>
            </a:r>
            <a:r>
              <a:rPr lang="en-GB" sz="3000" dirty="0"/>
              <a:t>, </a:t>
            </a:r>
            <a:r>
              <a:rPr lang="en-GB" sz="3000" dirty="0">
                <a:solidFill>
                  <a:srgbClr val="FF0000"/>
                </a:solidFill>
              </a:rPr>
              <a:t>8</a:t>
            </a:r>
            <a:r>
              <a:rPr lang="en-GB" sz="3000" dirty="0">
                <a:solidFill>
                  <a:schemeClr val="bg1">
                    <a:lumMod val="65000"/>
                  </a:schemeClr>
                </a:solidFill>
              </a:rPr>
              <a:t>×2</a:t>
            </a:r>
            <a:r>
              <a:rPr lang="en-GB" sz="3000" dirty="0"/>
              <a:t> = </a:t>
            </a:r>
            <a:r>
              <a:rPr lang="en-GB" sz="3000" dirty="0">
                <a:solidFill>
                  <a:srgbClr val="00B050"/>
                </a:solidFill>
              </a:rPr>
              <a:t>16</a:t>
            </a:r>
            <a:r>
              <a:rPr lang="en-GB" sz="3000" dirty="0"/>
              <a:t>, </a:t>
            </a:r>
            <a:r>
              <a:rPr lang="en-GB" sz="3000" dirty="0">
                <a:solidFill>
                  <a:srgbClr val="FF0000"/>
                </a:solidFill>
              </a:rPr>
              <a:t>3</a:t>
            </a:r>
            <a:r>
              <a:rPr lang="en-GB" sz="3000" dirty="0">
                <a:solidFill>
                  <a:schemeClr val="bg1">
                    <a:lumMod val="65000"/>
                  </a:schemeClr>
                </a:solidFill>
              </a:rPr>
              <a:t>×2</a:t>
            </a:r>
            <a:r>
              <a:rPr lang="en-GB" sz="3000" dirty="0"/>
              <a:t> = </a:t>
            </a:r>
            <a:r>
              <a:rPr lang="en-GB" sz="3000" dirty="0">
                <a:solidFill>
                  <a:srgbClr val="00B050"/>
                </a:solidFill>
              </a:rPr>
              <a:t>6</a:t>
            </a:r>
            <a:r>
              <a:rPr lang="en-GB" sz="3000" dirty="0"/>
              <a:t>, </a:t>
            </a:r>
            <a:r>
              <a:rPr lang="en-GB" sz="3000" dirty="0">
                <a:solidFill>
                  <a:srgbClr val="FF0000"/>
                </a:solidFill>
              </a:rPr>
              <a:t>2</a:t>
            </a:r>
            <a:r>
              <a:rPr lang="en-GB" sz="3000" dirty="0">
                <a:solidFill>
                  <a:schemeClr val="bg1">
                    <a:lumMod val="65000"/>
                  </a:schemeClr>
                </a:solidFill>
              </a:rPr>
              <a:t>×2</a:t>
            </a:r>
            <a:r>
              <a:rPr lang="en-GB" sz="3000" dirty="0"/>
              <a:t> = </a:t>
            </a:r>
            <a:r>
              <a:rPr lang="en-GB" sz="3000" dirty="0">
                <a:solidFill>
                  <a:srgbClr val="00B050"/>
                </a:solidFill>
              </a:rPr>
              <a:t>4</a:t>
            </a:r>
            <a:r>
              <a:rPr lang="en-GB" sz="3000" dirty="0">
                <a:solidFill>
                  <a:schemeClr val="bg1"/>
                </a:solidFill>
              </a:rPr>
              <a:t>, 9×2 = 18</a:t>
            </a:r>
            <a:endParaRPr lang="en-GB" dirty="0">
              <a:solidFill>
                <a:schemeClr val="bg1"/>
              </a:solidFill>
            </a:endParaRPr>
          </a:p>
          <a:p>
            <a:pPr marL="514350" indent="-514350">
              <a:buFont typeface="+mj-lt"/>
              <a:buAutoNum type="arabicPeriod"/>
            </a:pPr>
            <a:endParaRPr lang="en-GB" dirty="0">
              <a:solidFill>
                <a:schemeClr val="bg1"/>
              </a:solidFill>
            </a:endParaRPr>
          </a:p>
          <a:p>
            <a:pPr marL="514350" indent="-514350">
              <a:buFont typeface="+mj-lt"/>
              <a:buAutoNum type="arabicPeriod"/>
            </a:pPr>
            <a:r>
              <a:rPr lang="en-GB" dirty="0">
                <a:solidFill>
                  <a:schemeClr val="bg1"/>
                </a:solidFill>
              </a:rPr>
              <a:t>Sum all the individual digits: 6 + 2 + 7 + 1+6 + 9 + 6 + 7 + 4 + 9 + 1+8 + 4 = 70</a:t>
            </a:r>
          </a:p>
          <a:p>
            <a:pPr marL="514350" indent="-514350">
              <a:buFont typeface="+mj-lt"/>
              <a:buAutoNum type="arabicPeriod"/>
            </a:pPr>
            <a:endParaRPr lang="en-GB" dirty="0">
              <a:solidFill>
                <a:schemeClr val="bg1"/>
              </a:solidFill>
            </a:endParaRPr>
          </a:p>
          <a:p>
            <a:pPr marL="514350" indent="-514350">
              <a:buFont typeface="+mj-lt"/>
              <a:buAutoNum type="arabicPeriod"/>
            </a:pPr>
            <a:r>
              <a:rPr lang="en-GB" dirty="0">
                <a:solidFill>
                  <a:schemeClr val="bg1"/>
                </a:solidFill>
              </a:rPr>
              <a:t>Take the sum modulo 10, i.e., 70 mod 10 = </a:t>
            </a:r>
            <a:r>
              <a:rPr lang="en-GB" b="1" dirty="0">
                <a:solidFill>
                  <a:schemeClr val="bg1"/>
                </a:solidFill>
              </a:rPr>
              <a:t>0</a:t>
            </a:r>
            <a:r>
              <a:rPr lang="en-GB" dirty="0">
                <a:solidFill>
                  <a:schemeClr val="bg1"/>
                </a:solidFill>
              </a:rPr>
              <a:t>; If the result is </a:t>
            </a:r>
            <a:r>
              <a:rPr lang="en-GB" b="1" dirty="0">
                <a:solidFill>
                  <a:schemeClr val="bg1"/>
                </a:solidFill>
              </a:rPr>
              <a:t>0</a:t>
            </a:r>
            <a:r>
              <a:rPr lang="en-GB" dirty="0">
                <a:solidFill>
                  <a:schemeClr val="bg1"/>
                </a:solidFill>
              </a:rPr>
              <a:t>, the number is valid</a:t>
            </a:r>
          </a:p>
          <a:p>
            <a:endParaRPr lang="en-GB" dirty="0">
              <a:solidFill>
                <a:schemeClr val="bg1"/>
              </a:solidFill>
            </a:endParaRPr>
          </a:p>
        </p:txBody>
      </p:sp>
      <p:sp>
        <p:nvSpPr>
          <p:cNvPr id="4" name="TextBox 3"/>
          <p:cNvSpPr txBox="1"/>
          <p:nvPr/>
        </p:nvSpPr>
        <p:spPr>
          <a:xfrm>
            <a:off x="3230601" y="550612"/>
            <a:ext cx="2476960" cy="584775"/>
          </a:xfrm>
          <a:prstGeom prst="rect">
            <a:avLst/>
          </a:prstGeom>
          <a:noFill/>
        </p:spPr>
        <p:txBody>
          <a:bodyPr wrap="none" rtlCol="0">
            <a:spAutoFit/>
          </a:bodyPr>
          <a:lstStyle/>
          <a:p>
            <a:r>
              <a:rPr lang="en-GB" sz="3200" dirty="0">
                <a:solidFill>
                  <a:srgbClr val="0000FF"/>
                </a:solidFill>
              </a:rPr>
              <a:t>499</a:t>
            </a:r>
            <a:r>
              <a:rPr lang="en-GB" sz="3200" dirty="0">
                <a:solidFill>
                  <a:srgbClr val="FF0000"/>
                </a:solidFill>
              </a:rPr>
              <a:t>2</a:t>
            </a:r>
            <a:r>
              <a:rPr lang="en-GB" sz="3200" dirty="0">
                <a:solidFill>
                  <a:srgbClr val="0000FF"/>
                </a:solidFill>
              </a:rPr>
              <a:t>7</a:t>
            </a:r>
            <a:r>
              <a:rPr lang="en-GB" sz="3200" dirty="0">
                <a:solidFill>
                  <a:srgbClr val="FF0000"/>
                </a:solidFill>
              </a:rPr>
              <a:t>3</a:t>
            </a:r>
            <a:r>
              <a:rPr lang="en-GB" sz="3200" dirty="0">
                <a:solidFill>
                  <a:srgbClr val="0000FF"/>
                </a:solidFill>
              </a:rPr>
              <a:t>9</a:t>
            </a:r>
            <a:r>
              <a:rPr lang="en-GB" sz="3200" dirty="0">
                <a:solidFill>
                  <a:srgbClr val="FF0000"/>
                </a:solidFill>
              </a:rPr>
              <a:t>8</a:t>
            </a:r>
            <a:r>
              <a:rPr lang="en-GB" sz="3200" dirty="0">
                <a:solidFill>
                  <a:srgbClr val="0000FF"/>
                </a:solidFill>
              </a:rPr>
              <a:t>7</a:t>
            </a:r>
            <a:r>
              <a:rPr lang="en-GB" sz="3200" dirty="0">
                <a:solidFill>
                  <a:srgbClr val="FF0000"/>
                </a:solidFill>
              </a:rPr>
              <a:t>1</a:t>
            </a:r>
            <a:r>
              <a:rPr lang="en-GB" sz="3200" dirty="0">
                <a:solidFill>
                  <a:srgbClr val="0000FF"/>
                </a:solidFill>
              </a:rPr>
              <a:t>6</a:t>
            </a:r>
          </a:p>
        </p:txBody>
      </p:sp>
    </p:spTree>
    <p:extLst>
      <p:ext uri="{BB962C8B-B14F-4D97-AF65-F5344CB8AC3E}">
        <p14:creationId xmlns:p14="http://schemas.microsoft.com/office/powerpoint/2010/main" val="37536161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TotalTime>
  <Words>1531</Words>
  <Application>Microsoft Office PowerPoint</Application>
  <PresentationFormat>On-screen Show (4:3)</PresentationFormat>
  <Paragraphs>129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An Introduction to Algorithms - Validating Credit Card Numbers</vt:lpstr>
      <vt:lpstr>Introduction</vt:lpstr>
      <vt:lpstr>The Problem</vt:lpstr>
      <vt:lpstr>The Solution</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Programming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Checking Credit Card Numbers</dc:title>
  <dc:creator>peetm</dc:creator>
  <cp:lastModifiedBy>Marty Edwards</cp:lastModifiedBy>
  <cp:revision>25</cp:revision>
  <dcterms:created xsi:type="dcterms:W3CDTF">2014-02-18T12:35:09Z</dcterms:created>
  <dcterms:modified xsi:type="dcterms:W3CDTF">2020-04-20T09:20:58Z</dcterms:modified>
</cp:coreProperties>
</file>