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7" r:id="rId4"/>
    <p:sldId id="257" r:id="rId5"/>
    <p:sldId id="276" r:id="rId6"/>
    <p:sldId id="270" r:id="rId7"/>
    <p:sldId id="269" r:id="rId8"/>
    <p:sldId id="271" r:id="rId9"/>
    <p:sldId id="27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52" d="100"/>
          <a:sy n="52" d="100"/>
        </p:scale>
        <p:origin x="77"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B0BF-5946-4AC6-B4E4-E2D564DD5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25F2C1-2116-4114-A0A1-9A337D5A2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532F2-BD59-4E13-9744-9BBCADD58A67}"/>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5" name="Footer Placeholder 4">
            <a:extLst>
              <a:ext uri="{FF2B5EF4-FFF2-40B4-BE49-F238E27FC236}">
                <a16:creationId xmlns:a16="http://schemas.microsoft.com/office/drawing/2014/main" id="{FB3177EC-DFA1-43FA-A4A2-C54BE6656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07B4A-AFC1-407C-B454-FABCAF7AB338}"/>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406602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8D2A-155D-4AB2-BF08-9A805C20E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8F2D54-52AD-42B7-88B5-BB8F8DAFA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34DD7-5CA7-4E87-A42A-5947F6D4535A}"/>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5" name="Footer Placeholder 4">
            <a:extLst>
              <a:ext uri="{FF2B5EF4-FFF2-40B4-BE49-F238E27FC236}">
                <a16:creationId xmlns:a16="http://schemas.microsoft.com/office/drawing/2014/main" id="{A6562F80-E017-4C84-9DBF-76CB6B15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01251-6BBD-44BF-9ACC-A909705D3820}"/>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131092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789410-E2AF-4CE9-976A-E487351B4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E2038-F11A-4A06-8CBF-D1C116249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17BED-7E2D-4456-96B3-C8ACA6B361A1}"/>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5" name="Footer Placeholder 4">
            <a:extLst>
              <a:ext uri="{FF2B5EF4-FFF2-40B4-BE49-F238E27FC236}">
                <a16:creationId xmlns:a16="http://schemas.microsoft.com/office/drawing/2014/main" id="{6EFDCCCE-5DAD-477E-B7AB-0185544BB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0868A-B176-43B4-9A71-D8D4F1162982}"/>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377774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B7A3-83C6-48A4-9C10-02C2F867D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E8906-AC40-4D17-A790-807E2544E1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CBD8-437F-4B3F-AB3B-21BA3F69A440}"/>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5" name="Footer Placeholder 4">
            <a:extLst>
              <a:ext uri="{FF2B5EF4-FFF2-40B4-BE49-F238E27FC236}">
                <a16:creationId xmlns:a16="http://schemas.microsoft.com/office/drawing/2014/main" id="{3CF4255C-7F50-4718-BA73-390E4754B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7A827-2A02-4259-9B77-790B5AE2CE09}"/>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62043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9ADE-93F3-4A8D-BFEF-66D3EB2D4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EBF90-A847-4CB1-868E-5FC0E281F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629784-26CB-4B63-A422-D82C44D24E7C}"/>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5" name="Footer Placeholder 4">
            <a:extLst>
              <a:ext uri="{FF2B5EF4-FFF2-40B4-BE49-F238E27FC236}">
                <a16:creationId xmlns:a16="http://schemas.microsoft.com/office/drawing/2014/main" id="{AA7A626F-ACE2-41E1-8AF9-C780132EB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8C45D-F596-478A-BA8E-3320EF4A95AD}"/>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191018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6F3B-178B-408B-AD35-72883B812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E5B63A-F4EC-4A21-8C57-D761ACB1B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D98D2-F9B6-4E8C-8ACD-5CE45078B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50443F-997D-4F0B-92EE-512263D5B1E7}"/>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6" name="Footer Placeholder 5">
            <a:extLst>
              <a:ext uri="{FF2B5EF4-FFF2-40B4-BE49-F238E27FC236}">
                <a16:creationId xmlns:a16="http://schemas.microsoft.com/office/drawing/2014/main" id="{7296FA55-ACC5-4DD7-B723-39B363AA8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8EF5B-99E0-4C5D-A660-93FA859D92AE}"/>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44731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068D-33E4-4880-B0D8-CFEDA0775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FCC8D9-B22B-49BD-8939-252832C71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D3F8D5-D699-41BE-8564-4309F8EAA2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67FAB-BFD7-48C5-A4FF-EE43151E5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D5A978-EE5F-4BB4-8161-BC9926966C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239A2-17FA-4304-913A-B7ABEE4901B1}"/>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8" name="Footer Placeholder 7">
            <a:extLst>
              <a:ext uri="{FF2B5EF4-FFF2-40B4-BE49-F238E27FC236}">
                <a16:creationId xmlns:a16="http://schemas.microsoft.com/office/drawing/2014/main" id="{8158CC13-0A8B-4AFD-B3BC-B5A41A8E8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D30007-F61B-44A0-A294-5941573EF835}"/>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42207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A454-45A3-4FC4-8281-BADC85ADA4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F683A7-5D15-48FE-AE77-89376774C21F}"/>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4" name="Footer Placeholder 3">
            <a:extLst>
              <a:ext uri="{FF2B5EF4-FFF2-40B4-BE49-F238E27FC236}">
                <a16:creationId xmlns:a16="http://schemas.microsoft.com/office/drawing/2014/main" id="{6BE4140F-DC2B-4581-9044-30B990D70A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21E33-2AA7-4FAC-B460-2AD1BEFB9F9E}"/>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233401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4A8B8-A696-401B-9F00-1C32890CEBB5}"/>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3" name="Footer Placeholder 2">
            <a:extLst>
              <a:ext uri="{FF2B5EF4-FFF2-40B4-BE49-F238E27FC236}">
                <a16:creationId xmlns:a16="http://schemas.microsoft.com/office/drawing/2014/main" id="{6DE676DA-0207-4F2D-8EFF-2508BBD441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343A1-F622-4E2D-A5CA-A12C01C4CDD5}"/>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61631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52E4-2BFF-4DFD-B684-D3CCCAA51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58893-FAE8-44DA-A450-3E7653AA97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0CEE24-1F46-46C2-B239-1A5507BDC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9D766-8A67-4820-BE2B-2245C985FE9F}"/>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6" name="Footer Placeholder 5">
            <a:extLst>
              <a:ext uri="{FF2B5EF4-FFF2-40B4-BE49-F238E27FC236}">
                <a16:creationId xmlns:a16="http://schemas.microsoft.com/office/drawing/2014/main" id="{5EEB570E-25D8-4D2F-864C-AEEB2718C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7E806-8EE3-49E1-BAAB-8E0ACE62E1F0}"/>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50802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0EC5-A652-4024-9E2A-8944894C1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07CB5-AFE3-4CF4-9DAB-7A8A5BCC3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376BD7-657F-4E3F-AF80-561D853D9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33623-9EED-4238-8D93-50FF0FF36C91}"/>
              </a:ext>
            </a:extLst>
          </p:cNvPr>
          <p:cNvSpPr>
            <a:spLocks noGrp="1"/>
          </p:cNvSpPr>
          <p:nvPr>
            <p:ph type="dt" sz="half" idx="10"/>
          </p:nvPr>
        </p:nvSpPr>
        <p:spPr/>
        <p:txBody>
          <a:bodyPr/>
          <a:lstStyle/>
          <a:p>
            <a:fld id="{69CD7E16-AD25-4710-BBAE-E0F9EB32398F}" type="datetimeFigureOut">
              <a:rPr lang="en-US" smtClean="0"/>
              <a:t>1/20/2020</a:t>
            </a:fld>
            <a:endParaRPr lang="en-US"/>
          </a:p>
        </p:txBody>
      </p:sp>
      <p:sp>
        <p:nvSpPr>
          <p:cNvPr id="6" name="Footer Placeholder 5">
            <a:extLst>
              <a:ext uri="{FF2B5EF4-FFF2-40B4-BE49-F238E27FC236}">
                <a16:creationId xmlns:a16="http://schemas.microsoft.com/office/drawing/2014/main" id="{8822ECA6-04E8-46A1-A1C6-3E92E4D6F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859FB-B7C1-4729-9CA3-2662FAF62171}"/>
              </a:ext>
            </a:extLst>
          </p:cNvPr>
          <p:cNvSpPr>
            <a:spLocks noGrp="1"/>
          </p:cNvSpPr>
          <p:nvPr>
            <p:ph type="sldNum" sz="quarter" idx="12"/>
          </p:nvPr>
        </p:nvSpPr>
        <p:spPr/>
        <p:txBody>
          <a:bodyPr/>
          <a:lstStyle/>
          <a:p>
            <a:fld id="{C6BA625B-0201-4196-84A2-3D2E2860B1D3}" type="slidenum">
              <a:rPr lang="en-US" smtClean="0"/>
              <a:t>‹#›</a:t>
            </a:fld>
            <a:endParaRPr lang="en-US"/>
          </a:p>
        </p:txBody>
      </p:sp>
    </p:spTree>
    <p:extLst>
      <p:ext uri="{BB962C8B-B14F-4D97-AF65-F5344CB8AC3E}">
        <p14:creationId xmlns:p14="http://schemas.microsoft.com/office/powerpoint/2010/main" val="298589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1563F-33C9-40E2-BF91-3A4641BBB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47806F-BA43-4B80-A8BF-ED3422258D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6A84A-7D29-497C-833F-B92679A19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D7E16-AD25-4710-BBAE-E0F9EB32398F}" type="datetimeFigureOut">
              <a:rPr lang="en-US" smtClean="0"/>
              <a:t>1/20/2020</a:t>
            </a:fld>
            <a:endParaRPr lang="en-US"/>
          </a:p>
        </p:txBody>
      </p:sp>
      <p:sp>
        <p:nvSpPr>
          <p:cNvPr id="5" name="Footer Placeholder 4">
            <a:extLst>
              <a:ext uri="{FF2B5EF4-FFF2-40B4-BE49-F238E27FC236}">
                <a16:creationId xmlns:a16="http://schemas.microsoft.com/office/drawing/2014/main" id="{73D75FEC-F723-4DBC-ACEA-E5D9BE003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2D2DEF-10B8-464A-8179-D4172081A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A625B-0201-4196-84A2-3D2E2860B1D3}" type="slidenum">
              <a:rPr lang="en-US" smtClean="0"/>
              <a:t>‹#›</a:t>
            </a:fld>
            <a:endParaRPr lang="en-US"/>
          </a:p>
        </p:txBody>
      </p:sp>
    </p:spTree>
    <p:extLst>
      <p:ext uri="{BB962C8B-B14F-4D97-AF65-F5344CB8AC3E}">
        <p14:creationId xmlns:p14="http://schemas.microsoft.com/office/powerpoint/2010/main" val="392150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7D7231-72E9-4C18-A4B8-68A43A07A163}"/>
              </a:ext>
            </a:extLst>
          </p:cNvPr>
          <p:cNvGrpSpPr/>
          <p:nvPr/>
        </p:nvGrpSpPr>
        <p:grpSpPr>
          <a:xfrm>
            <a:off x="318736" y="188996"/>
            <a:ext cx="11448878" cy="6480007"/>
            <a:chOff x="371563" y="188994"/>
            <a:chExt cx="11448878" cy="6480007"/>
          </a:xfrm>
        </p:grpSpPr>
        <p:grpSp>
          <p:nvGrpSpPr>
            <p:cNvPr id="2" name="Group 1">
              <a:extLst>
                <a:ext uri="{FF2B5EF4-FFF2-40B4-BE49-F238E27FC236}">
                  <a16:creationId xmlns:a16="http://schemas.microsoft.com/office/drawing/2014/main" id="{AD557593-640B-4EF4-B0D0-54E07EAF7C4B}"/>
                </a:ext>
              </a:extLst>
            </p:cNvPr>
            <p:cNvGrpSpPr/>
            <p:nvPr/>
          </p:nvGrpSpPr>
          <p:grpSpPr>
            <a:xfrm rot="16200000">
              <a:off x="2856000" y="-2295443"/>
              <a:ext cx="6480003" cy="11448878"/>
              <a:chOff x="160505" y="376431"/>
              <a:chExt cx="6637095" cy="8969447"/>
            </a:xfrm>
          </p:grpSpPr>
          <p:sp>
            <p:nvSpPr>
              <p:cNvPr id="4" name="Rectangle 3">
                <a:extLst>
                  <a:ext uri="{FF2B5EF4-FFF2-40B4-BE49-F238E27FC236}">
                    <a16:creationId xmlns:a16="http://schemas.microsoft.com/office/drawing/2014/main" id="{A0B2AE7B-263A-4B23-81FD-2F8EC5BA265F}"/>
                  </a:ext>
                </a:extLst>
              </p:cNvPr>
              <p:cNvSpPr/>
              <p:nvPr/>
            </p:nvSpPr>
            <p:spPr>
              <a:xfrm>
                <a:off x="2418959" y="376431"/>
                <a:ext cx="4378640" cy="3384437"/>
              </a:xfrm>
              <a:prstGeom prst="rect">
                <a:avLst/>
              </a:prstGeom>
              <a:solidFill>
                <a:srgbClr val="4F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39F0888-6F46-44F8-B15A-D473DF34C661}"/>
                  </a:ext>
                </a:extLst>
              </p:cNvPr>
              <p:cNvSpPr/>
              <p:nvPr/>
            </p:nvSpPr>
            <p:spPr>
              <a:xfrm>
                <a:off x="160505" y="4758004"/>
                <a:ext cx="2110339" cy="2745331"/>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305"/>
                  </a:solidFill>
                </a:endParaRPr>
              </a:p>
            </p:txBody>
          </p:sp>
          <p:sp>
            <p:nvSpPr>
              <p:cNvPr id="6" name="Rectangle 5">
                <a:extLst>
                  <a:ext uri="{FF2B5EF4-FFF2-40B4-BE49-F238E27FC236}">
                    <a16:creationId xmlns:a16="http://schemas.microsoft.com/office/drawing/2014/main" id="{77E8810C-A984-4C4A-BEB5-54076E190B86}"/>
                  </a:ext>
                </a:extLst>
              </p:cNvPr>
              <p:cNvSpPr/>
              <p:nvPr/>
            </p:nvSpPr>
            <p:spPr>
              <a:xfrm>
                <a:off x="4731331" y="7624766"/>
                <a:ext cx="2066266" cy="1721112"/>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9AE5E0C-CEB1-4560-BFD7-6C1185D0E087}"/>
                  </a:ext>
                </a:extLst>
              </p:cNvPr>
              <p:cNvSpPr/>
              <p:nvPr/>
            </p:nvSpPr>
            <p:spPr>
              <a:xfrm>
                <a:off x="4731331" y="5753883"/>
                <a:ext cx="2066266" cy="1721112"/>
              </a:xfrm>
              <a:prstGeom prst="rect">
                <a:avLst/>
              </a:prstGeom>
              <a:solidFill>
                <a:srgbClr val="00BFBD"/>
              </a:solidFill>
              <a:ln>
                <a:solidFill>
                  <a:srgbClr val="00B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42A878-D17B-48AF-A72B-10E462474459}"/>
                  </a:ext>
                </a:extLst>
              </p:cNvPr>
              <p:cNvSpPr/>
              <p:nvPr/>
            </p:nvSpPr>
            <p:spPr>
              <a:xfrm>
                <a:off x="4731331" y="3908508"/>
                <a:ext cx="2066269" cy="1707141"/>
              </a:xfrm>
              <a:prstGeom prst="rect">
                <a:avLst/>
              </a:prstGeom>
              <a:solidFill>
                <a:srgbClr val="8C2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0862D5-DFE7-4AFD-87D8-701594E36773}"/>
                  </a:ext>
                </a:extLst>
              </p:cNvPr>
              <p:cNvSpPr/>
              <p:nvPr/>
            </p:nvSpPr>
            <p:spPr>
              <a:xfrm>
                <a:off x="165472" y="376432"/>
                <a:ext cx="2105400" cy="4243812"/>
              </a:xfrm>
              <a:prstGeom prst="rect">
                <a:avLst/>
              </a:prstGeom>
              <a:solidFill>
                <a:srgbClr val="00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AE754D0-5DA2-4C64-88F0-C55BAE1E59F8}"/>
                </a:ext>
              </a:extLst>
            </p:cNvPr>
            <p:cNvSpPr/>
            <p:nvPr/>
          </p:nvSpPr>
          <p:spPr>
            <a:xfrm rot="16200000">
              <a:off x="7312886" y="-43550"/>
              <a:ext cx="2070000" cy="6945101"/>
            </a:xfrm>
            <a:prstGeom prst="rect">
              <a:avLst/>
            </a:prstGeom>
            <a:solidFill>
              <a:srgbClr val="4F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A71EBA-D10A-41AD-9930-59BB59554300}"/>
                </a:ext>
              </a:extLst>
            </p:cNvPr>
            <p:cNvSpPr/>
            <p:nvPr/>
          </p:nvSpPr>
          <p:spPr>
            <a:xfrm rot="16200000">
              <a:off x="9703956" y="4552521"/>
              <a:ext cx="2060390" cy="2172570"/>
            </a:xfrm>
            <a:prstGeom prst="rect">
              <a:avLst/>
            </a:prstGeom>
            <a:solidFill>
              <a:srgbClr val="00BFBD"/>
            </a:solidFill>
            <a:ln>
              <a:solidFill>
                <a:srgbClr val="00B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F7BFB7-0835-4A9C-A1E1-E916D2FC3676}"/>
                </a:ext>
              </a:extLst>
            </p:cNvPr>
            <p:cNvSpPr/>
            <p:nvPr/>
          </p:nvSpPr>
          <p:spPr>
            <a:xfrm>
              <a:off x="473588" y="234149"/>
              <a:ext cx="4572055" cy="4661148"/>
            </a:xfrm>
            <a:prstGeom prst="rect">
              <a:avLst/>
            </a:prstGeom>
          </p:spPr>
          <p:txBody>
            <a:bodyPr wrap="square">
              <a:spAutoFit/>
            </a:bodyPr>
            <a:lstStyle/>
            <a:p>
              <a:pPr>
                <a:lnSpc>
                  <a:spcPct val="150000"/>
                </a:lnSpc>
              </a:pPr>
              <a:r>
                <a:rPr lang="en-US" sz="4400" cap="all" dirty="0">
                  <a:solidFill>
                    <a:srgbClr val="FFFFFF"/>
                  </a:solidFill>
                  <a:latin typeface="Arial Black" panose="020B0A04020102020204" pitchFamily="34" charset="0"/>
                </a:rPr>
                <a:t>Spirit</a:t>
              </a:r>
              <a:r>
                <a:rPr lang="en-US" sz="4400" cap="all" dirty="0">
                  <a:solidFill>
                    <a:schemeClr val="bg1"/>
                  </a:solidFill>
                  <a:latin typeface="Arial Black" panose="020B0A04020102020204" pitchFamily="34" charset="0"/>
                </a:rPr>
                <a:t> of</a:t>
              </a:r>
            </a:p>
            <a:p>
              <a:pPr>
                <a:lnSpc>
                  <a:spcPct val="150000"/>
                </a:lnSpc>
              </a:pPr>
              <a:r>
                <a:rPr lang="en-US" sz="4400" cap="all" dirty="0">
                  <a:solidFill>
                    <a:schemeClr val="bg1"/>
                  </a:solidFill>
                  <a:latin typeface="Arial Black" panose="020B0A04020102020204" pitchFamily="34" charset="0"/>
                </a:rPr>
                <a:t>Innovation</a:t>
              </a:r>
            </a:p>
            <a:p>
              <a:pPr>
                <a:lnSpc>
                  <a:spcPct val="150000"/>
                </a:lnSpc>
              </a:pPr>
              <a:endParaRPr lang="en-US" sz="1400" cap="all" dirty="0">
                <a:solidFill>
                  <a:schemeClr val="bg1"/>
                </a:solidFill>
                <a:latin typeface="Arial Black" panose="020B0A04020102020204" pitchFamily="34" charset="0"/>
              </a:endParaRPr>
            </a:p>
            <a:p>
              <a:pPr>
                <a:lnSpc>
                  <a:spcPct val="150000"/>
                </a:lnSpc>
              </a:pPr>
              <a:endParaRPr lang="en-US" sz="1400" cap="all" dirty="0">
                <a:solidFill>
                  <a:schemeClr val="bg1"/>
                </a:solidFill>
                <a:latin typeface="Arial Black" panose="020B0A04020102020204" pitchFamily="34" charset="0"/>
              </a:endParaRPr>
            </a:p>
            <a:p>
              <a:pPr>
                <a:lnSpc>
                  <a:spcPct val="150000"/>
                </a:lnSpc>
              </a:pPr>
              <a:r>
                <a:rPr lang="en-US" sz="3200" cap="all" dirty="0">
                  <a:solidFill>
                    <a:schemeClr val="bg1"/>
                  </a:solidFill>
                  <a:latin typeface="Arial Black" panose="020B0A04020102020204" pitchFamily="34" charset="0"/>
                </a:rPr>
                <a:t>STEAM</a:t>
              </a:r>
            </a:p>
            <a:p>
              <a:pPr>
                <a:lnSpc>
                  <a:spcPct val="150000"/>
                </a:lnSpc>
              </a:pPr>
              <a:r>
                <a:rPr lang="en-US" sz="3200" cap="all" dirty="0">
                  <a:solidFill>
                    <a:schemeClr val="bg1"/>
                  </a:solidFill>
                  <a:latin typeface="Arial Black" panose="020B0A04020102020204" pitchFamily="34" charset="0"/>
                </a:rPr>
                <a:t>RESOURCES</a:t>
              </a:r>
            </a:p>
            <a:p>
              <a:pPr>
                <a:lnSpc>
                  <a:spcPct val="150000"/>
                </a:lnSpc>
              </a:pPr>
              <a:endParaRPr lang="en-US" sz="2000" cap="all" dirty="0">
                <a:solidFill>
                  <a:schemeClr val="bg1"/>
                </a:solidFill>
                <a:latin typeface="Arial Black" panose="020B0A04020102020204" pitchFamily="34" charset="0"/>
              </a:endParaRPr>
            </a:p>
          </p:txBody>
        </p:sp>
        <p:pic>
          <p:nvPicPr>
            <p:cNvPr id="13" name="Picture 12">
              <a:extLst>
                <a:ext uri="{FF2B5EF4-FFF2-40B4-BE49-F238E27FC236}">
                  <a16:creationId xmlns:a16="http://schemas.microsoft.com/office/drawing/2014/main" id="{9AB49357-6D33-4E03-8403-7EA1C2175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347" y="4806345"/>
              <a:ext cx="1826634" cy="1611836"/>
            </a:xfrm>
            <a:prstGeom prst="rect">
              <a:avLst/>
            </a:prstGeom>
          </p:spPr>
        </p:pic>
        <p:pic>
          <p:nvPicPr>
            <p:cNvPr id="14" name="Picture 13">
              <a:extLst>
                <a:ext uri="{FF2B5EF4-FFF2-40B4-BE49-F238E27FC236}">
                  <a16:creationId xmlns:a16="http://schemas.microsoft.com/office/drawing/2014/main" id="{8A5A49F2-E104-4358-BE68-3A74FC613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62" y="4708674"/>
              <a:ext cx="1844274" cy="1844274"/>
            </a:xfrm>
            <a:prstGeom prst="rect">
              <a:avLst/>
            </a:prstGeom>
          </p:spPr>
        </p:pic>
        <p:pic>
          <p:nvPicPr>
            <p:cNvPr id="15" name="Picture 14">
              <a:extLst>
                <a:ext uri="{FF2B5EF4-FFF2-40B4-BE49-F238E27FC236}">
                  <a16:creationId xmlns:a16="http://schemas.microsoft.com/office/drawing/2014/main" id="{9E3BDE7C-0F37-424F-971F-43B6638A8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6210">
              <a:off x="4932142" y="429561"/>
              <a:ext cx="2020520" cy="1442383"/>
            </a:xfrm>
            <a:prstGeom prst="rect">
              <a:avLst/>
            </a:prstGeom>
          </p:spPr>
        </p:pic>
        <p:grpSp>
          <p:nvGrpSpPr>
            <p:cNvPr id="16" name="Group 15">
              <a:extLst>
                <a:ext uri="{FF2B5EF4-FFF2-40B4-BE49-F238E27FC236}">
                  <a16:creationId xmlns:a16="http://schemas.microsoft.com/office/drawing/2014/main" id="{1528699E-DAB5-46EF-840D-E32051697BC0}"/>
                </a:ext>
              </a:extLst>
            </p:cNvPr>
            <p:cNvGrpSpPr/>
            <p:nvPr/>
          </p:nvGrpSpPr>
          <p:grpSpPr>
            <a:xfrm>
              <a:off x="7134577" y="318280"/>
              <a:ext cx="2141562" cy="1780837"/>
              <a:chOff x="7223173" y="2565104"/>
              <a:chExt cx="2141562" cy="1780837"/>
            </a:xfrm>
          </p:grpSpPr>
          <p:pic>
            <p:nvPicPr>
              <p:cNvPr id="17" name="Picture 16">
                <a:extLst>
                  <a:ext uri="{FF2B5EF4-FFF2-40B4-BE49-F238E27FC236}">
                    <a16:creationId xmlns:a16="http://schemas.microsoft.com/office/drawing/2014/main" id="{B5475194-674A-4BF2-8FE5-AB29CF455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08834" y="2565104"/>
                <a:ext cx="890419" cy="1780837"/>
              </a:xfrm>
              <a:prstGeom prst="rect">
                <a:avLst/>
              </a:prstGeom>
            </p:spPr>
          </p:pic>
          <p:pic>
            <p:nvPicPr>
              <p:cNvPr id="18" name="Picture 17">
                <a:extLst>
                  <a:ext uri="{FF2B5EF4-FFF2-40B4-BE49-F238E27FC236}">
                    <a16:creationId xmlns:a16="http://schemas.microsoft.com/office/drawing/2014/main" id="{374BEE79-6219-4299-A895-556E9CD232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079652">
                <a:off x="7207285" y="2874373"/>
                <a:ext cx="1479088" cy="1447311"/>
              </a:xfrm>
              <a:prstGeom prst="rect">
                <a:avLst/>
              </a:prstGeom>
            </p:spPr>
          </p:pic>
          <p:pic>
            <p:nvPicPr>
              <p:cNvPr id="19" name="Picture 18">
                <a:extLst>
                  <a:ext uri="{FF2B5EF4-FFF2-40B4-BE49-F238E27FC236}">
                    <a16:creationId xmlns:a16="http://schemas.microsoft.com/office/drawing/2014/main" id="{EEBE10D8-45C5-40B9-B7CC-D1CB08DA66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180510">
                <a:off x="8082391" y="3028074"/>
                <a:ext cx="1709792" cy="854896"/>
              </a:xfrm>
              <a:prstGeom prst="rect">
                <a:avLst/>
              </a:prstGeom>
            </p:spPr>
          </p:pic>
        </p:grpSp>
        <p:pic>
          <p:nvPicPr>
            <p:cNvPr id="20" name="Picture 19">
              <a:extLst>
                <a:ext uri="{FF2B5EF4-FFF2-40B4-BE49-F238E27FC236}">
                  <a16:creationId xmlns:a16="http://schemas.microsoft.com/office/drawing/2014/main" id="{0084B82F-963A-41EE-8457-14E4D3AA84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3167" y="316517"/>
              <a:ext cx="1634538" cy="1811436"/>
            </a:xfrm>
            <a:prstGeom prst="rect">
              <a:avLst/>
            </a:prstGeom>
          </p:spPr>
        </p:pic>
        <p:sp>
          <p:nvSpPr>
            <p:cNvPr id="26" name="TextBox 25">
              <a:extLst>
                <a:ext uri="{FF2B5EF4-FFF2-40B4-BE49-F238E27FC236}">
                  <a16:creationId xmlns:a16="http://schemas.microsoft.com/office/drawing/2014/main" id="{A5C1E9E4-0326-4621-B815-03573AEC352C}"/>
                </a:ext>
              </a:extLst>
            </p:cNvPr>
            <p:cNvSpPr txBox="1"/>
            <p:nvPr/>
          </p:nvSpPr>
          <p:spPr>
            <a:xfrm>
              <a:off x="4542015" y="2497617"/>
              <a:ext cx="7095187" cy="2585323"/>
            </a:xfrm>
            <a:prstGeom prst="rect">
              <a:avLst/>
            </a:prstGeom>
            <a:noFill/>
          </p:spPr>
          <p:txBody>
            <a:bodyPr wrap="square" rtlCol="0">
              <a:spAutoFit/>
            </a:bodyPr>
            <a:lstStyle/>
            <a:p>
              <a:pPr algn="r"/>
              <a:r>
                <a:rPr lang="en-GB" sz="2400" dirty="0">
                  <a:solidFill>
                    <a:schemeClr val="bg1"/>
                  </a:solidFill>
                  <a:latin typeface="Arial Black" panose="020B0A04020102020204" pitchFamily="34" charset="0"/>
                </a:rPr>
                <a:t>Spirit of Innovation</a:t>
              </a:r>
            </a:p>
            <a:p>
              <a:pPr algn="r"/>
              <a:endParaRPr lang="en-GB" sz="2400" dirty="0">
                <a:solidFill>
                  <a:schemeClr val="bg1"/>
                </a:solidFill>
                <a:latin typeface="Arial Black" panose="020B0A04020102020204" pitchFamily="34" charset="0"/>
              </a:endParaRPr>
            </a:p>
            <a:p>
              <a:pPr algn="r"/>
              <a:r>
                <a:rPr lang="en-GB" sz="2400" dirty="0">
                  <a:solidFill>
                    <a:schemeClr val="bg1"/>
                  </a:solidFill>
                  <a:latin typeface="Arial Black" panose="020B0A04020102020204" pitchFamily="34" charset="0"/>
                </a:rPr>
                <a:t>Year Six</a:t>
              </a:r>
            </a:p>
            <a:p>
              <a:pPr algn="r"/>
              <a:endParaRPr lang="en-GB" sz="2400" dirty="0">
                <a:solidFill>
                  <a:schemeClr val="bg1"/>
                </a:solidFill>
                <a:latin typeface="Arial Black" panose="020B0A04020102020204" pitchFamily="34" charset="0"/>
              </a:endParaRPr>
            </a:p>
            <a:p>
              <a:pPr algn="r"/>
              <a:r>
                <a:rPr lang="en-GB" sz="2400" dirty="0">
                  <a:solidFill>
                    <a:schemeClr val="bg1"/>
                  </a:solidFill>
                  <a:latin typeface="Arial Black" panose="020B0A04020102020204" pitchFamily="34" charset="0"/>
                </a:rPr>
                <a:t>PowerPoint– Batteries &amp; Powertrains</a:t>
              </a:r>
            </a:p>
            <a:p>
              <a:pPr algn="r"/>
              <a:endParaRPr lang="en-GB" sz="1400" dirty="0">
                <a:solidFill>
                  <a:schemeClr val="bg1"/>
                </a:solidFill>
                <a:latin typeface="Arial Black" panose="020B0A04020102020204" pitchFamily="34" charset="0"/>
              </a:endParaRPr>
            </a:p>
            <a:p>
              <a:pPr algn="r"/>
              <a:endParaRPr lang="en-US" sz="2800" dirty="0">
                <a:solidFill>
                  <a:schemeClr val="bg1"/>
                </a:solidFill>
                <a:latin typeface="Arial Black" panose="020B0A04020102020204" pitchFamily="34" charset="0"/>
              </a:endParaRPr>
            </a:p>
          </p:txBody>
        </p:sp>
        <p:pic>
          <p:nvPicPr>
            <p:cNvPr id="22" name="Picture 21">
              <a:extLst>
                <a:ext uri="{FF2B5EF4-FFF2-40B4-BE49-F238E27FC236}">
                  <a16:creationId xmlns:a16="http://schemas.microsoft.com/office/drawing/2014/main" id="{ECB3AA4D-DA45-4ED0-8698-873069117A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247" y="5145984"/>
              <a:ext cx="5025667" cy="976032"/>
            </a:xfrm>
            <a:prstGeom prst="rect">
              <a:avLst/>
            </a:prstGeom>
          </p:spPr>
        </p:pic>
      </p:grpSp>
      <p:cxnSp>
        <p:nvCxnSpPr>
          <p:cNvPr id="23" name="Straight Connector 22">
            <a:extLst>
              <a:ext uri="{FF2B5EF4-FFF2-40B4-BE49-F238E27FC236}">
                <a16:creationId xmlns:a16="http://schemas.microsoft.com/office/drawing/2014/main" id="{B2D8F1B6-DAEF-4452-8A6C-05AF5DB529F5}"/>
              </a:ext>
            </a:extLst>
          </p:cNvPr>
          <p:cNvCxnSpPr>
            <a:cxnSpLocks/>
          </p:cNvCxnSpPr>
          <p:nvPr/>
        </p:nvCxnSpPr>
        <p:spPr>
          <a:xfrm>
            <a:off x="7735280" y="1629423"/>
            <a:ext cx="390429" cy="0"/>
          </a:xfrm>
          <a:prstGeom prst="line">
            <a:avLst/>
          </a:prstGeom>
          <a:ln w="28575">
            <a:solidFill>
              <a:srgbClr val="00BFB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FA05AF-8F27-4A19-8CA7-5849118CCE6B}"/>
              </a:ext>
            </a:extLst>
          </p:cNvPr>
          <p:cNvCxnSpPr>
            <a:cxnSpLocks/>
          </p:cNvCxnSpPr>
          <p:nvPr/>
        </p:nvCxnSpPr>
        <p:spPr>
          <a:xfrm>
            <a:off x="7735280" y="1684036"/>
            <a:ext cx="398380" cy="0"/>
          </a:xfrm>
          <a:prstGeom prst="line">
            <a:avLst/>
          </a:prstGeom>
          <a:ln>
            <a:solidFill>
              <a:srgbClr val="00BF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49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FC23EC-302E-46E7-B0BB-B63CF150B6A3}"/>
              </a:ext>
            </a:extLst>
          </p:cNvPr>
          <p:cNvSpPr txBox="1"/>
          <p:nvPr/>
        </p:nvSpPr>
        <p:spPr>
          <a:xfrm>
            <a:off x="4569311" y="4425727"/>
            <a:ext cx="3380284" cy="300082"/>
          </a:xfrm>
          <a:prstGeom prst="rect">
            <a:avLst/>
          </a:prstGeom>
          <a:noFill/>
        </p:spPr>
        <p:txBody>
          <a:bodyPr wrap="none" rtlCol="0">
            <a:spAutoFit/>
          </a:bodyPr>
          <a:lstStyle/>
          <a:p>
            <a:r>
              <a:rPr lang="en-GB" sz="1350" dirty="0"/>
              <a:t>These resources have been brought to you by</a:t>
            </a:r>
            <a:endParaRPr lang="en-US" sz="1350" dirty="0"/>
          </a:p>
        </p:txBody>
      </p:sp>
      <p:pic>
        <p:nvPicPr>
          <p:cNvPr id="3" name="Picture 2">
            <a:extLst>
              <a:ext uri="{FF2B5EF4-FFF2-40B4-BE49-F238E27FC236}">
                <a16:creationId xmlns:a16="http://schemas.microsoft.com/office/drawing/2014/main" id="{BE44DA80-325D-4027-8C23-C52D3BF94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730" y="4725810"/>
            <a:ext cx="4165644" cy="1554595"/>
          </a:xfrm>
          <a:prstGeom prst="rect">
            <a:avLst/>
          </a:prstGeom>
        </p:spPr>
      </p:pic>
      <p:sp>
        <p:nvSpPr>
          <p:cNvPr id="4" name="Rectangle 3">
            <a:extLst>
              <a:ext uri="{FF2B5EF4-FFF2-40B4-BE49-F238E27FC236}">
                <a16:creationId xmlns:a16="http://schemas.microsoft.com/office/drawing/2014/main" id="{D3F017C6-0F1D-44F9-9030-9E8E7C83C4BB}"/>
              </a:ext>
            </a:extLst>
          </p:cNvPr>
          <p:cNvSpPr/>
          <p:nvPr/>
        </p:nvSpPr>
        <p:spPr>
          <a:xfrm>
            <a:off x="1852411" y="521280"/>
            <a:ext cx="8484164" cy="5829748"/>
          </a:xfrm>
          <a:prstGeom prst="rect">
            <a:avLst/>
          </a:prstGeom>
          <a:noFill/>
          <a:ln w="38100">
            <a:solidFill>
              <a:srgbClr val="1006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 name="Picture 5">
            <a:extLst>
              <a:ext uri="{FF2B5EF4-FFF2-40B4-BE49-F238E27FC236}">
                <a16:creationId xmlns:a16="http://schemas.microsoft.com/office/drawing/2014/main" id="{A53FC08D-8549-427B-85B9-763520423FB2}"/>
              </a:ext>
            </a:extLst>
          </p:cNvPr>
          <p:cNvPicPr>
            <a:picLocks noChangeAspect="1"/>
          </p:cNvPicPr>
          <p:nvPr/>
        </p:nvPicPr>
        <p:blipFill>
          <a:blip r:embed="rId3"/>
          <a:stretch>
            <a:fillRect/>
          </a:stretch>
        </p:blipFill>
        <p:spPr>
          <a:xfrm>
            <a:off x="3527127" y="1302593"/>
            <a:ext cx="5137746" cy="2995831"/>
          </a:xfrm>
          <a:prstGeom prst="rect">
            <a:avLst/>
          </a:prstGeom>
        </p:spPr>
      </p:pic>
    </p:spTree>
    <p:extLst>
      <p:ext uri="{BB962C8B-B14F-4D97-AF65-F5344CB8AC3E}">
        <p14:creationId xmlns:p14="http://schemas.microsoft.com/office/powerpoint/2010/main" val="103515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780CAF-73FB-4EE0-AFE0-0972F9666137}"/>
              </a:ext>
            </a:extLst>
          </p:cNvPr>
          <p:cNvSpPr txBox="1"/>
          <p:nvPr/>
        </p:nvSpPr>
        <p:spPr>
          <a:xfrm>
            <a:off x="4653767" y="1065197"/>
            <a:ext cx="3282694" cy="707886"/>
          </a:xfrm>
          <a:prstGeom prst="rect">
            <a:avLst/>
          </a:prstGeom>
          <a:noFill/>
        </p:spPr>
        <p:txBody>
          <a:bodyPr wrap="none" rtlCol="0">
            <a:spAutoFit/>
          </a:bodyPr>
          <a:lstStyle/>
          <a:p>
            <a:r>
              <a:rPr lang="en-GB" sz="4000" dirty="0"/>
              <a:t>Energy Density</a:t>
            </a:r>
            <a:endParaRPr lang="en-US" sz="4000" dirty="0"/>
          </a:p>
        </p:txBody>
      </p:sp>
      <p:pic>
        <p:nvPicPr>
          <p:cNvPr id="6" name="Picture 5">
            <a:extLst>
              <a:ext uri="{FF2B5EF4-FFF2-40B4-BE49-F238E27FC236}">
                <a16:creationId xmlns:a16="http://schemas.microsoft.com/office/drawing/2014/main" id="{6F4C21B2-05D0-4DD9-9F73-128AE2B315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123988" y="2557763"/>
            <a:ext cx="2179181" cy="3613150"/>
          </a:xfrm>
          <a:prstGeom prst="rect">
            <a:avLst/>
          </a:prstGeom>
        </p:spPr>
      </p:pic>
      <p:sp>
        <p:nvSpPr>
          <p:cNvPr id="7" name="Rectangle: Rounded Corners 6">
            <a:extLst>
              <a:ext uri="{FF2B5EF4-FFF2-40B4-BE49-F238E27FC236}">
                <a16:creationId xmlns:a16="http://schemas.microsoft.com/office/drawing/2014/main" id="{0EB9D844-2FB0-4C70-B9A7-B146B3E84117}"/>
              </a:ext>
            </a:extLst>
          </p:cNvPr>
          <p:cNvSpPr/>
          <p:nvPr/>
        </p:nvSpPr>
        <p:spPr>
          <a:xfrm>
            <a:off x="1199372" y="4364338"/>
            <a:ext cx="2028415" cy="1785179"/>
          </a:xfrm>
          <a:custGeom>
            <a:avLst/>
            <a:gdLst>
              <a:gd name="connsiteX0" fmla="*/ 0 w 2051050"/>
              <a:gd name="connsiteY0" fmla="*/ 341849 h 2120900"/>
              <a:gd name="connsiteX1" fmla="*/ 341849 w 2051050"/>
              <a:gd name="connsiteY1" fmla="*/ 0 h 2120900"/>
              <a:gd name="connsiteX2" fmla="*/ 1709201 w 2051050"/>
              <a:gd name="connsiteY2" fmla="*/ 0 h 2120900"/>
              <a:gd name="connsiteX3" fmla="*/ 2051050 w 2051050"/>
              <a:gd name="connsiteY3" fmla="*/ 341849 h 2120900"/>
              <a:gd name="connsiteX4" fmla="*/ 2051050 w 2051050"/>
              <a:gd name="connsiteY4" fmla="*/ 1779051 h 2120900"/>
              <a:gd name="connsiteX5" fmla="*/ 1709201 w 2051050"/>
              <a:gd name="connsiteY5" fmla="*/ 2120900 h 2120900"/>
              <a:gd name="connsiteX6" fmla="*/ 341849 w 2051050"/>
              <a:gd name="connsiteY6" fmla="*/ 2120900 h 2120900"/>
              <a:gd name="connsiteX7" fmla="*/ 0 w 2051050"/>
              <a:gd name="connsiteY7" fmla="*/ 1779051 h 2120900"/>
              <a:gd name="connsiteX8" fmla="*/ 0 w 2051050"/>
              <a:gd name="connsiteY8" fmla="*/ 341849 h 2120900"/>
              <a:gd name="connsiteX0" fmla="*/ 2292 w 2053342"/>
              <a:gd name="connsiteY0" fmla="*/ 355497 h 2134548"/>
              <a:gd name="connsiteX1" fmla="*/ 157622 w 2053342"/>
              <a:gd name="connsiteY1" fmla="*/ 0 h 2134548"/>
              <a:gd name="connsiteX2" fmla="*/ 1711493 w 2053342"/>
              <a:gd name="connsiteY2" fmla="*/ 13648 h 2134548"/>
              <a:gd name="connsiteX3" fmla="*/ 2053342 w 2053342"/>
              <a:gd name="connsiteY3" fmla="*/ 355497 h 2134548"/>
              <a:gd name="connsiteX4" fmla="*/ 2053342 w 2053342"/>
              <a:gd name="connsiteY4" fmla="*/ 1792699 h 2134548"/>
              <a:gd name="connsiteX5" fmla="*/ 1711493 w 2053342"/>
              <a:gd name="connsiteY5" fmla="*/ 2134548 h 2134548"/>
              <a:gd name="connsiteX6" fmla="*/ 344141 w 2053342"/>
              <a:gd name="connsiteY6" fmla="*/ 2134548 h 2134548"/>
              <a:gd name="connsiteX7" fmla="*/ 2292 w 2053342"/>
              <a:gd name="connsiteY7" fmla="*/ 1792699 h 2134548"/>
              <a:gd name="connsiteX8" fmla="*/ 2292 w 2053342"/>
              <a:gd name="connsiteY8" fmla="*/ 355497 h 2134548"/>
              <a:gd name="connsiteX0" fmla="*/ 2292 w 2056475"/>
              <a:gd name="connsiteY0" fmla="*/ 355497 h 2134548"/>
              <a:gd name="connsiteX1" fmla="*/ 157622 w 2056475"/>
              <a:gd name="connsiteY1" fmla="*/ 0 h 2134548"/>
              <a:gd name="connsiteX2" fmla="*/ 1902561 w 2056475"/>
              <a:gd name="connsiteY2" fmla="*/ 27296 h 2134548"/>
              <a:gd name="connsiteX3" fmla="*/ 2053342 w 2056475"/>
              <a:gd name="connsiteY3" fmla="*/ 355497 h 2134548"/>
              <a:gd name="connsiteX4" fmla="*/ 2053342 w 2056475"/>
              <a:gd name="connsiteY4" fmla="*/ 1792699 h 2134548"/>
              <a:gd name="connsiteX5" fmla="*/ 1711493 w 2056475"/>
              <a:gd name="connsiteY5" fmla="*/ 2134548 h 2134548"/>
              <a:gd name="connsiteX6" fmla="*/ 344141 w 2056475"/>
              <a:gd name="connsiteY6" fmla="*/ 2134548 h 2134548"/>
              <a:gd name="connsiteX7" fmla="*/ 2292 w 2056475"/>
              <a:gd name="connsiteY7" fmla="*/ 1792699 h 2134548"/>
              <a:gd name="connsiteX8" fmla="*/ 2292 w 2056475"/>
              <a:gd name="connsiteY8" fmla="*/ 355497 h 2134548"/>
              <a:gd name="connsiteX0" fmla="*/ 2292 w 2056475"/>
              <a:gd name="connsiteY0" fmla="*/ 355497 h 2375658"/>
              <a:gd name="connsiteX1" fmla="*/ 157622 w 2056475"/>
              <a:gd name="connsiteY1" fmla="*/ 0 h 2375658"/>
              <a:gd name="connsiteX2" fmla="*/ 1902561 w 2056475"/>
              <a:gd name="connsiteY2" fmla="*/ 27296 h 2375658"/>
              <a:gd name="connsiteX3" fmla="*/ 2053342 w 2056475"/>
              <a:gd name="connsiteY3" fmla="*/ 355497 h 2375658"/>
              <a:gd name="connsiteX4" fmla="*/ 2053342 w 2056475"/>
              <a:gd name="connsiteY4" fmla="*/ 1792699 h 2375658"/>
              <a:gd name="connsiteX5" fmla="*/ 1711493 w 2056475"/>
              <a:gd name="connsiteY5" fmla="*/ 2134548 h 2375658"/>
              <a:gd name="connsiteX6" fmla="*/ 471521 w 2056475"/>
              <a:gd name="connsiteY6" fmla="*/ 2375658 h 2375658"/>
              <a:gd name="connsiteX7" fmla="*/ 2292 w 2056475"/>
              <a:gd name="connsiteY7" fmla="*/ 1792699 h 2375658"/>
              <a:gd name="connsiteX8" fmla="*/ 2292 w 2056475"/>
              <a:gd name="connsiteY8" fmla="*/ 355497 h 2375658"/>
              <a:gd name="connsiteX0" fmla="*/ 2292 w 2056475"/>
              <a:gd name="connsiteY0" fmla="*/ 355497 h 2380207"/>
              <a:gd name="connsiteX1" fmla="*/ 157622 w 2056475"/>
              <a:gd name="connsiteY1" fmla="*/ 0 h 2380207"/>
              <a:gd name="connsiteX2" fmla="*/ 1902561 w 2056475"/>
              <a:gd name="connsiteY2" fmla="*/ 27296 h 2380207"/>
              <a:gd name="connsiteX3" fmla="*/ 2053342 w 2056475"/>
              <a:gd name="connsiteY3" fmla="*/ 355497 h 2380207"/>
              <a:gd name="connsiteX4" fmla="*/ 2053342 w 2056475"/>
              <a:gd name="connsiteY4" fmla="*/ 1792699 h 2380207"/>
              <a:gd name="connsiteX5" fmla="*/ 1656902 w 2056475"/>
              <a:gd name="connsiteY5" fmla="*/ 2380207 h 2380207"/>
              <a:gd name="connsiteX6" fmla="*/ 471521 w 2056475"/>
              <a:gd name="connsiteY6" fmla="*/ 2375658 h 2380207"/>
              <a:gd name="connsiteX7" fmla="*/ 2292 w 2056475"/>
              <a:gd name="connsiteY7" fmla="*/ 1792699 h 2380207"/>
              <a:gd name="connsiteX8" fmla="*/ 2292 w 2056475"/>
              <a:gd name="connsiteY8" fmla="*/ 355497 h 2380207"/>
              <a:gd name="connsiteX0" fmla="*/ 2292 w 2056475"/>
              <a:gd name="connsiteY0" fmla="*/ 355497 h 2380207"/>
              <a:gd name="connsiteX1" fmla="*/ 157622 w 2056475"/>
              <a:gd name="connsiteY1" fmla="*/ 0 h 2380207"/>
              <a:gd name="connsiteX2" fmla="*/ 1902561 w 2056475"/>
              <a:gd name="connsiteY2" fmla="*/ 27296 h 2380207"/>
              <a:gd name="connsiteX3" fmla="*/ 2053342 w 2056475"/>
              <a:gd name="connsiteY3" fmla="*/ 355497 h 2380207"/>
              <a:gd name="connsiteX4" fmla="*/ 2053342 w 2056475"/>
              <a:gd name="connsiteY4" fmla="*/ 2006514 h 2380207"/>
              <a:gd name="connsiteX5" fmla="*/ 1656902 w 2056475"/>
              <a:gd name="connsiteY5" fmla="*/ 2380207 h 2380207"/>
              <a:gd name="connsiteX6" fmla="*/ 471521 w 2056475"/>
              <a:gd name="connsiteY6" fmla="*/ 2375658 h 2380207"/>
              <a:gd name="connsiteX7" fmla="*/ 2292 w 2056475"/>
              <a:gd name="connsiteY7" fmla="*/ 1792699 h 2380207"/>
              <a:gd name="connsiteX8" fmla="*/ 2292 w 2056475"/>
              <a:gd name="connsiteY8" fmla="*/ 355497 h 2380207"/>
              <a:gd name="connsiteX0" fmla="*/ 9098 w 2063281"/>
              <a:gd name="connsiteY0" fmla="*/ 355497 h 2380207"/>
              <a:gd name="connsiteX1" fmla="*/ 164428 w 2063281"/>
              <a:gd name="connsiteY1" fmla="*/ 0 h 2380207"/>
              <a:gd name="connsiteX2" fmla="*/ 1909367 w 2063281"/>
              <a:gd name="connsiteY2" fmla="*/ 27296 h 2380207"/>
              <a:gd name="connsiteX3" fmla="*/ 2060148 w 2063281"/>
              <a:gd name="connsiteY3" fmla="*/ 355497 h 2380207"/>
              <a:gd name="connsiteX4" fmla="*/ 2060148 w 2063281"/>
              <a:gd name="connsiteY4" fmla="*/ 2006514 h 2380207"/>
              <a:gd name="connsiteX5" fmla="*/ 1663708 w 2063281"/>
              <a:gd name="connsiteY5" fmla="*/ 2380207 h 2380207"/>
              <a:gd name="connsiteX6" fmla="*/ 478327 w 2063281"/>
              <a:gd name="connsiteY6" fmla="*/ 2375658 h 2380207"/>
              <a:gd name="connsiteX7" fmla="*/ 0 w 2063281"/>
              <a:gd name="connsiteY7" fmla="*/ 1992866 h 2380207"/>
              <a:gd name="connsiteX8" fmla="*/ 9098 w 2063281"/>
              <a:gd name="connsiteY8" fmla="*/ 355497 h 2380207"/>
              <a:gd name="connsiteX0" fmla="*/ 9098 w 2063281"/>
              <a:gd name="connsiteY0" fmla="*/ 355497 h 2425700"/>
              <a:gd name="connsiteX1" fmla="*/ 164428 w 2063281"/>
              <a:gd name="connsiteY1" fmla="*/ 0 h 2425700"/>
              <a:gd name="connsiteX2" fmla="*/ 1909367 w 2063281"/>
              <a:gd name="connsiteY2" fmla="*/ 27296 h 2425700"/>
              <a:gd name="connsiteX3" fmla="*/ 2060148 w 2063281"/>
              <a:gd name="connsiteY3" fmla="*/ 355497 h 2425700"/>
              <a:gd name="connsiteX4" fmla="*/ 2060148 w 2063281"/>
              <a:gd name="connsiteY4" fmla="*/ 2006514 h 2425700"/>
              <a:gd name="connsiteX5" fmla="*/ 1345260 w 2063281"/>
              <a:gd name="connsiteY5" fmla="*/ 2425700 h 2425700"/>
              <a:gd name="connsiteX6" fmla="*/ 478327 w 2063281"/>
              <a:gd name="connsiteY6" fmla="*/ 2375658 h 2425700"/>
              <a:gd name="connsiteX7" fmla="*/ 0 w 2063281"/>
              <a:gd name="connsiteY7" fmla="*/ 1992866 h 2425700"/>
              <a:gd name="connsiteX8" fmla="*/ 9098 w 2063281"/>
              <a:gd name="connsiteY8" fmla="*/ 355497 h 2425700"/>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345260 w 2063281"/>
              <a:gd name="connsiteY5" fmla="*/ 2425700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345260 w 2063281"/>
              <a:gd name="connsiteY5" fmla="*/ 2425700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622764 w 2063281"/>
              <a:gd name="connsiteY5" fmla="*/ 2389306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622764 w 2063281"/>
              <a:gd name="connsiteY5" fmla="*/ 2389306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622764 w 2063281"/>
              <a:gd name="connsiteY5" fmla="*/ 2389306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6029"/>
              <a:gd name="connsiteX1" fmla="*/ 164428 w 2063281"/>
              <a:gd name="connsiteY1" fmla="*/ 0 h 2456029"/>
              <a:gd name="connsiteX2" fmla="*/ 1909367 w 2063281"/>
              <a:gd name="connsiteY2" fmla="*/ 27296 h 2456029"/>
              <a:gd name="connsiteX3" fmla="*/ 2060148 w 2063281"/>
              <a:gd name="connsiteY3" fmla="*/ 355497 h 2456029"/>
              <a:gd name="connsiteX4" fmla="*/ 2060148 w 2063281"/>
              <a:gd name="connsiteY4" fmla="*/ 2006514 h 2456029"/>
              <a:gd name="connsiteX5" fmla="*/ 1622764 w 2063281"/>
              <a:gd name="connsiteY5" fmla="*/ 2389306 h 2456029"/>
              <a:gd name="connsiteX6" fmla="*/ 860464 w 2063281"/>
              <a:gd name="connsiteY6" fmla="*/ 2452996 h 2456029"/>
              <a:gd name="connsiteX7" fmla="*/ 0 w 2063281"/>
              <a:gd name="connsiteY7" fmla="*/ 1992866 h 2456029"/>
              <a:gd name="connsiteX8" fmla="*/ 9098 w 2063281"/>
              <a:gd name="connsiteY8" fmla="*/ 355497 h 2456029"/>
              <a:gd name="connsiteX0" fmla="*/ 9098 w 2063281"/>
              <a:gd name="connsiteY0" fmla="*/ 355497 h 2456029"/>
              <a:gd name="connsiteX1" fmla="*/ 164428 w 2063281"/>
              <a:gd name="connsiteY1" fmla="*/ 0 h 2456029"/>
              <a:gd name="connsiteX2" fmla="*/ 1909367 w 2063281"/>
              <a:gd name="connsiteY2" fmla="*/ 27296 h 2456029"/>
              <a:gd name="connsiteX3" fmla="*/ 2060148 w 2063281"/>
              <a:gd name="connsiteY3" fmla="*/ 355497 h 2456029"/>
              <a:gd name="connsiteX4" fmla="*/ 2060148 w 2063281"/>
              <a:gd name="connsiteY4" fmla="*/ 2006514 h 2456029"/>
              <a:gd name="connsiteX5" fmla="*/ 1622764 w 2063281"/>
              <a:gd name="connsiteY5" fmla="*/ 2389306 h 2456029"/>
              <a:gd name="connsiteX6" fmla="*/ 860464 w 2063281"/>
              <a:gd name="connsiteY6" fmla="*/ 2452996 h 2456029"/>
              <a:gd name="connsiteX7" fmla="*/ 0 w 2063281"/>
              <a:gd name="connsiteY7" fmla="*/ 1992866 h 2456029"/>
              <a:gd name="connsiteX8" fmla="*/ 9098 w 2063281"/>
              <a:gd name="connsiteY8" fmla="*/ 355497 h 2456029"/>
              <a:gd name="connsiteX0" fmla="*/ 9318 w 2063501"/>
              <a:gd name="connsiteY0" fmla="*/ 328201 h 2428733"/>
              <a:gd name="connsiteX1" fmla="*/ 137353 w 2063501"/>
              <a:gd name="connsiteY1" fmla="*/ 22746 h 2428733"/>
              <a:gd name="connsiteX2" fmla="*/ 1909587 w 2063501"/>
              <a:gd name="connsiteY2" fmla="*/ 0 h 2428733"/>
              <a:gd name="connsiteX3" fmla="*/ 2060368 w 2063501"/>
              <a:gd name="connsiteY3" fmla="*/ 328201 h 2428733"/>
              <a:gd name="connsiteX4" fmla="*/ 2060368 w 2063501"/>
              <a:gd name="connsiteY4" fmla="*/ 1979218 h 2428733"/>
              <a:gd name="connsiteX5" fmla="*/ 1622984 w 2063501"/>
              <a:gd name="connsiteY5" fmla="*/ 2362010 h 2428733"/>
              <a:gd name="connsiteX6" fmla="*/ 860684 w 2063501"/>
              <a:gd name="connsiteY6" fmla="*/ 2425700 h 2428733"/>
              <a:gd name="connsiteX7" fmla="*/ 220 w 2063501"/>
              <a:gd name="connsiteY7" fmla="*/ 1965570 h 2428733"/>
              <a:gd name="connsiteX8" fmla="*/ 9318 w 2063501"/>
              <a:gd name="connsiteY8" fmla="*/ 328201 h 2428733"/>
              <a:gd name="connsiteX0" fmla="*/ 10922 w 2065105"/>
              <a:gd name="connsiteY0" fmla="*/ 332751 h 2433283"/>
              <a:gd name="connsiteX1" fmla="*/ 134408 w 2065105"/>
              <a:gd name="connsiteY1" fmla="*/ 0 h 2433283"/>
              <a:gd name="connsiteX2" fmla="*/ 1911191 w 2065105"/>
              <a:gd name="connsiteY2" fmla="*/ 4550 h 2433283"/>
              <a:gd name="connsiteX3" fmla="*/ 2061972 w 2065105"/>
              <a:gd name="connsiteY3" fmla="*/ 332751 h 2433283"/>
              <a:gd name="connsiteX4" fmla="*/ 2061972 w 2065105"/>
              <a:gd name="connsiteY4" fmla="*/ 1983768 h 2433283"/>
              <a:gd name="connsiteX5" fmla="*/ 1624588 w 2065105"/>
              <a:gd name="connsiteY5" fmla="*/ 2366560 h 2433283"/>
              <a:gd name="connsiteX6" fmla="*/ 862288 w 2065105"/>
              <a:gd name="connsiteY6" fmla="*/ 2430250 h 2433283"/>
              <a:gd name="connsiteX7" fmla="*/ 1824 w 2065105"/>
              <a:gd name="connsiteY7" fmla="*/ 1970120 h 2433283"/>
              <a:gd name="connsiteX8" fmla="*/ 10922 w 2065105"/>
              <a:gd name="connsiteY8" fmla="*/ 332751 h 2433283"/>
              <a:gd name="connsiteX0" fmla="*/ 10922 w 2065105"/>
              <a:gd name="connsiteY0" fmla="*/ 332751 h 2468331"/>
              <a:gd name="connsiteX1" fmla="*/ 134408 w 2065105"/>
              <a:gd name="connsiteY1" fmla="*/ 0 h 2468331"/>
              <a:gd name="connsiteX2" fmla="*/ 1911191 w 2065105"/>
              <a:gd name="connsiteY2" fmla="*/ 4550 h 2468331"/>
              <a:gd name="connsiteX3" fmla="*/ 2061972 w 2065105"/>
              <a:gd name="connsiteY3" fmla="*/ 332751 h 2468331"/>
              <a:gd name="connsiteX4" fmla="*/ 2061972 w 2065105"/>
              <a:gd name="connsiteY4" fmla="*/ 1983768 h 2468331"/>
              <a:gd name="connsiteX5" fmla="*/ 1237901 w 2065105"/>
              <a:gd name="connsiteY5" fmla="*/ 2430250 h 2468331"/>
              <a:gd name="connsiteX6" fmla="*/ 862288 w 2065105"/>
              <a:gd name="connsiteY6" fmla="*/ 2430250 h 2468331"/>
              <a:gd name="connsiteX7" fmla="*/ 1824 w 2065105"/>
              <a:gd name="connsiteY7" fmla="*/ 1970120 h 2468331"/>
              <a:gd name="connsiteX8" fmla="*/ 10922 w 2065105"/>
              <a:gd name="connsiteY8" fmla="*/ 332751 h 2468331"/>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9181"/>
              <a:gd name="connsiteY0" fmla="*/ 332751 h 2430688"/>
              <a:gd name="connsiteX1" fmla="*/ 134408 w 2069181"/>
              <a:gd name="connsiteY1" fmla="*/ 0 h 2430688"/>
              <a:gd name="connsiteX2" fmla="*/ 1911191 w 2069181"/>
              <a:gd name="connsiteY2" fmla="*/ 4550 h 2430688"/>
              <a:gd name="connsiteX3" fmla="*/ 2061972 w 2069181"/>
              <a:gd name="connsiteY3" fmla="*/ 332751 h 2430688"/>
              <a:gd name="connsiteX4" fmla="*/ 2061972 w 2069181"/>
              <a:gd name="connsiteY4" fmla="*/ 1983768 h 2430688"/>
              <a:gd name="connsiteX5" fmla="*/ 1237901 w 2069181"/>
              <a:gd name="connsiteY5" fmla="*/ 2430250 h 2430688"/>
              <a:gd name="connsiteX6" fmla="*/ 862288 w 2069181"/>
              <a:gd name="connsiteY6" fmla="*/ 2430250 h 2430688"/>
              <a:gd name="connsiteX7" fmla="*/ 1824 w 2069181"/>
              <a:gd name="connsiteY7" fmla="*/ 1970120 h 2430688"/>
              <a:gd name="connsiteX8" fmla="*/ 10922 w 2069181"/>
              <a:gd name="connsiteY8" fmla="*/ 332751 h 2430688"/>
              <a:gd name="connsiteX0" fmla="*/ 10922 w 2069181"/>
              <a:gd name="connsiteY0" fmla="*/ 332751 h 2430688"/>
              <a:gd name="connsiteX1" fmla="*/ 134408 w 2069181"/>
              <a:gd name="connsiteY1" fmla="*/ 0 h 2430688"/>
              <a:gd name="connsiteX2" fmla="*/ 1911191 w 2069181"/>
              <a:gd name="connsiteY2" fmla="*/ 4550 h 2430688"/>
              <a:gd name="connsiteX3" fmla="*/ 2061972 w 2069181"/>
              <a:gd name="connsiteY3" fmla="*/ 332751 h 2430688"/>
              <a:gd name="connsiteX4" fmla="*/ 2061972 w 2069181"/>
              <a:gd name="connsiteY4" fmla="*/ 1983768 h 2430688"/>
              <a:gd name="connsiteX5" fmla="*/ 1237901 w 2069181"/>
              <a:gd name="connsiteY5" fmla="*/ 2430250 h 2430688"/>
              <a:gd name="connsiteX6" fmla="*/ 862288 w 2069181"/>
              <a:gd name="connsiteY6" fmla="*/ 2430250 h 2430688"/>
              <a:gd name="connsiteX7" fmla="*/ 1824 w 2069181"/>
              <a:gd name="connsiteY7" fmla="*/ 1970120 h 2430688"/>
              <a:gd name="connsiteX8" fmla="*/ 10922 w 2069181"/>
              <a:gd name="connsiteY8" fmla="*/ 332751 h 243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181" h="2430688">
                <a:moveTo>
                  <a:pt x="10922" y="332751"/>
                </a:moveTo>
                <a:cubicBezTo>
                  <a:pt x="10922" y="34771"/>
                  <a:pt x="-54390" y="0"/>
                  <a:pt x="134408" y="0"/>
                </a:cubicBezTo>
                <a:lnTo>
                  <a:pt x="1911191" y="4550"/>
                </a:lnTo>
                <a:cubicBezTo>
                  <a:pt x="2099989" y="4550"/>
                  <a:pt x="2071253" y="52968"/>
                  <a:pt x="2061972" y="332751"/>
                </a:cubicBezTo>
                <a:lnTo>
                  <a:pt x="2061972" y="1983768"/>
                </a:lnTo>
                <a:cubicBezTo>
                  <a:pt x="2075894" y="2236255"/>
                  <a:pt x="1776992" y="2330166"/>
                  <a:pt x="1237901" y="2430250"/>
                </a:cubicBezTo>
                <a:cubicBezTo>
                  <a:pt x="883718" y="2428734"/>
                  <a:pt x="1120937" y="2431767"/>
                  <a:pt x="862288" y="2430250"/>
                </a:cubicBezTo>
                <a:cubicBezTo>
                  <a:pt x="245862" y="2339265"/>
                  <a:pt x="1824" y="2158918"/>
                  <a:pt x="1824" y="1970120"/>
                </a:cubicBezTo>
                <a:cubicBezTo>
                  <a:pt x="4857" y="1424330"/>
                  <a:pt x="7889" y="878541"/>
                  <a:pt x="10922" y="332751"/>
                </a:cubicBezTo>
                <a:close/>
              </a:path>
            </a:pathLst>
          </a:custGeom>
          <a:solidFill>
            <a:srgbClr val="92D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E4C597-BDF2-42CA-957B-CAB41E676D9F}"/>
              </a:ext>
            </a:extLst>
          </p:cNvPr>
          <p:cNvSpPr txBox="1"/>
          <p:nvPr/>
        </p:nvSpPr>
        <p:spPr>
          <a:xfrm>
            <a:off x="261297" y="1909339"/>
            <a:ext cx="4054123" cy="584775"/>
          </a:xfrm>
          <a:prstGeom prst="rect">
            <a:avLst/>
          </a:prstGeom>
          <a:noFill/>
        </p:spPr>
        <p:txBody>
          <a:bodyPr wrap="none" rtlCol="0">
            <a:spAutoFit/>
          </a:bodyPr>
          <a:lstStyle/>
          <a:p>
            <a:r>
              <a:rPr lang="en-GB" sz="3200" dirty="0"/>
              <a:t>Unleaded Aviation Fuel</a:t>
            </a:r>
            <a:endParaRPr lang="en-US" sz="3200" dirty="0"/>
          </a:p>
        </p:txBody>
      </p:sp>
      <p:sp>
        <p:nvSpPr>
          <p:cNvPr id="9" name="TextBox 8">
            <a:extLst>
              <a:ext uri="{FF2B5EF4-FFF2-40B4-BE49-F238E27FC236}">
                <a16:creationId xmlns:a16="http://schemas.microsoft.com/office/drawing/2014/main" id="{21E3B125-1C56-41FB-8155-A79429591AFD}"/>
              </a:ext>
            </a:extLst>
          </p:cNvPr>
          <p:cNvSpPr txBox="1"/>
          <p:nvPr/>
        </p:nvSpPr>
        <p:spPr>
          <a:xfrm>
            <a:off x="789952" y="6170913"/>
            <a:ext cx="2847254" cy="584775"/>
          </a:xfrm>
          <a:prstGeom prst="rect">
            <a:avLst/>
          </a:prstGeom>
          <a:noFill/>
        </p:spPr>
        <p:txBody>
          <a:bodyPr wrap="none" rtlCol="0">
            <a:spAutoFit/>
          </a:bodyPr>
          <a:lstStyle/>
          <a:p>
            <a:r>
              <a:rPr lang="en-GB" sz="3200" dirty="0"/>
              <a:t>46-48 MJ per kg</a:t>
            </a:r>
            <a:endParaRPr lang="en-US" sz="3200" dirty="0"/>
          </a:p>
        </p:txBody>
      </p:sp>
      <p:sp>
        <p:nvSpPr>
          <p:cNvPr id="10" name="TextBox 9">
            <a:extLst>
              <a:ext uri="{FF2B5EF4-FFF2-40B4-BE49-F238E27FC236}">
                <a16:creationId xmlns:a16="http://schemas.microsoft.com/office/drawing/2014/main" id="{BBE0BBC2-6B07-4F9C-977D-23D8D0804981}"/>
              </a:ext>
            </a:extLst>
          </p:cNvPr>
          <p:cNvSpPr txBox="1"/>
          <p:nvPr/>
        </p:nvSpPr>
        <p:spPr>
          <a:xfrm>
            <a:off x="8027766" y="1909339"/>
            <a:ext cx="3505062" cy="584775"/>
          </a:xfrm>
          <a:prstGeom prst="rect">
            <a:avLst/>
          </a:prstGeom>
          <a:noFill/>
        </p:spPr>
        <p:txBody>
          <a:bodyPr wrap="none" rtlCol="0">
            <a:spAutoFit/>
          </a:bodyPr>
          <a:lstStyle/>
          <a:p>
            <a:r>
              <a:rPr lang="en-GB" sz="3200" dirty="0"/>
              <a:t>Lithium Iron Battery</a:t>
            </a:r>
            <a:endParaRPr lang="en-US" sz="3200" dirty="0"/>
          </a:p>
        </p:txBody>
      </p:sp>
      <p:pic>
        <p:nvPicPr>
          <p:cNvPr id="12" name="Picture 11">
            <a:extLst>
              <a:ext uri="{FF2B5EF4-FFF2-40B4-BE49-F238E27FC236}">
                <a16:creationId xmlns:a16="http://schemas.microsoft.com/office/drawing/2014/main" id="{019E3D23-797D-4AAD-B85C-30A50601B8DD}"/>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011190" y="3252404"/>
            <a:ext cx="4029993" cy="2083651"/>
          </a:xfrm>
          <a:prstGeom prst="rect">
            <a:avLst/>
          </a:prstGeom>
        </p:spPr>
      </p:pic>
      <p:sp>
        <p:nvSpPr>
          <p:cNvPr id="13" name="Rectangle 12">
            <a:extLst>
              <a:ext uri="{FF2B5EF4-FFF2-40B4-BE49-F238E27FC236}">
                <a16:creationId xmlns:a16="http://schemas.microsoft.com/office/drawing/2014/main" id="{5536B8EE-F129-4B2C-9BE2-9F3E9C27541B}"/>
              </a:ext>
            </a:extLst>
          </p:cNvPr>
          <p:cNvSpPr/>
          <p:nvPr/>
        </p:nvSpPr>
        <p:spPr>
          <a:xfrm>
            <a:off x="8970963" y="6149517"/>
            <a:ext cx="2097049" cy="584775"/>
          </a:xfrm>
          <a:prstGeom prst="rect">
            <a:avLst/>
          </a:prstGeom>
        </p:spPr>
        <p:txBody>
          <a:bodyPr wrap="none">
            <a:spAutoFit/>
          </a:bodyPr>
          <a:lstStyle/>
          <a:p>
            <a:r>
              <a:rPr lang="en-GB" sz="3200" dirty="0"/>
              <a:t>1 MJ per kg</a:t>
            </a:r>
            <a:endParaRPr lang="en-US" sz="3200" dirty="0"/>
          </a:p>
        </p:txBody>
      </p:sp>
      <p:sp>
        <p:nvSpPr>
          <p:cNvPr id="14" name="Rectangle: Rounded Corners 6">
            <a:extLst>
              <a:ext uri="{FF2B5EF4-FFF2-40B4-BE49-F238E27FC236}">
                <a16:creationId xmlns:a16="http://schemas.microsoft.com/office/drawing/2014/main" id="{6426AEC4-3826-4A12-9834-184863BA694D}"/>
              </a:ext>
            </a:extLst>
          </p:cNvPr>
          <p:cNvSpPr/>
          <p:nvPr/>
        </p:nvSpPr>
        <p:spPr>
          <a:xfrm>
            <a:off x="9504778" y="5632637"/>
            <a:ext cx="1029417" cy="442154"/>
          </a:xfrm>
          <a:custGeom>
            <a:avLst/>
            <a:gdLst>
              <a:gd name="connsiteX0" fmla="*/ 0 w 2051050"/>
              <a:gd name="connsiteY0" fmla="*/ 341849 h 2120900"/>
              <a:gd name="connsiteX1" fmla="*/ 341849 w 2051050"/>
              <a:gd name="connsiteY1" fmla="*/ 0 h 2120900"/>
              <a:gd name="connsiteX2" fmla="*/ 1709201 w 2051050"/>
              <a:gd name="connsiteY2" fmla="*/ 0 h 2120900"/>
              <a:gd name="connsiteX3" fmla="*/ 2051050 w 2051050"/>
              <a:gd name="connsiteY3" fmla="*/ 341849 h 2120900"/>
              <a:gd name="connsiteX4" fmla="*/ 2051050 w 2051050"/>
              <a:gd name="connsiteY4" fmla="*/ 1779051 h 2120900"/>
              <a:gd name="connsiteX5" fmla="*/ 1709201 w 2051050"/>
              <a:gd name="connsiteY5" fmla="*/ 2120900 h 2120900"/>
              <a:gd name="connsiteX6" fmla="*/ 341849 w 2051050"/>
              <a:gd name="connsiteY6" fmla="*/ 2120900 h 2120900"/>
              <a:gd name="connsiteX7" fmla="*/ 0 w 2051050"/>
              <a:gd name="connsiteY7" fmla="*/ 1779051 h 2120900"/>
              <a:gd name="connsiteX8" fmla="*/ 0 w 2051050"/>
              <a:gd name="connsiteY8" fmla="*/ 341849 h 2120900"/>
              <a:gd name="connsiteX0" fmla="*/ 2292 w 2053342"/>
              <a:gd name="connsiteY0" fmla="*/ 355497 h 2134548"/>
              <a:gd name="connsiteX1" fmla="*/ 157622 w 2053342"/>
              <a:gd name="connsiteY1" fmla="*/ 0 h 2134548"/>
              <a:gd name="connsiteX2" fmla="*/ 1711493 w 2053342"/>
              <a:gd name="connsiteY2" fmla="*/ 13648 h 2134548"/>
              <a:gd name="connsiteX3" fmla="*/ 2053342 w 2053342"/>
              <a:gd name="connsiteY3" fmla="*/ 355497 h 2134548"/>
              <a:gd name="connsiteX4" fmla="*/ 2053342 w 2053342"/>
              <a:gd name="connsiteY4" fmla="*/ 1792699 h 2134548"/>
              <a:gd name="connsiteX5" fmla="*/ 1711493 w 2053342"/>
              <a:gd name="connsiteY5" fmla="*/ 2134548 h 2134548"/>
              <a:gd name="connsiteX6" fmla="*/ 344141 w 2053342"/>
              <a:gd name="connsiteY6" fmla="*/ 2134548 h 2134548"/>
              <a:gd name="connsiteX7" fmla="*/ 2292 w 2053342"/>
              <a:gd name="connsiteY7" fmla="*/ 1792699 h 2134548"/>
              <a:gd name="connsiteX8" fmla="*/ 2292 w 2053342"/>
              <a:gd name="connsiteY8" fmla="*/ 355497 h 2134548"/>
              <a:gd name="connsiteX0" fmla="*/ 2292 w 2056475"/>
              <a:gd name="connsiteY0" fmla="*/ 355497 h 2134548"/>
              <a:gd name="connsiteX1" fmla="*/ 157622 w 2056475"/>
              <a:gd name="connsiteY1" fmla="*/ 0 h 2134548"/>
              <a:gd name="connsiteX2" fmla="*/ 1902561 w 2056475"/>
              <a:gd name="connsiteY2" fmla="*/ 27296 h 2134548"/>
              <a:gd name="connsiteX3" fmla="*/ 2053342 w 2056475"/>
              <a:gd name="connsiteY3" fmla="*/ 355497 h 2134548"/>
              <a:gd name="connsiteX4" fmla="*/ 2053342 w 2056475"/>
              <a:gd name="connsiteY4" fmla="*/ 1792699 h 2134548"/>
              <a:gd name="connsiteX5" fmla="*/ 1711493 w 2056475"/>
              <a:gd name="connsiteY5" fmla="*/ 2134548 h 2134548"/>
              <a:gd name="connsiteX6" fmla="*/ 344141 w 2056475"/>
              <a:gd name="connsiteY6" fmla="*/ 2134548 h 2134548"/>
              <a:gd name="connsiteX7" fmla="*/ 2292 w 2056475"/>
              <a:gd name="connsiteY7" fmla="*/ 1792699 h 2134548"/>
              <a:gd name="connsiteX8" fmla="*/ 2292 w 2056475"/>
              <a:gd name="connsiteY8" fmla="*/ 355497 h 2134548"/>
              <a:gd name="connsiteX0" fmla="*/ 2292 w 2056475"/>
              <a:gd name="connsiteY0" fmla="*/ 355497 h 2375658"/>
              <a:gd name="connsiteX1" fmla="*/ 157622 w 2056475"/>
              <a:gd name="connsiteY1" fmla="*/ 0 h 2375658"/>
              <a:gd name="connsiteX2" fmla="*/ 1902561 w 2056475"/>
              <a:gd name="connsiteY2" fmla="*/ 27296 h 2375658"/>
              <a:gd name="connsiteX3" fmla="*/ 2053342 w 2056475"/>
              <a:gd name="connsiteY3" fmla="*/ 355497 h 2375658"/>
              <a:gd name="connsiteX4" fmla="*/ 2053342 w 2056475"/>
              <a:gd name="connsiteY4" fmla="*/ 1792699 h 2375658"/>
              <a:gd name="connsiteX5" fmla="*/ 1711493 w 2056475"/>
              <a:gd name="connsiteY5" fmla="*/ 2134548 h 2375658"/>
              <a:gd name="connsiteX6" fmla="*/ 471521 w 2056475"/>
              <a:gd name="connsiteY6" fmla="*/ 2375658 h 2375658"/>
              <a:gd name="connsiteX7" fmla="*/ 2292 w 2056475"/>
              <a:gd name="connsiteY7" fmla="*/ 1792699 h 2375658"/>
              <a:gd name="connsiteX8" fmla="*/ 2292 w 2056475"/>
              <a:gd name="connsiteY8" fmla="*/ 355497 h 2375658"/>
              <a:gd name="connsiteX0" fmla="*/ 2292 w 2056475"/>
              <a:gd name="connsiteY0" fmla="*/ 355497 h 2380207"/>
              <a:gd name="connsiteX1" fmla="*/ 157622 w 2056475"/>
              <a:gd name="connsiteY1" fmla="*/ 0 h 2380207"/>
              <a:gd name="connsiteX2" fmla="*/ 1902561 w 2056475"/>
              <a:gd name="connsiteY2" fmla="*/ 27296 h 2380207"/>
              <a:gd name="connsiteX3" fmla="*/ 2053342 w 2056475"/>
              <a:gd name="connsiteY3" fmla="*/ 355497 h 2380207"/>
              <a:gd name="connsiteX4" fmla="*/ 2053342 w 2056475"/>
              <a:gd name="connsiteY4" fmla="*/ 1792699 h 2380207"/>
              <a:gd name="connsiteX5" fmla="*/ 1656902 w 2056475"/>
              <a:gd name="connsiteY5" fmla="*/ 2380207 h 2380207"/>
              <a:gd name="connsiteX6" fmla="*/ 471521 w 2056475"/>
              <a:gd name="connsiteY6" fmla="*/ 2375658 h 2380207"/>
              <a:gd name="connsiteX7" fmla="*/ 2292 w 2056475"/>
              <a:gd name="connsiteY7" fmla="*/ 1792699 h 2380207"/>
              <a:gd name="connsiteX8" fmla="*/ 2292 w 2056475"/>
              <a:gd name="connsiteY8" fmla="*/ 355497 h 2380207"/>
              <a:gd name="connsiteX0" fmla="*/ 2292 w 2056475"/>
              <a:gd name="connsiteY0" fmla="*/ 355497 h 2380207"/>
              <a:gd name="connsiteX1" fmla="*/ 157622 w 2056475"/>
              <a:gd name="connsiteY1" fmla="*/ 0 h 2380207"/>
              <a:gd name="connsiteX2" fmla="*/ 1902561 w 2056475"/>
              <a:gd name="connsiteY2" fmla="*/ 27296 h 2380207"/>
              <a:gd name="connsiteX3" fmla="*/ 2053342 w 2056475"/>
              <a:gd name="connsiteY3" fmla="*/ 355497 h 2380207"/>
              <a:gd name="connsiteX4" fmla="*/ 2053342 w 2056475"/>
              <a:gd name="connsiteY4" fmla="*/ 2006514 h 2380207"/>
              <a:gd name="connsiteX5" fmla="*/ 1656902 w 2056475"/>
              <a:gd name="connsiteY5" fmla="*/ 2380207 h 2380207"/>
              <a:gd name="connsiteX6" fmla="*/ 471521 w 2056475"/>
              <a:gd name="connsiteY6" fmla="*/ 2375658 h 2380207"/>
              <a:gd name="connsiteX7" fmla="*/ 2292 w 2056475"/>
              <a:gd name="connsiteY7" fmla="*/ 1792699 h 2380207"/>
              <a:gd name="connsiteX8" fmla="*/ 2292 w 2056475"/>
              <a:gd name="connsiteY8" fmla="*/ 355497 h 2380207"/>
              <a:gd name="connsiteX0" fmla="*/ 9098 w 2063281"/>
              <a:gd name="connsiteY0" fmla="*/ 355497 h 2380207"/>
              <a:gd name="connsiteX1" fmla="*/ 164428 w 2063281"/>
              <a:gd name="connsiteY1" fmla="*/ 0 h 2380207"/>
              <a:gd name="connsiteX2" fmla="*/ 1909367 w 2063281"/>
              <a:gd name="connsiteY2" fmla="*/ 27296 h 2380207"/>
              <a:gd name="connsiteX3" fmla="*/ 2060148 w 2063281"/>
              <a:gd name="connsiteY3" fmla="*/ 355497 h 2380207"/>
              <a:gd name="connsiteX4" fmla="*/ 2060148 w 2063281"/>
              <a:gd name="connsiteY4" fmla="*/ 2006514 h 2380207"/>
              <a:gd name="connsiteX5" fmla="*/ 1663708 w 2063281"/>
              <a:gd name="connsiteY5" fmla="*/ 2380207 h 2380207"/>
              <a:gd name="connsiteX6" fmla="*/ 478327 w 2063281"/>
              <a:gd name="connsiteY6" fmla="*/ 2375658 h 2380207"/>
              <a:gd name="connsiteX7" fmla="*/ 0 w 2063281"/>
              <a:gd name="connsiteY7" fmla="*/ 1992866 h 2380207"/>
              <a:gd name="connsiteX8" fmla="*/ 9098 w 2063281"/>
              <a:gd name="connsiteY8" fmla="*/ 355497 h 2380207"/>
              <a:gd name="connsiteX0" fmla="*/ 9098 w 2063281"/>
              <a:gd name="connsiteY0" fmla="*/ 355497 h 2425700"/>
              <a:gd name="connsiteX1" fmla="*/ 164428 w 2063281"/>
              <a:gd name="connsiteY1" fmla="*/ 0 h 2425700"/>
              <a:gd name="connsiteX2" fmla="*/ 1909367 w 2063281"/>
              <a:gd name="connsiteY2" fmla="*/ 27296 h 2425700"/>
              <a:gd name="connsiteX3" fmla="*/ 2060148 w 2063281"/>
              <a:gd name="connsiteY3" fmla="*/ 355497 h 2425700"/>
              <a:gd name="connsiteX4" fmla="*/ 2060148 w 2063281"/>
              <a:gd name="connsiteY4" fmla="*/ 2006514 h 2425700"/>
              <a:gd name="connsiteX5" fmla="*/ 1345260 w 2063281"/>
              <a:gd name="connsiteY5" fmla="*/ 2425700 h 2425700"/>
              <a:gd name="connsiteX6" fmla="*/ 478327 w 2063281"/>
              <a:gd name="connsiteY6" fmla="*/ 2375658 h 2425700"/>
              <a:gd name="connsiteX7" fmla="*/ 0 w 2063281"/>
              <a:gd name="connsiteY7" fmla="*/ 1992866 h 2425700"/>
              <a:gd name="connsiteX8" fmla="*/ 9098 w 2063281"/>
              <a:gd name="connsiteY8" fmla="*/ 355497 h 2425700"/>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345260 w 2063281"/>
              <a:gd name="connsiteY5" fmla="*/ 2425700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345260 w 2063281"/>
              <a:gd name="connsiteY5" fmla="*/ 2425700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622764 w 2063281"/>
              <a:gd name="connsiteY5" fmla="*/ 2389306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622764 w 2063281"/>
              <a:gd name="connsiteY5" fmla="*/ 2389306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2996"/>
              <a:gd name="connsiteX1" fmla="*/ 164428 w 2063281"/>
              <a:gd name="connsiteY1" fmla="*/ 0 h 2452996"/>
              <a:gd name="connsiteX2" fmla="*/ 1909367 w 2063281"/>
              <a:gd name="connsiteY2" fmla="*/ 27296 h 2452996"/>
              <a:gd name="connsiteX3" fmla="*/ 2060148 w 2063281"/>
              <a:gd name="connsiteY3" fmla="*/ 355497 h 2452996"/>
              <a:gd name="connsiteX4" fmla="*/ 2060148 w 2063281"/>
              <a:gd name="connsiteY4" fmla="*/ 2006514 h 2452996"/>
              <a:gd name="connsiteX5" fmla="*/ 1622764 w 2063281"/>
              <a:gd name="connsiteY5" fmla="*/ 2389306 h 2452996"/>
              <a:gd name="connsiteX6" fmla="*/ 860464 w 2063281"/>
              <a:gd name="connsiteY6" fmla="*/ 2452996 h 2452996"/>
              <a:gd name="connsiteX7" fmla="*/ 0 w 2063281"/>
              <a:gd name="connsiteY7" fmla="*/ 1992866 h 2452996"/>
              <a:gd name="connsiteX8" fmla="*/ 9098 w 2063281"/>
              <a:gd name="connsiteY8" fmla="*/ 355497 h 2452996"/>
              <a:gd name="connsiteX0" fmla="*/ 9098 w 2063281"/>
              <a:gd name="connsiteY0" fmla="*/ 355497 h 2456029"/>
              <a:gd name="connsiteX1" fmla="*/ 164428 w 2063281"/>
              <a:gd name="connsiteY1" fmla="*/ 0 h 2456029"/>
              <a:gd name="connsiteX2" fmla="*/ 1909367 w 2063281"/>
              <a:gd name="connsiteY2" fmla="*/ 27296 h 2456029"/>
              <a:gd name="connsiteX3" fmla="*/ 2060148 w 2063281"/>
              <a:gd name="connsiteY3" fmla="*/ 355497 h 2456029"/>
              <a:gd name="connsiteX4" fmla="*/ 2060148 w 2063281"/>
              <a:gd name="connsiteY4" fmla="*/ 2006514 h 2456029"/>
              <a:gd name="connsiteX5" fmla="*/ 1622764 w 2063281"/>
              <a:gd name="connsiteY5" fmla="*/ 2389306 h 2456029"/>
              <a:gd name="connsiteX6" fmla="*/ 860464 w 2063281"/>
              <a:gd name="connsiteY6" fmla="*/ 2452996 h 2456029"/>
              <a:gd name="connsiteX7" fmla="*/ 0 w 2063281"/>
              <a:gd name="connsiteY7" fmla="*/ 1992866 h 2456029"/>
              <a:gd name="connsiteX8" fmla="*/ 9098 w 2063281"/>
              <a:gd name="connsiteY8" fmla="*/ 355497 h 2456029"/>
              <a:gd name="connsiteX0" fmla="*/ 9098 w 2063281"/>
              <a:gd name="connsiteY0" fmla="*/ 355497 h 2456029"/>
              <a:gd name="connsiteX1" fmla="*/ 164428 w 2063281"/>
              <a:gd name="connsiteY1" fmla="*/ 0 h 2456029"/>
              <a:gd name="connsiteX2" fmla="*/ 1909367 w 2063281"/>
              <a:gd name="connsiteY2" fmla="*/ 27296 h 2456029"/>
              <a:gd name="connsiteX3" fmla="*/ 2060148 w 2063281"/>
              <a:gd name="connsiteY3" fmla="*/ 355497 h 2456029"/>
              <a:gd name="connsiteX4" fmla="*/ 2060148 w 2063281"/>
              <a:gd name="connsiteY4" fmla="*/ 2006514 h 2456029"/>
              <a:gd name="connsiteX5" fmla="*/ 1622764 w 2063281"/>
              <a:gd name="connsiteY5" fmla="*/ 2389306 h 2456029"/>
              <a:gd name="connsiteX6" fmla="*/ 860464 w 2063281"/>
              <a:gd name="connsiteY6" fmla="*/ 2452996 h 2456029"/>
              <a:gd name="connsiteX7" fmla="*/ 0 w 2063281"/>
              <a:gd name="connsiteY7" fmla="*/ 1992866 h 2456029"/>
              <a:gd name="connsiteX8" fmla="*/ 9098 w 2063281"/>
              <a:gd name="connsiteY8" fmla="*/ 355497 h 2456029"/>
              <a:gd name="connsiteX0" fmla="*/ 9318 w 2063501"/>
              <a:gd name="connsiteY0" fmla="*/ 328201 h 2428733"/>
              <a:gd name="connsiteX1" fmla="*/ 137353 w 2063501"/>
              <a:gd name="connsiteY1" fmla="*/ 22746 h 2428733"/>
              <a:gd name="connsiteX2" fmla="*/ 1909587 w 2063501"/>
              <a:gd name="connsiteY2" fmla="*/ 0 h 2428733"/>
              <a:gd name="connsiteX3" fmla="*/ 2060368 w 2063501"/>
              <a:gd name="connsiteY3" fmla="*/ 328201 h 2428733"/>
              <a:gd name="connsiteX4" fmla="*/ 2060368 w 2063501"/>
              <a:gd name="connsiteY4" fmla="*/ 1979218 h 2428733"/>
              <a:gd name="connsiteX5" fmla="*/ 1622984 w 2063501"/>
              <a:gd name="connsiteY5" fmla="*/ 2362010 h 2428733"/>
              <a:gd name="connsiteX6" fmla="*/ 860684 w 2063501"/>
              <a:gd name="connsiteY6" fmla="*/ 2425700 h 2428733"/>
              <a:gd name="connsiteX7" fmla="*/ 220 w 2063501"/>
              <a:gd name="connsiteY7" fmla="*/ 1965570 h 2428733"/>
              <a:gd name="connsiteX8" fmla="*/ 9318 w 2063501"/>
              <a:gd name="connsiteY8" fmla="*/ 328201 h 2428733"/>
              <a:gd name="connsiteX0" fmla="*/ 10922 w 2065105"/>
              <a:gd name="connsiteY0" fmla="*/ 332751 h 2433283"/>
              <a:gd name="connsiteX1" fmla="*/ 134408 w 2065105"/>
              <a:gd name="connsiteY1" fmla="*/ 0 h 2433283"/>
              <a:gd name="connsiteX2" fmla="*/ 1911191 w 2065105"/>
              <a:gd name="connsiteY2" fmla="*/ 4550 h 2433283"/>
              <a:gd name="connsiteX3" fmla="*/ 2061972 w 2065105"/>
              <a:gd name="connsiteY3" fmla="*/ 332751 h 2433283"/>
              <a:gd name="connsiteX4" fmla="*/ 2061972 w 2065105"/>
              <a:gd name="connsiteY4" fmla="*/ 1983768 h 2433283"/>
              <a:gd name="connsiteX5" fmla="*/ 1624588 w 2065105"/>
              <a:gd name="connsiteY5" fmla="*/ 2366560 h 2433283"/>
              <a:gd name="connsiteX6" fmla="*/ 862288 w 2065105"/>
              <a:gd name="connsiteY6" fmla="*/ 2430250 h 2433283"/>
              <a:gd name="connsiteX7" fmla="*/ 1824 w 2065105"/>
              <a:gd name="connsiteY7" fmla="*/ 1970120 h 2433283"/>
              <a:gd name="connsiteX8" fmla="*/ 10922 w 2065105"/>
              <a:gd name="connsiteY8" fmla="*/ 332751 h 2433283"/>
              <a:gd name="connsiteX0" fmla="*/ 10922 w 2065105"/>
              <a:gd name="connsiteY0" fmla="*/ 332751 h 2468331"/>
              <a:gd name="connsiteX1" fmla="*/ 134408 w 2065105"/>
              <a:gd name="connsiteY1" fmla="*/ 0 h 2468331"/>
              <a:gd name="connsiteX2" fmla="*/ 1911191 w 2065105"/>
              <a:gd name="connsiteY2" fmla="*/ 4550 h 2468331"/>
              <a:gd name="connsiteX3" fmla="*/ 2061972 w 2065105"/>
              <a:gd name="connsiteY3" fmla="*/ 332751 h 2468331"/>
              <a:gd name="connsiteX4" fmla="*/ 2061972 w 2065105"/>
              <a:gd name="connsiteY4" fmla="*/ 1983768 h 2468331"/>
              <a:gd name="connsiteX5" fmla="*/ 1237901 w 2065105"/>
              <a:gd name="connsiteY5" fmla="*/ 2430250 h 2468331"/>
              <a:gd name="connsiteX6" fmla="*/ 862288 w 2065105"/>
              <a:gd name="connsiteY6" fmla="*/ 2430250 h 2468331"/>
              <a:gd name="connsiteX7" fmla="*/ 1824 w 2065105"/>
              <a:gd name="connsiteY7" fmla="*/ 1970120 h 2468331"/>
              <a:gd name="connsiteX8" fmla="*/ 10922 w 2065105"/>
              <a:gd name="connsiteY8" fmla="*/ 332751 h 2468331"/>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5105"/>
              <a:gd name="connsiteY0" fmla="*/ 332751 h 2430688"/>
              <a:gd name="connsiteX1" fmla="*/ 134408 w 2065105"/>
              <a:gd name="connsiteY1" fmla="*/ 0 h 2430688"/>
              <a:gd name="connsiteX2" fmla="*/ 1911191 w 2065105"/>
              <a:gd name="connsiteY2" fmla="*/ 4550 h 2430688"/>
              <a:gd name="connsiteX3" fmla="*/ 2061972 w 2065105"/>
              <a:gd name="connsiteY3" fmla="*/ 332751 h 2430688"/>
              <a:gd name="connsiteX4" fmla="*/ 2061972 w 2065105"/>
              <a:gd name="connsiteY4" fmla="*/ 1983768 h 2430688"/>
              <a:gd name="connsiteX5" fmla="*/ 1237901 w 2065105"/>
              <a:gd name="connsiteY5" fmla="*/ 2430250 h 2430688"/>
              <a:gd name="connsiteX6" fmla="*/ 862288 w 2065105"/>
              <a:gd name="connsiteY6" fmla="*/ 2430250 h 2430688"/>
              <a:gd name="connsiteX7" fmla="*/ 1824 w 2065105"/>
              <a:gd name="connsiteY7" fmla="*/ 1970120 h 2430688"/>
              <a:gd name="connsiteX8" fmla="*/ 10922 w 2065105"/>
              <a:gd name="connsiteY8" fmla="*/ 332751 h 2430688"/>
              <a:gd name="connsiteX0" fmla="*/ 10922 w 2069181"/>
              <a:gd name="connsiteY0" fmla="*/ 332751 h 2430688"/>
              <a:gd name="connsiteX1" fmla="*/ 134408 w 2069181"/>
              <a:gd name="connsiteY1" fmla="*/ 0 h 2430688"/>
              <a:gd name="connsiteX2" fmla="*/ 1911191 w 2069181"/>
              <a:gd name="connsiteY2" fmla="*/ 4550 h 2430688"/>
              <a:gd name="connsiteX3" fmla="*/ 2061972 w 2069181"/>
              <a:gd name="connsiteY3" fmla="*/ 332751 h 2430688"/>
              <a:gd name="connsiteX4" fmla="*/ 2061972 w 2069181"/>
              <a:gd name="connsiteY4" fmla="*/ 1983768 h 2430688"/>
              <a:gd name="connsiteX5" fmla="*/ 1237901 w 2069181"/>
              <a:gd name="connsiteY5" fmla="*/ 2430250 h 2430688"/>
              <a:gd name="connsiteX6" fmla="*/ 862288 w 2069181"/>
              <a:gd name="connsiteY6" fmla="*/ 2430250 h 2430688"/>
              <a:gd name="connsiteX7" fmla="*/ 1824 w 2069181"/>
              <a:gd name="connsiteY7" fmla="*/ 1970120 h 2430688"/>
              <a:gd name="connsiteX8" fmla="*/ 10922 w 2069181"/>
              <a:gd name="connsiteY8" fmla="*/ 332751 h 2430688"/>
              <a:gd name="connsiteX0" fmla="*/ 10922 w 2069181"/>
              <a:gd name="connsiteY0" fmla="*/ 332751 h 2430688"/>
              <a:gd name="connsiteX1" fmla="*/ 134408 w 2069181"/>
              <a:gd name="connsiteY1" fmla="*/ 0 h 2430688"/>
              <a:gd name="connsiteX2" fmla="*/ 1911191 w 2069181"/>
              <a:gd name="connsiteY2" fmla="*/ 4550 h 2430688"/>
              <a:gd name="connsiteX3" fmla="*/ 2061972 w 2069181"/>
              <a:gd name="connsiteY3" fmla="*/ 332751 h 2430688"/>
              <a:gd name="connsiteX4" fmla="*/ 2061972 w 2069181"/>
              <a:gd name="connsiteY4" fmla="*/ 1983768 h 2430688"/>
              <a:gd name="connsiteX5" fmla="*/ 1237901 w 2069181"/>
              <a:gd name="connsiteY5" fmla="*/ 2430250 h 2430688"/>
              <a:gd name="connsiteX6" fmla="*/ 862288 w 2069181"/>
              <a:gd name="connsiteY6" fmla="*/ 2430250 h 2430688"/>
              <a:gd name="connsiteX7" fmla="*/ 1824 w 2069181"/>
              <a:gd name="connsiteY7" fmla="*/ 1970120 h 2430688"/>
              <a:gd name="connsiteX8" fmla="*/ 10922 w 2069181"/>
              <a:gd name="connsiteY8" fmla="*/ 332751 h 2430688"/>
              <a:gd name="connsiteX0" fmla="*/ 10922 w 2069181"/>
              <a:gd name="connsiteY0" fmla="*/ 332751 h 2520695"/>
              <a:gd name="connsiteX1" fmla="*/ 134408 w 2069181"/>
              <a:gd name="connsiteY1" fmla="*/ 0 h 2520695"/>
              <a:gd name="connsiteX2" fmla="*/ 1911191 w 2069181"/>
              <a:gd name="connsiteY2" fmla="*/ 4550 h 2520695"/>
              <a:gd name="connsiteX3" fmla="*/ 2061972 w 2069181"/>
              <a:gd name="connsiteY3" fmla="*/ 332751 h 2520695"/>
              <a:gd name="connsiteX4" fmla="*/ 2061972 w 2069181"/>
              <a:gd name="connsiteY4" fmla="*/ 1983768 h 2520695"/>
              <a:gd name="connsiteX5" fmla="*/ 1237901 w 2069181"/>
              <a:gd name="connsiteY5" fmla="*/ 2430250 h 2520695"/>
              <a:gd name="connsiteX6" fmla="*/ 575320 w 2069181"/>
              <a:gd name="connsiteY6" fmla="*/ 2520677 h 2520695"/>
              <a:gd name="connsiteX7" fmla="*/ 1824 w 2069181"/>
              <a:gd name="connsiteY7" fmla="*/ 1970120 h 2520695"/>
              <a:gd name="connsiteX8" fmla="*/ 10922 w 2069181"/>
              <a:gd name="connsiteY8" fmla="*/ 332751 h 2520695"/>
              <a:gd name="connsiteX0" fmla="*/ 10922 w 2128415"/>
              <a:gd name="connsiteY0" fmla="*/ 332751 h 2520677"/>
              <a:gd name="connsiteX1" fmla="*/ 134408 w 2128415"/>
              <a:gd name="connsiteY1" fmla="*/ 0 h 2520677"/>
              <a:gd name="connsiteX2" fmla="*/ 1911191 w 2128415"/>
              <a:gd name="connsiteY2" fmla="*/ 4550 h 2520677"/>
              <a:gd name="connsiteX3" fmla="*/ 2061972 w 2128415"/>
              <a:gd name="connsiteY3" fmla="*/ 332751 h 2520677"/>
              <a:gd name="connsiteX4" fmla="*/ 2061972 w 2128415"/>
              <a:gd name="connsiteY4" fmla="*/ 1983768 h 2520677"/>
              <a:gd name="connsiteX5" fmla="*/ 1779552 w 2128415"/>
              <a:gd name="connsiteY5" fmla="*/ 2518668 h 2520677"/>
              <a:gd name="connsiteX6" fmla="*/ 575320 w 2128415"/>
              <a:gd name="connsiteY6" fmla="*/ 2520677 h 2520677"/>
              <a:gd name="connsiteX7" fmla="*/ 1824 w 2128415"/>
              <a:gd name="connsiteY7" fmla="*/ 1970120 h 2520677"/>
              <a:gd name="connsiteX8" fmla="*/ 10922 w 2128415"/>
              <a:gd name="connsiteY8" fmla="*/ 332751 h 2520677"/>
              <a:gd name="connsiteX0" fmla="*/ 10922 w 2078004"/>
              <a:gd name="connsiteY0" fmla="*/ 332751 h 2520677"/>
              <a:gd name="connsiteX1" fmla="*/ 134408 w 2078004"/>
              <a:gd name="connsiteY1" fmla="*/ 0 h 2520677"/>
              <a:gd name="connsiteX2" fmla="*/ 1911191 w 2078004"/>
              <a:gd name="connsiteY2" fmla="*/ 4550 h 2520677"/>
              <a:gd name="connsiteX3" fmla="*/ 2061972 w 2078004"/>
              <a:gd name="connsiteY3" fmla="*/ 332751 h 2520677"/>
              <a:gd name="connsiteX4" fmla="*/ 2061972 w 2078004"/>
              <a:gd name="connsiteY4" fmla="*/ 1983768 h 2520677"/>
              <a:gd name="connsiteX5" fmla="*/ 1636069 w 2078004"/>
              <a:gd name="connsiteY5" fmla="*/ 2518668 h 2520677"/>
              <a:gd name="connsiteX6" fmla="*/ 575320 w 2078004"/>
              <a:gd name="connsiteY6" fmla="*/ 2520677 h 2520677"/>
              <a:gd name="connsiteX7" fmla="*/ 1824 w 2078004"/>
              <a:gd name="connsiteY7" fmla="*/ 1970120 h 2520677"/>
              <a:gd name="connsiteX8" fmla="*/ 10922 w 2078004"/>
              <a:gd name="connsiteY8" fmla="*/ 332751 h 2520677"/>
              <a:gd name="connsiteX0" fmla="*/ 10922 w 2076424"/>
              <a:gd name="connsiteY0" fmla="*/ 332751 h 2520677"/>
              <a:gd name="connsiteX1" fmla="*/ 134408 w 2076424"/>
              <a:gd name="connsiteY1" fmla="*/ 0 h 2520677"/>
              <a:gd name="connsiteX2" fmla="*/ 1911191 w 2076424"/>
              <a:gd name="connsiteY2" fmla="*/ 4550 h 2520677"/>
              <a:gd name="connsiteX3" fmla="*/ 2061972 w 2076424"/>
              <a:gd name="connsiteY3" fmla="*/ 332751 h 2520677"/>
              <a:gd name="connsiteX4" fmla="*/ 2061972 w 2076424"/>
              <a:gd name="connsiteY4" fmla="*/ 1983768 h 2520677"/>
              <a:gd name="connsiteX5" fmla="*/ 1636069 w 2076424"/>
              <a:gd name="connsiteY5" fmla="*/ 2518668 h 2520677"/>
              <a:gd name="connsiteX6" fmla="*/ 575320 w 2076424"/>
              <a:gd name="connsiteY6" fmla="*/ 2520677 h 2520677"/>
              <a:gd name="connsiteX7" fmla="*/ 1824 w 2076424"/>
              <a:gd name="connsiteY7" fmla="*/ 1970120 h 2520677"/>
              <a:gd name="connsiteX8" fmla="*/ 10922 w 2076424"/>
              <a:gd name="connsiteY8" fmla="*/ 332751 h 2520677"/>
              <a:gd name="connsiteX0" fmla="*/ 10922 w 2076422"/>
              <a:gd name="connsiteY0" fmla="*/ 332751 h 2520677"/>
              <a:gd name="connsiteX1" fmla="*/ 134408 w 2076422"/>
              <a:gd name="connsiteY1" fmla="*/ 0 h 2520677"/>
              <a:gd name="connsiteX2" fmla="*/ 1911191 w 2076422"/>
              <a:gd name="connsiteY2" fmla="*/ 4550 h 2520677"/>
              <a:gd name="connsiteX3" fmla="*/ 2061972 w 2076422"/>
              <a:gd name="connsiteY3" fmla="*/ 332751 h 2520677"/>
              <a:gd name="connsiteX4" fmla="*/ 2061972 w 2076422"/>
              <a:gd name="connsiteY4" fmla="*/ 1983768 h 2520677"/>
              <a:gd name="connsiteX5" fmla="*/ 1636069 w 2076422"/>
              <a:gd name="connsiteY5" fmla="*/ 2518668 h 2520677"/>
              <a:gd name="connsiteX6" fmla="*/ 575320 w 2076422"/>
              <a:gd name="connsiteY6" fmla="*/ 2520677 h 2520677"/>
              <a:gd name="connsiteX7" fmla="*/ 16174 w 2076422"/>
              <a:gd name="connsiteY7" fmla="*/ 2269535 h 2520677"/>
              <a:gd name="connsiteX8" fmla="*/ 10922 w 2076422"/>
              <a:gd name="connsiteY8" fmla="*/ 332751 h 2520677"/>
              <a:gd name="connsiteX0" fmla="*/ 10922 w 2079249"/>
              <a:gd name="connsiteY0" fmla="*/ 332751 h 2520677"/>
              <a:gd name="connsiteX1" fmla="*/ 134408 w 2079249"/>
              <a:gd name="connsiteY1" fmla="*/ 0 h 2520677"/>
              <a:gd name="connsiteX2" fmla="*/ 1911191 w 2079249"/>
              <a:gd name="connsiteY2" fmla="*/ 4550 h 2520677"/>
              <a:gd name="connsiteX3" fmla="*/ 2061972 w 2079249"/>
              <a:gd name="connsiteY3" fmla="*/ 332751 h 2520677"/>
              <a:gd name="connsiteX4" fmla="*/ 2061972 w 2079249"/>
              <a:gd name="connsiteY4" fmla="*/ 1983768 h 2520677"/>
              <a:gd name="connsiteX5" fmla="*/ 1636069 w 2079249"/>
              <a:gd name="connsiteY5" fmla="*/ 2518668 h 2520677"/>
              <a:gd name="connsiteX6" fmla="*/ 575320 w 2079249"/>
              <a:gd name="connsiteY6" fmla="*/ 2520677 h 2520677"/>
              <a:gd name="connsiteX7" fmla="*/ 16174 w 2079249"/>
              <a:gd name="connsiteY7" fmla="*/ 2269535 h 2520677"/>
              <a:gd name="connsiteX8" fmla="*/ 10922 w 2079249"/>
              <a:gd name="connsiteY8" fmla="*/ 332751 h 2520677"/>
              <a:gd name="connsiteX0" fmla="*/ 10922 w 2079249"/>
              <a:gd name="connsiteY0" fmla="*/ 332751 h 2520677"/>
              <a:gd name="connsiteX1" fmla="*/ 134408 w 2079249"/>
              <a:gd name="connsiteY1" fmla="*/ 0 h 2520677"/>
              <a:gd name="connsiteX2" fmla="*/ 1911191 w 2079249"/>
              <a:gd name="connsiteY2" fmla="*/ 4550 h 2520677"/>
              <a:gd name="connsiteX3" fmla="*/ 2061972 w 2079249"/>
              <a:gd name="connsiteY3" fmla="*/ 332751 h 2520677"/>
              <a:gd name="connsiteX4" fmla="*/ 2061972 w 2079249"/>
              <a:gd name="connsiteY4" fmla="*/ 1983768 h 2520677"/>
              <a:gd name="connsiteX5" fmla="*/ 1636069 w 2079249"/>
              <a:gd name="connsiteY5" fmla="*/ 2518668 h 2520677"/>
              <a:gd name="connsiteX6" fmla="*/ 575320 w 2079249"/>
              <a:gd name="connsiteY6" fmla="*/ 2520677 h 2520677"/>
              <a:gd name="connsiteX7" fmla="*/ 16174 w 2079249"/>
              <a:gd name="connsiteY7" fmla="*/ 2269535 h 2520677"/>
              <a:gd name="connsiteX8" fmla="*/ 10922 w 2079249"/>
              <a:gd name="connsiteY8" fmla="*/ 332751 h 2520677"/>
              <a:gd name="connsiteX0" fmla="*/ 1196 w 2069523"/>
              <a:gd name="connsiteY0" fmla="*/ 328731 h 2516657"/>
              <a:gd name="connsiteX1" fmla="*/ 164141 w 2069523"/>
              <a:gd name="connsiteY1" fmla="*/ 0 h 2516657"/>
              <a:gd name="connsiteX2" fmla="*/ 1901465 w 2069523"/>
              <a:gd name="connsiteY2" fmla="*/ 530 h 2516657"/>
              <a:gd name="connsiteX3" fmla="*/ 2052246 w 2069523"/>
              <a:gd name="connsiteY3" fmla="*/ 328731 h 2516657"/>
              <a:gd name="connsiteX4" fmla="*/ 2052246 w 2069523"/>
              <a:gd name="connsiteY4" fmla="*/ 1979748 h 2516657"/>
              <a:gd name="connsiteX5" fmla="*/ 1626343 w 2069523"/>
              <a:gd name="connsiteY5" fmla="*/ 2514648 h 2516657"/>
              <a:gd name="connsiteX6" fmla="*/ 565594 w 2069523"/>
              <a:gd name="connsiteY6" fmla="*/ 2516657 h 2516657"/>
              <a:gd name="connsiteX7" fmla="*/ 6448 w 2069523"/>
              <a:gd name="connsiteY7" fmla="*/ 2265515 h 2516657"/>
              <a:gd name="connsiteX8" fmla="*/ 1196 w 2069523"/>
              <a:gd name="connsiteY8" fmla="*/ 328731 h 2516657"/>
              <a:gd name="connsiteX0" fmla="*/ 6521 w 2067673"/>
              <a:gd name="connsiteY0" fmla="*/ 328731 h 2516657"/>
              <a:gd name="connsiteX1" fmla="*/ 162291 w 2067673"/>
              <a:gd name="connsiteY1" fmla="*/ 0 h 2516657"/>
              <a:gd name="connsiteX2" fmla="*/ 1899615 w 2067673"/>
              <a:gd name="connsiteY2" fmla="*/ 530 h 2516657"/>
              <a:gd name="connsiteX3" fmla="*/ 2050396 w 2067673"/>
              <a:gd name="connsiteY3" fmla="*/ 328731 h 2516657"/>
              <a:gd name="connsiteX4" fmla="*/ 2050396 w 2067673"/>
              <a:gd name="connsiteY4" fmla="*/ 1979748 h 2516657"/>
              <a:gd name="connsiteX5" fmla="*/ 1624493 w 2067673"/>
              <a:gd name="connsiteY5" fmla="*/ 2514648 h 2516657"/>
              <a:gd name="connsiteX6" fmla="*/ 563744 w 2067673"/>
              <a:gd name="connsiteY6" fmla="*/ 2516657 h 2516657"/>
              <a:gd name="connsiteX7" fmla="*/ 4598 w 2067673"/>
              <a:gd name="connsiteY7" fmla="*/ 2265515 h 2516657"/>
              <a:gd name="connsiteX8" fmla="*/ 6521 w 2067673"/>
              <a:gd name="connsiteY8" fmla="*/ 328731 h 2516657"/>
              <a:gd name="connsiteX0" fmla="*/ 6521 w 2067673"/>
              <a:gd name="connsiteY0" fmla="*/ 328731 h 2516657"/>
              <a:gd name="connsiteX1" fmla="*/ 162291 w 2067673"/>
              <a:gd name="connsiteY1" fmla="*/ 0 h 2516657"/>
              <a:gd name="connsiteX2" fmla="*/ 1899615 w 2067673"/>
              <a:gd name="connsiteY2" fmla="*/ 530 h 2516657"/>
              <a:gd name="connsiteX3" fmla="*/ 2050396 w 2067673"/>
              <a:gd name="connsiteY3" fmla="*/ 328731 h 2516657"/>
              <a:gd name="connsiteX4" fmla="*/ 2050396 w 2067673"/>
              <a:gd name="connsiteY4" fmla="*/ 1979748 h 2516657"/>
              <a:gd name="connsiteX5" fmla="*/ 1624493 w 2067673"/>
              <a:gd name="connsiteY5" fmla="*/ 2514648 h 2516657"/>
              <a:gd name="connsiteX6" fmla="*/ 563744 w 2067673"/>
              <a:gd name="connsiteY6" fmla="*/ 2516657 h 2516657"/>
              <a:gd name="connsiteX7" fmla="*/ 4597 w 2067673"/>
              <a:gd name="connsiteY7" fmla="*/ 2265515 h 2516657"/>
              <a:gd name="connsiteX8" fmla="*/ 6521 w 2067673"/>
              <a:gd name="connsiteY8" fmla="*/ 328731 h 251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7673" h="2516657">
                <a:moveTo>
                  <a:pt x="6521" y="328731"/>
                </a:moveTo>
                <a:cubicBezTo>
                  <a:pt x="6521" y="30751"/>
                  <a:pt x="-26507" y="0"/>
                  <a:pt x="162291" y="0"/>
                </a:cubicBezTo>
                <a:lnTo>
                  <a:pt x="1899615" y="530"/>
                </a:lnTo>
                <a:cubicBezTo>
                  <a:pt x="2088413" y="530"/>
                  <a:pt x="2059677" y="48948"/>
                  <a:pt x="2050396" y="328731"/>
                </a:cubicBezTo>
                <a:lnTo>
                  <a:pt x="2050396" y="1979748"/>
                </a:lnTo>
                <a:cubicBezTo>
                  <a:pt x="2060731" y="2505527"/>
                  <a:pt x="2177931" y="2490925"/>
                  <a:pt x="1624493" y="2514648"/>
                </a:cubicBezTo>
                <a:lnTo>
                  <a:pt x="563744" y="2516657"/>
                </a:lnTo>
                <a:cubicBezTo>
                  <a:pt x="-88552" y="2498014"/>
                  <a:pt x="4597" y="2454313"/>
                  <a:pt x="4597" y="2265515"/>
                </a:cubicBezTo>
                <a:cubicBezTo>
                  <a:pt x="7630" y="1719725"/>
                  <a:pt x="3488" y="874521"/>
                  <a:pt x="6521" y="328731"/>
                </a:cubicBezTo>
                <a:close/>
              </a:path>
            </a:pathLst>
          </a:custGeom>
          <a:solidFill>
            <a:srgbClr val="00B0F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87A726-9EC5-4A91-ACC2-73E3E00BF7C3}"/>
              </a:ext>
            </a:extLst>
          </p:cNvPr>
          <p:cNvSpPr txBox="1"/>
          <p:nvPr/>
        </p:nvSpPr>
        <p:spPr>
          <a:xfrm>
            <a:off x="4913649" y="3263177"/>
            <a:ext cx="3303436" cy="2062103"/>
          </a:xfrm>
          <a:prstGeom prst="rect">
            <a:avLst/>
          </a:prstGeom>
          <a:noFill/>
        </p:spPr>
        <p:txBody>
          <a:bodyPr wrap="square" rtlCol="0">
            <a:spAutoFit/>
          </a:bodyPr>
          <a:lstStyle/>
          <a:p>
            <a:r>
              <a:rPr lang="en-GB" sz="3200" dirty="0"/>
              <a:t>Therefore battery energy is around 40 times heavier than fuel.</a:t>
            </a:r>
            <a:endParaRPr lang="en-US" sz="3200" dirty="0"/>
          </a:p>
        </p:txBody>
      </p:sp>
      <p:sp>
        <p:nvSpPr>
          <p:cNvPr id="2" name="TextBox 1">
            <a:extLst>
              <a:ext uri="{FF2B5EF4-FFF2-40B4-BE49-F238E27FC236}">
                <a16:creationId xmlns:a16="http://schemas.microsoft.com/office/drawing/2014/main" id="{D58DD8AA-3B1F-4AF7-B7D1-7C06C1EE3540}"/>
              </a:ext>
            </a:extLst>
          </p:cNvPr>
          <p:cNvSpPr txBox="1"/>
          <p:nvPr/>
        </p:nvSpPr>
        <p:spPr>
          <a:xfrm>
            <a:off x="3406246" y="277956"/>
            <a:ext cx="5777736" cy="707886"/>
          </a:xfrm>
          <a:prstGeom prst="rect">
            <a:avLst/>
          </a:prstGeom>
          <a:noFill/>
        </p:spPr>
        <p:txBody>
          <a:bodyPr wrap="none" rtlCol="0">
            <a:spAutoFit/>
          </a:bodyPr>
          <a:lstStyle/>
          <a:p>
            <a:r>
              <a:rPr lang="en-GB" sz="4000" dirty="0"/>
              <a:t>Swapping fuel for batteries</a:t>
            </a:r>
            <a:endParaRPr lang="en-US" sz="4000" dirty="0"/>
          </a:p>
        </p:txBody>
      </p:sp>
    </p:spTree>
    <p:extLst>
      <p:ext uri="{BB962C8B-B14F-4D97-AF65-F5344CB8AC3E}">
        <p14:creationId xmlns:p14="http://schemas.microsoft.com/office/powerpoint/2010/main" val="42008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700"/>
                                        <p:tgtEl>
                                          <p:spTgt spid="14"/>
                                        </p:tgtEl>
                                      </p:cBhvr>
                                    </p:animEffect>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01F56F2-A702-4984-9B27-3146EC05A4EA}"/>
              </a:ext>
            </a:extLst>
          </p:cNvPr>
          <p:cNvSpPr txBox="1"/>
          <p:nvPr/>
        </p:nvSpPr>
        <p:spPr>
          <a:xfrm>
            <a:off x="7924094" y="1089093"/>
            <a:ext cx="3990127" cy="1384995"/>
          </a:xfrm>
          <a:prstGeom prst="rect">
            <a:avLst/>
          </a:prstGeom>
          <a:noFill/>
        </p:spPr>
        <p:txBody>
          <a:bodyPr wrap="square" rtlCol="0">
            <a:spAutoFit/>
          </a:bodyPr>
          <a:lstStyle/>
          <a:p>
            <a:r>
              <a:rPr lang="en-GB" sz="2800" dirty="0"/>
              <a:t>A plane flies when </a:t>
            </a:r>
            <a:r>
              <a:rPr lang="en-GB" sz="2800" b="1" dirty="0"/>
              <a:t>lift</a:t>
            </a:r>
            <a:r>
              <a:rPr lang="en-GB" sz="2800" dirty="0"/>
              <a:t> equals or is greater than the </a:t>
            </a:r>
            <a:r>
              <a:rPr lang="en-GB" sz="2800" b="1" dirty="0"/>
              <a:t>weight</a:t>
            </a:r>
            <a:r>
              <a:rPr lang="en-GB" sz="2800" dirty="0"/>
              <a:t> of the plane.</a:t>
            </a:r>
          </a:p>
        </p:txBody>
      </p:sp>
      <p:sp>
        <p:nvSpPr>
          <p:cNvPr id="11" name="Title 1">
            <a:extLst>
              <a:ext uri="{FF2B5EF4-FFF2-40B4-BE49-F238E27FC236}">
                <a16:creationId xmlns:a16="http://schemas.microsoft.com/office/drawing/2014/main" id="{988BFA09-7C42-45D9-98DE-F8A129701111}"/>
              </a:ext>
            </a:extLst>
          </p:cNvPr>
          <p:cNvSpPr>
            <a:spLocks noGrp="1"/>
          </p:cNvSpPr>
          <p:nvPr>
            <p:ph type="title"/>
          </p:nvPr>
        </p:nvSpPr>
        <p:spPr>
          <a:xfrm>
            <a:off x="838200" y="129095"/>
            <a:ext cx="10515600" cy="775333"/>
          </a:xfrm>
        </p:spPr>
        <p:txBody>
          <a:bodyPr/>
          <a:lstStyle/>
          <a:p>
            <a:pPr algn="ctr"/>
            <a:r>
              <a:rPr lang="en-GB" dirty="0">
                <a:latin typeface="+mn-lt"/>
              </a:rPr>
              <a:t>So why is this a problem?</a:t>
            </a:r>
            <a:endParaRPr lang="en-US" dirty="0">
              <a:latin typeface="+mn-lt"/>
            </a:endParaRPr>
          </a:p>
        </p:txBody>
      </p:sp>
      <p:pic>
        <p:nvPicPr>
          <p:cNvPr id="5" name="Picture 4">
            <a:extLst>
              <a:ext uri="{FF2B5EF4-FFF2-40B4-BE49-F238E27FC236}">
                <a16:creationId xmlns:a16="http://schemas.microsoft.com/office/drawing/2014/main" id="{1D8E5D0A-37B7-445A-BFA7-3D473D54C30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321" b="95472" l="312" r="99792">
                        <a14:foregroundMark x1="25780" y1="70000" x2="25780" y2="70000"/>
                        <a14:foregroundMark x1="22453" y1="72642" x2="22453" y2="72642"/>
                        <a14:foregroundMark x1="20166" y1="74906" x2="20166" y2="74906"/>
                        <a14:foregroundMark x1="3742" y1="89434" x2="3742" y2="89434"/>
                        <a14:foregroundMark x1="2287" y1="89811" x2="2287" y2="89811"/>
                        <a14:foregroundMark x1="1663" y1="89811" x2="1663" y2="89811"/>
                        <a14:foregroundMark x1="1247" y1="90189" x2="1247" y2="90189"/>
                        <a14:foregroundMark x1="46778" y1="47547" x2="46778" y2="47547"/>
                        <a14:foregroundMark x1="46258" y1="47925" x2="46258" y2="47925"/>
                        <a14:foregroundMark x1="45634" y1="48491" x2="45634" y2="48491"/>
                        <a14:foregroundMark x1="44906" y1="49245" x2="44906" y2="49245"/>
                        <a14:foregroundMark x1="43035" y1="51132" x2="43035" y2="51132"/>
                        <a14:foregroundMark x1="41580" y1="52453" x2="41580" y2="52453"/>
                        <a14:foregroundMark x1="40333" y1="53774" x2="40333" y2="53774"/>
                        <a14:foregroundMark x1="39605" y1="54340" x2="39605" y2="54340"/>
                        <a14:foregroundMark x1="38877" y1="55283" x2="38877" y2="55283"/>
                        <a14:foregroundMark x1="38150" y1="56038" x2="38150" y2="56038"/>
                        <a14:foregroundMark x1="37318" y1="56792" x2="37318" y2="56792"/>
                        <a14:foregroundMark x1="35863" y1="58302" x2="35863" y2="58302"/>
                        <a14:foregroundMark x1="35135" y1="58868" x2="35135" y2="58868"/>
                        <a14:foregroundMark x1="34719" y1="59434" x2="34719" y2="59434"/>
                        <a14:foregroundMark x1="34304" y1="59623" x2="34304" y2="59623"/>
                        <a14:foregroundMark x1="33784" y1="60189" x2="33784" y2="60189"/>
                        <a14:foregroundMark x1="33264" y1="60755" x2="33264" y2="60755"/>
                        <a14:foregroundMark x1="55094" y1="20943" x2="55094" y2="20943"/>
                        <a14:foregroundMark x1="34927" y1="19434" x2="34927" y2="19434"/>
                        <a14:foregroundMark x1="35447" y1="18679" x2="35447" y2="18679"/>
                        <a14:foregroundMark x1="36175" y1="17925" x2="36175" y2="17925"/>
                        <a14:foregroundMark x1="36902" y1="17170" x2="36902" y2="17170"/>
                        <a14:foregroundMark x1="37318" y1="16792" x2="37318" y2="16792"/>
                        <a14:foregroundMark x1="37942" y1="16415" x2="37942" y2="16415"/>
                        <a14:foregroundMark x1="38462" y1="16038" x2="38462" y2="16038"/>
                        <a14:foregroundMark x1="33680" y1="19245" x2="33680" y2="19245"/>
                        <a14:foregroundMark x1="33368" y1="20189" x2="33368" y2="20189"/>
                        <a14:foregroundMark x1="32432" y1="20377" x2="32432" y2="20377"/>
                        <a14:foregroundMark x1="31809" y1="20755" x2="31809" y2="20755"/>
                        <a14:foregroundMark x1="30873" y1="21321" x2="30873" y2="21321"/>
                        <a14:foregroundMark x1="30353" y1="21321" x2="30353" y2="21321"/>
                        <a14:foregroundMark x1="24012" y1="27736" x2="24012" y2="27736"/>
                        <a14:foregroundMark x1="22557" y1="29057" x2="22557" y2="29057"/>
                        <a14:foregroundMark x1="21310" y1="30189" x2="21310" y2="30189"/>
                        <a14:foregroundMark x1="20062" y1="32453" x2="20062" y2="32453"/>
                        <a14:foregroundMark x1="20686" y1="30943" x2="20686" y2="30943"/>
                        <a14:foregroundMark x1="18919" y1="31887" x2="18919" y2="31887"/>
                        <a14:foregroundMark x1="18607" y1="32264" x2="18607" y2="32264"/>
                        <a14:foregroundMark x1="17775" y1="32830" x2="17775" y2="32830"/>
                        <a14:foregroundMark x1="18191" y1="32453" x2="18191" y2="32453"/>
                        <a14:foregroundMark x1="84927" y1="30377" x2="84927" y2="30377"/>
                        <a14:foregroundMark x1="82640" y1="27547" x2="82640" y2="27547"/>
                        <a14:foregroundMark x1="81185" y1="26604" x2="81185" y2="26604"/>
                        <a14:foregroundMark x1="79730" y1="26226" x2="79730" y2="26226"/>
                        <a14:foregroundMark x1="69854" y1="21887" x2="69854" y2="21887"/>
                        <a14:foregroundMark x1="70582" y1="20943" x2="70582" y2="20943"/>
                        <a14:foregroundMark x1="71830" y1="19623" x2="71830" y2="19623"/>
                        <a14:foregroundMark x1="72557" y1="18679" x2="72557" y2="18679"/>
                        <a14:foregroundMark x1="73493" y1="17547" x2="73493" y2="17547"/>
                      </a14:backgroundRemoval>
                    </a14:imgEffect>
                  </a14:imgLayer>
                </a14:imgProps>
              </a:ext>
              <a:ext uri="{28A0092B-C50C-407E-A947-70E740481C1C}">
                <a14:useLocalDpi xmlns:a14="http://schemas.microsoft.com/office/drawing/2010/main" val="0"/>
              </a:ext>
            </a:extLst>
          </a:blip>
          <a:srcRect b="4811"/>
          <a:stretch/>
        </p:blipFill>
        <p:spPr>
          <a:xfrm>
            <a:off x="145209" y="2365158"/>
            <a:ext cx="7484533" cy="3925152"/>
          </a:xfrm>
          <a:prstGeom prst="rect">
            <a:avLst/>
          </a:prstGeom>
        </p:spPr>
      </p:pic>
      <p:sp>
        <p:nvSpPr>
          <p:cNvPr id="2" name="Arrow: Up 1">
            <a:extLst>
              <a:ext uri="{FF2B5EF4-FFF2-40B4-BE49-F238E27FC236}">
                <a16:creationId xmlns:a16="http://schemas.microsoft.com/office/drawing/2014/main" id="{86838627-ED17-4638-9FCE-733F0A96592B}"/>
              </a:ext>
            </a:extLst>
          </p:cNvPr>
          <p:cNvSpPr/>
          <p:nvPr/>
        </p:nvSpPr>
        <p:spPr>
          <a:xfrm flipH="1">
            <a:off x="4596416" y="1672356"/>
            <a:ext cx="484632" cy="1198541"/>
          </a:xfrm>
          <a:prstGeom prst="up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08E145-189D-435B-876B-EB5E15636045}"/>
              </a:ext>
            </a:extLst>
          </p:cNvPr>
          <p:cNvSpPr txBox="1"/>
          <p:nvPr/>
        </p:nvSpPr>
        <p:spPr>
          <a:xfrm>
            <a:off x="4088646" y="1173112"/>
            <a:ext cx="184731" cy="830997"/>
          </a:xfrm>
          <a:prstGeom prst="rect">
            <a:avLst/>
          </a:prstGeom>
          <a:noFill/>
        </p:spPr>
        <p:txBody>
          <a:bodyPr wrap="none" rtlCol="0">
            <a:spAutoFit/>
          </a:bodyPr>
          <a:lstStyle/>
          <a:p>
            <a:endParaRPr lang="en-US" sz="4800" dirty="0"/>
          </a:p>
        </p:txBody>
      </p:sp>
      <p:sp>
        <p:nvSpPr>
          <p:cNvPr id="18" name="Arrow: Up 17">
            <a:extLst>
              <a:ext uri="{FF2B5EF4-FFF2-40B4-BE49-F238E27FC236}">
                <a16:creationId xmlns:a16="http://schemas.microsoft.com/office/drawing/2014/main" id="{0F5971B1-40FC-412C-927C-3DBED189C3D8}"/>
              </a:ext>
            </a:extLst>
          </p:cNvPr>
          <p:cNvSpPr/>
          <p:nvPr/>
        </p:nvSpPr>
        <p:spPr>
          <a:xfrm flipH="1" flipV="1">
            <a:off x="4535529" y="4998243"/>
            <a:ext cx="484632" cy="1292067"/>
          </a:xfrm>
          <a:prstGeom prst="up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964E9A4-EBB1-4DA4-B702-A02AB5B81CC5}"/>
              </a:ext>
            </a:extLst>
          </p:cNvPr>
          <p:cNvSpPr txBox="1"/>
          <p:nvPr/>
        </p:nvSpPr>
        <p:spPr>
          <a:xfrm>
            <a:off x="5314513" y="6028700"/>
            <a:ext cx="1250535" cy="523220"/>
          </a:xfrm>
          <a:prstGeom prst="rect">
            <a:avLst/>
          </a:prstGeom>
          <a:noFill/>
        </p:spPr>
        <p:txBody>
          <a:bodyPr wrap="none" rtlCol="0">
            <a:spAutoFit/>
          </a:bodyPr>
          <a:lstStyle/>
          <a:p>
            <a:r>
              <a:rPr lang="en-GB" sz="2800" b="1" dirty="0"/>
              <a:t>Weight</a:t>
            </a:r>
            <a:endParaRPr lang="en-US" sz="2800" b="1" dirty="0"/>
          </a:p>
        </p:txBody>
      </p:sp>
      <p:sp>
        <p:nvSpPr>
          <p:cNvPr id="8" name="TextBox 7">
            <a:extLst>
              <a:ext uri="{FF2B5EF4-FFF2-40B4-BE49-F238E27FC236}">
                <a16:creationId xmlns:a16="http://schemas.microsoft.com/office/drawing/2014/main" id="{31F139B8-5005-4F00-8900-2CE090EFD15B}"/>
              </a:ext>
            </a:extLst>
          </p:cNvPr>
          <p:cNvSpPr txBox="1"/>
          <p:nvPr/>
        </p:nvSpPr>
        <p:spPr>
          <a:xfrm>
            <a:off x="418493" y="1058752"/>
            <a:ext cx="4240179" cy="1754326"/>
          </a:xfrm>
          <a:prstGeom prst="rect">
            <a:avLst/>
          </a:prstGeom>
          <a:noFill/>
        </p:spPr>
        <p:txBody>
          <a:bodyPr wrap="square" rtlCol="0">
            <a:spAutoFit/>
          </a:bodyPr>
          <a:lstStyle/>
          <a:p>
            <a:r>
              <a:rPr lang="en-GB" sz="2800" b="1" dirty="0"/>
              <a:t>Lift</a:t>
            </a:r>
            <a:r>
              <a:rPr lang="en-US" sz="2800" dirty="0"/>
              <a:t> </a:t>
            </a:r>
            <a:r>
              <a:rPr lang="en-GB" sz="2800" dirty="0"/>
              <a:t>is the key </a:t>
            </a:r>
            <a:r>
              <a:rPr lang="en-GB" sz="2800" b="1" dirty="0"/>
              <a:t>aerodynamic</a:t>
            </a:r>
            <a:r>
              <a:rPr lang="en-GB" sz="2800" dirty="0"/>
              <a:t> force that enables an aeroplane to fly.</a:t>
            </a:r>
          </a:p>
          <a:p>
            <a:endParaRPr lang="en-US" sz="2400" dirty="0"/>
          </a:p>
        </p:txBody>
      </p:sp>
      <p:sp>
        <p:nvSpPr>
          <p:cNvPr id="10" name="Rectangle 9">
            <a:extLst>
              <a:ext uri="{FF2B5EF4-FFF2-40B4-BE49-F238E27FC236}">
                <a16:creationId xmlns:a16="http://schemas.microsoft.com/office/drawing/2014/main" id="{139F4FA8-F894-4CB7-B7E8-B2BB8A56D1A2}"/>
              </a:ext>
            </a:extLst>
          </p:cNvPr>
          <p:cNvSpPr/>
          <p:nvPr/>
        </p:nvSpPr>
        <p:spPr>
          <a:xfrm>
            <a:off x="7951821" y="2736502"/>
            <a:ext cx="4240179" cy="1384995"/>
          </a:xfrm>
          <a:prstGeom prst="rect">
            <a:avLst/>
          </a:prstGeom>
        </p:spPr>
        <p:txBody>
          <a:bodyPr wrap="square">
            <a:spAutoFit/>
          </a:bodyPr>
          <a:lstStyle/>
          <a:p>
            <a:r>
              <a:rPr lang="en-GB" sz="2800" dirty="0"/>
              <a:t>So if you increase the </a:t>
            </a:r>
            <a:r>
              <a:rPr lang="en-GB" sz="2800" b="1" dirty="0"/>
              <a:t>weight </a:t>
            </a:r>
            <a:r>
              <a:rPr lang="en-GB" sz="2800" dirty="0"/>
              <a:t>of the plane, you have to increase the lift. </a:t>
            </a:r>
            <a:endParaRPr lang="en-US" sz="2800" dirty="0"/>
          </a:p>
        </p:txBody>
      </p:sp>
      <p:sp>
        <p:nvSpPr>
          <p:cNvPr id="13" name="TextBox 12">
            <a:extLst>
              <a:ext uri="{FF2B5EF4-FFF2-40B4-BE49-F238E27FC236}">
                <a16:creationId xmlns:a16="http://schemas.microsoft.com/office/drawing/2014/main" id="{BE024BA6-3E2A-4659-9945-4A2EF0D0A74A}"/>
              </a:ext>
            </a:extLst>
          </p:cNvPr>
          <p:cNvSpPr txBox="1"/>
          <p:nvPr/>
        </p:nvSpPr>
        <p:spPr>
          <a:xfrm>
            <a:off x="7957963" y="5735722"/>
            <a:ext cx="3414045" cy="954107"/>
          </a:xfrm>
          <a:prstGeom prst="rect">
            <a:avLst/>
          </a:prstGeom>
          <a:noFill/>
        </p:spPr>
        <p:txBody>
          <a:bodyPr wrap="square" rtlCol="0">
            <a:spAutoFit/>
          </a:bodyPr>
          <a:lstStyle/>
          <a:p>
            <a:r>
              <a:rPr lang="en-GB" sz="2800" dirty="0"/>
              <a:t>More batteries means more weight.</a:t>
            </a:r>
            <a:endParaRPr lang="en-US" sz="2800" dirty="0"/>
          </a:p>
        </p:txBody>
      </p:sp>
      <p:sp>
        <p:nvSpPr>
          <p:cNvPr id="17" name="TextBox 16">
            <a:extLst>
              <a:ext uri="{FF2B5EF4-FFF2-40B4-BE49-F238E27FC236}">
                <a16:creationId xmlns:a16="http://schemas.microsoft.com/office/drawing/2014/main" id="{8907B792-0CE1-4EF2-B03D-85B282D1B8AA}"/>
              </a:ext>
            </a:extLst>
          </p:cNvPr>
          <p:cNvSpPr txBox="1"/>
          <p:nvPr/>
        </p:nvSpPr>
        <p:spPr>
          <a:xfrm>
            <a:off x="7951821" y="4451556"/>
            <a:ext cx="4094970" cy="954107"/>
          </a:xfrm>
          <a:prstGeom prst="rect">
            <a:avLst/>
          </a:prstGeom>
          <a:noFill/>
        </p:spPr>
        <p:txBody>
          <a:bodyPr wrap="square" rtlCol="0">
            <a:spAutoFit/>
          </a:bodyPr>
          <a:lstStyle/>
          <a:p>
            <a:r>
              <a:rPr lang="en-GB" sz="2800" dirty="0"/>
              <a:t>This requires more speed. Therefore, more batteries!</a:t>
            </a:r>
            <a:endParaRPr lang="en-US" sz="2800" dirty="0"/>
          </a:p>
        </p:txBody>
      </p:sp>
    </p:spTree>
    <p:extLst>
      <p:ext uri="{BB962C8B-B14F-4D97-AF65-F5344CB8AC3E}">
        <p14:creationId xmlns:p14="http://schemas.microsoft.com/office/powerpoint/2010/main" val="522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3000"/>
                                  </p:stCondLst>
                                  <p:childTnLst>
                                    <p:set>
                                      <p:cBhvr>
                                        <p:cTn id="9" dur="1" fill="hold">
                                          <p:stCondLst>
                                            <p:cond delay="0"/>
                                          </p:stCondLst>
                                        </p:cTn>
                                        <p:tgtEl>
                                          <p:spTgt spid="10"/>
                                        </p:tgtEl>
                                        <p:attrNameLst>
                                          <p:attrName>style.visibility</p:attrName>
                                        </p:attrNameLst>
                                      </p:cBhvr>
                                      <p:to>
                                        <p:strVal val="visible"/>
                                      </p:to>
                                    </p:set>
                                  </p:childTnLst>
                                </p:cTn>
                              </p:par>
                              <p:par>
                                <p:cTn id="10" presetID="6" presetClass="emph" presetSubtype="0" fill="hold" grpId="0" nodeType="withEffect">
                                  <p:stCondLst>
                                    <p:cond delay="3000"/>
                                  </p:stCondLst>
                                  <p:childTnLst>
                                    <p:animScale>
                                      <p:cBhvr>
                                        <p:cTn id="11" dur="2000" fill="hold"/>
                                        <p:tgtEl>
                                          <p:spTgt spid="2"/>
                                        </p:tgtEl>
                                      </p:cBhvr>
                                      <p:by x="150000" y="150000"/>
                                    </p:animScale>
                                  </p:childTnLst>
                                </p:cTn>
                              </p:par>
                              <p:par>
                                <p:cTn id="12" presetID="6" presetClass="emph" presetSubtype="0" fill="hold" grpId="0" nodeType="withEffect">
                                  <p:stCondLst>
                                    <p:cond delay="3000"/>
                                  </p:stCondLst>
                                  <p:childTnLst>
                                    <p:animScale>
                                      <p:cBhvr>
                                        <p:cTn id="13" dur="2000" fill="hold"/>
                                        <p:tgtEl>
                                          <p:spTgt spid="18"/>
                                        </p:tgtEl>
                                      </p:cBhvr>
                                      <p:by x="150000" y="150000"/>
                                    </p:animScale>
                                  </p:childTnLst>
                                </p:cTn>
                              </p:par>
                            </p:childTnLst>
                          </p:cTn>
                        </p:par>
                        <p:par>
                          <p:cTn id="14" fill="hold">
                            <p:stCondLst>
                              <p:cond delay="7000"/>
                            </p:stCondLst>
                            <p:childTnLst>
                              <p:par>
                                <p:cTn id="15" presetID="1" presetClass="entr" presetSubtype="0" fill="hold" grpId="0" nodeType="afterEffect">
                                  <p:stCondLst>
                                    <p:cond delay="300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10000"/>
                            </p:stCondLst>
                            <p:childTnLst>
                              <p:par>
                                <p:cTn id="18" presetID="1" presetClass="entr" presetSubtype="0" fill="hold" grpId="0" nodeType="afterEffect">
                                  <p:stCondLst>
                                    <p:cond delay="300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18" grpId="0" animBg="1"/>
      <p:bldP spid="10"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1D5138-D53F-4843-9FAC-07A6973B2E15}"/>
              </a:ext>
            </a:extLst>
          </p:cNvPr>
          <p:cNvSpPr txBox="1"/>
          <p:nvPr/>
        </p:nvSpPr>
        <p:spPr>
          <a:xfrm>
            <a:off x="312959" y="994778"/>
            <a:ext cx="11566081" cy="1384995"/>
          </a:xfrm>
          <a:prstGeom prst="rect">
            <a:avLst/>
          </a:prstGeom>
          <a:noFill/>
        </p:spPr>
        <p:txBody>
          <a:bodyPr wrap="square" rtlCol="0">
            <a:spAutoFit/>
          </a:bodyPr>
          <a:lstStyle/>
          <a:p>
            <a:r>
              <a:rPr lang="en-GB" sz="2800" dirty="0"/>
              <a:t>For the ACCEL plane it will need around </a:t>
            </a:r>
            <a:r>
              <a:rPr lang="en-GB" sz="2800" b="1" dirty="0"/>
              <a:t>360kg</a:t>
            </a:r>
            <a:r>
              <a:rPr lang="en-GB" sz="2800" dirty="0"/>
              <a:t> of batteries. Whereas, the aviation fuel used in this plane would weigh </a:t>
            </a:r>
            <a:r>
              <a:rPr lang="en-GB" sz="2800" b="1" dirty="0"/>
              <a:t>100kg</a:t>
            </a:r>
            <a:r>
              <a:rPr lang="en-GB" sz="2800" dirty="0"/>
              <a:t>. </a:t>
            </a:r>
          </a:p>
          <a:p>
            <a:endParaRPr lang="en-GB" sz="2800" dirty="0"/>
          </a:p>
        </p:txBody>
      </p:sp>
      <p:sp>
        <p:nvSpPr>
          <p:cNvPr id="13" name="TextBox 12">
            <a:extLst>
              <a:ext uri="{FF2B5EF4-FFF2-40B4-BE49-F238E27FC236}">
                <a16:creationId xmlns:a16="http://schemas.microsoft.com/office/drawing/2014/main" id="{AA728136-B615-49E0-8E0C-03EDB497D655}"/>
              </a:ext>
            </a:extLst>
          </p:cNvPr>
          <p:cNvSpPr txBox="1"/>
          <p:nvPr/>
        </p:nvSpPr>
        <p:spPr>
          <a:xfrm>
            <a:off x="1535346" y="2490983"/>
            <a:ext cx="8267713" cy="523220"/>
          </a:xfrm>
          <a:prstGeom prst="rect">
            <a:avLst/>
          </a:prstGeom>
          <a:noFill/>
        </p:spPr>
        <p:txBody>
          <a:bodyPr wrap="none" rtlCol="0">
            <a:spAutoFit/>
          </a:bodyPr>
          <a:lstStyle/>
          <a:p>
            <a:pPr algn="ctr"/>
            <a:r>
              <a:rPr lang="en-GB" sz="2800" dirty="0"/>
              <a:t>So how can you save the equivalence of 260kg in mass?</a:t>
            </a:r>
            <a:endParaRPr lang="en-US" sz="2800" dirty="0"/>
          </a:p>
        </p:txBody>
      </p:sp>
      <p:sp>
        <p:nvSpPr>
          <p:cNvPr id="5" name="TextBox 4">
            <a:extLst>
              <a:ext uri="{FF2B5EF4-FFF2-40B4-BE49-F238E27FC236}">
                <a16:creationId xmlns:a16="http://schemas.microsoft.com/office/drawing/2014/main" id="{669DE242-639E-4B3E-80B0-997F8D6B234B}"/>
              </a:ext>
            </a:extLst>
          </p:cNvPr>
          <p:cNvSpPr txBox="1"/>
          <p:nvPr/>
        </p:nvSpPr>
        <p:spPr>
          <a:xfrm>
            <a:off x="4201770" y="48466"/>
            <a:ext cx="4001890" cy="707886"/>
          </a:xfrm>
          <a:prstGeom prst="rect">
            <a:avLst/>
          </a:prstGeom>
          <a:noFill/>
        </p:spPr>
        <p:txBody>
          <a:bodyPr wrap="square" rtlCol="0">
            <a:spAutoFit/>
          </a:bodyPr>
          <a:lstStyle/>
          <a:p>
            <a:r>
              <a:rPr lang="en-GB" sz="4000" dirty="0"/>
              <a:t>Saving 260kg</a:t>
            </a:r>
            <a:endParaRPr lang="en-US" sz="4000" dirty="0"/>
          </a:p>
        </p:txBody>
      </p:sp>
      <p:sp>
        <p:nvSpPr>
          <p:cNvPr id="7" name="TextBox 6">
            <a:extLst>
              <a:ext uri="{FF2B5EF4-FFF2-40B4-BE49-F238E27FC236}">
                <a16:creationId xmlns:a16="http://schemas.microsoft.com/office/drawing/2014/main" id="{F856649E-8D90-4515-A59A-661B7E48813F}"/>
              </a:ext>
            </a:extLst>
          </p:cNvPr>
          <p:cNvSpPr txBox="1"/>
          <p:nvPr/>
        </p:nvSpPr>
        <p:spPr>
          <a:xfrm>
            <a:off x="312959" y="3367547"/>
            <a:ext cx="11689878" cy="2308324"/>
          </a:xfrm>
          <a:prstGeom prst="rect">
            <a:avLst/>
          </a:prstGeom>
          <a:noFill/>
        </p:spPr>
        <p:txBody>
          <a:bodyPr wrap="square" rtlCol="0">
            <a:spAutoFit/>
          </a:bodyPr>
          <a:lstStyle/>
          <a:p>
            <a:pPr marL="342900" indent="-342900">
              <a:buAutoNum type="arabicPeriod"/>
            </a:pPr>
            <a:r>
              <a:rPr lang="en-GB" sz="2400" dirty="0"/>
              <a:t>Use lighter materials:- composite materials like a racing car.</a:t>
            </a:r>
          </a:p>
          <a:p>
            <a:pPr marL="342900" indent="-342900">
              <a:buAutoNum type="arabicPeriod"/>
            </a:pPr>
            <a:endParaRPr lang="en-GB" sz="800" dirty="0"/>
          </a:p>
          <a:p>
            <a:pPr marL="342900" indent="-342900">
              <a:buAutoNum type="arabicPeriod"/>
            </a:pPr>
            <a:r>
              <a:rPr lang="en-GB" sz="2400" dirty="0"/>
              <a:t>Strip the plane of any unnecessary parts, removal of unrequired seats etc.</a:t>
            </a:r>
          </a:p>
          <a:p>
            <a:pPr marL="342900" indent="-342900">
              <a:buAutoNum type="arabicPeriod"/>
            </a:pPr>
            <a:endParaRPr lang="en-GB" sz="800" dirty="0"/>
          </a:p>
          <a:p>
            <a:pPr marL="342900" indent="-342900">
              <a:buAutoNum type="arabicPeriod"/>
            </a:pPr>
            <a:r>
              <a:rPr lang="en-GB" sz="2400" dirty="0"/>
              <a:t>Replace the original engine (200kg) with electric motors (130kg). A saving of 70kg.</a:t>
            </a:r>
          </a:p>
          <a:p>
            <a:pPr marL="342900" indent="-342900">
              <a:buAutoNum type="arabicPeriod"/>
            </a:pPr>
            <a:endParaRPr lang="en-GB" sz="800" dirty="0"/>
          </a:p>
          <a:p>
            <a:pPr marL="342900" indent="-342900">
              <a:buAutoNum type="arabicPeriod"/>
            </a:pPr>
            <a:r>
              <a:rPr lang="en-GB" sz="2400" dirty="0"/>
              <a:t>With the removal of the passenger seat, obviously there is a removal of a passenger (70kg)</a:t>
            </a:r>
          </a:p>
        </p:txBody>
      </p:sp>
      <p:sp>
        <p:nvSpPr>
          <p:cNvPr id="11" name="Rectangle 10">
            <a:extLst>
              <a:ext uri="{FF2B5EF4-FFF2-40B4-BE49-F238E27FC236}">
                <a16:creationId xmlns:a16="http://schemas.microsoft.com/office/drawing/2014/main" id="{FDFADBB5-F72F-40D1-9201-3C4103381D91}"/>
              </a:ext>
            </a:extLst>
          </p:cNvPr>
          <p:cNvSpPr/>
          <p:nvPr/>
        </p:nvSpPr>
        <p:spPr>
          <a:xfrm>
            <a:off x="312960" y="5994209"/>
            <a:ext cx="11566080" cy="646331"/>
          </a:xfrm>
          <a:prstGeom prst="rect">
            <a:avLst/>
          </a:prstGeom>
        </p:spPr>
        <p:txBody>
          <a:bodyPr wrap="square">
            <a:spAutoFit/>
          </a:bodyPr>
          <a:lstStyle/>
          <a:p>
            <a:r>
              <a:rPr lang="en-GB" dirty="0"/>
              <a:t>*Remember as the fuel is burnt the plane becomes lighter. However, the battery weight remains the same throughout the flight. </a:t>
            </a:r>
            <a:endParaRPr lang="en-US" dirty="0"/>
          </a:p>
        </p:txBody>
      </p:sp>
      <p:grpSp>
        <p:nvGrpSpPr>
          <p:cNvPr id="18" name="Group 17">
            <a:extLst>
              <a:ext uri="{FF2B5EF4-FFF2-40B4-BE49-F238E27FC236}">
                <a16:creationId xmlns:a16="http://schemas.microsoft.com/office/drawing/2014/main" id="{042BF525-11C9-474E-B159-2453014934D2}"/>
              </a:ext>
            </a:extLst>
          </p:cNvPr>
          <p:cNvGrpSpPr/>
          <p:nvPr/>
        </p:nvGrpSpPr>
        <p:grpSpPr>
          <a:xfrm>
            <a:off x="3347974" y="2741485"/>
            <a:ext cx="4731359" cy="3899055"/>
            <a:chOff x="2919597" y="1997764"/>
            <a:chExt cx="5040735" cy="4548476"/>
          </a:xfrm>
        </p:grpSpPr>
        <p:pic>
          <p:nvPicPr>
            <p:cNvPr id="15" name="Picture 14">
              <a:extLst>
                <a:ext uri="{FF2B5EF4-FFF2-40B4-BE49-F238E27FC236}">
                  <a16:creationId xmlns:a16="http://schemas.microsoft.com/office/drawing/2014/main" id="{34016E8E-80B7-4A29-9179-CB1524E6E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597" y="1997764"/>
              <a:ext cx="5040735" cy="4548476"/>
            </a:xfrm>
            <a:prstGeom prst="rect">
              <a:avLst/>
            </a:prstGeom>
          </p:spPr>
        </p:pic>
        <p:sp>
          <p:nvSpPr>
            <p:cNvPr id="17" name="Rectangle: Rounded Corners 16">
              <a:extLst>
                <a:ext uri="{FF2B5EF4-FFF2-40B4-BE49-F238E27FC236}">
                  <a16:creationId xmlns:a16="http://schemas.microsoft.com/office/drawing/2014/main" id="{2E95F143-187B-401A-80B5-BCE9DE13F440}"/>
                </a:ext>
              </a:extLst>
            </p:cNvPr>
            <p:cNvSpPr/>
            <p:nvPr/>
          </p:nvSpPr>
          <p:spPr>
            <a:xfrm>
              <a:off x="4686300" y="2382082"/>
              <a:ext cx="1507331" cy="69204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3600" dirty="0">
                  <a:solidFill>
                    <a:srgbClr val="D0CECE"/>
                  </a:solidFill>
                  <a:latin typeface="Open 24 Display St" panose="02000500000000000000" pitchFamily="2" charset="0"/>
                  <a:ea typeface="Calibri" panose="020F0502020204030204" pitchFamily="34" charset="0"/>
                  <a:cs typeface="Times New Roman" panose="02020603050405020304" pitchFamily="18" charset="0"/>
                </a:rPr>
                <a:t>260 </a:t>
              </a:r>
              <a:r>
                <a:rPr lang="en-GB" sz="2000" dirty="0">
                  <a:solidFill>
                    <a:srgbClr val="D0CECE"/>
                  </a:solidFill>
                  <a:latin typeface="Open 24 Display St" panose="02000500000000000000" pitchFamily="2" charset="0"/>
                  <a:ea typeface="Calibri" panose="020F0502020204030204" pitchFamily="34" charset="0"/>
                  <a:cs typeface="Times New Roman" panose="02020603050405020304" pitchFamily="18" charset="0"/>
                </a:rPr>
                <a:t>kg</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1146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31" presetClass="entr" presetSubtype="0" fill="hold" nodeType="withEffect">
                                  <p:stCondLst>
                                    <p:cond delay="150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0" fill="hold"/>
                                        <p:tgtEl>
                                          <p:spTgt spid="18"/>
                                        </p:tgtEl>
                                        <p:attrNameLst>
                                          <p:attrName>ppt_w</p:attrName>
                                        </p:attrNameLst>
                                      </p:cBhvr>
                                      <p:tavLst>
                                        <p:tav tm="0">
                                          <p:val>
                                            <p:fltVal val="0"/>
                                          </p:val>
                                        </p:tav>
                                        <p:tav tm="100000">
                                          <p:val>
                                            <p:strVal val="#ppt_w"/>
                                          </p:val>
                                        </p:tav>
                                      </p:tavLst>
                                    </p:anim>
                                    <p:anim calcmode="lin" valueType="num">
                                      <p:cBhvr>
                                        <p:cTn id="11" dur="5000" fill="hold"/>
                                        <p:tgtEl>
                                          <p:spTgt spid="18"/>
                                        </p:tgtEl>
                                        <p:attrNameLst>
                                          <p:attrName>ppt_h</p:attrName>
                                        </p:attrNameLst>
                                      </p:cBhvr>
                                      <p:tavLst>
                                        <p:tav tm="0">
                                          <p:val>
                                            <p:fltVal val="0"/>
                                          </p:val>
                                        </p:tav>
                                        <p:tav tm="100000">
                                          <p:val>
                                            <p:strVal val="#ppt_h"/>
                                          </p:val>
                                        </p:tav>
                                      </p:tavLst>
                                    </p:anim>
                                    <p:anim calcmode="lin" valueType="num">
                                      <p:cBhvr>
                                        <p:cTn id="12" dur="5000" fill="hold"/>
                                        <p:tgtEl>
                                          <p:spTgt spid="18"/>
                                        </p:tgtEl>
                                        <p:attrNameLst>
                                          <p:attrName>style.rotation</p:attrName>
                                        </p:attrNameLst>
                                      </p:cBhvr>
                                      <p:tavLst>
                                        <p:tav tm="0">
                                          <p:val>
                                            <p:fltVal val="90"/>
                                          </p:val>
                                        </p:tav>
                                        <p:tav tm="100000">
                                          <p:val>
                                            <p:fltVal val="0"/>
                                          </p:val>
                                        </p:tav>
                                      </p:tavLst>
                                    </p:anim>
                                    <p:animEffect transition="in" filter="fade">
                                      <p:cBhvr>
                                        <p:cTn id="13" dur="5000"/>
                                        <p:tgtEl>
                                          <p:spTgt spid="18"/>
                                        </p:tgtEl>
                                      </p:cBhvr>
                                    </p:animEffect>
                                  </p:childTnLst>
                                </p:cTn>
                              </p:par>
                            </p:childTnLst>
                          </p:cTn>
                        </p:par>
                        <p:par>
                          <p:cTn id="14" fill="hold">
                            <p:stCondLst>
                              <p:cond delay="6500"/>
                            </p:stCondLst>
                            <p:childTnLst>
                              <p:par>
                                <p:cTn id="15" presetID="2" presetClass="exit" presetSubtype="4" fill="hold" nodeType="afterEffect">
                                  <p:stCondLst>
                                    <p:cond delay="0"/>
                                  </p:stCondLst>
                                  <p:childTnLst>
                                    <p:anim calcmode="lin" valueType="num">
                                      <p:cBhvr additive="base">
                                        <p:cTn id="16" dur="2000"/>
                                        <p:tgtEl>
                                          <p:spTgt spid="18"/>
                                        </p:tgtEl>
                                        <p:attrNameLst>
                                          <p:attrName>ppt_x</p:attrName>
                                        </p:attrNameLst>
                                      </p:cBhvr>
                                      <p:tavLst>
                                        <p:tav tm="0">
                                          <p:val>
                                            <p:strVal val="ppt_x"/>
                                          </p:val>
                                        </p:tav>
                                        <p:tav tm="100000">
                                          <p:val>
                                            <p:strVal val="ppt_x"/>
                                          </p:val>
                                        </p:tav>
                                      </p:tavLst>
                                    </p:anim>
                                    <p:anim calcmode="lin" valueType="num">
                                      <p:cBhvr additive="base">
                                        <p:cTn id="17" dur="2000"/>
                                        <p:tgtEl>
                                          <p:spTgt spid="18"/>
                                        </p:tgtEl>
                                        <p:attrNameLst>
                                          <p:attrName>ppt_y</p:attrName>
                                        </p:attrNameLst>
                                      </p:cBhvr>
                                      <p:tavLst>
                                        <p:tav tm="0">
                                          <p:val>
                                            <p:strVal val="ppt_y"/>
                                          </p:val>
                                        </p:tav>
                                        <p:tav tm="100000">
                                          <p:val>
                                            <p:strVal val="1+ppt_h/2"/>
                                          </p:val>
                                        </p:tav>
                                      </p:tavLst>
                                    </p:anim>
                                    <p:set>
                                      <p:cBhvr>
                                        <p:cTn id="18" dur="1" fill="hold">
                                          <p:stCondLst>
                                            <p:cond delay="1999"/>
                                          </p:stCondLst>
                                        </p:cTn>
                                        <p:tgtEl>
                                          <p:spTgt spid="18"/>
                                        </p:tgtEl>
                                        <p:attrNameLst>
                                          <p:attrName>style.visibility</p:attrName>
                                        </p:attrNameLst>
                                      </p:cBhvr>
                                      <p:to>
                                        <p:strVal val="hidden"/>
                                      </p:to>
                                    </p:set>
                                  </p:childTnLst>
                                </p:cTn>
                              </p:par>
                            </p:childTnLst>
                          </p:cTn>
                        </p:par>
                        <p:par>
                          <p:cTn id="19" fill="hold">
                            <p:stCondLst>
                              <p:cond delay="8500"/>
                            </p:stCondLst>
                            <p:childTnLst>
                              <p:par>
                                <p:cTn id="20" presetID="10" presetClass="entr" presetSubtype="0" fill="hold" nodeType="afterEffect">
                                  <p:stCondLst>
                                    <p:cond delay="100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3000"/>
                                        <p:tgtEl>
                                          <p:spTgt spid="7">
                                            <p:txEl>
                                              <p:pRg st="0" end="0"/>
                                            </p:txEl>
                                          </p:spTgt>
                                        </p:tgtEl>
                                      </p:cBhvr>
                                    </p:animEffect>
                                  </p:childTnLst>
                                </p:cTn>
                              </p:par>
                            </p:childTnLst>
                          </p:cTn>
                        </p:par>
                        <p:par>
                          <p:cTn id="23" fill="hold">
                            <p:stCondLst>
                              <p:cond delay="12500"/>
                            </p:stCondLst>
                            <p:childTnLst>
                              <p:par>
                                <p:cTn id="24" presetID="10" presetClass="entr" presetSubtype="0" fill="hold"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childTnLst>
                                </p:cTn>
                              </p:par>
                            </p:childTnLst>
                          </p:cTn>
                        </p:par>
                        <p:par>
                          <p:cTn id="27" fill="hold">
                            <p:stCondLst>
                              <p:cond delay="14500"/>
                            </p:stCondLst>
                            <p:childTnLst>
                              <p:par>
                                <p:cTn id="28" presetID="10" presetClass="entr" presetSubtype="0" fill="hold"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2000"/>
                                        <p:tgtEl>
                                          <p:spTgt spid="7">
                                            <p:txEl>
                                              <p:pRg st="4" end="4"/>
                                            </p:txEl>
                                          </p:spTgt>
                                        </p:tgtEl>
                                      </p:cBhvr>
                                    </p:animEffect>
                                  </p:childTnLst>
                                </p:cTn>
                              </p:par>
                            </p:childTnLst>
                          </p:cTn>
                        </p:par>
                        <p:par>
                          <p:cTn id="31" fill="hold">
                            <p:stCondLst>
                              <p:cond delay="16500"/>
                            </p:stCondLst>
                            <p:childTnLst>
                              <p:par>
                                <p:cTn id="32" presetID="10" presetClass="entr" presetSubtype="0" fill="hold"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2000"/>
                                        <p:tgtEl>
                                          <p:spTgt spid="7">
                                            <p:txEl>
                                              <p:pRg st="6" end="6"/>
                                            </p:txEl>
                                          </p:spTgt>
                                        </p:tgtEl>
                                      </p:cBhvr>
                                    </p:animEffect>
                                  </p:childTnLst>
                                </p:cTn>
                              </p:par>
                            </p:childTnLst>
                          </p:cTn>
                        </p:par>
                        <p:par>
                          <p:cTn id="35" fill="hold">
                            <p:stCondLst>
                              <p:cond delay="18500"/>
                            </p:stCondLst>
                            <p:childTnLst>
                              <p:par>
                                <p:cTn id="36" presetID="10" presetClass="entr" presetSubtype="0" fill="hold" nodeType="after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55DAD7-9B44-4F93-A1FC-D93D627BC1D2}"/>
              </a:ext>
            </a:extLst>
          </p:cNvPr>
          <p:cNvPicPr>
            <a:picLocks noChangeAspect="1"/>
          </p:cNvPicPr>
          <p:nvPr/>
        </p:nvPicPr>
        <p:blipFill>
          <a:blip r:embed="rId2"/>
          <a:stretch>
            <a:fillRect/>
          </a:stretch>
        </p:blipFill>
        <p:spPr>
          <a:xfrm>
            <a:off x="384379" y="1685393"/>
            <a:ext cx="4515850" cy="3407119"/>
          </a:xfrm>
          <a:prstGeom prst="rect">
            <a:avLst/>
          </a:prstGeom>
        </p:spPr>
      </p:pic>
      <p:sp>
        <p:nvSpPr>
          <p:cNvPr id="3" name="TextBox 2">
            <a:extLst>
              <a:ext uri="{FF2B5EF4-FFF2-40B4-BE49-F238E27FC236}">
                <a16:creationId xmlns:a16="http://schemas.microsoft.com/office/drawing/2014/main" id="{745E87A1-68F4-4005-AAE1-4DA39ACC5078}"/>
              </a:ext>
            </a:extLst>
          </p:cNvPr>
          <p:cNvSpPr txBox="1"/>
          <p:nvPr/>
        </p:nvSpPr>
        <p:spPr>
          <a:xfrm>
            <a:off x="357188" y="922851"/>
            <a:ext cx="11112348" cy="646331"/>
          </a:xfrm>
          <a:prstGeom prst="rect">
            <a:avLst/>
          </a:prstGeom>
          <a:noFill/>
        </p:spPr>
        <p:txBody>
          <a:bodyPr wrap="square" rtlCol="0">
            <a:spAutoFit/>
          </a:bodyPr>
          <a:lstStyle/>
          <a:p>
            <a:r>
              <a:rPr lang="en-GB" dirty="0"/>
              <a:t>The battery pack is a collection of lithium iron batteries. The batteries are connected in a combination of series and parallel producing the power required. </a:t>
            </a:r>
            <a:endParaRPr lang="en-US" dirty="0"/>
          </a:p>
        </p:txBody>
      </p:sp>
      <p:sp>
        <p:nvSpPr>
          <p:cNvPr id="14" name="TextBox 13">
            <a:extLst>
              <a:ext uri="{FF2B5EF4-FFF2-40B4-BE49-F238E27FC236}">
                <a16:creationId xmlns:a16="http://schemas.microsoft.com/office/drawing/2014/main" id="{0B940611-FFA8-4A58-ACDF-71E9C4119758}"/>
              </a:ext>
            </a:extLst>
          </p:cNvPr>
          <p:cNvSpPr txBox="1"/>
          <p:nvPr/>
        </p:nvSpPr>
        <p:spPr>
          <a:xfrm>
            <a:off x="5070006" y="1572112"/>
            <a:ext cx="6436105" cy="923330"/>
          </a:xfrm>
          <a:prstGeom prst="rect">
            <a:avLst/>
          </a:prstGeom>
          <a:noFill/>
        </p:spPr>
        <p:txBody>
          <a:bodyPr wrap="square" rtlCol="0">
            <a:spAutoFit/>
          </a:bodyPr>
          <a:lstStyle/>
          <a:p>
            <a:r>
              <a:rPr lang="en-GB" dirty="0"/>
              <a:t>By changing how many batteries are in series and parallel, you can alter the power and duration characteristics. So you can have lots of power for a short time or power power for more time.</a:t>
            </a:r>
          </a:p>
        </p:txBody>
      </p:sp>
      <p:grpSp>
        <p:nvGrpSpPr>
          <p:cNvPr id="23" name="Group 22">
            <a:extLst>
              <a:ext uri="{FF2B5EF4-FFF2-40B4-BE49-F238E27FC236}">
                <a16:creationId xmlns:a16="http://schemas.microsoft.com/office/drawing/2014/main" id="{007C1A2A-D1D3-4225-AC32-2F82E9AD5772}"/>
              </a:ext>
            </a:extLst>
          </p:cNvPr>
          <p:cNvGrpSpPr/>
          <p:nvPr/>
        </p:nvGrpSpPr>
        <p:grpSpPr>
          <a:xfrm>
            <a:off x="5601970" y="2594225"/>
            <a:ext cx="1987547" cy="1896009"/>
            <a:chOff x="8855537" y="2028045"/>
            <a:chExt cx="2483796" cy="2496766"/>
          </a:xfrm>
          <a:solidFill>
            <a:srgbClr val="92D050"/>
          </a:solidFill>
        </p:grpSpPr>
        <p:sp>
          <p:nvSpPr>
            <p:cNvPr id="15" name="Isosceles Triangle 14">
              <a:extLst>
                <a:ext uri="{FF2B5EF4-FFF2-40B4-BE49-F238E27FC236}">
                  <a16:creationId xmlns:a16="http://schemas.microsoft.com/office/drawing/2014/main" id="{B40969A6-9229-4295-B9D1-666050155DCF}"/>
                </a:ext>
              </a:extLst>
            </p:cNvPr>
            <p:cNvSpPr/>
            <p:nvPr/>
          </p:nvSpPr>
          <p:spPr>
            <a:xfrm>
              <a:off x="8855537" y="2028045"/>
              <a:ext cx="2483796" cy="2496766"/>
            </a:xfrm>
            <a:prstGeom prst="triangl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D44BD340-C1A0-4FE0-9039-F64FD4C3E317}"/>
                </a:ext>
              </a:extLst>
            </p:cNvPr>
            <p:cNvCxnSpPr>
              <a:stCxn id="15" idx="1"/>
              <a:endCxn id="15" idx="5"/>
            </p:cNvCxnSpPr>
            <p:nvPr/>
          </p:nvCxnSpPr>
          <p:spPr>
            <a:xfrm>
              <a:off x="9476486" y="3276429"/>
              <a:ext cx="1241897" cy="0"/>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0665138-E7DA-432D-A53E-4D4DE3031B3B}"/>
                </a:ext>
              </a:extLst>
            </p:cNvPr>
            <p:cNvCxnSpPr>
              <a:endCxn id="15" idx="3"/>
            </p:cNvCxnSpPr>
            <p:nvPr/>
          </p:nvCxnSpPr>
          <p:spPr>
            <a:xfrm flipH="1">
              <a:off x="10097436" y="3275872"/>
              <a:ext cx="29183" cy="1248939"/>
            </a:xfrm>
            <a:prstGeom prst="line">
              <a:avLst/>
            </a:prstGeom>
            <a:grpFill/>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21137AC-09A8-4724-B7C7-4A051ACE657B}"/>
                </a:ext>
              </a:extLst>
            </p:cNvPr>
            <p:cNvSpPr txBox="1"/>
            <p:nvPr/>
          </p:nvSpPr>
          <p:spPr>
            <a:xfrm>
              <a:off x="9822085" y="2190667"/>
              <a:ext cx="123217" cy="923330"/>
            </a:xfrm>
            <a:prstGeom prst="rect">
              <a:avLst/>
            </a:prstGeom>
            <a:noFill/>
          </p:spPr>
          <p:txBody>
            <a:bodyPr wrap="square" rtlCol="0">
              <a:spAutoFit/>
            </a:bodyPr>
            <a:lstStyle/>
            <a:p>
              <a:r>
                <a:rPr lang="en-GB" sz="5400" dirty="0"/>
                <a:t>E</a:t>
              </a:r>
              <a:endParaRPr lang="en-US" sz="5400" dirty="0"/>
            </a:p>
          </p:txBody>
        </p:sp>
        <p:sp>
          <p:nvSpPr>
            <p:cNvPr id="21" name="TextBox 20">
              <a:extLst>
                <a:ext uri="{FF2B5EF4-FFF2-40B4-BE49-F238E27FC236}">
                  <a16:creationId xmlns:a16="http://schemas.microsoft.com/office/drawing/2014/main" id="{3BD27B71-914D-484F-BB7C-DA341740F8EC}"/>
                </a:ext>
              </a:extLst>
            </p:cNvPr>
            <p:cNvSpPr txBox="1"/>
            <p:nvPr/>
          </p:nvSpPr>
          <p:spPr>
            <a:xfrm>
              <a:off x="9434463" y="3360546"/>
              <a:ext cx="123217" cy="923330"/>
            </a:xfrm>
            <a:prstGeom prst="rect">
              <a:avLst/>
            </a:prstGeom>
            <a:noFill/>
          </p:spPr>
          <p:txBody>
            <a:bodyPr wrap="square" rtlCol="0">
              <a:spAutoFit/>
            </a:bodyPr>
            <a:lstStyle/>
            <a:p>
              <a:r>
                <a:rPr lang="en-GB" sz="5400" dirty="0"/>
                <a:t>P</a:t>
              </a:r>
              <a:endParaRPr lang="en-US" sz="5400" dirty="0"/>
            </a:p>
          </p:txBody>
        </p:sp>
        <p:sp>
          <p:nvSpPr>
            <p:cNvPr id="22" name="TextBox 21">
              <a:extLst>
                <a:ext uri="{FF2B5EF4-FFF2-40B4-BE49-F238E27FC236}">
                  <a16:creationId xmlns:a16="http://schemas.microsoft.com/office/drawing/2014/main" id="{C099EA4D-16BC-495F-B28A-B09084EB84FA}"/>
                </a:ext>
              </a:extLst>
            </p:cNvPr>
            <p:cNvSpPr txBox="1"/>
            <p:nvPr/>
          </p:nvSpPr>
          <p:spPr>
            <a:xfrm>
              <a:off x="10308886" y="3386483"/>
              <a:ext cx="123217" cy="923330"/>
            </a:xfrm>
            <a:prstGeom prst="rect">
              <a:avLst/>
            </a:prstGeom>
            <a:noFill/>
          </p:spPr>
          <p:txBody>
            <a:bodyPr wrap="square" rtlCol="0">
              <a:spAutoFit/>
            </a:bodyPr>
            <a:lstStyle/>
            <a:p>
              <a:r>
                <a:rPr lang="en-GB" sz="5400" dirty="0"/>
                <a:t>T</a:t>
              </a:r>
              <a:endParaRPr lang="en-US" sz="5400" dirty="0"/>
            </a:p>
          </p:txBody>
        </p:sp>
      </p:grpSp>
      <p:sp>
        <p:nvSpPr>
          <p:cNvPr id="24" name="Rectangle 23">
            <a:extLst>
              <a:ext uri="{FF2B5EF4-FFF2-40B4-BE49-F238E27FC236}">
                <a16:creationId xmlns:a16="http://schemas.microsoft.com/office/drawing/2014/main" id="{8E216739-F615-46C3-96C4-99737023FBA8}"/>
              </a:ext>
            </a:extLst>
          </p:cNvPr>
          <p:cNvSpPr/>
          <p:nvPr/>
        </p:nvSpPr>
        <p:spPr>
          <a:xfrm>
            <a:off x="4630630" y="98754"/>
            <a:ext cx="2930739" cy="707886"/>
          </a:xfrm>
          <a:prstGeom prst="rect">
            <a:avLst/>
          </a:prstGeom>
        </p:spPr>
        <p:txBody>
          <a:bodyPr wrap="none">
            <a:spAutoFit/>
          </a:bodyPr>
          <a:lstStyle/>
          <a:p>
            <a:r>
              <a:rPr lang="en-GB" sz="4000" dirty="0"/>
              <a:t>The Batteries</a:t>
            </a:r>
            <a:endParaRPr lang="en-US" sz="4000" dirty="0"/>
          </a:p>
        </p:txBody>
      </p:sp>
      <p:sp>
        <p:nvSpPr>
          <p:cNvPr id="25" name="Rectangle 24">
            <a:extLst>
              <a:ext uri="{FF2B5EF4-FFF2-40B4-BE49-F238E27FC236}">
                <a16:creationId xmlns:a16="http://schemas.microsoft.com/office/drawing/2014/main" id="{1B632952-DF11-4680-88AB-3AC301B1C8BD}"/>
              </a:ext>
            </a:extLst>
          </p:cNvPr>
          <p:cNvSpPr/>
          <p:nvPr/>
        </p:nvSpPr>
        <p:spPr>
          <a:xfrm>
            <a:off x="7822406" y="4490234"/>
            <a:ext cx="4110090" cy="2308324"/>
          </a:xfrm>
          <a:prstGeom prst="rect">
            <a:avLst/>
          </a:prstGeom>
        </p:spPr>
        <p:txBody>
          <a:bodyPr wrap="square">
            <a:spAutoFit/>
          </a:bodyPr>
          <a:lstStyle/>
          <a:p>
            <a:r>
              <a:rPr lang="en-GB" dirty="0"/>
              <a:t>These 6,000 batteries provide 64kwh or energy.</a:t>
            </a:r>
          </a:p>
          <a:p>
            <a:endParaRPr lang="en-GB" dirty="0"/>
          </a:p>
          <a:p>
            <a:r>
              <a:rPr lang="en-GB" dirty="0"/>
              <a:t>This would keep 12800 LED spotlights running for one hour.</a:t>
            </a:r>
          </a:p>
          <a:p>
            <a:endParaRPr lang="en-GB" dirty="0"/>
          </a:p>
          <a:p>
            <a:r>
              <a:rPr lang="en-GB" dirty="0"/>
              <a:t>Or run an electric hatchback car for over 300miles.</a:t>
            </a:r>
          </a:p>
        </p:txBody>
      </p:sp>
      <p:sp>
        <p:nvSpPr>
          <p:cNvPr id="27" name="TextBox 26">
            <a:extLst>
              <a:ext uri="{FF2B5EF4-FFF2-40B4-BE49-F238E27FC236}">
                <a16:creationId xmlns:a16="http://schemas.microsoft.com/office/drawing/2014/main" id="{C03F7FF9-AF1C-4349-83E3-A48DDDAE1B81}"/>
              </a:ext>
            </a:extLst>
          </p:cNvPr>
          <p:cNvSpPr txBox="1"/>
          <p:nvPr/>
        </p:nvSpPr>
        <p:spPr>
          <a:xfrm>
            <a:off x="5601970" y="4696748"/>
            <a:ext cx="1987547" cy="1895296"/>
          </a:xfrm>
          <a:prstGeom prst="rightArrow">
            <a:avLst>
              <a:gd name="adj1" fmla="val 50000"/>
              <a:gd name="adj2" fmla="val 51508"/>
            </a:avLst>
          </a:prstGeom>
          <a:solidFill>
            <a:srgbClr val="00B0F0"/>
          </a:solidFill>
          <a:ln w="28575">
            <a:solidFill>
              <a:schemeClr val="tx1"/>
            </a:solidFill>
          </a:ln>
        </p:spPr>
        <p:txBody>
          <a:bodyPr wrap="square" rtlCol="0">
            <a:spAutoFit/>
          </a:bodyPr>
          <a:lstStyle/>
          <a:p>
            <a:pPr algn="ctr"/>
            <a:r>
              <a:rPr lang="en-GB" sz="2800" dirty="0"/>
              <a:t>Battery Facts</a:t>
            </a:r>
            <a:endParaRPr lang="en-US" sz="2800" dirty="0"/>
          </a:p>
        </p:txBody>
      </p:sp>
      <p:sp>
        <p:nvSpPr>
          <p:cNvPr id="28" name="TextBox 27">
            <a:extLst>
              <a:ext uri="{FF2B5EF4-FFF2-40B4-BE49-F238E27FC236}">
                <a16:creationId xmlns:a16="http://schemas.microsoft.com/office/drawing/2014/main" id="{81794D37-0B9A-4700-A284-880F819BA870}"/>
              </a:ext>
            </a:extLst>
          </p:cNvPr>
          <p:cNvSpPr txBox="1"/>
          <p:nvPr/>
        </p:nvSpPr>
        <p:spPr>
          <a:xfrm>
            <a:off x="8188047" y="3033360"/>
            <a:ext cx="2886175" cy="923330"/>
          </a:xfrm>
          <a:prstGeom prst="rect">
            <a:avLst/>
          </a:prstGeom>
          <a:solidFill>
            <a:srgbClr val="FFFF00"/>
          </a:solidFill>
          <a:ln w="28575">
            <a:solidFill>
              <a:schemeClr val="tx1"/>
            </a:solidFill>
          </a:ln>
        </p:spPr>
        <p:txBody>
          <a:bodyPr wrap="none" rtlCol="0">
            <a:spAutoFit/>
          </a:bodyPr>
          <a:lstStyle/>
          <a:p>
            <a:r>
              <a:rPr lang="en-GB" dirty="0"/>
              <a:t>E = energy transferred (kWh)</a:t>
            </a:r>
          </a:p>
          <a:p>
            <a:r>
              <a:rPr lang="en-GB" dirty="0"/>
              <a:t>P = power (W)</a:t>
            </a:r>
          </a:p>
          <a:p>
            <a:r>
              <a:rPr lang="en-GB" dirty="0"/>
              <a:t>T = time (h)</a:t>
            </a:r>
            <a:endParaRPr lang="en-US" dirty="0"/>
          </a:p>
        </p:txBody>
      </p:sp>
      <p:sp>
        <p:nvSpPr>
          <p:cNvPr id="29" name="TextBox 28">
            <a:extLst>
              <a:ext uri="{FF2B5EF4-FFF2-40B4-BE49-F238E27FC236}">
                <a16:creationId xmlns:a16="http://schemas.microsoft.com/office/drawing/2014/main" id="{4746520B-7C3D-4536-A340-2714745ECC00}"/>
              </a:ext>
            </a:extLst>
          </p:cNvPr>
          <p:cNvSpPr txBox="1"/>
          <p:nvPr/>
        </p:nvSpPr>
        <p:spPr>
          <a:xfrm>
            <a:off x="318658" y="5208723"/>
            <a:ext cx="4647291" cy="1754326"/>
          </a:xfrm>
          <a:prstGeom prst="rect">
            <a:avLst/>
          </a:prstGeom>
          <a:noFill/>
        </p:spPr>
        <p:txBody>
          <a:bodyPr wrap="square" rtlCol="0">
            <a:spAutoFit/>
          </a:bodyPr>
          <a:lstStyle/>
          <a:p>
            <a:r>
              <a:rPr lang="en-GB" dirty="0"/>
              <a:t>Coolant is passed though the battery pack.  By using many small cells rather than one big cell effective cooling is achieved. This minimises thermal hot spots and lengthens the life of the battery pack.</a:t>
            </a:r>
          </a:p>
          <a:p>
            <a:endParaRPr lang="en-US" dirty="0"/>
          </a:p>
        </p:txBody>
      </p:sp>
    </p:spTree>
    <p:extLst>
      <p:ext uri="{BB962C8B-B14F-4D97-AF65-F5344CB8AC3E}">
        <p14:creationId xmlns:p14="http://schemas.microsoft.com/office/powerpoint/2010/main" val="21464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2000"/>
                                        <p:tgtEl>
                                          <p:spTgt spid="28"/>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000"/>
                                        <p:tgtEl>
                                          <p:spTgt spid="29"/>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
                                        <p:tgtEl>
                                          <p:spTgt spid="27"/>
                                        </p:tgtEl>
                                      </p:cBhvr>
                                    </p:animEffect>
                                  </p:childTnLst>
                                </p:cTn>
                              </p:par>
                            </p:childTnLst>
                          </p:cTn>
                        </p:par>
                        <p:par>
                          <p:cTn id="23" fill="hold">
                            <p:stCondLst>
                              <p:cond delay="8000"/>
                            </p:stCondLst>
                            <p:childTnLst>
                              <p:par>
                                <p:cTn id="24" presetID="1" presetClass="entr" presetSubtype="0" fill="hold" nodeType="after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childTnLst>
                                </p:cTn>
                              </p:par>
                            </p:childTnLst>
                          </p:cTn>
                        </p:par>
                        <p:par>
                          <p:cTn id="26" fill="hold">
                            <p:stCondLst>
                              <p:cond delay="8000"/>
                            </p:stCondLst>
                            <p:childTnLst>
                              <p:par>
                                <p:cTn id="27" presetID="1" presetClass="entr" presetSubtype="0" fill="hold" nodeType="afterEffect">
                                  <p:stCondLst>
                                    <p:cond delay="200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childTnLst>
                          </p:cTn>
                        </p:par>
                        <p:par>
                          <p:cTn id="29" fill="hold">
                            <p:stCondLst>
                              <p:cond delay="10000"/>
                            </p:stCondLst>
                            <p:childTnLst>
                              <p:par>
                                <p:cTn id="30" presetID="1" presetClass="entr" presetSubtype="0" fill="hold" nodeType="afterEffect">
                                  <p:stCondLst>
                                    <p:cond delay="2000"/>
                                  </p:stCondLst>
                                  <p:childTnLst>
                                    <p:set>
                                      <p:cBhvr>
                                        <p:cTn id="31"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42E2F1-027F-45B6-BCAD-233575AE3442}"/>
              </a:ext>
            </a:extLst>
          </p:cNvPr>
          <p:cNvSpPr/>
          <p:nvPr/>
        </p:nvSpPr>
        <p:spPr>
          <a:xfrm>
            <a:off x="311763" y="899102"/>
            <a:ext cx="11568474" cy="1815882"/>
          </a:xfrm>
          <a:prstGeom prst="rect">
            <a:avLst/>
          </a:prstGeom>
        </p:spPr>
        <p:txBody>
          <a:bodyPr wrap="square">
            <a:spAutoFit/>
          </a:bodyPr>
          <a:lstStyle/>
          <a:p>
            <a:r>
              <a:rPr lang="en-GB" sz="2800" dirty="0"/>
              <a:t>For the record attempt, The Spirit of Innovation will use three electric-motors. Combined, these motors will deliver more than 500 horsepower to the propeller at a lower RPM than a conventional airplane, which means increased stability, less noise and greater efficiency.</a:t>
            </a:r>
            <a:endParaRPr lang="en-US" sz="2800" dirty="0"/>
          </a:p>
        </p:txBody>
      </p:sp>
      <p:sp>
        <p:nvSpPr>
          <p:cNvPr id="3" name="TextBox 2">
            <a:extLst>
              <a:ext uri="{FF2B5EF4-FFF2-40B4-BE49-F238E27FC236}">
                <a16:creationId xmlns:a16="http://schemas.microsoft.com/office/drawing/2014/main" id="{4037B7AF-3D55-4DBC-A985-735A773BCB9C}"/>
              </a:ext>
            </a:extLst>
          </p:cNvPr>
          <p:cNvSpPr txBox="1"/>
          <p:nvPr/>
        </p:nvSpPr>
        <p:spPr>
          <a:xfrm>
            <a:off x="4723764" y="191216"/>
            <a:ext cx="2593018" cy="707886"/>
          </a:xfrm>
          <a:prstGeom prst="rect">
            <a:avLst/>
          </a:prstGeom>
          <a:noFill/>
        </p:spPr>
        <p:txBody>
          <a:bodyPr wrap="none" rtlCol="0">
            <a:spAutoFit/>
          </a:bodyPr>
          <a:lstStyle/>
          <a:p>
            <a:r>
              <a:rPr lang="en-GB" sz="4000" dirty="0"/>
              <a:t>The Motors</a:t>
            </a:r>
          </a:p>
        </p:txBody>
      </p:sp>
      <p:pic>
        <p:nvPicPr>
          <p:cNvPr id="11" name="Picture 10">
            <a:extLst>
              <a:ext uri="{FF2B5EF4-FFF2-40B4-BE49-F238E27FC236}">
                <a16:creationId xmlns:a16="http://schemas.microsoft.com/office/drawing/2014/main" id="{D408B1EA-0DE3-4D7F-88F4-21519BCE3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862" y="3648496"/>
            <a:ext cx="6176073" cy="2137380"/>
          </a:xfrm>
          <a:prstGeom prst="rect">
            <a:avLst/>
          </a:prstGeom>
        </p:spPr>
      </p:pic>
      <p:pic>
        <p:nvPicPr>
          <p:cNvPr id="13" name="Picture 12">
            <a:extLst>
              <a:ext uri="{FF2B5EF4-FFF2-40B4-BE49-F238E27FC236}">
                <a16:creationId xmlns:a16="http://schemas.microsoft.com/office/drawing/2014/main" id="{58FE189C-8BEA-4706-8524-25C495D31A8F}"/>
              </a:ext>
            </a:extLst>
          </p:cNvPr>
          <p:cNvPicPr>
            <a:picLocks noChangeAspect="1"/>
          </p:cNvPicPr>
          <p:nvPr/>
        </p:nvPicPr>
        <p:blipFill rotWithShape="1">
          <a:blip r:embed="rId3">
            <a:extLst>
              <a:ext uri="{28A0092B-C50C-407E-A947-70E740481C1C}">
                <a14:useLocalDpi xmlns:a14="http://schemas.microsoft.com/office/drawing/2010/main" val="0"/>
              </a:ext>
            </a:extLst>
          </a:blip>
          <a:srcRect l="10312" r="10280"/>
          <a:stretch/>
        </p:blipFill>
        <p:spPr>
          <a:xfrm>
            <a:off x="311763" y="3145871"/>
            <a:ext cx="4606260" cy="3470710"/>
          </a:xfrm>
          <a:prstGeom prst="rect">
            <a:avLst/>
          </a:prstGeom>
        </p:spPr>
      </p:pic>
    </p:spTree>
    <p:extLst>
      <p:ext uri="{BB962C8B-B14F-4D97-AF65-F5344CB8AC3E}">
        <p14:creationId xmlns:p14="http://schemas.microsoft.com/office/powerpoint/2010/main" val="125056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3FEC57F-2013-4029-B127-DD67BD6C061A}"/>
              </a:ext>
            </a:extLst>
          </p:cNvPr>
          <p:cNvSpPr txBox="1"/>
          <p:nvPr/>
        </p:nvSpPr>
        <p:spPr>
          <a:xfrm>
            <a:off x="311766" y="846927"/>
            <a:ext cx="7282834" cy="3539430"/>
          </a:xfrm>
          <a:prstGeom prst="rect">
            <a:avLst/>
          </a:prstGeom>
          <a:noFill/>
        </p:spPr>
        <p:txBody>
          <a:bodyPr wrap="square" rtlCol="0">
            <a:spAutoFit/>
          </a:bodyPr>
          <a:lstStyle/>
          <a:p>
            <a:r>
              <a:rPr lang="en-GB" sz="2800" dirty="0"/>
              <a:t>In The Spirit of Innovation plane, the powertrain comprises four main components that generate thrust. These include the batteries, invertors, electric motors and the propeller.</a:t>
            </a:r>
          </a:p>
          <a:p>
            <a:endParaRPr lang="en-GB" sz="2800" dirty="0">
              <a:solidFill>
                <a:srgbClr val="FF0000"/>
              </a:solidFill>
            </a:endParaRPr>
          </a:p>
          <a:p>
            <a:r>
              <a:rPr lang="en-GB" sz="2800" dirty="0"/>
              <a:t>The all-electric powertrain be 90% energy efficiency with zero emissions.</a:t>
            </a:r>
            <a:endParaRPr lang="en-GB" sz="2800" dirty="0">
              <a:solidFill>
                <a:srgbClr val="FF0000"/>
              </a:solidFill>
            </a:endParaRPr>
          </a:p>
          <a:p>
            <a:endParaRPr lang="en-GB" sz="2800" dirty="0"/>
          </a:p>
        </p:txBody>
      </p:sp>
      <p:sp>
        <p:nvSpPr>
          <p:cNvPr id="2" name="TextBox 1">
            <a:extLst>
              <a:ext uri="{FF2B5EF4-FFF2-40B4-BE49-F238E27FC236}">
                <a16:creationId xmlns:a16="http://schemas.microsoft.com/office/drawing/2014/main" id="{EB6AF7EB-9460-460A-A720-8FBAC0B3E134}"/>
              </a:ext>
            </a:extLst>
          </p:cNvPr>
          <p:cNvSpPr txBox="1"/>
          <p:nvPr/>
        </p:nvSpPr>
        <p:spPr>
          <a:xfrm>
            <a:off x="4438650" y="107950"/>
            <a:ext cx="3366627" cy="1323439"/>
          </a:xfrm>
          <a:prstGeom prst="rect">
            <a:avLst/>
          </a:prstGeom>
          <a:noFill/>
        </p:spPr>
        <p:txBody>
          <a:bodyPr wrap="none" rtlCol="0">
            <a:spAutoFit/>
          </a:bodyPr>
          <a:lstStyle/>
          <a:p>
            <a:r>
              <a:rPr lang="en-GB" sz="4000" dirty="0"/>
              <a:t>The Powertrain</a:t>
            </a:r>
          </a:p>
          <a:p>
            <a:endParaRPr lang="en-US" sz="4000" dirty="0"/>
          </a:p>
        </p:txBody>
      </p:sp>
      <p:pic>
        <p:nvPicPr>
          <p:cNvPr id="8" name="Picture 7">
            <a:extLst>
              <a:ext uri="{FF2B5EF4-FFF2-40B4-BE49-F238E27FC236}">
                <a16:creationId xmlns:a16="http://schemas.microsoft.com/office/drawing/2014/main" id="{BD74B9E6-6BFB-469D-B9FA-D6940489A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304" y="3980246"/>
            <a:ext cx="3976515" cy="2648359"/>
          </a:xfrm>
          <a:prstGeom prst="rect">
            <a:avLst/>
          </a:prstGeom>
        </p:spPr>
      </p:pic>
      <p:sp>
        <p:nvSpPr>
          <p:cNvPr id="9" name="TextBox 8">
            <a:extLst>
              <a:ext uri="{FF2B5EF4-FFF2-40B4-BE49-F238E27FC236}">
                <a16:creationId xmlns:a16="http://schemas.microsoft.com/office/drawing/2014/main" id="{BFBE8B0F-095C-49C1-9D97-9592E0402AB8}"/>
              </a:ext>
            </a:extLst>
          </p:cNvPr>
          <p:cNvSpPr txBox="1"/>
          <p:nvPr/>
        </p:nvSpPr>
        <p:spPr>
          <a:xfrm>
            <a:off x="7379946" y="5738791"/>
            <a:ext cx="4176467" cy="954107"/>
          </a:xfrm>
          <a:prstGeom prst="rect">
            <a:avLst/>
          </a:prstGeom>
          <a:noFill/>
        </p:spPr>
        <p:txBody>
          <a:bodyPr wrap="square" rtlCol="0">
            <a:spAutoFit/>
          </a:bodyPr>
          <a:lstStyle/>
          <a:p>
            <a:r>
              <a:rPr lang="en-GB" sz="2800" dirty="0"/>
              <a:t>The three propeller blades </a:t>
            </a:r>
          </a:p>
          <a:p>
            <a:r>
              <a:rPr lang="en-GB" sz="2800" dirty="0"/>
              <a:t>spin at 2,400 RPM</a:t>
            </a:r>
            <a:endParaRPr lang="en-US" sz="2800" dirty="0"/>
          </a:p>
        </p:txBody>
      </p:sp>
      <p:pic>
        <p:nvPicPr>
          <p:cNvPr id="11" name="Picture 10">
            <a:extLst>
              <a:ext uri="{FF2B5EF4-FFF2-40B4-BE49-F238E27FC236}">
                <a16:creationId xmlns:a16="http://schemas.microsoft.com/office/drawing/2014/main" id="{1A74624D-8DE0-4A0F-99B4-E675A6260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609" y="874168"/>
            <a:ext cx="3998383" cy="2902530"/>
          </a:xfrm>
          <a:prstGeom prst="rect">
            <a:avLst/>
          </a:prstGeom>
        </p:spPr>
      </p:pic>
    </p:spTree>
    <p:extLst>
      <p:ext uri="{BB962C8B-B14F-4D97-AF65-F5344CB8AC3E}">
        <p14:creationId xmlns:p14="http://schemas.microsoft.com/office/powerpoint/2010/main" val="344895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A5A2AD58-A7F2-4E7F-8D0D-9A4B8E9993CA}"/>
              </a:ext>
            </a:extLst>
          </p:cNvPr>
          <p:cNvGrpSpPr/>
          <p:nvPr/>
        </p:nvGrpSpPr>
        <p:grpSpPr>
          <a:xfrm>
            <a:off x="7651140" y="2264093"/>
            <a:ext cx="3689793" cy="3086225"/>
            <a:chOff x="7651140" y="2264093"/>
            <a:chExt cx="3689793" cy="3086225"/>
          </a:xfrm>
        </p:grpSpPr>
        <p:pic>
          <p:nvPicPr>
            <p:cNvPr id="14" name="Picture 13">
              <a:extLst>
                <a:ext uri="{FF2B5EF4-FFF2-40B4-BE49-F238E27FC236}">
                  <a16:creationId xmlns:a16="http://schemas.microsoft.com/office/drawing/2014/main" id="{7E6ACC63-98DF-4620-A26B-F2674EC547AB}"/>
                </a:ext>
              </a:extLst>
            </p:cNvPr>
            <p:cNvPicPr>
              <a:picLocks noChangeAspect="1"/>
            </p:cNvPicPr>
            <p:nvPr/>
          </p:nvPicPr>
          <p:blipFill rotWithShape="1">
            <a:blip r:embed="rId2">
              <a:extLst>
                <a:ext uri="{28A0092B-C50C-407E-A947-70E740481C1C}">
                  <a14:useLocalDpi xmlns:a14="http://schemas.microsoft.com/office/drawing/2010/main" val="0"/>
                </a:ext>
              </a:extLst>
            </a:blip>
            <a:srcRect l="12774" r="11578"/>
            <a:stretch/>
          </p:blipFill>
          <p:spPr>
            <a:xfrm>
              <a:off x="7767871" y="2778801"/>
              <a:ext cx="3456333" cy="2571517"/>
            </a:xfrm>
            <a:prstGeom prst="rect">
              <a:avLst/>
            </a:prstGeom>
          </p:spPr>
        </p:pic>
        <p:sp>
          <p:nvSpPr>
            <p:cNvPr id="15" name="TextBox 14">
              <a:extLst>
                <a:ext uri="{FF2B5EF4-FFF2-40B4-BE49-F238E27FC236}">
                  <a16:creationId xmlns:a16="http://schemas.microsoft.com/office/drawing/2014/main" id="{A924685B-E2EE-4EF3-996B-A0B886A9AED2}"/>
                </a:ext>
              </a:extLst>
            </p:cNvPr>
            <p:cNvSpPr txBox="1"/>
            <p:nvPr/>
          </p:nvSpPr>
          <p:spPr>
            <a:xfrm>
              <a:off x="7651140" y="2264093"/>
              <a:ext cx="3689793" cy="369332"/>
            </a:xfrm>
            <a:prstGeom prst="rect">
              <a:avLst/>
            </a:prstGeom>
            <a:noFill/>
          </p:spPr>
          <p:txBody>
            <a:bodyPr wrap="none" rtlCol="0">
              <a:spAutoFit/>
            </a:bodyPr>
            <a:lstStyle/>
            <a:p>
              <a:r>
                <a:rPr lang="en-GB" dirty="0"/>
                <a:t>Where will the motor receive power?</a:t>
              </a:r>
              <a:endParaRPr lang="en-US" dirty="0"/>
            </a:p>
          </p:txBody>
        </p:sp>
      </p:grpSp>
      <p:grpSp>
        <p:nvGrpSpPr>
          <p:cNvPr id="63" name="Group 62">
            <a:extLst>
              <a:ext uri="{FF2B5EF4-FFF2-40B4-BE49-F238E27FC236}">
                <a16:creationId xmlns:a16="http://schemas.microsoft.com/office/drawing/2014/main" id="{620BECBC-6310-4016-B5BF-70D043646463}"/>
              </a:ext>
            </a:extLst>
          </p:cNvPr>
          <p:cNvGrpSpPr/>
          <p:nvPr/>
        </p:nvGrpSpPr>
        <p:grpSpPr>
          <a:xfrm>
            <a:off x="416284" y="358823"/>
            <a:ext cx="6654589" cy="2624308"/>
            <a:chOff x="416284" y="358823"/>
            <a:chExt cx="6654589" cy="2624308"/>
          </a:xfrm>
        </p:grpSpPr>
        <p:pic>
          <p:nvPicPr>
            <p:cNvPr id="17" name="Picture 16">
              <a:extLst>
                <a:ext uri="{FF2B5EF4-FFF2-40B4-BE49-F238E27FC236}">
                  <a16:creationId xmlns:a16="http://schemas.microsoft.com/office/drawing/2014/main" id="{883B42A0-EF8D-4D90-9640-2E18B15D37BF}"/>
                </a:ext>
              </a:extLst>
            </p:cNvPr>
            <p:cNvPicPr>
              <a:picLocks noChangeAspect="1"/>
            </p:cNvPicPr>
            <p:nvPr/>
          </p:nvPicPr>
          <p:blipFill rotWithShape="1">
            <a:blip r:embed="rId3">
              <a:extLst>
                <a:ext uri="{28A0092B-C50C-407E-A947-70E740481C1C}">
                  <a14:useLocalDpi xmlns:a14="http://schemas.microsoft.com/office/drawing/2010/main" val="0"/>
                </a:ext>
              </a:extLst>
            </a:blip>
            <a:srcRect l="12688" r="12950"/>
            <a:stretch/>
          </p:blipFill>
          <p:spPr>
            <a:xfrm>
              <a:off x="416284" y="411614"/>
              <a:ext cx="3397527" cy="2571517"/>
            </a:xfrm>
            <a:prstGeom prst="rect">
              <a:avLst/>
            </a:prstGeom>
          </p:spPr>
        </p:pic>
        <p:sp>
          <p:nvSpPr>
            <p:cNvPr id="18" name="TextBox 17">
              <a:extLst>
                <a:ext uri="{FF2B5EF4-FFF2-40B4-BE49-F238E27FC236}">
                  <a16:creationId xmlns:a16="http://schemas.microsoft.com/office/drawing/2014/main" id="{47098713-629C-4A75-8E42-2B6023B2B130}"/>
                </a:ext>
              </a:extLst>
            </p:cNvPr>
            <p:cNvSpPr txBox="1"/>
            <p:nvPr/>
          </p:nvSpPr>
          <p:spPr>
            <a:xfrm>
              <a:off x="3888402" y="358823"/>
              <a:ext cx="3182471" cy="369332"/>
            </a:xfrm>
            <a:prstGeom prst="rect">
              <a:avLst/>
            </a:prstGeom>
            <a:noFill/>
          </p:spPr>
          <p:txBody>
            <a:bodyPr wrap="square" rtlCol="0">
              <a:spAutoFit/>
            </a:bodyPr>
            <a:lstStyle/>
            <a:p>
              <a:r>
                <a:rPr lang="en-GB" dirty="0"/>
                <a:t>From the 6000 battery pack.</a:t>
              </a:r>
              <a:endParaRPr lang="en-US" dirty="0"/>
            </a:p>
          </p:txBody>
        </p:sp>
      </p:grpSp>
      <p:grpSp>
        <p:nvGrpSpPr>
          <p:cNvPr id="54" name="Group 53">
            <a:extLst>
              <a:ext uri="{FF2B5EF4-FFF2-40B4-BE49-F238E27FC236}">
                <a16:creationId xmlns:a16="http://schemas.microsoft.com/office/drawing/2014/main" id="{0A0DD8D7-E52C-45A9-ADC5-2A7D061BAA20}"/>
              </a:ext>
            </a:extLst>
          </p:cNvPr>
          <p:cNvGrpSpPr/>
          <p:nvPr/>
        </p:nvGrpSpPr>
        <p:grpSpPr>
          <a:xfrm>
            <a:off x="4128039" y="960202"/>
            <a:ext cx="5297553" cy="907555"/>
            <a:chOff x="4128039" y="960202"/>
            <a:chExt cx="5297553" cy="907555"/>
          </a:xfrm>
        </p:grpSpPr>
        <p:sp>
          <p:nvSpPr>
            <p:cNvPr id="19" name="TextBox 18">
              <a:extLst>
                <a:ext uri="{FF2B5EF4-FFF2-40B4-BE49-F238E27FC236}">
                  <a16:creationId xmlns:a16="http://schemas.microsoft.com/office/drawing/2014/main" id="{A17B5ED9-9DCE-4739-9B6E-329AD1B44A14}"/>
                </a:ext>
              </a:extLst>
            </p:cNvPr>
            <p:cNvSpPr txBox="1"/>
            <p:nvPr/>
          </p:nvSpPr>
          <p:spPr>
            <a:xfrm>
              <a:off x="6203363" y="1174286"/>
              <a:ext cx="3222229" cy="369332"/>
            </a:xfrm>
            <a:prstGeom prst="rect">
              <a:avLst/>
            </a:prstGeom>
            <a:noFill/>
          </p:spPr>
          <p:txBody>
            <a:bodyPr wrap="none" rtlCol="0">
              <a:spAutoFit/>
            </a:bodyPr>
            <a:lstStyle/>
            <a:p>
              <a:r>
                <a:rPr lang="en-GB" dirty="0"/>
                <a:t>The batteries produce DC power</a:t>
              </a:r>
              <a:endParaRPr lang="en-US" dirty="0"/>
            </a:p>
          </p:txBody>
        </p:sp>
        <p:sp>
          <p:nvSpPr>
            <p:cNvPr id="20" name="Arrow: Right 19">
              <a:extLst>
                <a:ext uri="{FF2B5EF4-FFF2-40B4-BE49-F238E27FC236}">
                  <a16:creationId xmlns:a16="http://schemas.microsoft.com/office/drawing/2014/main" id="{61918E35-5E1F-4790-A690-3110966BB283}"/>
                </a:ext>
              </a:extLst>
            </p:cNvPr>
            <p:cNvSpPr/>
            <p:nvPr/>
          </p:nvSpPr>
          <p:spPr>
            <a:xfrm>
              <a:off x="4128039" y="960202"/>
              <a:ext cx="2007039" cy="90755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DC Power</a:t>
              </a:r>
              <a:endParaRPr lang="en-US" dirty="0"/>
            </a:p>
          </p:txBody>
        </p:sp>
      </p:grpSp>
      <p:grpSp>
        <p:nvGrpSpPr>
          <p:cNvPr id="55" name="Group 54">
            <a:extLst>
              <a:ext uri="{FF2B5EF4-FFF2-40B4-BE49-F238E27FC236}">
                <a16:creationId xmlns:a16="http://schemas.microsoft.com/office/drawing/2014/main" id="{171FE33B-8E5B-4F05-BCED-6FA3EF31A732}"/>
              </a:ext>
            </a:extLst>
          </p:cNvPr>
          <p:cNvGrpSpPr/>
          <p:nvPr/>
        </p:nvGrpSpPr>
        <p:grpSpPr>
          <a:xfrm>
            <a:off x="309076" y="2561037"/>
            <a:ext cx="7162369" cy="1146317"/>
            <a:chOff x="309076" y="2561037"/>
            <a:chExt cx="7162369" cy="1146317"/>
          </a:xfrm>
        </p:grpSpPr>
        <p:sp>
          <p:nvSpPr>
            <p:cNvPr id="21" name="TextBox 20">
              <a:extLst>
                <a:ext uri="{FF2B5EF4-FFF2-40B4-BE49-F238E27FC236}">
                  <a16:creationId xmlns:a16="http://schemas.microsoft.com/office/drawing/2014/main" id="{A805B468-519F-4F97-A839-B1B028721F79}"/>
                </a:ext>
              </a:extLst>
            </p:cNvPr>
            <p:cNvSpPr txBox="1"/>
            <p:nvPr/>
          </p:nvSpPr>
          <p:spPr>
            <a:xfrm>
              <a:off x="309076" y="3061023"/>
              <a:ext cx="3611945" cy="646331"/>
            </a:xfrm>
            <a:prstGeom prst="rect">
              <a:avLst/>
            </a:prstGeom>
            <a:noFill/>
          </p:spPr>
          <p:txBody>
            <a:bodyPr wrap="square" rtlCol="0">
              <a:spAutoFit/>
            </a:bodyPr>
            <a:lstStyle/>
            <a:p>
              <a:r>
                <a:rPr lang="en-GB" dirty="0"/>
                <a:t>So before supplying power to the motor it has to be converted into AC</a:t>
              </a:r>
              <a:endParaRPr lang="en-US" dirty="0"/>
            </a:p>
          </p:txBody>
        </p:sp>
        <p:sp>
          <p:nvSpPr>
            <p:cNvPr id="22" name="Arrow: Right 21">
              <a:extLst>
                <a:ext uri="{FF2B5EF4-FFF2-40B4-BE49-F238E27FC236}">
                  <a16:creationId xmlns:a16="http://schemas.microsoft.com/office/drawing/2014/main" id="{213F5701-897C-42BC-BEFD-C0B430EA67D8}"/>
                </a:ext>
              </a:extLst>
            </p:cNvPr>
            <p:cNvSpPr/>
            <p:nvPr/>
          </p:nvSpPr>
          <p:spPr>
            <a:xfrm rot="961378">
              <a:off x="4046946" y="2561037"/>
              <a:ext cx="3424499" cy="96387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 Power</a:t>
              </a:r>
              <a:endParaRPr lang="en-US" dirty="0"/>
            </a:p>
          </p:txBody>
        </p:sp>
      </p:grpSp>
      <p:grpSp>
        <p:nvGrpSpPr>
          <p:cNvPr id="62" name="Group 61">
            <a:extLst>
              <a:ext uri="{FF2B5EF4-FFF2-40B4-BE49-F238E27FC236}">
                <a16:creationId xmlns:a16="http://schemas.microsoft.com/office/drawing/2014/main" id="{0D37B4A9-2D98-4E10-8640-85539A367194}"/>
              </a:ext>
            </a:extLst>
          </p:cNvPr>
          <p:cNvGrpSpPr/>
          <p:nvPr/>
        </p:nvGrpSpPr>
        <p:grpSpPr>
          <a:xfrm>
            <a:off x="416284" y="3852435"/>
            <a:ext cx="7232726" cy="2593951"/>
            <a:chOff x="418415" y="3803805"/>
            <a:chExt cx="7232726" cy="2593951"/>
          </a:xfrm>
        </p:grpSpPr>
        <p:pic>
          <p:nvPicPr>
            <p:cNvPr id="26" name="Picture 25">
              <a:extLst>
                <a:ext uri="{FF2B5EF4-FFF2-40B4-BE49-F238E27FC236}">
                  <a16:creationId xmlns:a16="http://schemas.microsoft.com/office/drawing/2014/main" id="{58E88CFF-F851-4BF0-B8A5-A1AFB7AEF8AC}"/>
                </a:ext>
              </a:extLst>
            </p:cNvPr>
            <p:cNvPicPr>
              <a:picLocks noChangeAspect="1"/>
            </p:cNvPicPr>
            <p:nvPr/>
          </p:nvPicPr>
          <p:blipFill rotWithShape="1">
            <a:blip r:embed="rId4">
              <a:extLst>
                <a:ext uri="{28A0092B-C50C-407E-A947-70E740481C1C}">
                  <a14:useLocalDpi xmlns:a14="http://schemas.microsoft.com/office/drawing/2010/main" val="0"/>
                </a:ext>
              </a:extLst>
            </a:blip>
            <a:srcRect l="14309" t="-935" r="11290" b="935"/>
            <a:stretch/>
          </p:blipFill>
          <p:spPr>
            <a:xfrm>
              <a:off x="418415" y="3827599"/>
              <a:ext cx="3397527" cy="2570157"/>
            </a:xfrm>
            <a:prstGeom prst="rect">
              <a:avLst/>
            </a:prstGeom>
          </p:spPr>
        </p:pic>
        <p:sp>
          <p:nvSpPr>
            <p:cNvPr id="27" name="TextBox 26">
              <a:extLst>
                <a:ext uri="{FF2B5EF4-FFF2-40B4-BE49-F238E27FC236}">
                  <a16:creationId xmlns:a16="http://schemas.microsoft.com/office/drawing/2014/main" id="{D5F1901E-ECC7-420E-9029-8F50DCB45BF0}"/>
                </a:ext>
              </a:extLst>
            </p:cNvPr>
            <p:cNvSpPr txBox="1"/>
            <p:nvPr/>
          </p:nvSpPr>
          <p:spPr>
            <a:xfrm>
              <a:off x="3888403" y="3803805"/>
              <a:ext cx="3762738" cy="923330"/>
            </a:xfrm>
            <a:prstGeom prst="rect">
              <a:avLst/>
            </a:prstGeom>
            <a:noFill/>
          </p:spPr>
          <p:txBody>
            <a:bodyPr wrap="square" rtlCol="0">
              <a:spAutoFit/>
            </a:bodyPr>
            <a:lstStyle/>
            <a:p>
              <a:r>
                <a:rPr lang="en-GB" dirty="0"/>
                <a:t>An inverter will be used for this. This electronic device will also control the power frequency:- motor speed.</a:t>
              </a:r>
            </a:p>
          </p:txBody>
        </p:sp>
      </p:grpSp>
      <p:sp>
        <p:nvSpPr>
          <p:cNvPr id="45" name="Freeform: Shape 44">
            <a:extLst>
              <a:ext uri="{FF2B5EF4-FFF2-40B4-BE49-F238E27FC236}">
                <a16:creationId xmlns:a16="http://schemas.microsoft.com/office/drawing/2014/main" id="{7CFA09A0-D64C-45A6-8B22-D08D295C4EDD}"/>
              </a:ext>
            </a:extLst>
          </p:cNvPr>
          <p:cNvSpPr/>
          <p:nvPr/>
        </p:nvSpPr>
        <p:spPr>
          <a:xfrm>
            <a:off x="4142367" y="5413510"/>
            <a:ext cx="1667786" cy="653997"/>
          </a:xfrm>
          <a:custGeom>
            <a:avLst/>
            <a:gdLst>
              <a:gd name="connsiteX0" fmla="*/ 0 w 1667786"/>
              <a:gd name="connsiteY0" fmla="*/ 439845 h 950720"/>
              <a:gd name="connsiteX1" fmla="*/ 216673 w 1667786"/>
              <a:gd name="connsiteY1" fmla="*/ 16438 h 950720"/>
              <a:gd name="connsiteX2" fmla="*/ 429371 w 1667786"/>
              <a:gd name="connsiteY2" fmla="*/ 944753 h 950720"/>
              <a:gd name="connsiteX3" fmla="*/ 632129 w 1667786"/>
              <a:gd name="connsiteY3" fmla="*/ 18426 h 950720"/>
              <a:gd name="connsiteX4" fmla="*/ 842839 w 1667786"/>
              <a:gd name="connsiteY4" fmla="*/ 944753 h 950720"/>
              <a:gd name="connsiteX5" fmla="*/ 1051560 w 1667786"/>
              <a:gd name="connsiteY5" fmla="*/ 20414 h 950720"/>
              <a:gd name="connsiteX6" fmla="*/ 1256306 w 1667786"/>
              <a:gd name="connsiteY6" fmla="*/ 950717 h 950720"/>
              <a:gd name="connsiteX7" fmla="*/ 1463040 w 1667786"/>
              <a:gd name="connsiteY7" fmla="*/ 8487 h 950720"/>
              <a:gd name="connsiteX8" fmla="*/ 1667786 w 1667786"/>
              <a:gd name="connsiteY8" fmla="*/ 946741 h 950720"/>
              <a:gd name="connsiteX9" fmla="*/ 1667786 w 1667786"/>
              <a:gd name="connsiteY9" fmla="*/ 946741 h 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786" h="950720">
                <a:moveTo>
                  <a:pt x="0" y="439845"/>
                </a:moveTo>
                <a:cubicBezTo>
                  <a:pt x="72555" y="186066"/>
                  <a:pt x="145111" y="-67713"/>
                  <a:pt x="216673" y="16438"/>
                </a:cubicBezTo>
                <a:cubicBezTo>
                  <a:pt x="288235" y="100589"/>
                  <a:pt x="360128" y="944422"/>
                  <a:pt x="429371" y="944753"/>
                </a:cubicBezTo>
                <a:cubicBezTo>
                  <a:pt x="498614" y="945084"/>
                  <a:pt x="563218" y="18426"/>
                  <a:pt x="632129" y="18426"/>
                </a:cubicBezTo>
                <a:cubicBezTo>
                  <a:pt x="701040" y="18426"/>
                  <a:pt x="772934" y="944422"/>
                  <a:pt x="842839" y="944753"/>
                </a:cubicBezTo>
                <a:cubicBezTo>
                  <a:pt x="912744" y="945084"/>
                  <a:pt x="982649" y="19420"/>
                  <a:pt x="1051560" y="20414"/>
                </a:cubicBezTo>
                <a:cubicBezTo>
                  <a:pt x="1120471" y="21408"/>
                  <a:pt x="1187726" y="952705"/>
                  <a:pt x="1256306" y="950717"/>
                </a:cubicBezTo>
                <a:cubicBezTo>
                  <a:pt x="1324886" y="948729"/>
                  <a:pt x="1394460" y="9150"/>
                  <a:pt x="1463040" y="8487"/>
                </a:cubicBezTo>
                <a:cubicBezTo>
                  <a:pt x="1531620" y="7824"/>
                  <a:pt x="1667786" y="946741"/>
                  <a:pt x="1667786" y="946741"/>
                </a:cubicBezTo>
                <a:lnTo>
                  <a:pt x="1667786" y="946741"/>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37667001-EB55-4DBC-A12B-22C868EA128E}"/>
              </a:ext>
            </a:extLst>
          </p:cNvPr>
          <p:cNvGrpSpPr/>
          <p:nvPr/>
        </p:nvGrpSpPr>
        <p:grpSpPr>
          <a:xfrm>
            <a:off x="4123804" y="4943911"/>
            <a:ext cx="2191092" cy="1704153"/>
            <a:chOff x="4123804" y="4943911"/>
            <a:chExt cx="2191092" cy="1704153"/>
          </a:xfrm>
        </p:grpSpPr>
        <p:cxnSp>
          <p:nvCxnSpPr>
            <p:cNvPr id="31" name="Straight Arrow Connector 30">
              <a:extLst>
                <a:ext uri="{FF2B5EF4-FFF2-40B4-BE49-F238E27FC236}">
                  <a16:creationId xmlns:a16="http://schemas.microsoft.com/office/drawing/2014/main" id="{7486334B-E601-4A80-BB69-9DB15CA995BE}"/>
                </a:ext>
              </a:extLst>
            </p:cNvPr>
            <p:cNvCxnSpPr>
              <a:cxnSpLocks/>
            </p:cNvCxnSpPr>
            <p:nvPr/>
          </p:nvCxnSpPr>
          <p:spPr>
            <a:xfrm>
              <a:off x="4123804" y="5740509"/>
              <a:ext cx="219109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96A503E7-8536-4A81-87D2-ABF7A6297FD3}"/>
                </a:ext>
              </a:extLst>
            </p:cNvPr>
            <p:cNvCxnSpPr/>
            <p:nvPr/>
          </p:nvCxnSpPr>
          <p:spPr>
            <a:xfrm>
              <a:off x="4125004" y="4943911"/>
              <a:ext cx="0" cy="1704153"/>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sp>
        <p:nvSpPr>
          <p:cNvPr id="61" name="Rectangle 60">
            <a:extLst>
              <a:ext uri="{FF2B5EF4-FFF2-40B4-BE49-F238E27FC236}">
                <a16:creationId xmlns:a16="http://schemas.microsoft.com/office/drawing/2014/main" id="{A2F182CD-6B64-4404-85F3-E707C61C3BBC}"/>
              </a:ext>
            </a:extLst>
          </p:cNvPr>
          <p:cNvSpPr/>
          <p:nvPr/>
        </p:nvSpPr>
        <p:spPr>
          <a:xfrm>
            <a:off x="6429855" y="5724734"/>
            <a:ext cx="5661677" cy="923330"/>
          </a:xfrm>
          <a:prstGeom prst="rect">
            <a:avLst/>
          </a:prstGeom>
        </p:spPr>
        <p:txBody>
          <a:bodyPr wrap="square">
            <a:spAutoFit/>
          </a:bodyPr>
          <a:lstStyle/>
          <a:p>
            <a:r>
              <a:rPr lang="en-GB" dirty="0"/>
              <a:t>It can also vary the amplitude of the AC power which in turn will control the motor power output. Hence acting as the brain of the plane.</a:t>
            </a:r>
            <a:endParaRPr lang="en-US" dirty="0"/>
          </a:p>
        </p:txBody>
      </p:sp>
    </p:spTree>
    <p:extLst>
      <p:ext uri="{BB962C8B-B14F-4D97-AF65-F5344CB8AC3E}">
        <p14:creationId xmlns:p14="http://schemas.microsoft.com/office/powerpoint/2010/main" val="202917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3000"/>
                                        <p:tgtEl>
                                          <p:spTgt spid="63"/>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2000"/>
                                        <p:tgtEl>
                                          <p:spTgt spid="54"/>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000"/>
                                        <p:tgtEl>
                                          <p:spTgt spid="62"/>
                                        </p:tgtEl>
                                      </p:cBhvr>
                                    </p:animEffect>
                                  </p:childTnLst>
                                </p:cTn>
                              </p:par>
                            </p:childTnLst>
                          </p:cTn>
                        </p:par>
                        <p:par>
                          <p:cTn id="20" fill="hold">
                            <p:stCondLst>
                              <p:cond delay="11000"/>
                            </p:stCondLst>
                            <p:childTnLst>
                              <p:par>
                                <p:cTn id="21" presetID="10" presetClass="entr" presetSubtype="0" fill="hold" grpId="0" nodeType="afterEffect">
                                  <p:stCondLst>
                                    <p:cond delay="3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2000"/>
                                        <p:tgtEl>
                                          <p:spTgt spid="61"/>
                                        </p:tgtEl>
                                      </p:cBhvr>
                                    </p:animEffect>
                                  </p:childTnLst>
                                </p:cTn>
                              </p:par>
                              <p:par>
                                <p:cTn id="24" presetID="10" presetClass="entr" presetSubtype="0" fill="hold" nodeType="withEffect">
                                  <p:stCondLst>
                                    <p:cond delay="30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3000"/>
                                        <p:tgtEl>
                                          <p:spTgt spid="65"/>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par>
                                <p:cTn id="30" presetID="6" presetClass="emph" presetSubtype="0" fill="hold" grpId="1" nodeType="withEffect">
                                  <p:stCondLst>
                                    <p:cond delay="3000"/>
                                  </p:stCondLst>
                                  <p:childTnLst>
                                    <p:animScale>
                                      <p:cBhvr>
                                        <p:cTn id="31" dur="3000" fill="hold"/>
                                        <p:tgtEl>
                                          <p:spTgt spid="45"/>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F6E96B-344D-4E16-B48E-4E8AFDB8B92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486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A224D1708564AA89D699C78C807A7" ma:contentTypeVersion="15" ma:contentTypeDescription="Create a new document." ma:contentTypeScope="" ma:versionID="b60be3a2e6ad55e2a0f45921f71e972f">
  <xsd:schema xmlns:xsd="http://www.w3.org/2001/XMLSchema" xmlns:xs="http://www.w3.org/2001/XMLSchema" xmlns:p="http://schemas.microsoft.com/office/2006/metadata/properties" xmlns:ns2="0cf13365-1c51-4b59-bd45-e030d2527a43" xmlns:ns3="842ce8f2-295a-4f47-bda3-0232b19492a0" targetNamespace="http://schemas.microsoft.com/office/2006/metadata/properties" ma:root="true" ma:fieldsID="4fdd978aa88b063e3ad0ddaa7b0617c4" ns2:_="" ns3:_="">
    <xsd:import namespace="0cf13365-1c51-4b59-bd45-e030d2527a43"/>
    <xsd:import namespace="842ce8f2-295a-4f47-bda3-0232b19492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Description0" minOccurs="0"/>
                <xsd:element ref="ns2:MediaServiceEventHashCode" minOccurs="0"/>
                <xsd:element ref="ns2:MediaServiceGenerationTime" minOccurs="0"/>
                <xsd:element ref="ns2:Index" minOccurs="0"/>
                <xsd:element ref="ns2:rc4t"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13365-1c51-4b59-bd45-e030d2527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Description0" ma:index="15" nillable="true" ma:displayName="Description" ma:description="words here..." ma:internalName="Description0">
      <xsd:simpleType>
        <xsd:restriction base="dms:Text">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Index" ma:index="18" nillable="true" ma:displayName="Index" ma:description="Heading number within manual." ma:format="Dropdown" ma:internalName="Index" ma:percentage="FALSE">
      <xsd:simpleType>
        <xsd:restriction base="dms:Number"/>
      </xsd:simpleType>
    </xsd:element>
    <xsd:element name="rc4t" ma:index="19" nillable="true" ma:displayName="Index" ma:internalName="rc4t">
      <xsd:simpleType>
        <xsd:restriction base="dms:Number"/>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2ce8f2-295a-4f47-bda3-0232b19492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0cf13365-1c51-4b59-bd45-e030d2527a43" xsi:nil="true"/>
    <Index xmlns="0cf13365-1c51-4b59-bd45-e030d2527a43" xsi:nil="true"/>
    <rc4t xmlns="0cf13365-1c51-4b59-bd45-e030d2527a43" xsi:nil="true"/>
  </documentManagement>
</p:properties>
</file>

<file path=customXml/itemProps1.xml><?xml version="1.0" encoding="utf-8"?>
<ds:datastoreItem xmlns:ds="http://schemas.openxmlformats.org/officeDocument/2006/customXml" ds:itemID="{F1786B25-2A28-4554-8396-22E19E8CD1C9}"/>
</file>

<file path=customXml/itemProps2.xml><?xml version="1.0" encoding="utf-8"?>
<ds:datastoreItem xmlns:ds="http://schemas.openxmlformats.org/officeDocument/2006/customXml" ds:itemID="{352107AB-BF45-4EC6-B5A5-0DC14106D4E1}"/>
</file>

<file path=customXml/itemProps3.xml><?xml version="1.0" encoding="utf-8"?>
<ds:datastoreItem xmlns:ds="http://schemas.openxmlformats.org/officeDocument/2006/customXml" ds:itemID="{F12F3601-FA46-4AB1-A00B-8D5352B1C624}"/>
</file>

<file path=docProps/app.xml><?xml version="1.0" encoding="utf-8"?>
<Properties xmlns="http://schemas.openxmlformats.org/officeDocument/2006/extended-properties" xmlns:vt="http://schemas.openxmlformats.org/officeDocument/2006/docPropsVTypes">
  <TotalTime>4432</TotalTime>
  <Words>595</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Open 24 Display St</vt:lpstr>
      <vt:lpstr>Office Theme</vt:lpstr>
      <vt:lpstr>PowerPoint Presentation</vt:lpstr>
      <vt:lpstr>PowerPoint Presentation</vt:lpstr>
      <vt:lpstr>So why is this a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Elvin</dc:creator>
  <cp:lastModifiedBy>Sally Elvin</cp:lastModifiedBy>
  <cp:revision>62</cp:revision>
  <dcterms:created xsi:type="dcterms:W3CDTF">2019-06-03T09:04:48Z</dcterms:created>
  <dcterms:modified xsi:type="dcterms:W3CDTF">2020-01-20T17:29:50Z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0x010100FF7A224D1708564AA89D699C78C807A7</vt:lpwstr>
  </property>
</Properties>
</file>