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798" r:id="rId2"/>
    <p:sldId id="800" r:id="rId3"/>
    <p:sldId id="831" r:id="rId4"/>
    <p:sldId id="832" r:id="rId5"/>
    <p:sldId id="833" r:id="rId6"/>
    <p:sldId id="834" r:id="rId7"/>
    <p:sldId id="841" r:id="rId8"/>
    <p:sldId id="861" r:id="rId9"/>
    <p:sldId id="862" r:id="rId10"/>
    <p:sldId id="863" r:id="rId11"/>
    <p:sldId id="835" r:id="rId12"/>
    <p:sldId id="848" r:id="rId13"/>
    <p:sldId id="847" r:id="rId14"/>
    <p:sldId id="845" r:id="rId15"/>
    <p:sldId id="846" r:id="rId16"/>
    <p:sldId id="849" r:id="rId17"/>
    <p:sldId id="842" r:id="rId18"/>
    <p:sldId id="850" r:id="rId19"/>
    <p:sldId id="864" r:id="rId20"/>
    <p:sldId id="865" r:id="rId21"/>
    <p:sldId id="844" r:id="rId22"/>
    <p:sldId id="866" r:id="rId23"/>
    <p:sldId id="867" r:id="rId24"/>
    <p:sldId id="869" r:id="rId25"/>
    <p:sldId id="856" r:id="rId26"/>
    <p:sldId id="870" r:id="rId27"/>
    <p:sldId id="855" r:id="rId28"/>
    <p:sldId id="857" r:id="rId29"/>
    <p:sldId id="871" r:id="rId30"/>
    <p:sldId id="872" r:id="rId31"/>
    <p:sldId id="858" r:id="rId32"/>
    <p:sldId id="875" r:id="rId33"/>
    <p:sldId id="876" r:id="rId34"/>
    <p:sldId id="851" r:id="rId35"/>
    <p:sldId id="854" r:id="rId36"/>
    <p:sldId id="877" r:id="rId37"/>
    <p:sldId id="878" r:id="rId38"/>
    <p:sldId id="879" r:id="rId39"/>
    <p:sldId id="881" r:id="rId40"/>
    <p:sldId id="880" r:id="rId41"/>
    <p:sldId id="882" r:id="rId42"/>
    <p:sldId id="883" r:id="rId43"/>
    <p:sldId id="884" r:id="rId44"/>
    <p:sldId id="885" r:id="rId45"/>
    <p:sldId id="886" r:id="rId46"/>
    <p:sldId id="887" r:id="rId47"/>
    <p:sldId id="888" r:id="rId48"/>
    <p:sldId id="860" r:id="rId49"/>
    <p:sldId id="889" r:id="rId50"/>
    <p:sldId id="890" r:id="rId51"/>
    <p:sldId id="891" r:id="rId52"/>
    <p:sldId id="89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FFFF"/>
    <a:srgbClr val="FFC000"/>
    <a:srgbClr val="000201"/>
    <a:srgbClr val="010101"/>
    <a:srgbClr val="458B00"/>
    <a:srgbClr val="585858"/>
    <a:srgbClr val="E9E2D0"/>
    <a:srgbClr val="4A9898"/>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5" autoAdjust="0"/>
    <p:restoredTop sz="77724" autoAdjust="0"/>
  </p:normalViewPr>
  <p:slideViewPr>
    <p:cSldViewPr snapToGrid="0">
      <p:cViewPr varScale="1">
        <p:scale>
          <a:sx n="170" d="100"/>
          <a:sy n="170" d="100"/>
        </p:scale>
        <p:origin x="840" y="192"/>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16/01/2020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esa.int/spaceinimages/Images/2017/09/Northwest_England"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www.esa.int/spaceinimages/Images/2018/09/Crops_in_the_Netherland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bit.ly/1oE6IFT"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esa.int/spaceinvideos/Videos/2019/01/Earth_from_space_Zaragoza" TargetMode="External"/><Relationship Id="rId4" Type="http://schemas.openxmlformats.org/officeDocument/2006/relationships/hyperlink" Target="http://www.esa.int/spaceinimages/Images/2019/01/Zaragoza_Spain" TargetMode="External"/><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Students should now have a </a:t>
            </a:r>
            <a:r>
              <a:rPr lang="en-GB" dirty="0" smtClean="0"/>
              <a:t>sound understanding on the principles behind digital images.</a:t>
            </a:r>
          </a:p>
          <a:p>
            <a:r>
              <a:rPr lang="en-GB" dirty="0" smtClean="0"/>
              <a:t>This</a:t>
            </a:r>
            <a:r>
              <a:rPr lang="en-GB" baseline="0" dirty="0" smtClean="0"/>
              <a:t> session introduces a particular type of digital image – those taken by satellites.</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a:t>
            </a:fld>
            <a:endParaRPr lang="en-GB" dirty="0"/>
          </a:p>
        </p:txBody>
      </p:sp>
    </p:spTree>
    <p:extLst>
      <p:ext uri="{BB962C8B-B14F-4D97-AF65-F5344CB8AC3E}">
        <p14:creationId xmlns:p14="http://schemas.microsoft.com/office/powerpoint/2010/main" val="3606594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Land cover for NW England is shown here.</a:t>
            </a:r>
          </a:p>
          <a:p>
            <a:r>
              <a:rPr lang="en-GB" baseline="0" dirty="0" smtClean="0"/>
              <a:t>We can also call up various statistics for any point on the map.</a:t>
            </a:r>
          </a:p>
          <a:p>
            <a:r>
              <a:rPr lang="en-GB" baseline="0" dirty="0" smtClean="0"/>
              <a:t>Just right click on an area</a:t>
            </a:r>
          </a:p>
          <a:p>
            <a:r>
              <a:rPr lang="en-GB" baseline="0" dirty="0" smtClean="0"/>
              <a:t>(click)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a:t>
            </a:fld>
            <a:endParaRPr lang="en-GB"/>
          </a:p>
        </p:txBody>
      </p:sp>
    </p:spTree>
    <p:extLst>
      <p:ext uri="{BB962C8B-B14F-4D97-AF65-F5344CB8AC3E}">
        <p14:creationId xmlns:p14="http://schemas.microsoft.com/office/powerpoint/2010/main" val="211903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satellites can take incredible digital images of the Earth.</a:t>
            </a:r>
          </a:p>
          <a:p>
            <a:r>
              <a:rPr lang="en-GB" dirty="0" smtClean="0"/>
              <a:t>This one, put together from images taken by Sentinel</a:t>
            </a:r>
            <a:r>
              <a:rPr lang="en-GB" baseline="0" dirty="0" smtClean="0"/>
              <a:t> 3A shows the whole of Europe.</a:t>
            </a:r>
          </a:p>
          <a:p>
            <a:r>
              <a:rPr lang="en-GB" baseline="0" dirty="0" smtClean="0"/>
              <a:t>(click)</a:t>
            </a:r>
          </a:p>
          <a:p>
            <a:r>
              <a:rPr lang="en-GB" baseline="0" dirty="0" smtClean="0"/>
              <a:t>Lets look at just a small part of this image, from the North West of England.</a:t>
            </a:r>
          </a:p>
          <a:p>
            <a:r>
              <a:rPr lang="en-GB" baseline="0" dirty="0" smtClean="0"/>
              <a:t>Image from http://www.esa.int/spaceinimages/Images/2018/04/Cloud-free_Europe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a:t>
            </a:fld>
            <a:endParaRPr lang="en-GB"/>
          </a:p>
        </p:txBody>
      </p:sp>
    </p:spTree>
    <p:extLst>
      <p:ext uri="{BB962C8B-B14F-4D97-AF65-F5344CB8AC3E}">
        <p14:creationId xmlns:p14="http://schemas.microsoft.com/office/powerpoint/2010/main" val="220658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 Sentinel satellite image of the</a:t>
            </a:r>
            <a:r>
              <a:rPr lang="en-GB" baseline="0" dirty="0" smtClean="0"/>
              <a:t> area outlined.</a:t>
            </a:r>
          </a:p>
          <a:p>
            <a:r>
              <a:rPr lang="en-GB" baseline="0" dirty="0" smtClean="0"/>
              <a:t>You can see the main urban areas, green fields, rough moorland and the mudflats of Morecambe Bay.</a:t>
            </a:r>
          </a:p>
          <a:p>
            <a:r>
              <a:rPr lang="en-GB" baseline="0" dirty="0" smtClean="0"/>
              <a:t>(click)</a:t>
            </a:r>
          </a:p>
          <a:p>
            <a:r>
              <a:rPr lang="en-GB" baseline="0" dirty="0" smtClean="0"/>
              <a:t>But not all satellite images are this clear.</a:t>
            </a:r>
          </a:p>
          <a:p>
            <a:endParaRPr lang="en-GB" baseline="0" dirty="0" smtClean="0"/>
          </a:p>
          <a:p>
            <a:r>
              <a:rPr lang="en-GB" baseline="0" dirty="0" smtClean="0"/>
              <a:t>Image from </a:t>
            </a:r>
            <a:r>
              <a:rPr lang="en-GB" sz="1200" u="sng" kern="1200" dirty="0" smtClean="0">
                <a:solidFill>
                  <a:schemeClr val="tx1"/>
                </a:solidFill>
                <a:effectLst/>
                <a:latin typeface="+mn-lt"/>
                <a:ea typeface="+mn-ea"/>
                <a:cs typeface="+mn-cs"/>
                <a:hlinkClick r:id="rId3"/>
              </a:rPr>
              <a:t>http://www.esa.int/spaceinimages/Images/2017/09/Northwest_England</a:t>
            </a:r>
            <a:endParaRPr lang="en-GB" sz="1200" u="sng" kern="1200" dirty="0" smtClean="0">
              <a:solidFill>
                <a:schemeClr val="tx1"/>
              </a:solidFill>
              <a:effectLst/>
              <a:latin typeface="+mn-lt"/>
              <a:ea typeface="+mn-ea"/>
              <a:cs typeface="+mn-cs"/>
            </a:endParaRP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a:t>
            </a:fld>
            <a:endParaRPr lang="en-GB"/>
          </a:p>
        </p:txBody>
      </p:sp>
    </p:spTree>
    <p:extLst>
      <p:ext uri="{BB962C8B-B14F-4D97-AF65-F5344CB8AC3E}">
        <p14:creationId xmlns:p14="http://schemas.microsoft.com/office/powerpoint/2010/main" val="2550581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 same area photographed in very low light.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a:p>
        </p:txBody>
      </p:sp>
    </p:spTree>
    <p:extLst>
      <p:ext uri="{BB962C8B-B14F-4D97-AF65-F5344CB8AC3E}">
        <p14:creationId xmlns:p14="http://schemas.microsoft.com/office/powerpoint/2010/main" val="201246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Sometimes</a:t>
            </a:r>
            <a:r>
              <a:rPr lang="en-GB" baseline="0" dirty="0" smtClean="0"/>
              <a:t> the satellites path doesn’t cover the whole area.</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a:p>
        </p:txBody>
      </p:sp>
    </p:spTree>
    <p:extLst>
      <p:ext uri="{BB962C8B-B14F-4D97-AF65-F5344CB8AC3E}">
        <p14:creationId xmlns:p14="http://schemas.microsoft.com/office/powerpoint/2010/main" val="103014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often cloud will obscure the land.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a:p>
        </p:txBody>
      </p:sp>
    </p:spTree>
    <p:extLst>
      <p:ext uri="{BB962C8B-B14F-4D97-AF65-F5344CB8AC3E}">
        <p14:creationId xmlns:p14="http://schemas.microsoft.com/office/powerpoint/2010/main" val="3769779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before images can be used they are pre-processed.</a:t>
            </a:r>
          </a:p>
          <a:p>
            <a:r>
              <a:rPr lang="en-GB" dirty="0" smtClean="0"/>
              <a:t>A variety of issues will be addressed, such as trying to filter out cloud, aligning and stitching</a:t>
            </a:r>
            <a:r>
              <a:rPr lang="en-GB" baseline="0" dirty="0" smtClean="0"/>
              <a:t> together multiple images (as happened with the Europe image just shown) and so 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a:p>
        </p:txBody>
      </p:sp>
    </p:spTree>
    <p:extLst>
      <p:ext uri="{BB962C8B-B14F-4D97-AF65-F5344CB8AC3E}">
        <p14:creationId xmlns:p14="http://schemas.microsoft.com/office/powerpoint/2010/main" val="330739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Making use of satellite images is a three stage process.</a:t>
            </a:r>
          </a:p>
          <a:p>
            <a:r>
              <a:rPr lang="en-GB" dirty="0" smtClean="0"/>
              <a:t>(click)</a:t>
            </a:r>
          </a:p>
          <a:p>
            <a:r>
              <a:rPr lang="en-GB" dirty="0" smtClean="0"/>
              <a:t>Once an image has been pre-processed</a:t>
            </a:r>
            <a:r>
              <a:rPr lang="en-GB" baseline="0" dirty="0" smtClean="0"/>
              <a:t> (essentially</a:t>
            </a:r>
            <a:r>
              <a:rPr lang="en-GB" dirty="0" smtClean="0"/>
              <a:t> cropped and cleaned)</a:t>
            </a:r>
            <a:r>
              <a:rPr lang="en-GB" baseline="0" dirty="0" smtClean="0"/>
              <a:t> it can be digitally enhanced.</a:t>
            </a:r>
          </a:p>
          <a:p>
            <a:r>
              <a:rPr lang="en-GB" baseline="0" dirty="0" smtClean="0"/>
              <a:t>This involves manipulating the image to highlight whatever is under investigation.</a:t>
            </a:r>
          </a:p>
          <a:p>
            <a:r>
              <a:rPr lang="en-GB" baseline="0" dirty="0" smtClean="0"/>
              <a:t>(click)</a:t>
            </a:r>
          </a:p>
          <a:p>
            <a:r>
              <a:rPr lang="en-GB" baseline="0" dirty="0" smtClean="0"/>
              <a:t>Finally, the enhanced image can be subject to analysis, such as deriving simple statistics.</a:t>
            </a:r>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a:p>
        </p:txBody>
      </p:sp>
    </p:spTree>
    <p:extLst>
      <p:ext uri="{BB962C8B-B14F-4D97-AF65-F5344CB8AC3E}">
        <p14:creationId xmlns:p14="http://schemas.microsoft.com/office/powerpoint/2010/main" val="148271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resolution of images varies according</a:t>
            </a:r>
            <a:r>
              <a:rPr lang="en-GB" baseline="0" dirty="0" smtClean="0"/>
              <a:t> to the satellite.</a:t>
            </a:r>
          </a:p>
          <a:p>
            <a:r>
              <a:rPr lang="en-GB" baseline="0" dirty="0" smtClean="0"/>
              <a:t>The image we have used was </a:t>
            </a:r>
            <a:r>
              <a:rPr lang="en-GB" baseline="0" dirty="0" err="1" smtClean="0"/>
              <a:t>approx</a:t>
            </a:r>
            <a:r>
              <a:rPr lang="en-GB" baseline="0" dirty="0" smtClean="0"/>
              <a:t> 2000 pixels by 1800.</a:t>
            </a:r>
          </a:p>
          <a:p>
            <a:r>
              <a:rPr lang="en-GB" baseline="0" dirty="0" smtClean="0"/>
              <a:t>(click)</a:t>
            </a:r>
          </a:p>
          <a:p>
            <a:r>
              <a:rPr lang="en-GB" baseline="0" dirty="0" smtClean="0"/>
              <a:t>This is too large for us to process in a reasonable time, so two samples have been cropped from it for students to use in the upcoming investigation.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a:p>
        </p:txBody>
      </p:sp>
    </p:spTree>
    <p:extLst>
      <p:ext uri="{BB962C8B-B14F-4D97-AF65-F5344CB8AC3E}">
        <p14:creationId xmlns:p14="http://schemas.microsoft.com/office/powerpoint/2010/main" val="2240722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NWsample1.jpg,</a:t>
            </a:r>
            <a:r>
              <a:rPr lang="en-GB" baseline="0" dirty="0" smtClean="0"/>
              <a:t> cropped from the large image.</a:t>
            </a:r>
          </a:p>
          <a:p>
            <a:r>
              <a:rPr lang="en-GB" baseline="0" dirty="0" smtClean="0"/>
              <a:t>Our challenge is to identify how the land is used.</a:t>
            </a:r>
          </a:p>
          <a:p>
            <a:r>
              <a:rPr lang="en-GB" baseline="0" dirty="0" smtClean="0"/>
              <a:t>Ask students to point out different elements of land use.</a:t>
            </a:r>
          </a:p>
          <a:p>
            <a:r>
              <a:rPr lang="en-GB" baseline="0" dirty="0" smtClean="0"/>
              <a:t>(click)</a:t>
            </a:r>
          </a:p>
          <a:p>
            <a:r>
              <a:rPr lang="en-GB" baseline="0" dirty="0" smtClean="0"/>
              <a:t>For example, the grey areas are built up areas.</a:t>
            </a:r>
          </a:p>
          <a:p>
            <a:r>
              <a:rPr lang="en-GB" baseline="0" dirty="0" smtClean="0"/>
              <a:t>Students should be able to suggest other features, the following slide gives further examples.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a:p>
        </p:txBody>
      </p:sp>
    </p:spTree>
    <p:extLst>
      <p:ext uri="{BB962C8B-B14F-4D97-AF65-F5344CB8AC3E}">
        <p14:creationId xmlns:p14="http://schemas.microsoft.com/office/powerpoint/2010/main" val="302178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for your</a:t>
            </a:r>
            <a:r>
              <a:rPr lang="en-GB" sz="1200" kern="1200" baseline="0" dirty="0" smtClean="0">
                <a:solidFill>
                  <a:schemeClr val="tx1"/>
                </a:solidFill>
                <a:effectLst/>
                <a:latin typeface="+mn-lt"/>
                <a:ea typeface="+mn-ea"/>
                <a:cs typeface="+mn-cs"/>
              </a:rPr>
              <a:t> students</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Do not assume they will be aware of the purpose of</a:t>
            </a:r>
            <a:r>
              <a:rPr lang="en-GB" sz="1200" kern="1200" baseline="0" dirty="0" smtClean="0">
                <a:solidFill>
                  <a:schemeClr val="tx1"/>
                </a:solidFill>
                <a:effectLst/>
                <a:latin typeface="+mn-lt"/>
                <a:ea typeface="+mn-ea"/>
                <a:cs typeface="+mn-cs"/>
              </a:rPr>
              <a:t> your session</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The specific outcomes</a:t>
            </a:r>
            <a:r>
              <a:rPr lang="en-GB" sz="1200" b="1"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from this session are for students will;</a:t>
            </a:r>
          </a:p>
          <a:p>
            <a:pPr>
              <a:lnSpc>
                <a:spcPct val="100000"/>
              </a:lnSpc>
              <a:spcBef>
                <a:spcPts val="0"/>
              </a:spcBef>
              <a:defRPr/>
            </a:pPr>
            <a:r>
              <a:rPr lang="en-US" sz="1200" dirty="0" smtClean="0">
                <a:solidFill>
                  <a:schemeClr val="bg1">
                    <a:lumMod val="50000"/>
                  </a:schemeClr>
                </a:solidFill>
                <a:latin typeface="+mn-lt"/>
              </a:rPr>
              <a:t>Have been introduced to satellite images</a:t>
            </a:r>
          </a:p>
          <a:p>
            <a:pPr>
              <a:lnSpc>
                <a:spcPct val="100000"/>
              </a:lnSpc>
              <a:spcBef>
                <a:spcPts val="0"/>
              </a:spcBef>
              <a:defRPr/>
            </a:pPr>
            <a:r>
              <a:rPr lang="en-US" sz="1200" dirty="0" smtClean="0">
                <a:solidFill>
                  <a:schemeClr val="bg1">
                    <a:lumMod val="50000"/>
                  </a:schemeClr>
                </a:solidFill>
                <a:latin typeface="+mn-lt"/>
              </a:rPr>
              <a:t>Appreciate some issues when analyzing satellite images</a:t>
            </a:r>
          </a:p>
          <a:p>
            <a:pPr>
              <a:lnSpc>
                <a:spcPct val="100000"/>
              </a:lnSpc>
              <a:spcBef>
                <a:spcPts val="0"/>
              </a:spcBef>
              <a:defRPr/>
            </a:pPr>
            <a:r>
              <a:rPr lang="en-US" sz="1200" dirty="0" smtClean="0">
                <a:solidFill>
                  <a:schemeClr val="bg1">
                    <a:lumMod val="50000"/>
                  </a:schemeClr>
                </a:solidFill>
                <a:latin typeface="+mn-lt"/>
              </a:rPr>
              <a:t>Have attempted to classify land in a satellite image</a:t>
            </a:r>
          </a:p>
          <a:p>
            <a:pPr>
              <a:lnSpc>
                <a:spcPct val="100000"/>
              </a:lnSpc>
              <a:spcBef>
                <a:spcPts val="0"/>
              </a:spcBef>
              <a:defRPr/>
            </a:pPr>
            <a:r>
              <a:rPr lang="en-US" sz="1200" dirty="0" smtClean="0">
                <a:solidFill>
                  <a:schemeClr val="bg1">
                    <a:lumMod val="50000"/>
                  </a:schemeClr>
                </a:solidFill>
                <a:latin typeface="+mn-lt"/>
              </a:rPr>
              <a:t>Use Python programs to help automate your classification scheme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2</a:t>
            </a:fld>
            <a:endParaRPr lang="en-GB" dirty="0"/>
          </a:p>
        </p:txBody>
      </p:sp>
    </p:spTree>
    <p:extLst>
      <p:ext uri="{BB962C8B-B14F-4D97-AF65-F5344CB8AC3E}">
        <p14:creationId xmlns:p14="http://schemas.microsoft.com/office/powerpoint/2010/main" val="3792574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Green areas represent fields</a:t>
            </a:r>
          </a:p>
          <a:p>
            <a:r>
              <a:rPr lang="en-GB" baseline="0" dirty="0" smtClean="0"/>
              <a:t>Brown areas are rough hillside</a:t>
            </a:r>
          </a:p>
          <a:p>
            <a:r>
              <a:rPr lang="en-GB" baseline="0" dirty="0" smtClean="0"/>
              <a:t>Dark green is woods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a:p>
        </p:txBody>
      </p:sp>
    </p:spTree>
    <p:extLst>
      <p:ext uri="{BB962C8B-B14F-4D97-AF65-F5344CB8AC3E}">
        <p14:creationId xmlns:p14="http://schemas.microsoft.com/office/powerpoint/2010/main" val="465821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Our challenge is to identify how the land is used.</a:t>
            </a:r>
          </a:p>
          <a:p>
            <a:r>
              <a:rPr lang="en-GB" baseline="0" dirty="0" smtClean="0"/>
              <a:t>The image is cropped already, the students first task is to ‘clean’ it.</a:t>
            </a:r>
          </a:p>
          <a:p>
            <a:r>
              <a:rPr lang="en-GB" baseline="0" dirty="0" smtClean="0"/>
              <a:t>In the pre-processing stage we want to use Python to sharpen the contrast between the different types of land use.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a:p>
        </p:txBody>
      </p:sp>
    </p:spTree>
    <p:extLst>
      <p:ext uri="{BB962C8B-B14F-4D97-AF65-F5344CB8AC3E}">
        <p14:creationId xmlns:p14="http://schemas.microsoft.com/office/powerpoint/2010/main" val="62104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Ensure everyone has a copy of the resources.</a:t>
            </a:r>
          </a:p>
          <a:p>
            <a:r>
              <a:rPr lang="en-GB" dirty="0" smtClean="0"/>
              <a:t>Open JES, and</a:t>
            </a:r>
            <a:r>
              <a:rPr lang="en-GB" baseline="0" dirty="0" smtClean="0"/>
              <a:t> the file 01PreProcessing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404580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Ensure everyone has a copy of the resources.</a:t>
            </a:r>
          </a:p>
          <a:p>
            <a:r>
              <a:rPr lang="en-GB" dirty="0" smtClean="0"/>
              <a:t>Open JES, and</a:t>
            </a:r>
            <a:r>
              <a:rPr lang="en-GB" baseline="0" dirty="0" smtClean="0"/>
              <a:t> the file 01PreProcessing.</a:t>
            </a:r>
          </a:p>
          <a:p>
            <a:r>
              <a:rPr lang="en-GB" baseline="0" dirty="0" smtClean="0"/>
              <a:t>This has several scripts which can be applied to images.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3566642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image is opened in the usual way.</a:t>
            </a:r>
          </a:p>
          <a:p>
            <a:r>
              <a:rPr lang="en-GB" baseline="0" dirty="0" smtClean="0"/>
              <a:t>The </a:t>
            </a:r>
            <a:r>
              <a:rPr lang="en-GB" baseline="0" dirty="0" err="1" smtClean="0"/>
              <a:t>Preprocessing</a:t>
            </a:r>
            <a:r>
              <a:rPr lang="en-GB" baseline="0" dirty="0" smtClean="0"/>
              <a:t> file is loaded and any of the procedures can be called and their effects explored.</a:t>
            </a:r>
          </a:p>
          <a:p>
            <a:r>
              <a:rPr lang="en-GB" baseline="0" dirty="0" smtClean="0"/>
              <a:t>The challenge is to experiment by applying different procedures to the image to provide a cleaner image for the second stage.</a:t>
            </a:r>
          </a:p>
          <a:p>
            <a:r>
              <a:rPr lang="en-GB" baseline="0" dirty="0" smtClean="0"/>
              <a:t>There is no correct way to do this – students need to decide for themselves what to use.</a:t>
            </a:r>
          </a:p>
          <a:p>
            <a:r>
              <a:rPr lang="en-GB" baseline="0" dirty="0" smtClean="0"/>
              <a:t>The following slides gives examples of the different techniques being applied.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1328277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will be familiar with </a:t>
            </a:r>
            <a:r>
              <a:rPr lang="en-GB" baseline="0" dirty="0" err="1" smtClean="0"/>
              <a:t>posterizing</a:t>
            </a:r>
            <a:r>
              <a:rPr lang="en-GB" baseline="0" dirty="0" smtClean="0"/>
              <a:t> from the last exercises.</a:t>
            </a:r>
          </a:p>
          <a:p>
            <a:r>
              <a:rPr lang="en-GB" baseline="0" dirty="0" smtClean="0"/>
              <a:t>(click)</a:t>
            </a:r>
          </a:p>
          <a:p>
            <a:r>
              <a:rPr lang="en-GB" baseline="0" dirty="0" smtClean="0"/>
              <a:t>This shows the procedure </a:t>
            </a:r>
            <a:r>
              <a:rPr lang="en-GB" dirty="0" err="1" smtClean="0"/>
              <a:t>SimplePosterize</a:t>
            </a:r>
            <a:r>
              <a:rPr lang="en-GB" dirty="0" smtClean="0"/>
              <a:t> applied to the image. This maps the pixels</a:t>
            </a:r>
            <a:r>
              <a:rPr lang="en-GB" baseline="0" dirty="0" smtClean="0"/>
              <a:t> to just 27 different colours. </a:t>
            </a:r>
          </a:p>
          <a:p>
            <a:r>
              <a:rPr lang="en-GB" baseline="0" dirty="0" smtClean="0"/>
              <a:t>Ask students if they can identify any problems with this.</a:t>
            </a:r>
          </a:p>
          <a:p>
            <a:r>
              <a:rPr lang="en-GB" baseline="0" dirty="0" smtClean="0"/>
              <a:t>Point out that much of the built up area and woodland have now been assigned the same colours, making it difficult to distinguish between the two.</a:t>
            </a:r>
          </a:p>
          <a:p>
            <a:r>
              <a:rPr lang="en-GB" baseline="0" dirty="0" smtClean="0"/>
              <a:t>Emphasise the desired outcome is to increase the distinctions between areas, not blur them.</a:t>
            </a:r>
          </a:p>
          <a:p>
            <a:r>
              <a:rPr lang="en-GB" baseline="0" dirty="0" smtClean="0"/>
              <a:t>(click)</a:t>
            </a:r>
          </a:p>
          <a:p>
            <a:r>
              <a:rPr lang="en-GB" baseline="0" dirty="0" smtClean="0"/>
              <a:t>The second image has applied the procedure </a:t>
            </a:r>
            <a:r>
              <a:rPr lang="en-GB" baseline="0" dirty="0" err="1" smtClean="0"/>
              <a:t>FullPosterize</a:t>
            </a:r>
            <a:r>
              <a:rPr lang="en-GB" baseline="0" dirty="0" smtClean="0"/>
              <a:t>()</a:t>
            </a:r>
          </a:p>
          <a:p>
            <a:r>
              <a:rPr lang="en-GB" baseline="0" dirty="0" smtClean="0"/>
              <a:t>Is that better?</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186604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study another of the procedures</a:t>
            </a:r>
            <a:r>
              <a:rPr lang="en-GB" baseline="0" dirty="0" smtClean="0"/>
              <a:t> as a group.</a:t>
            </a:r>
          </a:p>
          <a:p>
            <a:r>
              <a:rPr lang="en-GB" baseline="0" dirty="0" smtClean="0"/>
              <a:t>Getting students to articulate what it does is a very effective way of assessing understanding.</a:t>
            </a:r>
          </a:p>
          <a:p>
            <a:r>
              <a:rPr lang="en-GB" baseline="0" dirty="0" smtClean="0"/>
              <a:t>An explanation is shown on successive clicks.</a:t>
            </a:r>
          </a:p>
          <a:p>
            <a:endParaRPr lang="en-GB" baseline="0" dirty="0" smtClean="0"/>
          </a:p>
          <a:p>
            <a:r>
              <a:rPr lang="en-GB" baseline="0" dirty="0" smtClean="0"/>
              <a:t>The key thing is to encourage students to experiment.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3033070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show the effect of applying an increase of 1.2 to the dominant colour channel</a:t>
            </a:r>
          </a:p>
          <a:p>
            <a:r>
              <a:rPr lang="en-GB" dirty="0" smtClean="0"/>
              <a:t>(click) and then the effect when it is altered to 2.</a:t>
            </a:r>
          </a:p>
          <a:p>
            <a:endParaRPr lang="en-GB" dirty="0" smtClean="0"/>
          </a:p>
          <a:p>
            <a:r>
              <a:rPr lang="en-GB" dirty="0" smtClean="0"/>
              <a:t>Notice that we seem to have a lot more</a:t>
            </a:r>
            <a:r>
              <a:rPr lang="en-GB" baseline="0" dirty="0" smtClean="0"/>
              <a:t> variation of colour in the built up areas, losing the uniformity of the grey.</a:t>
            </a:r>
          </a:p>
          <a:p>
            <a:r>
              <a:rPr lang="en-GB" baseline="0" dirty="0" smtClean="0"/>
              <a:t>Grey values have similar RGB values, so emphasising the dominant channel, even when it is only slightly larger than the others distorts greys.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261005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have a more sophisticated algorithm.</a:t>
            </a:r>
          </a:p>
          <a:p>
            <a:r>
              <a:rPr lang="en-GB" dirty="0" smtClean="0"/>
              <a:t>(click)</a:t>
            </a:r>
          </a:p>
          <a:p>
            <a:r>
              <a:rPr lang="en-GB" dirty="0" smtClean="0"/>
              <a:t>We’re using the same technique – increasing the dominant colour channel by 50% this time.</a:t>
            </a:r>
          </a:p>
          <a:p>
            <a:r>
              <a:rPr lang="en-GB" dirty="0" smtClean="0"/>
              <a:t>However, we’re keeping greys the same</a:t>
            </a:r>
            <a:r>
              <a:rPr lang="en-GB" baseline="0" dirty="0" smtClean="0"/>
              <a:t> by checking if the difference between the RGB values is less than 15.</a:t>
            </a:r>
          </a:p>
          <a:p>
            <a:r>
              <a:rPr lang="en-GB" baseline="0" dirty="0" smtClean="0"/>
              <a:t>If any two values are close, we retain the original colour.</a:t>
            </a:r>
          </a:p>
          <a:p>
            <a:r>
              <a:rPr lang="en-GB" baseline="0" dirty="0" smtClean="0"/>
              <a:t>Ensure students understand the purpose of abs, for returning the absolute value, regardless of whether it is positive or negative.</a:t>
            </a:r>
          </a:p>
          <a:p>
            <a:r>
              <a:rPr lang="en-GB" baseline="0" dirty="0" smtClean="0"/>
              <a:t>(click)</a:t>
            </a:r>
          </a:p>
          <a:p>
            <a:r>
              <a:rPr lang="en-GB" baseline="0" dirty="0" smtClean="0"/>
              <a:t>Again we want students to experiment. As well as varying the amount to increase the dominant channel, they can change the evaluation from OR to AND, so retaining only colours where all 3 channels are close (as is the case with greys).</a:t>
            </a:r>
          </a:p>
          <a:p>
            <a:r>
              <a:rPr lang="en-GB" baseline="0" dirty="0" smtClean="0"/>
              <a:t>(click)</a:t>
            </a:r>
          </a:p>
          <a:p>
            <a:r>
              <a:rPr lang="en-GB" baseline="0" dirty="0" smtClean="0"/>
              <a:t>And we can experiment with the threshold too.</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2333133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Shades</a:t>
            </a:r>
            <a:r>
              <a:rPr lang="en-GB" baseline="0" dirty="0" smtClean="0"/>
              <a:t> of grey present a challenge.</a:t>
            </a:r>
          </a:p>
          <a:p>
            <a:r>
              <a:rPr lang="en-GB" baseline="0" dirty="0" smtClean="0"/>
              <a:t>If we look carefully at this image we’ll see there are various features that have some grey element.</a:t>
            </a:r>
          </a:p>
          <a:p>
            <a:r>
              <a:rPr lang="en-GB" baseline="0" dirty="0" smtClean="0"/>
              <a:t>Water often appears as nearly black, as this reservoir and river show.</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a:p>
        </p:txBody>
      </p:sp>
    </p:spTree>
    <p:extLst>
      <p:ext uri="{BB962C8B-B14F-4D97-AF65-F5344CB8AC3E}">
        <p14:creationId xmlns:p14="http://schemas.microsoft.com/office/powerpoint/2010/main" val="202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European Space Agency pools</a:t>
            </a:r>
            <a:r>
              <a:rPr lang="en-GB" baseline="0" dirty="0" smtClean="0"/>
              <a:t> the resources of over 20 countries and channels them into developing capacity to explore and use Space.</a:t>
            </a:r>
          </a:p>
          <a:p>
            <a:r>
              <a:rPr lang="en-GB" baseline="0" dirty="0" smtClean="0"/>
              <a:t>We’re particularly interested in one aspect of their work – putting satellites into orbit around the earth.</a:t>
            </a:r>
          </a:p>
          <a:p>
            <a:r>
              <a:rPr lang="en-GB" baseline="0" dirty="0" smtClean="0"/>
              <a:t>The next three slides show some of their satellites.</a:t>
            </a:r>
          </a:p>
          <a:p>
            <a:r>
              <a:rPr lang="en-GB" baseline="0" dirty="0" smtClean="0"/>
              <a:t>The first Sentinel 1 satellite was launched in April 2014 (another followed later).</a:t>
            </a:r>
          </a:p>
          <a:p>
            <a:r>
              <a:rPr lang="en-GB" baseline="0" dirty="0" smtClean="0"/>
              <a:t>Sentinel 2 satellites launched on 2015.</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a:t>
            </a:fld>
            <a:endParaRPr lang="en-GB"/>
          </a:p>
        </p:txBody>
      </p:sp>
    </p:spTree>
    <p:extLst>
      <p:ext uri="{BB962C8B-B14F-4D97-AF65-F5344CB8AC3E}">
        <p14:creationId xmlns:p14="http://schemas.microsoft.com/office/powerpoint/2010/main" val="936784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Housing</a:t>
            </a:r>
            <a:r>
              <a:rPr lang="en-GB" baseline="0" dirty="0" smtClean="0"/>
              <a:t> here is a mid grey whilst light industrial estates are a lighter grey.</a:t>
            </a:r>
          </a:p>
          <a:p>
            <a:r>
              <a:rPr lang="en-GB" baseline="0" dirty="0" smtClean="0"/>
              <a:t>(click)</a:t>
            </a:r>
          </a:p>
          <a:p>
            <a:r>
              <a:rPr lang="en-GB" baseline="0" dirty="0" smtClean="0"/>
              <a:t>Here is a procedure to enhance grey.</a:t>
            </a:r>
          </a:p>
          <a:p>
            <a:r>
              <a:rPr lang="en-GB" baseline="0" dirty="0" smtClean="0"/>
              <a:t>Ask students what it will do.</a:t>
            </a:r>
          </a:p>
          <a:p>
            <a:r>
              <a:rPr lang="en-GB" baseline="0" dirty="0" smtClean="0"/>
              <a:t>It evaluates a pixels 3 colour channels as before, checking if they are within 15 of each other.</a:t>
            </a:r>
          </a:p>
          <a:p>
            <a:r>
              <a:rPr lang="en-GB" baseline="0" dirty="0" smtClean="0"/>
              <a:t>(click)</a:t>
            </a:r>
          </a:p>
          <a:p>
            <a:r>
              <a:rPr lang="en-GB" baseline="0" dirty="0" smtClean="0"/>
              <a:t>But what does the second conditional do?</a:t>
            </a:r>
          </a:p>
          <a:p>
            <a:r>
              <a:rPr lang="en-GB" baseline="0" dirty="0" smtClean="0"/>
              <a:t>If all the colour channels are over 50, it will set the pixel to a mid grey shade, but leave dark grey shades untouched.</a:t>
            </a:r>
          </a:p>
          <a:p>
            <a:r>
              <a:rPr lang="en-GB" baseline="0" dirty="0" smtClean="0"/>
              <a:t>We’ll see the effect on the next slide.</a:t>
            </a:r>
            <a:endParaRPr lang="en-GB" dirty="0" smtClean="0"/>
          </a:p>
          <a:p>
            <a:endParaRPr lang="en-GB" dirty="0" smtClean="0"/>
          </a:p>
          <a:p>
            <a:r>
              <a:rPr lang="en-GB" dirty="0" smtClean="0"/>
              <a:t>Threshold 15AND, above 50 for each channel, set to 100.100.100</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a:p>
        </p:txBody>
      </p:sp>
    </p:spTree>
    <p:extLst>
      <p:ext uri="{BB962C8B-B14F-4D97-AF65-F5344CB8AC3E}">
        <p14:creationId xmlns:p14="http://schemas.microsoft.com/office/powerpoint/2010/main" val="4129078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a:t>
            </a:r>
            <a:r>
              <a:rPr lang="en-GB" baseline="0" dirty="0" smtClean="0"/>
              <a:t> click we’ll see the transition to a uniform mid grey (100,100,100), with a threshold of 15, and a grey shade above 50.</a:t>
            </a:r>
          </a:p>
          <a:p>
            <a:r>
              <a:rPr lang="en-GB" baseline="0" dirty="0" smtClean="0"/>
              <a:t>(click)</a:t>
            </a:r>
          </a:p>
          <a:p>
            <a:r>
              <a:rPr lang="en-GB" baseline="0" dirty="0" smtClean="0"/>
              <a:t>A further click shows a transition for the same pixels to a lighter grey shade (175.175.175).</a:t>
            </a:r>
          </a:p>
          <a:p>
            <a:endParaRPr lang="en-GB" baseline="0" dirty="0" smtClean="0"/>
          </a:p>
          <a:p>
            <a:r>
              <a:rPr lang="en-GB" baseline="0" dirty="0" smtClean="0"/>
              <a:t>Could students edit this procedure to accommodate two procedures, one for housing and another for light industry, whilst leaving dark greys untouched.</a:t>
            </a:r>
          </a:p>
          <a:p>
            <a:r>
              <a:rPr lang="en-GB" baseline="0" dirty="0" smtClean="0"/>
              <a:t>Closer analysis of the pixel values of water and woodland (both dark grey) might allow further subtle enhancements.</a:t>
            </a:r>
          </a:p>
          <a:p>
            <a:r>
              <a:rPr lang="en-GB" baseline="0" dirty="0" smtClean="0"/>
              <a:t>The point is to encourage experimentation and evaluation.</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1585725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no correct methods at this stage.</a:t>
            </a:r>
          </a:p>
          <a:p>
            <a:r>
              <a:rPr lang="en-GB" baseline="0" dirty="0" smtClean="0"/>
              <a:t>The purpose is to get students to experiment, applying the procedures given, altering them and becoming confident manipulating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Real pre-processing is very sophisticated, so this is more a way to get students to appreciate some of the issues involved.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may wish to develop their own extra procedures – the ones included are just suggestions.</a:t>
            </a:r>
            <a:endParaRPr lang="en-GB" dirty="0" smtClean="0"/>
          </a:p>
          <a:p>
            <a:endParaRPr lang="en-GB" baseline="0" dirty="0" smtClean="0"/>
          </a:p>
          <a:p>
            <a:r>
              <a:rPr lang="en-GB" baseline="0" dirty="0" smtClean="0"/>
              <a:t>Ideally, they should adopt a systematic approach, noting what techniques produce the subtle results they want.</a:t>
            </a:r>
          </a:p>
          <a:p>
            <a:r>
              <a:rPr lang="en-GB" baseline="0" dirty="0" smtClean="0"/>
              <a:t>Once they know what works, they can combine procedure calls in a ‘super procedure’ which can then be applied to any image.</a:t>
            </a:r>
          </a:p>
          <a:p>
            <a:r>
              <a:rPr lang="en-GB" baseline="0" dirty="0" smtClean="0"/>
              <a:t>They may wish to try it on the NWsample2 which includes other land features, such as sea and sand.</a:t>
            </a:r>
          </a:p>
          <a:p>
            <a:endParaRPr lang="en-GB" baseline="0" dirty="0" smtClean="0"/>
          </a:p>
          <a:p>
            <a:r>
              <a:rPr lang="en-GB" baseline="0" dirty="0" smtClean="0"/>
              <a:t>Finally, the new image should be saved to be used in the next stage.</a:t>
            </a:r>
          </a:p>
          <a:p>
            <a:r>
              <a:rPr lang="en-GB" baseline="0" dirty="0" smtClean="0"/>
              <a:t>A </a:t>
            </a:r>
            <a:r>
              <a:rPr lang="en-GB" baseline="0" dirty="0" err="1" smtClean="0"/>
              <a:t>createNewImage</a:t>
            </a:r>
            <a:r>
              <a:rPr lang="en-GB" baseline="0" dirty="0" smtClean="0"/>
              <a:t>() procedure is included if they have forgotten how to write a new image to file.</a:t>
            </a:r>
          </a:p>
          <a:p>
            <a:r>
              <a:rPr lang="en-GB" baseline="0" dirty="0" smtClean="0"/>
              <a:t>All procedures are heavily annotated to explain how they work.</a:t>
            </a:r>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1537293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Making use of satellite images is a three stage process.</a:t>
            </a:r>
          </a:p>
          <a:p>
            <a:r>
              <a:rPr lang="en-GB" dirty="0" smtClean="0"/>
              <a:t>Once an image has been pre-processed</a:t>
            </a:r>
            <a:r>
              <a:rPr lang="en-GB" baseline="0" dirty="0" smtClean="0"/>
              <a:t> (essentially</a:t>
            </a:r>
            <a:r>
              <a:rPr lang="en-GB" dirty="0" smtClean="0"/>
              <a:t> cropped and cleaned)</a:t>
            </a:r>
            <a:r>
              <a:rPr lang="en-GB" baseline="0" dirty="0" smtClean="0"/>
              <a:t> it can be digitally enhanced.</a:t>
            </a:r>
          </a:p>
          <a:p>
            <a:r>
              <a:rPr lang="en-GB" baseline="0" dirty="0" smtClean="0"/>
              <a:t>This involves manipulating the image to highlight whatever is under investigation.</a:t>
            </a:r>
          </a:p>
          <a:p>
            <a:r>
              <a:rPr lang="en-GB" baseline="0" dirty="0" smtClean="0"/>
              <a:t>That’s the next stage in our challenge.</a:t>
            </a:r>
          </a:p>
          <a:p>
            <a:r>
              <a:rPr lang="en-GB" baseline="0" dirty="0" smtClean="0"/>
              <a:t>(click)</a:t>
            </a:r>
          </a:p>
          <a:p>
            <a:r>
              <a:rPr lang="en-GB" baseline="0" dirty="0" smtClean="0"/>
              <a:t>Finally, the enhanced image can be subject to analysis, such as deriving simple statistics.</a:t>
            </a:r>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89771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animation gives an idea of the sort of enhancement we wish to achieve.</a:t>
            </a:r>
          </a:p>
          <a:p>
            <a:r>
              <a:rPr lang="en-GB" dirty="0" smtClean="0"/>
              <a:t>During the drought in</a:t>
            </a:r>
            <a:r>
              <a:rPr lang="en-GB" baseline="0" dirty="0" smtClean="0"/>
              <a:t> the</a:t>
            </a:r>
            <a:r>
              <a:rPr lang="en-GB" dirty="0" smtClean="0"/>
              <a:t> summer of 2018, many crops were effected.</a:t>
            </a:r>
          </a:p>
          <a:p>
            <a:endParaRPr lang="en-GB" dirty="0" smtClean="0"/>
          </a:p>
          <a:p>
            <a:r>
              <a:rPr lang="en-US" sz="1200" b="0" i="0" kern="1200" dirty="0" smtClean="0">
                <a:solidFill>
                  <a:schemeClr val="tx1"/>
                </a:solidFill>
                <a:effectLst/>
                <a:latin typeface="+mn-lt"/>
                <a:ea typeface="+mn-ea"/>
                <a:cs typeface="+mn-cs"/>
              </a:rPr>
              <a:t>This animation shows crop classification in the Emmeloord region of the Netherlands based on Copernicus Sentinel-2 data. </a:t>
            </a:r>
          </a:p>
          <a:p>
            <a:r>
              <a:rPr lang="en-US" sz="1200" b="0" i="0" kern="1200" dirty="0" smtClean="0">
                <a:solidFill>
                  <a:schemeClr val="tx1"/>
                </a:solidFill>
                <a:effectLst/>
                <a:latin typeface="+mn-lt"/>
                <a:ea typeface="+mn-ea"/>
                <a:cs typeface="+mn-cs"/>
              </a:rPr>
              <a:t>Green shows summer crops, red: potatoes, orange: vegetables and flowers, yellow: cereals, and blue: grass.</a:t>
            </a:r>
          </a:p>
          <a:p>
            <a:r>
              <a:rPr lang="en-US" sz="1200" b="0" i="0" kern="1200" dirty="0" smtClean="0">
                <a:solidFill>
                  <a:schemeClr val="tx1"/>
                </a:solidFill>
                <a:effectLst/>
                <a:latin typeface="+mn-lt"/>
                <a:ea typeface="+mn-ea"/>
                <a:cs typeface="+mn-cs"/>
              </a:rPr>
              <a:t>(click)</a:t>
            </a:r>
          </a:p>
          <a:p>
            <a:r>
              <a:rPr lang="en-US" sz="1200" b="0" i="0" kern="1200" dirty="0" smtClean="0">
                <a:solidFill>
                  <a:schemeClr val="tx1"/>
                </a:solidFill>
                <a:effectLst/>
                <a:latin typeface="+mn-lt"/>
                <a:ea typeface="+mn-ea"/>
                <a:cs typeface="+mn-cs"/>
              </a:rPr>
              <a:t>Having classified</a:t>
            </a:r>
            <a:r>
              <a:rPr lang="en-US" sz="1200" b="0" i="0" kern="1200" baseline="0" dirty="0" smtClean="0">
                <a:solidFill>
                  <a:schemeClr val="tx1"/>
                </a:solidFill>
                <a:effectLst/>
                <a:latin typeface="+mn-lt"/>
                <a:ea typeface="+mn-ea"/>
                <a:cs typeface="+mn-cs"/>
              </a:rPr>
              <a:t> the data in the image, it can then be </a:t>
            </a:r>
            <a:r>
              <a:rPr lang="en-US" sz="1200" b="0" i="0" kern="1200" baseline="0" dirty="0" err="1" smtClean="0">
                <a:solidFill>
                  <a:schemeClr val="tx1"/>
                </a:solidFill>
                <a:effectLst/>
                <a:latin typeface="+mn-lt"/>
                <a:ea typeface="+mn-ea"/>
                <a:cs typeface="+mn-cs"/>
              </a:rPr>
              <a:t>analysed</a:t>
            </a:r>
            <a:r>
              <a:rPr lang="en-US" sz="1200" b="0" i="0" kern="1200" baseline="0" dirty="0" smtClean="0">
                <a:solidFill>
                  <a:schemeClr val="tx1"/>
                </a:solidFill>
                <a:effectLst/>
                <a:latin typeface="+mn-lt"/>
                <a:ea typeface="+mn-ea"/>
                <a:cs typeface="+mn-cs"/>
              </a:rPr>
              <a:t>. For example, we could find out what percentage of the total land given for crops was used for potatoes.</a:t>
            </a:r>
          </a:p>
          <a:p>
            <a:r>
              <a:rPr lang="en-US" sz="1200" b="0" i="0" kern="1200" baseline="0" dirty="0" smtClean="0">
                <a:solidFill>
                  <a:schemeClr val="tx1"/>
                </a:solidFill>
                <a:effectLst/>
                <a:latin typeface="+mn-lt"/>
                <a:ea typeface="+mn-ea"/>
                <a:cs typeface="+mn-cs"/>
              </a:rPr>
              <a:t>This is a very simple example. The data was actually being used to predict crop failure and shortages as a result of the drought.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Image from </a:t>
            </a:r>
            <a:r>
              <a:rPr lang="en-GB" sz="1200" u="sng" kern="1200" dirty="0" smtClean="0">
                <a:solidFill>
                  <a:schemeClr val="tx1"/>
                </a:solidFill>
                <a:effectLst/>
                <a:latin typeface="+mn-lt"/>
                <a:ea typeface="+mn-ea"/>
                <a:cs typeface="+mn-cs"/>
                <a:hlinkClick r:id="rId3"/>
              </a:rPr>
              <a:t>https://www.esa.int/spaceinimages/Images/2018/09/Crops_in_the_Netherlands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2223469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second stage has the most visual impact.</a:t>
            </a:r>
          </a:p>
          <a:p>
            <a:r>
              <a:rPr lang="en-GB" baseline="0" dirty="0" smtClean="0"/>
              <a:t>It involves three distinct stages.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633411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stage involves some</a:t>
            </a:r>
            <a:r>
              <a:rPr lang="en-GB" baseline="0" dirty="0" smtClean="0"/>
              <a:t> investigation of the </a:t>
            </a:r>
            <a:r>
              <a:rPr lang="en-GB" baseline="0" dirty="0" err="1" smtClean="0"/>
              <a:t>preprocessed</a:t>
            </a:r>
            <a:r>
              <a:rPr lang="en-GB" baseline="0" dirty="0" smtClean="0"/>
              <a:t> image to identify the RGB value of different categories.</a:t>
            </a:r>
          </a:p>
          <a:p>
            <a:r>
              <a:rPr lang="en-GB" baseline="0" dirty="0" smtClean="0"/>
              <a:t>The second stage assigns a colour key to each category.</a:t>
            </a:r>
          </a:p>
          <a:p>
            <a:r>
              <a:rPr lang="en-GB" baseline="0" dirty="0" smtClean="0"/>
              <a:t>Finally the image is processed automatically.</a:t>
            </a:r>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1394332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a:t>
            </a:r>
            <a:r>
              <a:rPr lang="en-GB" baseline="0" dirty="0" smtClean="0"/>
              <a:t> </a:t>
            </a:r>
            <a:r>
              <a:rPr lang="en-GB" baseline="0" dirty="0" err="1" smtClean="0"/>
              <a:t>preprocessed</a:t>
            </a:r>
            <a:r>
              <a:rPr lang="en-GB" baseline="0" dirty="0" smtClean="0"/>
              <a:t> image derived from NWsample1.</a:t>
            </a:r>
          </a:p>
          <a:p>
            <a:r>
              <a:rPr lang="en-GB" baseline="0" dirty="0" smtClean="0"/>
              <a:t>Ask students what categories of land they might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Remind them about the Land Use utility they looked at (see </a:t>
            </a:r>
            <a:r>
              <a:rPr lang="en-GB" sz="1200" dirty="0" smtClean="0">
                <a:solidFill>
                  <a:schemeClr val="tx1">
                    <a:lumMod val="50000"/>
                    <a:lumOff val="50000"/>
                  </a:schemeClr>
                </a:solidFill>
                <a:hlinkClick r:id="rId3"/>
              </a:rPr>
              <a:t>bit.ly/1oE6IFT</a:t>
            </a:r>
            <a:r>
              <a:rPr lang="en-GB" sz="1200" dirty="0" smtClean="0">
                <a:solidFill>
                  <a:schemeClr val="tx1">
                    <a:lumMod val="50000"/>
                    <a:lumOff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50000"/>
                    <a:lumOff val="50000"/>
                  </a:schemeClr>
                </a:solidFill>
              </a:rPr>
              <a:t>That had lots of categories, but we will need to keep it simple,</a:t>
            </a:r>
            <a:r>
              <a:rPr lang="en-GB" sz="1200" baseline="0" dirty="0" smtClean="0">
                <a:solidFill>
                  <a:schemeClr val="tx1">
                    <a:lumMod val="50000"/>
                    <a:lumOff val="50000"/>
                  </a:schemeClr>
                </a:solidFill>
              </a:rPr>
              <a:t> just to demonstrate the principles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Some suggestions will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Housing or built up areas is an obvious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Light industrial might be another category.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Rough land or moorland, woodland and water are also fairly clear.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If it is coastline, sand and sea may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The largest area here is cultivated fields.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Once categories are decided you can investigate what colour they broadly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Use the Explore Picture Tool for this, selecting several pixels of the same category and noting their RGB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tx1">
                    <a:lumMod val="50000"/>
                    <a:lumOff val="50000"/>
                  </a:schemeClr>
                </a:solidFill>
              </a:rPr>
              <a:t>Notice they are very unlikely to be identical, but will likely be within a similar range</a:t>
            </a:r>
            <a:endParaRPr lang="en-GB" sz="1200" dirty="0" smtClean="0">
              <a:solidFill>
                <a:schemeClr val="tx1">
                  <a:lumMod val="50000"/>
                  <a:lumOff val="50000"/>
                </a:schemeClr>
              </a:solidFill>
            </a:endParaRP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2741899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JES, students should open the sample</a:t>
            </a:r>
            <a:r>
              <a:rPr lang="en-GB" baseline="0" dirty="0" smtClean="0"/>
              <a:t> scripts in the file 02Enhancement.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440547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JES, students should open the sample</a:t>
            </a:r>
            <a:r>
              <a:rPr lang="en-GB" baseline="0" dirty="0" smtClean="0"/>
              <a:t> scripts in the file 02Enhancement.</a:t>
            </a:r>
          </a:p>
          <a:p>
            <a:r>
              <a:rPr lang="en-GB" baseline="0" dirty="0" smtClean="0"/>
              <a:t>Study the procedure called housing().</a:t>
            </a:r>
          </a:p>
          <a:p>
            <a:r>
              <a:rPr lang="en-GB" baseline="0" dirty="0" smtClean="0"/>
              <a:t>In it we assign a colour value similar to those we have sampled.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2430493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of the Sentinel-3 satellites was launched in Feb 2016.</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a:t>
            </a:fld>
            <a:endParaRPr lang="en-GB"/>
          </a:p>
        </p:txBody>
      </p:sp>
    </p:spTree>
    <p:extLst>
      <p:ext uri="{BB962C8B-B14F-4D97-AF65-F5344CB8AC3E}">
        <p14:creationId xmlns:p14="http://schemas.microsoft.com/office/powerpoint/2010/main" val="3225866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second and third lines prompt the user to choose a colour to represent housing.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990729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third stage is then to process each pixel in the image.</a:t>
            </a:r>
          </a:p>
          <a:p>
            <a:r>
              <a:rPr lang="en-GB" baseline="0" dirty="0" smtClean="0"/>
              <a:t>We’re familiar with iterating over the pixels.</a:t>
            </a:r>
          </a:p>
          <a:p>
            <a:r>
              <a:rPr lang="en-GB" baseline="0" dirty="0" smtClean="0"/>
              <a:t>As we do so, we extract the current RGB triplet contained in the pixel.</a:t>
            </a:r>
          </a:p>
          <a:p>
            <a:r>
              <a:rPr lang="en-GB" baseline="0" dirty="0" smtClean="0"/>
              <a:t>(click)</a:t>
            </a:r>
          </a:p>
          <a:p>
            <a:r>
              <a:rPr lang="en-GB" baseline="0" dirty="0" smtClean="0"/>
              <a:t>The key line is the evaluation of the ‘distance’ of the pixel value, from our standard ‘housing’ colour of 100,100,100.</a:t>
            </a:r>
          </a:p>
          <a:p>
            <a:r>
              <a:rPr lang="en-GB" baseline="0" dirty="0" smtClean="0"/>
              <a:t>If it is ‘close enough’, we set the colour of that pixel to the colour we chose for the key.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651947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key line is the evaluation of the ‘distance’ of the pixel value, from our standard ‘housing’ colour of 100,100,100.</a:t>
            </a:r>
          </a:p>
          <a:p>
            <a:r>
              <a:rPr lang="en-GB" baseline="0" dirty="0" smtClean="0"/>
              <a:t>If it is ‘close enough’, we set the colour of that pixel to the colour we chose for the key.</a:t>
            </a:r>
          </a:p>
          <a:p>
            <a:endParaRPr lang="en-GB" baseline="0" dirty="0" smtClean="0"/>
          </a:p>
          <a:p>
            <a:r>
              <a:rPr lang="en-GB" baseline="0" dirty="0" smtClean="0"/>
              <a:t>This is best understood by reference to a ‘colour cube’, where the Red, Green and Blue values represent the 3 axis, as shown.</a:t>
            </a:r>
          </a:p>
          <a:p>
            <a:r>
              <a:rPr lang="en-GB" baseline="0" dirty="0" smtClean="0"/>
              <a:t>Test students understanding of this by asking what colour the far lower corner would represent.</a:t>
            </a:r>
          </a:p>
          <a:p>
            <a:r>
              <a:rPr lang="en-GB" baseline="0" dirty="0" smtClean="0"/>
              <a:t>It would be (0,0,0) or black. </a:t>
            </a:r>
          </a:p>
          <a:p>
            <a:r>
              <a:rPr lang="en-GB" baseline="0" dirty="0" smtClean="0"/>
              <a:t>The intensity of each colour channel increases as we move away from this point.</a:t>
            </a:r>
          </a:p>
          <a:p>
            <a:r>
              <a:rPr lang="en-GB" baseline="0" dirty="0" smtClean="0"/>
              <a:t>(click)</a:t>
            </a:r>
          </a:p>
          <a:p>
            <a:r>
              <a:rPr lang="en-GB" baseline="0" dirty="0" smtClean="0"/>
              <a:t>So looking at the cube from the front, the top corner would be white, and the colour intensity would decrease as we move down the axes.</a:t>
            </a:r>
          </a:p>
          <a:p>
            <a:r>
              <a:rPr lang="en-GB" baseline="0" dirty="0" smtClean="0"/>
              <a:t>(click)</a:t>
            </a:r>
          </a:p>
          <a:p>
            <a:r>
              <a:rPr lang="en-GB" baseline="0" dirty="0" smtClean="0"/>
              <a:t>Any colour is therefore a point in 3D space.</a:t>
            </a:r>
          </a:p>
          <a:p>
            <a:r>
              <a:rPr lang="en-GB" baseline="0" dirty="0" smtClean="0"/>
              <a:t>The JES built in function distance() does the heavy maths in working out the distance between two colours.</a:t>
            </a:r>
          </a:p>
          <a:p>
            <a:r>
              <a:rPr lang="en-GB" baseline="0" dirty="0" smtClean="0"/>
              <a:t>If they are ‘close enough’ the pixel will be set to the colour of the key.</a:t>
            </a:r>
          </a:p>
          <a:p>
            <a:endParaRPr lang="en-GB" baseline="0" dirty="0" smtClean="0"/>
          </a:p>
          <a:p>
            <a:r>
              <a:rPr lang="en-US" baseline="0" dirty="0" smtClean="0"/>
              <a:t>Image Attribution: </a:t>
            </a:r>
            <a:r>
              <a:rPr lang="en-US" baseline="0" dirty="0" err="1" smtClean="0"/>
              <a:t>User:Maklaan</a:t>
            </a:r>
            <a:r>
              <a:rPr lang="en-US" baseline="0" dirty="0" smtClean="0"/>
              <a:t> [CC BY-SA 3.0 (https://creativecommons.org/licenses/by-sa/3.0)], from Wikimedia Commons</a:t>
            </a:r>
            <a:endParaRPr lang="en-GB" baseline="0" dirty="0" smtClean="0"/>
          </a:p>
          <a:p>
            <a:r>
              <a:rPr lang="en-GB" baseline="0" dirty="0" smtClean="0"/>
              <a:t>https://commons.wikimedia.org/wiki/File:RGB_color_cube.svg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3734201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demonstrate the effect of running this procedure in JES.</a:t>
            </a:r>
          </a:p>
          <a:p>
            <a:r>
              <a:rPr lang="en-GB" dirty="0" smtClean="0"/>
              <a:t>Here we’ve connected to the </a:t>
            </a:r>
            <a:r>
              <a:rPr lang="en-GB" dirty="0" err="1" smtClean="0"/>
              <a:t>preprocessed</a:t>
            </a:r>
            <a:r>
              <a:rPr lang="en-GB" dirty="0" smtClean="0"/>
              <a:t> image and displayed it prior to any categorisation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3979048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now called the procedure housing().</a:t>
            </a:r>
          </a:p>
          <a:p>
            <a:r>
              <a:rPr lang="en-GB" dirty="0" smtClean="0"/>
              <a:t>Line 14 displays a prompt</a:t>
            </a:r>
            <a:r>
              <a:rPr lang="en-GB" baseline="0" dirty="0" smtClean="0"/>
              <a:t> to the user.</a:t>
            </a:r>
          </a:p>
          <a:p>
            <a:r>
              <a:rPr lang="en-GB" baseline="0" dirty="0" smtClean="0"/>
              <a:t>(click)</a:t>
            </a:r>
          </a:p>
          <a:p>
            <a:r>
              <a:rPr lang="en-GB" baseline="0" dirty="0" smtClean="0"/>
              <a:t>Line 15 opens a colour picker, and we choose red as our key colour.</a:t>
            </a:r>
          </a:p>
          <a:p>
            <a:r>
              <a:rPr lang="en-GB" baseline="0" dirty="0" smtClean="0"/>
              <a:t>(click)</a:t>
            </a:r>
          </a:p>
          <a:p>
            <a:r>
              <a:rPr lang="en-GB" baseline="0" dirty="0" smtClean="0"/>
              <a:t>It will take some time to evaluate the distance for every pixel but</a:t>
            </a:r>
          </a:p>
          <a:p>
            <a:r>
              <a:rPr lang="en-GB" baseline="0" dirty="0" smtClean="0"/>
              <a:t>(click)</a:t>
            </a:r>
          </a:p>
          <a:p>
            <a:r>
              <a:rPr lang="en-GB" baseline="0" dirty="0" smtClean="0"/>
              <a:t>Finally it finishes and the explore picture command displays the modified image.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4126539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a:t>
            </a:r>
            <a:r>
              <a:rPr lang="en-GB" baseline="0" dirty="0" smtClean="0"/>
              <a:t> students attention to the farmland procedure().</a:t>
            </a:r>
          </a:p>
          <a:p>
            <a:r>
              <a:rPr lang="en-GB" dirty="0" smtClean="0"/>
              <a:t>Greens often present a bigger challenge as there are many different shades. This can be very useful if we want to identify different crops, but in our case we just want to indicate the general classification of farmland.</a:t>
            </a:r>
          </a:p>
          <a:p>
            <a:r>
              <a:rPr lang="en-GB" dirty="0" smtClean="0"/>
              <a:t>(click)</a:t>
            </a:r>
          </a:p>
          <a:p>
            <a:r>
              <a:rPr lang="en-GB" dirty="0" smtClean="0"/>
              <a:t>The technique adopted here is to sample several pixels and set two different values for farmland, representing both light and darker greens.</a:t>
            </a:r>
          </a:p>
          <a:p>
            <a:r>
              <a:rPr lang="en-GB" dirty="0" smtClean="0"/>
              <a:t>The distance of each </a:t>
            </a:r>
            <a:r>
              <a:rPr lang="en-GB" dirty="0" err="1" smtClean="0"/>
              <a:t>pxel</a:t>
            </a:r>
            <a:r>
              <a:rPr lang="en-GB" dirty="0" smtClean="0"/>
              <a:t> is then evaluated against both colours, farmland1 and farmland 2.</a:t>
            </a:r>
          </a:p>
          <a:p>
            <a:r>
              <a:rPr lang="en-GB" dirty="0" smtClean="0"/>
              <a:t>(click)</a:t>
            </a:r>
          </a:p>
          <a:p>
            <a:r>
              <a:rPr lang="en-GB" dirty="0" smtClean="0"/>
              <a:t>Notice also that we have increased the range within which we accept</a:t>
            </a:r>
            <a:r>
              <a:rPr lang="en-GB" baseline="0" dirty="0" smtClean="0"/>
              <a:t> a pixel as close enough to count.</a:t>
            </a:r>
          </a:p>
          <a:p>
            <a:r>
              <a:rPr lang="en-GB" baseline="0" dirty="0" smtClean="0"/>
              <a:t>(click)</a:t>
            </a:r>
          </a:p>
          <a:p>
            <a:r>
              <a:rPr lang="en-GB" baseline="0" dirty="0" smtClean="0"/>
              <a:t>This needs some experimentation if it is to be effective.</a:t>
            </a:r>
          </a:p>
          <a:p>
            <a:r>
              <a:rPr lang="en-GB" baseline="0" dirty="0" smtClean="0"/>
              <a:t>Notice how we have missed some areas with the current settings.</a:t>
            </a:r>
          </a:p>
          <a:p>
            <a:r>
              <a:rPr lang="en-GB" baseline="0" dirty="0" smtClean="0"/>
              <a:t>(click)</a:t>
            </a:r>
          </a:p>
          <a:p>
            <a:r>
              <a:rPr lang="en-GB" baseline="0" dirty="0" smtClean="0"/>
              <a:t>The second task is to develop the further scripts in the file 02Enhanceent.py to </a:t>
            </a:r>
            <a:r>
              <a:rPr lang="en-GB" baseline="0" dirty="0" err="1" smtClean="0"/>
              <a:t>comlete</a:t>
            </a:r>
            <a:r>
              <a:rPr lang="en-GB" baseline="0" dirty="0" smtClean="0"/>
              <a:t> your own land classification map.</a:t>
            </a:r>
          </a:p>
          <a:p>
            <a:r>
              <a:rPr lang="en-GB" baseline="0" dirty="0" smtClean="0"/>
              <a:t>Once working you can test it against the other satellite image provided, NWsample2.jpg.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3524974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Students are given a working exemplar for two land categories. </a:t>
            </a:r>
          </a:p>
          <a:p>
            <a:r>
              <a:rPr lang="en-GB" baseline="0" dirty="0" smtClean="0"/>
              <a:t>They should be able to experiment with different distance threshold values to increase their effectiveness.</a:t>
            </a:r>
          </a:p>
          <a:p>
            <a:r>
              <a:rPr lang="en-GB" baseline="0" dirty="0" smtClean="0"/>
              <a:t>They can use these procedures as templates to develop other categories for any categories they identified.</a:t>
            </a:r>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623077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a:t>
            </a:r>
            <a:r>
              <a:rPr lang="en-GB" baseline="0" dirty="0" smtClean="0"/>
              <a:t> again recap that m</a:t>
            </a:r>
            <a:r>
              <a:rPr lang="en-GB" dirty="0" smtClean="0"/>
              <a:t>aking use of satellite images is a three stage process.</a:t>
            </a:r>
          </a:p>
          <a:p>
            <a:r>
              <a:rPr lang="en-GB" dirty="0" smtClean="0"/>
              <a:t>Once an image has been pre-processed</a:t>
            </a:r>
            <a:r>
              <a:rPr lang="en-GB" baseline="0" dirty="0" smtClean="0"/>
              <a:t> (essentially</a:t>
            </a:r>
            <a:r>
              <a:rPr lang="en-GB" dirty="0" smtClean="0"/>
              <a:t> cropped and cleaned)</a:t>
            </a:r>
            <a:r>
              <a:rPr lang="en-GB" baseline="0" dirty="0" smtClean="0"/>
              <a:t> it can be digitally enhanced.</a:t>
            </a:r>
          </a:p>
          <a:p>
            <a:r>
              <a:rPr lang="en-GB" baseline="0" dirty="0" smtClean="0"/>
              <a:t>This involved manipulating the image to highlight whatever is under investigation.</a:t>
            </a:r>
          </a:p>
          <a:p>
            <a:r>
              <a:rPr lang="en-GB" baseline="0" dirty="0" smtClean="0"/>
              <a:t>Finally, we can use the enhanced image to derive some information – in our case some simple statistics.</a:t>
            </a:r>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a:p>
        </p:txBody>
      </p:sp>
    </p:spTree>
    <p:extLst>
      <p:ext uri="{BB962C8B-B14F-4D97-AF65-F5344CB8AC3E}">
        <p14:creationId xmlns:p14="http://schemas.microsoft.com/office/powerpoint/2010/main" val="4219020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a:p>
        </p:txBody>
      </p:sp>
    </p:spTree>
    <p:extLst>
      <p:ext uri="{BB962C8B-B14F-4D97-AF65-F5344CB8AC3E}">
        <p14:creationId xmlns:p14="http://schemas.microsoft.com/office/powerpoint/2010/main" val="228337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little point processing images unless</a:t>
            </a:r>
            <a:r>
              <a:rPr lang="en-GB" baseline="0" dirty="0" smtClean="0"/>
              <a:t> we wish to derive useful information from them.</a:t>
            </a:r>
          </a:p>
          <a:p>
            <a:r>
              <a:rPr lang="en-GB" baseline="0" dirty="0" smtClean="0"/>
              <a:t>Probably the simplest information we can get from a satellite image such as this one is the proportion of land given over to different uses.</a:t>
            </a:r>
          </a:p>
          <a:p>
            <a:r>
              <a:rPr lang="en-GB" baseline="0" dirty="0" smtClean="0"/>
              <a:t>Two simple questions are posed for students.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a:p>
        </p:txBody>
      </p:sp>
    </p:spTree>
    <p:extLst>
      <p:ext uri="{BB962C8B-B14F-4D97-AF65-F5344CB8AC3E}">
        <p14:creationId xmlns:p14="http://schemas.microsoft.com/office/powerpoint/2010/main" val="239084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 latest, the Sentinel-5P</a:t>
            </a:r>
            <a:r>
              <a:rPr lang="en-GB" baseline="0" dirty="0" smtClean="0"/>
              <a:t> launched in 2017</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a:t>
            </a:fld>
            <a:endParaRPr lang="en-GB"/>
          </a:p>
        </p:txBody>
      </p:sp>
    </p:spTree>
    <p:extLst>
      <p:ext uri="{BB962C8B-B14F-4D97-AF65-F5344CB8AC3E}">
        <p14:creationId xmlns:p14="http://schemas.microsoft.com/office/powerpoint/2010/main" val="3893174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solution is fairly straightforward.</a:t>
            </a:r>
          </a:p>
          <a:p>
            <a:r>
              <a:rPr lang="en-GB" dirty="0" smtClean="0"/>
              <a:t>A</a:t>
            </a:r>
            <a:r>
              <a:rPr lang="en-GB" baseline="0" dirty="0" smtClean="0"/>
              <a:t> pseudocode description is given,</a:t>
            </a:r>
          </a:p>
          <a:p>
            <a:r>
              <a:rPr lang="en-GB" baseline="0" dirty="0" smtClean="0"/>
              <a:t>Each procedure to enhance a particular land category will need a counter variable.</a:t>
            </a:r>
          </a:p>
          <a:p>
            <a:r>
              <a:rPr lang="en-GB" baseline="0" dirty="0" smtClean="0"/>
              <a:t>Any pixel whose colour is changed is added to the count.</a:t>
            </a:r>
          </a:p>
          <a:p>
            <a:r>
              <a:rPr lang="en-GB" baseline="0" dirty="0" smtClean="0"/>
              <a:t>The result needs to be returned to the main calling function </a:t>
            </a:r>
            <a:r>
              <a:rPr lang="en-GB" baseline="0" dirty="0" err="1" smtClean="0"/>
              <a:t>assignLandUse</a:t>
            </a:r>
            <a:r>
              <a:rPr lang="en-GB" baseline="0" dirty="0" smtClean="0"/>
              <a:t>().</a:t>
            </a:r>
          </a:p>
          <a:p>
            <a:r>
              <a:rPr lang="en-GB" baseline="0" dirty="0" smtClean="0"/>
              <a:t>It can then be passed to a separate procedure for generating statistics</a:t>
            </a:r>
          </a:p>
          <a:p>
            <a:r>
              <a:rPr lang="en-GB" baseline="0" dirty="0" smtClean="0"/>
              <a:t>Here the calculation can take place and a message can be displayed.</a:t>
            </a:r>
          </a:p>
          <a:p>
            <a:r>
              <a:rPr lang="en-GB" baseline="0" dirty="0" smtClean="0"/>
              <a:t>A structure diagram is shown on the next slide.</a:t>
            </a:r>
          </a:p>
          <a:p>
            <a:r>
              <a:rPr lang="en-GB" baseline="0" dirty="0" smtClean="0"/>
              <a:t>A part complete solution is provided in the resources 03Statistics.py for students who are unsure of how to return a value to a calling procedure.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1034436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Good coding requires the separation of concerns.</a:t>
            </a:r>
          </a:p>
          <a:p>
            <a:r>
              <a:rPr lang="en-GB" baseline="0" dirty="0" smtClean="0"/>
              <a:t>Tasks should be decomposed into the smallest possible elements.</a:t>
            </a:r>
          </a:p>
          <a:p>
            <a:r>
              <a:rPr lang="en-GB" baseline="0" dirty="0" smtClean="0"/>
              <a:t>A procedure should only do ‘one thing’.</a:t>
            </a:r>
          </a:p>
          <a:p>
            <a:r>
              <a:rPr lang="en-GB" baseline="0" dirty="0" smtClean="0"/>
              <a:t>Smaller procedures are then encapsulated in other procedures, which call the separate elements in turn.</a:t>
            </a:r>
          </a:p>
          <a:p>
            <a:r>
              <a:rPr lang="en-GB" baseline="0" dirty="0" smtClean="0"/>
              <a:t>Any data required by the smaller procedures is passed by parameters when it is called.</a:t>
            </a:r>
          </a:p>
          <a:p>
            <a:r>
              <a:rPr lang="en-GB" baseline="0" dirty="0" smtClean="0"/>
              <a:t>Any data returned by a function needs to be assigned to a variable.</a:t>
            </a:r>
          </a:p>
          <a:p>
            <a:r>
              <a:rPr lang="en-GB" baseline="0" dirty="0" smtClean="0"/>
              <a:t>A hierarchy diagram is shown giving the outline for structuring a solution.</a:t>
            </a:r>
          </a:p>
          <a:p>
            <a:r>
              <a:rPr lang="en-GB" baseline="0" dirty="0" smtClean="0"/>
              <a:t>A part complete solution is provided in the resources 03Statistics.py for students who are unsure of how to return a value to a calling procedure.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521542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students have time they can attempt an independent investigation.</a:t>
            </a:r>
          </a:p>
          <a:p>
            <a:r>
              <a:rPr lang="en-GB" baseline="0" dirty="0" smtClean="0"/>
              <a:t>The challenge is to apply their skills to analyse the land use in Zaragoza, Northern Spain.</a:t>
            </a:r>
          </a:p>
          <a:p>
            <a:pPr algn="l"/>
            <a:r>
              <a:rPr lang="en-GB" baseline="0" dirty="0" smtClean="0"/>
              <a:t>There is a short introductory video from the ESA website: </a:t>
            </a:r>
            <a:r>
              <a:rPr lang="en-GB" dirty="0" smtClean="0">
                <a:solidFill>
                  <a:schemeClr val="bg1"/>
                </a:solidFill>
              </a:rPr>
              <a:t>Video: </a:t>
            </a:r>
            <a:r>
              <a:rPr lang="en-GB" dirty="0" smtClean="0">
                <a:hlinkClick r:id="rId3"/>
              </a:rPr>
              <a:t>www.esa.int/spaceinvideos/Videos/2019/01/Earth_from_space_Zaragoza</a:t>
            </a:r>
            <a:r>
              <a:rPr lang="en-GB" dirty="0" smtClean="0"/>
              <a:t> </a:t>
            </a:r>
          </a:p>
          <a:p>
            <a:pPr algn="l"/>
            <a:r>
              <a:rPr lang="en-GB" dirty="0" smtClean="0">
                <a:solidFill>
                  <a:schemeClr val="bg1"/>
                </a:solidFill>
              </a:rPr>
              <a:t>The</a:t>
            </a:r>
            <a:r>
              <a:rPr lang="en-GB" baseline="0" dirty="0" smtClean="0">
                <a:solidFill>
                  <a:schemeClr val="bg1"/>
                </a:solidFill>
              </a:rPr>
              <a:t> i</a:t>
            </a:r>
            <a:r>
              <a:rPr lang="en-GB" dirty="0" smtClean="0">
                <a:solidFill>
                  <a:schemeClr val="bg1"/>
                </a:solidFill>
              </a:rPr>
              <a:t>mage can be downloaded from: </a:t>
            </a:r>
            <a:r>
              <a:rPr lang="en-GB" dirty="0" smtClean="0">
                <a:hlinkClick r:id="rId4"/>
              </a:rPr>
              <a:t>www.esa.int/spaceinimages/Images/2019/01/Zaragoza_Spain</a:t>
            </a:r>
            <a:r>
              <a:rPr lang="en-GB" dirty="0" smtClean="0"/>
              <a:t>  </a:t>
            </a:r>
          </a:p>
          <a:p>
            <a:pPr algn="l"/>
            <a:endParaRPr lang="en-GB" dirty="0" smtClean="0"/>
          </a:p>
          <a:p>
            <a:pPr algn="l"/>
            <a:r>
              <a:rPr lang="en-GB" dirty="0" smtClean="0"/>
              <a:t>The image will need to be cropped to manageable</a:t>
            </a:r>
            <a:r>
              <a:rPr lang="en-GB" baseline="0" dirty="0" smtClean="0"/>
              <a:t> dimensions.</a:t>
            </a:r>
          </a:p>
          <a:p>
            <a:pPr algn="l"/>
            <a:r>
              <a:rPr lang="en-GB" baseline="0" dirty="0" smtClean="0"/>
              <a:t>This could be attempted as a group task with different students taking parts of the image.</a:t>
            </a:r>
          </a:p>
          <a:p>
            <a:pPr algn="l"/>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418386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are all part of the Copernicus project; a fleet of Earth Observation satellites. Currently (2018) 14 satellites are in</a:t>
            </a:r>
            <a:r>
              <a:rPr lang="en-GB" baseline="0" dirty="0" smtClean="0"/>
              <a:t> orbit and 26 more are planned.</a:t>
            </a:r>
            <a:endParaRPr lang="en-GB" dirty="0" smtClean="0"/>
          </a:p>
          <a:p>
            <a:r>
              <a:rPr lang="en-GB" dirty="0" smtClean="0"/>
              <a:t>Other European Space Agency projects are focused on particular science</a:t>
            </a:r>
            <a:r>
              <a:rPr lang="en-GB" baseline="0" dirty="0" smtClean="0"/>
              <a:t> or weather applications.</a:t>
            </a:r>
          </a:p>
          <a:p>
            <a:r>
              <a:rPr lang="en-GB" baseline="0" dirty="0" smtClean="0"/>
              <a:t>Copernicus is focused on gathering images and data of the Earth for general use.</a:t>
            </a:r>
          </a:p>
          <a:p>
            <a:r>
              <a:rPr lang="en-GB" baseline="0" dirty="0" smtClean="0"/>
              <a:t>Currently the satellites gather 14Tb of data per day.</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a:t>
            </a:fld>
            <a:endParaRPr lang="en-GB"/>
          </a:p>
        </p:txBody>
      </p:sp>
    </p:spTree>
    <p:extLst>
      <p:ext uri="{BB962C8B-B14F-4D97-AF65-F5344CB8AC3E}">
        <p14:creationId xmlns:p14="http://schemas.microsoft.com/office/powerpoint/2010/main" val="14338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Earth observation satellites orbit</a:t>
            </a:r>
            <a:r>
              <a:rPr lang="en-GB" baseline="0" dirty="0" smtClean="0"/>
              <a:t> the earth capturing images of the swath under the flight path. </a:t>
            </a:r>
          </a:p>
          <a:p>
            <a:r>
              <a:rPr lang="en-US" sz="1200" b="0" i="0" kern="1200" dirty="0" smtClean="0">
                <a:solidFill>
                  <a:schemeClr val="tx1"/>
                </a:solidFill>
                <a:effectLst/>
                <a:latin typeface="+mn-lt"/>
                <a:ea typeface="+mn-ea"/>
                <a:cs typeface="+mn-cs"/>
              </a:rPr>
              <a:t>In reality, the satellite may orbit Earth once every hour-and-a-half or so, going around many times per day. </a:t>
            </a:r>
          </a:p>
          <a:p>
            <a:r>
              <a:rPr lang="en-US" sz="1200" b="0" i="0" kern="1200" dirty="0" smtClean="0">
                <a:solidFill>
                  <a:schemeClr val="tx1"/>
                </a:solidFill>
                <a:effectLst/>
                <a:latin typeface="+mn-lt"/>
                <a:ea typeface="+mn-ea"/>
                <a:cs typeface="+mn-cs"/>
              </a:rPr>
              <a:t>Putting images from several satellites together, it may take only a</a:t>
            </a:r>
            <a:r>
              <a:rPr lang="en-US" sz="1200" b="0" i="0" kern="1200" baseline="0" dirty="0" smtClean="0">
                <a:solidFill>
                  <a:schemeClr val="tx1"/>
                </a:solidFill>
                <a:effectLst/>
                <a:latin typeface="+mn-lt"/>
                <a:ea typeface="+mn-ea"/>
                <a:cs typeface="+mn-cs"/>
              </a:rPr>
              <a:t> few</a:t>
            </a:r>
            <a:r>
              <a:rPr lang="en-US" sz="1200" b="0" i="0" kern="1200" dirty="0" smtClean="0">
                <a:solidFill>
                  <a:schemeClr val="tx1"/>
                </a:solidFill>
                <a:effectLst/>
                <a:latin typeface="+mn-lt"/>
                <a:ea typeface="+mn-ea"/>
                <a:cs typeface="+mn-cs"/>
              </a:rPr>
              <a:t> hours to get pictures of just about every square inch of Earth. </a:t>
            </a:r>
          </a:p>
          <a:p>
            <a:r>
              <a:rPr lang="en-US" sz="1200" b="0" i="0" kern="1200" dirty="0" smtClean="0">
                <a:solidFill>
                  <a:schemeClr val="tx1"/>
                </a:solidFill>
                <a:effectLst/>
                <a:latin typeface="+mn-lt"/>
                <a:ea typeface="+mn-ea"/>
                <a:cs typeface="+mn-cs"/>
              </a:rPr>
              <a:t>This information is used to help scientists understand weather, climate, oceans, volcanos, and vegetation patterns around the world. </a:t>
            </a:r>
          </a:p>
          <a:p>
            <a:r>
              <a:rPr lang="en-US" sz="1200" b="0" i="0" kern="1200" dirty="0" smtClean="0">
                <a:solidFill>
                  <a:schemeClr val="tx1"/>
                </a:solidFill>
                <a:effectLst/>
                <a:latin typeface="+mn-lt"/>
                <a:ea typeface="+mn-ea"/>
                <a:cs typeface="+mn-cs"/>
              </a:rPr>
              <a:t>In addition, the information helps in search and rescue and in spotting forest fires.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a:t>
            </a:fld>
            <a:endParaRPr lang="en-GB"/>
          </a:p>
        </p:txBody>
      </p:sp>
    </p:spTree>
    <p:extLst>
      <p:ext uri="{BB962C8B-B14F-4D97-AF65-F5344CB8AC3E}">
        <p14:creationId xmlns:p14="http://schemas.microsoft.com/office/powerpoint/2010/main" val="113040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give students a feel for what is possible, encourage them to look at the land use map developed by a consortium of partners including ESA.</a:t>
            </a:r>
          </a:p>
          <a:p>
            <a:r>
              <a:rPr lang="en-GB" baseline="0" dirty="0" smtClean="0"/>
              <a:t>This categorises land use across the globe and is </a:t>
            </a:r>
            <a:r>
              <a:rPr lang="en-GB" baseline="0" dirty="0" err="1" smtClean="0"/>
              <a:t>zoomable</a:t>
            </a:r>
            <a:r>
              <a:rPr lang="en-GB" baseline="0" dirty="0" smtClean="0"/>
              <a:t>.</a:t>
            </a:r>
          </a:p>
          <a:p>
            <a:r>
              <a:rPr lang="en-GB" baseline="0" dirty="0" smtClean="0"/>
              <a:t>Encourage students to find the North West of England, where the images we’ll use have been taken.</a:t>
            </a:r>
          </a:p>
          <a:p>
            <a:endParaRPr lang="en-GB" baseline="0" dirty="0" smtClean="0"/>
          </a:p>
          <a:p>
            <a:r>
              <a:rPr lang="en-GB" baseline="0" dirty="0" smtClean="0"/>
              <a:t>The actual address is http://maps.elie.ucl.ac.be/CCI/viewer/index.php in case the shortened link doesn’t work.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a:t>
            </a:fld>
            <a:endParaRPr lang="en-GB"/>
          </a:p>
        </p:txBody>
      </p:sp>
    </p:spTree>
    <p:extLst>
      <p:ext uri="{BB962C8B-B14F-4D97-AF65-F5344CB8AC3E}">
        <p14:creationId xmlns:p14="http://schemas.microsoft.com/office/powerpoint/2010/main" val="3266838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Land cover for NW England is shown here.</a:t>
            </a:r>
          </a:p>
          <a:p>
            <a:r>
              <a:rPr lang="en-GB" baseline="0" dirty="0" smtClean="0"/>
              <a:t>Point out the many different categories used.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a:t>
            </a:fld>
            <a:endParaRPr lang="en-GB"/>
          </a:p>
        </p:txBody>
      </p:sp>
    </p:spTree>
    <p:extLst>
      <p:ext uri="{BB962C8B-B14F-4D97-AF65-F5344CB8AC3E}">
        <p14:creationId xmlns:p14="http://schemas.microsoft.com/office/powerpoint/2010/main" val="221434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1/16/20</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16/01/2020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16/01/2020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16/01/2020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16/01/2020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16/01/2020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16/01/2020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16/01/2020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16/01/2020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0.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www.esa.int/spaceinvideos/Videos/2019/01/Earth_from_space_Zaragoza" TargetMode="External"/><Relationship Id="rId5" Type="http://schemas.openxmlformats.org/officeDocument/2006/relationships/hyperlink" Target="http://www.esa.int/spaceinimages/Images/2019/01/Zaragoza_Spain"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youtu.be/y_jM_BxQGvE" TargetMode="External"/><Relationship Id="rId5"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bit.ly/1oE6IFT"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2458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886700" cy="915034"/>
          </a:xfrm>
        </p:spPr>
        <p:txBody>
          <a:bodyPr/>
          <a:lstStyle/>
          <a:p>
            <a:r>
              <a:rPr lang="en-GB" dirty="0" smtClean="0">
                <a:solidFill>
                  <a:schemeClr val="bg1">
                    <a:lumMod val="50000"/>
                  </a:schemeClr>
                </a:solidFill>
              </a:rPr>
              <a:t>Land Use Classification</a:t>
            </a:r>
            <a:endParaRPr lang="en-GB" dirty="0">
              <a:solidFill>
                <a:schemeClr val="bg1">
                  <a:lumMod val="50000"/>
                </a:schemeClr>
              </a:solidFill>
            </a:endParaRPr>
          </a:p>
        </p:txBody>
      </p:sp>
      <p:pic>
        <p:nvPicPr>
          <p:cNvPr id="3" name="Picture 2"/>
          <p:cNvPicPr>
            <a:picLocks noChangeAspect="1"/>
          </p:cNvPicPr>
          <p:nvPr/>
        </p:nvPicPr>
        <p:blipFill rotWithShape="1">
          <a:blip r:embed="rId3"/>
          <a:srcRect t="13351" b="73712"/>
          <a:stretch/>
        </p:blipFill>
        <p:spPr>
          <a:xfrm>
            <a:off x="0" y="748138"/>
            <a:ext cx="9144000" cy="665026"/>
          </a:xfrm>
          <a:prstGeom prst="rect">
            <a:avLst/>
          </a:prstGeom>
        </p:spPr>
      </p:pic>
      <p:sp>
        <p:nvSpPr>
          <p:cNvPr id="5" name="Rectangle 4"/>
          <p:cNvSpPr/>
          <p:nvPr/>
        </p:nvSpPr>
        <p:spPr>
          <a:xfrm>
            <a:off x="1280169" y="6306487"/>
            <a:ext cx="5043751" cy="646331"/>
          </a:xfrm>
          <a:prstGeom prst="rect">
            <a:avLst/>
          </a:prstGeom>
        </p:spPr>
        <p:txBody>
          <a:bodyPr wrap="square">
            <a:spAutoFit/>
          </a:bodyPr>
          <a:lstStyle/>
          <a:p>
            <a:pPr algn="r"/>
            <a:r>
              <a:rPr lang="en-GB" sz="3600" dirty="0" smtClean="0">
                <a:solidFill>
                  <a:schemeClr val="tx1">
                    <a:lumMod val="50000"/>
                    <a:lumOff val="50000"/>
                  </a:schemeClr>
                </a:solidFill>
              </a:rPr>
              <a:t> Statistics </a:t>
            </a:r>
            <a:endParaRPr lang="en-GB" sz="3600" dirty="0">
              <a:solidFill>
                <a:schemeClr val="tx1">
                  <a:lumMod val="50000"/>
                  <a:lumOff val="50000"/>
                </a:schemeClr>
              </a:solidFill>
            </a:endParaRPr>
          </a:p>
        </p:txBody>
      </p:sp>
      <p:pic>
        <p:nvPicPr>
          <p:cNvPr id="6" name="Picture 5"/>
          <p:cNvPicPr>
            <a:picLocks noChangeAspect="1"/>
          </p:cNvPicPr>
          <p:nvPr/>
        </p:nvPicPr>
        <p:blipFill rotWithShape="1">
          <a:blip r:embed="rId4"/>
          <a:srcRect l="18311" t="27216" r="29938" b="5511"/>
          <a:stretch/>
        </p:blipFill>
        <p:spPr>
          <a:xfrm>
            <a:off x="2394042" y="1446414"/>
            <a:ext cx="6733333" cy="4921135"/>
          </a:xfrm>
          <a:prstGeom prst="rect">
            <a:avLst/>
          </a:prstGeom>
        </p:spPr>
      </p:pic>
      <p:pic>
        <p:nvPicPr>
          <p:cNvPr id="7" name="Picture 6"/>
          <p:cNvPicPr>
            <a:picLocks noChangeAspect="1"/>
          </p:cNvPicPr>
          <p:nvPr/>
        </p:nvPicPr>
        <p:blipFill rotWithShape="1">
          <a:blip r:embed="rId4"/>
          <a:srcRect t="25852" r="81689" b="36648"/>
          <a:stretch/>
        </p:blipFill>
        <p:spPr>
          <a:xfrm>
            <a:off x="-5030" y="1413168"/>
            <a:ext cx="2382462" cy="2743200"/>
          </a:xfrm>
          <a:prstGeom prst="rect">
            <a:avLst/>
          </a:prstGeom>
        </p:spPr>
      </p:pic>
      <p:pic>
        <p:nvPicPr>
          <p:cNvPr id="8" name="Picture 7"/>
          <p:cNvPicPr>
            <a:picLocks noChangeAspect="1"/>
          </p:cNvPicPr>
          <p:nvPr/>
        </p:nvPicPr>
        <p:blipFill rotWithShape="1">
          <a:blip r:embed="rId5"/>
          <a:srcRect t="28579" r="81689" b="34148"/>
          <a:stretch/>
        </p:blipFill>
        <p:spPr>
          <a:xfrm>
            <a:off x="-5030" y="4131426"/>
            <a:ext cx="2382462" cy="2726574"/>
          </a:xfrm>
          <a:prstGeom prst="rect">
            <a:avLst/>
          </a:prstGeom>
        </p:spPr>
      </p:pic>
      <p:sp>
        <p:nvSpPr>
          <p:cNvPr id="9" name="Right Arrow 8"/>
          <p:cNvSpPr/>
          <p:nvPr/>
        </p:nvSpPr>
        <p:spPr>
          <a:xfrm rot="5400000" flipH="1">
            <a:off x="3392937" y="3983156"/>
            <a:ext cx="4386399" cy="61514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6"/>
          <a:srcRect l="49872" t="26307" r="27000" b="65511"/>
          <a:stretch/>
        </p:blipFill>
        <p:spPr>
          <a:xfrm>
            <a:off x="4256112" y="1413164"/>
            <a:ext cx="3009207" cy="598517"/>
          </a:xfrm>
          <a:prstGeom prst="rect">
            <a:avLst/>
          </a:prstGeom>
        </p:spPr>
      </p:pic>
      <p:pic>
        <p:nvPicPr>
          <p:cNvPr id="10" name="Picture 9"/>
          <p:cNvPicPr>
            <a:picLocks noChangeAspect="1"/>
          </p:cNvPicPr>
          <p:nvPr/>
        </p:nvPicPr>
        <p:blipFill rotWithShape="1">
          <a:blip r:embed="rId7"/>
          <a:srcRect l="78770" t="27273" r="912" b="44319"/>
          <a:stretch/>
        </p:blipFill>
        <p:spPr>
          <a:xfrm>
            <a:off x="6350924" y="2097528"/>
            <a:ext cx="2643447" cy="2078183"/>
          </a:xfrm>
          <a:prstGeom prst="rect">
            <a:avLst/>
          </a:prstGeom>
        </p:spPr>
      </p:pic>
      <p:pic>
        <p:nvPicPr>
          <p:cNvPr id="11" name="Picture 10"/>
          <p:cNvPicPr>
            <a:picLocks noChangeAspect="1"/>
          </p:cNvPicPr>
          <p:nvPr/>
        </p:nvPicPr>
        <p:blipFill rotWithShape="1">
          <a:blip r:embed="rId7"/>
          <a:srcRect l="78815" t="62443" r="677" b="9147"/>
          <a:stretch/>
        </p:blipFill>
        <p:spPr>
          <a:xfrm>
            <a:off x="6350924" y="4261557"/>
            <a:ext cx="2668373" cy="2078181"/>
          </a:xfrm>
          <a:prstGeom prst="rect">
            <a:avLst/>
          </a:prstGeom>
        </p:spPr>
      </p:pic>
      <p:pic>
        <p:nvPicPr>
          <p:cNvPr id="12" name="Picture 11"/>
          <p:cNvPicPr>
            <a:picLocks noChangeAspect="1"/>
          </p:cNvPicPr>
          <p:nvPr/>
        </p:nvPicPr>
        <p:blipFill rotWithShape="1">
          <a:blip r:embed="rId7"/>
          <a:srcRect l="48978" t="62443" r="30535" b="9147"/>
          <a:stretch/>
        </p:blipFill>
        <p:spPr>
          <a:xfrm>
            <a:off x="2636130" y="4261557"/>
            <a:ext cx="2665627" cy="2078181"/>
          </a:xfrm>
          <a:prstGeom prst="rect">
            <a:avLst/>
          </a:prstGeom>
        </p:spPr>
      </p:pic>
    </p:spTree>
    <p:extLst>
      <p:ext uri="{BB962C8B-B14F-4D97-AF65-F5344CB8AC3E}">
        <p14:creationId xmlns:p14="http://schemas.microsoft.com/office/powerpoint/2010/main" val="3796375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1275" b="7794"/>
          <a:stretch/>
        </p:blipFill>
        <p:spPr>
          <a:xfrm>
            <a:off x="-16625" y="-16625"/>
            <a:ext cx="9144000" cy="6866312"/>
          </a:xfrm>
          <a:prstGeom prst="rect">
            <a:avLst/>
          </a:prstGeom>
        </p:spPr>
      </p:pic>
      <p:sp>
        <p:nvSpPr>
          <p:cNvPr id="3" name="Rectangle 2"/>
          <p:cNvSpPr/>
          <p:nvPr/>
        </p:nvSpPr>
        <p:spPr>
          <a:xfrm>
            <a:off x="2693324" y="3025833"/>
            <a:ext cx="266007" cy="29925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7179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741" y="0"/>
            <a:ext cx="7580518" cy="6858000"/>
          </a:xfrm>
          <a:prstGeom prst="rect">
            <a:avLst/>
          </a:prstGeom>
        </p:spPr>
      </p:pic>
      <p:sp>
        <p:nvSpPr>
          <p:cNvPr id="3" name="TextBox 2"/>
          <p:cNvSpPr txBox="1"/>
          <p:nvPr/>
        </p:nvSpPr>
        <p:spPr>
          <a:xfrm>
            <a:off x="2793077" y="1080655"/>
            <a:ext cx="1602426" cy="523220"/>
          </a:xfrm>
          <a:prstGeom prst="rect">
            <a:avLst/>
          </a:prstGeom>
          <a:noFill/>
        </p:spPr>
        <p:txBody>
          <a:bodyPr wrap="none" rtlCol="0">
            <a:spAutoFit/>
          </a:bodyPr>
          <a:lstStyle/>
          <a:p>
            <a:r>
              <a:rPr lang="en-GB" sz="2800" b="1" dirty="0" smtClean="0">
                <a:solidFill>
                  <a:srgbClr val="FFC000"/>
                </a:solidFill>
              </a:rPr>
              <a:t>Lancaster</a:t>
            </a:r>
            <a:endParaRPr lang="en-GB" sz="2800" b="1" dirty="0">
              <a:solidFill>
                <a:srgbClr val="FFC000"/>
              </a:solidFill>
            </a:endParaRPr>
          </a:p>
        </p:txBody>
      </p:sp>
      <p:sp>
        <p:nvSpPr>
          <p:cNvPr id="5" name="TextBox 4"/>
          <p:cNvSpPr txBox="1"/>
          <p:nvPr/>
        </p:nvSpPr>
        <p:spPr>
          <a:xfrm>
            <a:off x="2496590" y="4508270"/>
            <a:ext cx="1325619" cy="523220"/>
          </a:xfrm>
          <a:prstGeom prst="rect">
            <a:avLst/>
          </a:prstGeom>
          <a:noFill/>
        </p:spPr>
        <p:txBody>
          <a:bodyPr wrap="none" rtlCol="0">
            <a:spAutoFit/>
          </a:bodyPr>
          <a:lstStyle/>
          <a:p>
            <a:r>
              <a:rPr lang="en-GB" sz="2800" b="1" dirty="0" smtClean="0">
                <a:solidFill>
                  <a:srgbClr val="FFC000"/>
                </a:solidFill>
              </a:rPr>
              <a:t>Preston</a:t>
            </a:r>
            <a:endParaRPr lang="en-GB" sz="2800" b="1" dirty="0">
              <a:solidFill>
                <a:srgbClr val="FFC000"/>
              </a:solidFill>
            </a:endParaRPr>
          </a:p>
        </p:txBody>
      </p:sp>
      <p:sp>
        <p:nvSpPr>
          <p:cNvPr id="6" name="TextBox 5"/>
          <p:cNvSpPr txBox="1"/>
          <p:nvPr/>
        </p:nvSpPr>
        <p:spPr>
          <a:xfrm>
            <a:off x="4572000" y="6023958"/>
            <a:ext cx="1681871" cy="523220"/>
          </a:xfrm>
          <a:prstGeom prst="rect">
            <a:avLst/>
          </a:prstGeom>
          <a:noFill/>
        </p:spPr>
        <p:txBody>
          <a:bodyPr wrap="none" rtlCol="0">
            <a:spAutoFit/>
          </a:bodyPr>
          <a:lstStyle/>
          <a:p>
            <a:r>
              <a:rPr lang="en-GB" sz="2800" b="1" dirty="0" smtClean="0">
                <a:solidFill>
                  <a:srgbClr val="FFC000"/>
                </a:solidFill>
              </a:rPr>
              <a:t>Blackburn</a:t>
            </a:r>
            <a:endParaRPr lang="en-GB" sz="2800" b="1" dirty="0">
              <a:solidFill>
                <a:srgbClr val="FFC000"/>
              </a:solidFill>
            </a:endParaRPr>
          </a:p>
        </p:txBody>
      </p:sp>
      <p:sp>
        <p:nvSpPr>
          <p:cNvPr id="7" name="TextBox 6"/>
          <p:cNvSpPr txBox="1"/>
          <p:nvPr/>
        </p:nvSpPr>
        <p:spPr>
          <a:xfrm>
            <a:off x="6202349" y="4508270"/>
            <a:ext cx="1335494" cy="523220"/>
          </a:xfrm>
          <a:prstGeom prst="rect">
            <a:avLst/>
          </a:prstGeom>
          <a:noFill/>
        </p:spPr>
        <p:txBody>
          <a:bodyPr wrap="none" rtlCol="0">
            <a:spAutoFit/>
          </a:bodyPr>
          <a:lstStyle/>
          <a:p>
            <a:r>
              <a:rPr lang="en-GB" sz="2800" b="1" dirty="0" smtClean="0">
                <a:solidFill>
                  <a:srgbClr val="FFC000"/>
                </a:solidFill>
              </a:rPr>
              <a:t>Burnley</a:t>
            </a:r>
            <a:endParaRPr lang="en-GB" sz="2800" b="1" dirty="0">
              <a:solidFill>
                <a:srgbClr val="FFC000"/>
              </a:solidFill>
            </a:endParaRPr>
          </a:p>
        </p:txBody>
      </p:sp>
      <p:sp>
        <p:nvSpPr>
          <p:cNvPr id="8" name="TextBox 7"/>
          <p:cNvSpPr txBox="1"/>
          <p:nvPr/>
        </p:nvSpPr>
        <p:spPr>
          <a:xfrm>
            <a:off x="798366" y="0"/>
            <a:ext cx="7870103" cy="769441"/>
          </a:xfrm>
          <a:prstGeom prst="rect">
            <a:avLst/>
          </a:prstGeom>
          <a:noFill/>
        </p:spPr>
        <p:txBody>
          <a:bodyPr wrap="none" rtlCol="0">
            <a:spAutoFit/>
          </a:bodyPr>
          <a:lstStyle/>
          <a:p>
            <a:r>
              <a:rPr lang="en-GB" sz="4400" b="1" dirty="0" smtClean="0">
                <a:solidFill>
                  <a:schemeClr val="bg1"/>
                </a:solidFill>
              </a:rPr>
              <a:t>Not all satellite images are clear</a:t>
            </a:r>
            <a:endParaRPr lang="en-GB" sz="4400" b="1" dirty="0">
              <a:solidFill>
                <a:schemeClr val="bg1"/>
              </a:solidFill>
            </a:endParaRPr>
          </a:p>
        </p:txBody>
      </p:sp>
    </p:spTree>
    <p:extLst>
      <p:ext uri="{BB962C8B-B14F-4D97-AF65-F5344CB8AC3E}">
        <p14:creationId xmlns:p14="http://schemas.microsoft.com/office/powerpoint/2010/main" val="737763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041" r="16428"/>
          <a:stretch/>
        </p:blipFill>
        <p:spPr>
          <a:xfrm>
            <a:off x="781396" y="-451"/>
            <a:ext cx="7581208" cy="6882159"/>
          </a:xfrm>
          <a:prstGeom prst="rect">
            <a:avLst/>
          </a:prstGeom>
        </p:spPr>
      </p:pic>
      <p:sp>
        <p:nvSpPr>
          <p:cNvPr id="5" name="TextBox 4"/>
          <p:cNvSpPr txBox="1"/>
          <p:nvPr/>
        </p:nvSpPr>
        <p:spPr>
          <a:xfrm>
            <a:off x="798366" y="0"/>
            <a:ext cx="7870103" cy="769441"/>
          </a:xfrm>
          <a:prstGeom prst="rect">
            <a:avLst/>
          </a:prstGeom>
          <a:noFill/>
        </p:spPr>
        <p:txBody>
          <a:bodyPr wrap="none" rtlCol="0">
            <a:spAutoFit/>
          </a:bodyPr>
          <a:lstStyle/>
          <a:p>
            <a:r>
              <a:rPr lang="en-GB" sz="4400" b="1" dirty="0" smtClean="0">
                <a:solidFill>
                  <a:schemeClr val="bg1"/>
                </a:solidFill>
              </a:rPr>
              <a:t>Not all satellite images are clear</a:t>
            </a:r>
            <a:endParaRPr lang="en-GB" sz="4400" b="1" dirty="0">
              <a:solidFill>
                <a:schemeClr val="bg1"/>
              </a:solidFill>
            </a:endParaRPr>
          </a:p>
        </p:txBody>
      </p:sp>
      <p:sp>
        <p:nvSpPr>
          <p:cNvPr id="6" name="TextBox 5"/>
          <p:cNvSpPr txBox="1"/>
          <p:nvPr/>
        </p:nvSpPr>
        <p:spPr>
          <a:xfrm>
            <a:off x="798366" y="6088559"/>
            <a:ext cx="7557903" cy="769441"/>
          </a:xfrm>
          <a:prstGeom prst="rect">
            <a:avLst/>
          </a:prstGeom>
          <a:noFill/>
        </p:spPr>
        <p:txBody>
          <a:bodyPr wrap="none" rtlCol="0">
            <a:spAutoFit/>
          </a:bodyPr>
          <a:lstStyle/>
          <a:p>
            <a:r>
              <a:rPr lang="en-GB" sz="4400" b="1" dirty="0" smtClean="0">
                <a:solidFill>
                  <a:schemeClr val="bg1"/>
                </a:solidFill>
              </a:rPr>
              <a:t>What is wrong with this image?</a:t>
            </a:r>
            <a:endParaRPr lang="en-GB" sz="4400" b="1" dirty="0">
              <a:solidFill>
                <a:schemeClr val="bg1"/>
              </a:solidFill>
            </a:endParaRPr>
          </a:p>
        </p:txBody>
      </p:sp>
    </p:spTree>
    <p:extLst>
      <p:ext uri="{BB962C8B-B14F-4D97-AF65-F5344CB8AC3E}">
        <p14:creationId xmlns:p14="http://schemas.microsoft.com/office/powerpoint/2010/main" val="285139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939" r="16429"/>
          <a:stretch/>
        </p:blipFill>
        <p:spPr>
          <a:xfrm>
            <a:off x="764771" y="-451"/>
            <a:ext cx="7597834" cy="6882159"/>
          </a:xfrm>
          <a:prstGeom prst="rect">
            <a:avLst/>
          </a:prstGeom>
        </p:spPr>
      </p:pic>
      <p:sp>
        <p:nvSpPr>
          <p:cNvPr id="5" name="TextBox 4"/>
          <p:cNvSpPr txBox="1"/>
          <p:nvPr/>
        </p:nvSpPr>
        <p:spPr>
          <a:xfrm>
            <a:off x="798366" y="0"/>
            <a:ext cx="7870103" cy="769441"/>
          </a:xfrm>
          <a:prstGeom prst="rect">
            <a:avLst/>
          </a:prstGeom>
          <a:noFill/>
        </p:spPr>
        <p:txBody>
          <a:bodyPr wrap="none" rtlCol="0">
            <a:spAutoFit/>
          </a:bodyPr>
          <a:lstStyle/>
          <a:p>
            <a:r>
              <a:rPr lang="en-GB" sz="4400" b="1" dirty="0" smtClean="0">
                <a:solidFill>
                  <a:schemeClr val="bg1"/>
                </a:solidFill>
              </a:rPr>
              <a:t>Not all satellite images are clear</a:t>
            </a:r>
            <a:endParaRPr lang="en-GB" sz="4400" b="1" dirty="0">
              <a:solidFill>
                <a:schemeClr val="bg1"/>
              </a:solidFill>
            </a:endParaRPr>
          </a:p>
        </p:txBody>
      </p:sp>
      <p:sp>
        <p:nvSpPr>
          <p:cNvPr id="6" name="TextBox 5"/>
          <p:cNvSpPr txBox="1"/>
          <p:nvPr/>
        </p:nvSpPr>
        <p:spPr>
          <a:xfrm>
            <a:off x="798366" y="6088559"/>
            <a:ext cx="7557903" cy="769441"/>
          </a:xfrm>
          <a:prstGeom prst="rect">
            <a:avLst/>
          </a:prstGeom>
          <a:noFill/>
        </p:spPr>
        <p:txBody>
          <a:bodyPr wrap="none" rtlCol="0">
            <a:spAutoFit/>
          </a:bodyPr>
          <a:lstStyle/>
          <a:p>
            <a:r>
              <a:rPr lang="en-GB" sz="4400" b="1" dirty="0" smtClean="0">
                <a:solidFill>
                  <a:schemeClr val="bg1"/>
                </a:solidFill>
              </a:rPr>
              <a:t>What is wrong with this image?</a:t>
            </a:r>
            <a:endParaRPr lang="en-GB" sz="4400" b="1" dirty="0">
              <a:solidFill>
                <a:schemeClr val="bg1"/>
              </a:solidFill>
            </a:endParaRPr>
          </a:p>
        </p:txBody>
      </p:sp>
    </p:spTree>
    <p:extLst>
      <p:ext uri="{BB962C8B-B14F-4D97-AF65-F5344CB8AC3E}">
        <p14:creationId xmlns:p14="http://schemas.microsoft.com/office/powerpoint/2010/main" val="774891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939" r="16428"/>
          <a:stretch/>
        </p:blipFill>
        <p:spPr>
          <a:xfrm>
            <a:off x="764771" y="-17076"/>
            <a:ext cx="7597834" cy="6882159"/>
          </a:xfrm>
          <a:prstGeom prst="rect">
            <a:avLst/>
          </a:prstGeom>
        </p:spPr>
      </p:pic>
      <p:sp>
        <p:nvSpPr>
          <p:cNvPr id="5" name="TextBox 4"/>
          <p:cNvSpPr txBox="1"/>
          <p:nvPr/>
        </p:nvSpPr>
        <p:spPr>
          <a:xfrm>
            <a:off x="798366" y="0"/>
            <a:ext cx="7870103" cy="769441"/>
          </a:xfrm>
          <a:prstGeom prst="rect">
            <a:avLst/>
          </a:prstGeom>
          <a:noFill/>
        </p:spPr>
        <p:txBody>
          <a:bodyPr wrap="none" rtlCol="0">
            <a:spAutoFit/>
          </a:bodyPr>
          <a:lstStyle/>
          <a:p>
            <a:r>
              <a:rPr lang="en-GB" sz="4400" b="1" dirty="0" smtClean="0">
                <a:solidFill>
                  <a:srgbClr val="FFC000"/>
                </a:solidFill>
              </a:rPr>
              <a:t>Not all satellite images are clear</a:t>
            </a:r>
            <a:endParaRPr lang="en-GB" sz="4400" b="1" dirty="0">
              <a:solidFill>
                <a:srgbClr val="FFC000"/>
              </a:solidFill>
            </a:endParaRPr>
          </a:p>
        </p:txBody>
      </p:sp>
      <p:sp>
        <p:nvSpPr>
          <p:cNvPr id="6" name="TextBox 5"/>
          <p:cNvSpPr txBox="1"/>
          <p:nvPr/>
        </p:nvSpPr>
        <p:spPr>
          <a:xfrm>
            <a:off x="798366" y="6088559"/>
            <a:ext cx="7557903" cy="769441"/>
          </a:xfrm>
          <a:prstGeom prst="rect">
            <a:avLst/>
          </a:prstGeom>
          <a:noFill/>
        </p:spPr>
        <p:txBody>
          <a:bodyPr wrap="none" rtlCol="0">
            <a:spAutoFit/>
          </a:bodyPr>
          <a:lstStyle/>
          <a:p>
            <a:r>
              <a:rPr lang="en-GB" sz="4400" b="1" dirty="0" smtClean="0">
                <a:solidFill>
                  <a:srgbClr val="FFC000"/>
                </a:solidFill>
              </a:rPr>
              <a:t>What is wrong with this image?</a:t>
            </a:r>
            <a:endParaRPr lang="en-GB" sz="4400" b="1" dirty="0">
              <a:solidFill>
                <a:srgbClr val="FFC000"/>
              </a:solidFill>
            </a:endParaRPr>
          </a:p>
        </p:txBody>
      </p:sp>
    </p:spTree>
    <p:extLst>
      <p:ext uri="{BB962C8B-B14F-4D97-AF65-F5344CB8AC3E}">
        <p14:creationId xmlns:p14="http://schemas.microsoft.com/office/powerpoint/2010/main" val="3330625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741" y="0"/>
            <a:ext cx="7580518" cy="6858000"/>
          </a:xfrm>
          <a:prstGeom prst="rect">
            <a:avLst/>
          </a:prstGeom>
        </p:spPr>
      </p:pic>
      <p:sp>
        <p:nvSpPr>
          <p:cNvPr id="2" name="Rectangle 1"/>
          <p:cNvSpPr/>
          <p:nvPr/>
        </p:nvSpPr>
        <p:spPr>
          <a:xfrm>
            <a:off x="598516" y="0"/>
            <a:ext cx="7847215" cy="68580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98366" y="0"/>
            <a:ext cx="7870103" cy="769441"/>
          </a:xfrm>
          <a:prstGeom prst="rect">
            <a:avLst/>
          </a:prstGeom>
          <a:noFill/>
        </p:spPr>
        <p:txBody>
          <a:bodyPr wrap="none" rtlCol="0">
            <a:spAutoFit/>
          </a:bodyPr>
          <a:lstStyle/>
          <a:p>
            <a:r>
              <a:rPr lang="en-GB" sz="4400" b="1" dirty="0" smtClean="0">
                <a:solidFill>
                  <a:srgbClr val="C00000"/>
                </a:solidFill>
              </a:rPr>
              <a:t>Not all satellite images are clear</a:t>
            </a:r>
            <a:endParaRPr lang="en-GB" sz="4400" b="1" dirty="0">
              <a:solidFill>
                <a:srgbClr val="C00000"/>
              </a:solidFill>
            </a:endParaRPr>
          </a:p>
        </p:txBody>
      </p:sp>
      <p:sp>
        <p:nvSpPr>
          <p:cNvPr id="7" name="Title 1"/>
          <p:cNvSpPr txBox="1">
            <a:spLocks/>
          </p:cNvSpPr>
          <p:nvPr/>
        </p:nvSpPr>
        <p:spPr>
          <a:xfrm>
            <a:off x="798366" y="1030779"/>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Before they can be used images are pre-processed</a:t>
            </a:r>
            <a:r>
              <a:rPr lang="en-GB" dirty="0">
                <a:solidFill>
                  <a:schemeClr val="bg1">
                    <a:lumMod val="50000"/>
                  </a:schemeClr>
                </a:solidFill>
              </a:rPr>
              <a:t>:</a:t>
            </a:r>
          </a:p>
          <a:p>
            <a:endParaRPr lang="en-GB" dirty="0">
              <a:solidFill>
                <a:schemeClr val="bg1">
                  <a:lumMod val="50000"/>
                </a:schemeClr>
              </a:solidFill>
            </a:endParaRPr>
          </a:p>
        </p:txBody>
      </p:sp>
      <p:sp>
        <p:nvSpPr>
          <p:cNvPr id="8" name="Title 1"/>
          <p:cNvSpPr txBox="1">
            <a:spLocks/>
          </p:cNvSpPr>
          <p:nvPr/>
        </p:nvSpPr>
        <p:spPr>
          <a:xfrm>
            <a:off x="781740" y="2523044"/>
            <a:ext cx="8362259" cy="868558"/>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smtClean="0">
                <a:solidFill>
                  <a:schemeClr val="bg1">
                    <a:lumMod val="50000"/>
                  </a:schemeClr>
                </a:solidFill>
              </a:rPr>
              <a:t>	Errors rectified</a:t>
            </a:r>
          </a:p>
          <a:p>
            <a:r>
              <a:rPr lang="en-GB" sz="3600" b="0" dirty="0" smtClean="0">
                <a:solidFill>
                  <a:schemeClr val="bg1">
                    <a:lumMod val="50000"/>
                  </a:schemeClr>
                </a:solidFill>
              </a:rPr>
              <a:t>	Cloud cover filtered</a:t>
            </a:r>
          </a:p>
          <a:p>
            <a:r>
              <a:rPr lang="en-GB" sz="3600" b="0" dirty="0" smtClean="0">
                <a:solidFill>
                  <a:schemeClr val="bg1">
                    <a:lumMod val="50000"/>
                  </a:schemeClr>
                </a:solidFill>
              </a:rPr>
              <a:t>	Cropped </a:t>
            </a:r>
            <a:endParaRPr lang="en-GB" sz="3600" b="0" dirty="0">
              <a:solidFill>
                <a:schemeClr val="bg1">
                  <a:lumMod val="50000"/>
                </a:schemeClr>
              </a:solidFill>
            </a:endParaRPr>
          </a:p>
          <a:p>
            <a:r>
              <a:rPr lang="en-GB" sz="3600" b="0" dirty="0" smtClean="0">
                <a:solidFill>
                  <a:schemeClr val="bg1">
                    <a:lumMod val="50000"/>
                  </a:schemeClr>
                </a:solidFill>
              </a:rPr>
              <a:t>	Multiple images aligned</a:t>
            </a:r>
          </a:p>
          <a:p>
            <a:r>
              <a:rPr lang="en-GB" sz="3600" b="0" dirty="0" smtClean="0">
                <a:solidFill>
                  <a:schemeClr val="bg1">
                    <a:lumMod val="50000"/>
                  </a:schemeClr>
                </a:solidFill>
              </a:rPr>
              <a:t>	Elements restored</a:t>
            </a:r>
          </a:p>
          <a:p>
            <a:r>
              <a:rPr lang="en-GB" sz="3600" b="0" dirty="0">
                <a:solidFill>
                  <a:schemeClr val="bg1">
                    <a:lumMod val="50000"/>
                  </a:schemeClr>
                </a:solidFill>
              </a:rPr>
              <a:t>	</a:t>
            </a:r>
            <a:r>
              <a:rPr lang="en-GB" sz="3600" b="0" dirty="0" smtClean="0">
                <a:solidFill>
                  <a:schemeClr val="bg1">
                    <a:lumMod val="50000"/>
                  </a:schemeClr>
                </a:solidFill>
              </a:rPr>
              <a:t>Contrast enhanced</a:t>
            </a:r>
            <a:endParaRPr lang="en-GB" sz="3600" b="0" dirty="0">
              <a:solidFill>
                <a:schemeClr val="bg1">
                  <a:lumMod val="50000"/>
                </a:schemeClr>
              </a:solidFill>
            </a:endParaRPr>
          </a:p>
        </p:txBody>
      </p:sp>
    </p:spTree>
    <p:extLst>
      <p:ext uri="{BB962C8B-B14F-4D97-AF65-F5344CB8AC3E}">
        <p14:creationId xmlns:p14="http://schemas.microsoft.com/office/powerpoint/2010/main" val="728141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lstStyle/>
          <a:p>
            <a:r>
              <a:rPr lang="en-GB" dirty="0" smtClean="0">
                <a:solidFill>
                  <a:schemeClr val="bg1">
                    <a:lumMod val="50000"/>
                  </a:schemeClr>
                </a:solidFill>
              </a:rPr>
              <a:t>Making Sense Of Satellite Images</a:t>
            </a:r>
            <a:endParaRPr lang="en-GB" dirty="0">
              <a:solidFill>
                <a:schemeClr val="bg1">
                  <a:lumMod val="50000"/>
                </a:schemeClr>
              </a:solidFill>
            </a:endParaRPr>
          </a:p>
        </p:txBody>
      </p:sp>
      <p:sp>
        <p:nvSpPr>
          <p:cNvPr id="6" name="Title 1"/>
          <p:cNvSpPr txBox="1">
            <a:spLocks/>
          </p:cNvSpPr>
          <p:nvPr/>
        </p:nvSpPr>
        <p:spPr>
          <a:xfrm>
            <a:off x="1197379" y="997529"/>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Pre-processing</a:t>
            </a:r>
          </a:p>
          <a:p>
            <a:r>
              <a:rPr lang="en-GB" sz="3600" b="0" dirty="0" smtClean="0">
                <a:solidFill>
                  <a:schemeClr val="bg1">
                    <a:lumMod val="50000"/>
                  </a:schemeClr>
                </a:solidFill>
              </a:rPr>
              <a:t>Cropping and cleaning</a:t>
            </a:r>
            <a:endParaRPr lang="en-GB" sz="3600" b="0" dirty="0">
              <a:solidFill>
                <a:schemeClr val="bg1">
                  <a:lumMod val="50000"/>
                </a:schemeClr>
              </a:solidFill>
            </a:endParaRPr>
          </a:p>
          <a:p>
            <a:endParaRPr lang="en-GB" dirty="0">
              <a:solidFill>
                <a:schemeClr val="bg1">
                  <a:lumMod val="50000"/>
                </a:schemeClr>
              </a:solidFill>
            </a:endParaRPr>
          </a:p>
        </p:txBody>
      </p:sp>
      <p:sp>
        <p:nvSpPr>
          <p:cNvPr id="9" name="TextBox 8"/>
          <p:cNvSpPr txBox="1"/>
          <p:nvPr/>
        </p:nvSpPr>
        <p:spPr>
          <a:xfrm>
            <a:off x="1523" y="533533"/>
            <a:ext cx="1159292" cy="2400657"/>
          </a:xfrm>
          <a:prstGeom prst="rect">
            <a:avLst/>
          </a:prstGeom>
          <a:noFill/>
        </p:spPr>
        <p:txBody>
          <a:bodyPr wrap="none" rtlCol="0">
            <a:spAutoFit/>
          </a:bodyPr>
          <a:lstStyle/>
          <a:p>
            <a:r>
              <a:rPr lang="en-GB" sz="15000" b="1" dirty="0">
                <a:solidFill>
                  <a:srgbClr val="DEDEDE"/>
                </a:solidFill>
              </a:rPr>
              <a:t>1</a:t>
            </a:r>
          </a:p>
        </p:txBody>
      </p:sp>
      <p:grpSp>
        <p:nvGrpSpPr>
          <p:cNvPr id="12" name="Group 11"/>
          <p:cNvGrpSpPr/>
          <p:nvPr/>
        </p:nvGrpSpPr>
        <p:grpSpPr>
          <a:xfrm>
            <a:off x="1523" y="2207580"/>
            <a:ext cx="9541490" cy="2400657"/>
            <a:chOff x="1523" y="2207580"/>
            <a:chExt cx="9541490" cy="2400657"/>
          </a:xfrm>
        </p:grpSpPr>
        <p:sp>
          <p:nvSpPr>
            <p:cNvPr id="7" name="Title 1"/>
            <p:cNvSpPr txBox="1">
              <a:spLocks/>
            </p:cNvSpPr>
            <p:nvPr/>
          </p:nvSpPr>
          <p:spPr>
            <a:xfrm>
              <a:off x="1197379" y="2694480"/>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Enhancement</a:t>
              </a:r>
            </a:p>
            <a:p>
              <a:r>
                <a:rPr lang="en-GB" sz="3600" b="0" dirty="0" smtClean="0">
                  <a:solidFill>
                    <a:schemeClr val="bg1">
                      <a:lumMod val="50000"/>
                    </a:schemeClr>
                  </a:solidFill>
                </a:rPr>
                <a:t>Classification and highlighting</a:t>
              </a:r>
              <a:endParaRPr lang="en-GB" sz="3600" b="0" dirty="0">
                <a:solidFill>
                  <a:schemeClr val="bg1">
                    <a:lumMod val="50000"/>
                  </a:schemeClr>
                </a:solidFill>
              </a:endParaRPr>
            </a:p>
            <a:p>
              <a:endParaRPr lang="en-GB" dirty="0">
                <a:solidFill>
                  <a:schemeClr val="bg1">
                    <a:lumMod val="50000"/>
                  </a:schemeClr>
                </a:solidFill>
              </a:endParaRPr>
            </a:p>
          </p:txBody>
        </p:sp>
        <p:sp>
          <p:nvSpPr>
            <p:cNvPr id="10" name="TextBox 9"/>
            <p:cNvSpPr txBox="1"/>
            <p:nvPr/>
          </p:nvSpPr>
          <p:spPr>
            <a:xfrm>
              <a:off x="1523" y="2207580"/>
              <a:ext cx="1159292" cy="2400657"/>
            </a:xfrm>
            <a:prstGeom prst="rect">
              <a:avLst/>
            </a:prstGeom>
            <a:noFill/>
          </p:spPr>
          <p:txBody>
            <a:bodyPr wrap="none" rtlCol="0">
              <a:spAutoFit/>
            </a:bodyPr>
            <a:lstStyle/>
            <a:p>
              <a:r>
                <a:rPr lang="en-GB" sz="15000" b="1" dirty="0">
                  <a:solidFill>
                    <a:srgbClr val="DEDEDE"/>
                  </a:solidFill>
                </a:rPr>
                <a:t>2</a:t>
              </a:r>
            </a:p>
          </p:txBody>
        </p:sp>
      </p:grpSp>
      <p:grpSp>
        <p:nvGrpSpPr>
          <p:cNvPr id="13" name="Group 12"/>
          <p:cNvGrpSpPr/>
          <p:nvPr/>
        </p:nvGrpSpPr>
        <p:grpSpPr>
          <a:xfrm>
            <a:off x="1523" y="3895369"/>
            <a:ext cx="9504926" cy="2400657"/>
            <a:chOff x="1523" y="3895369"/>
            <a:chExt cx="9504926" cy="2400657"/>
          </a:xfrm>
        </p:grpSpPr>
        <p:sp>
          <p:nvSpPr>
            <p:cNvPr id="8" name="Title 1"/>
            <p:cNvSpPr txBox="1">
              <a:spLocks/>
            </p:cNvSpPr>
            <p:nvPr/>
          </p:nvSpPr>
          <p:spPr>
            <a:xfrm>
              <a:off x="1160815" y="4374806"/>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Analysis</a:t>
              </a:r>
            </a:p>
            <a:p>
              <a:r>
                <a:rPr lang="en-GB" sz="3600" b="0" dirty="0" smtClean="0">
                  <a:solidFill>
                    <a:schemeClr val="bg1">
                      <a:lumMod val="50000"/>
                    </a:schemeClr>
                  </a:solidFill>
                </a:rPr>
                <a:t>Generating statistics</a:t>
              </a:r>
              <a:endParaRPr lang="en-GB" sz="3600" b="0" dirty="0">
                <a:solidFill>
                  <a:schemeClr val="bg1">
                    <a:lumMod val="50000"/>
                  </a:schemeClr>
                </a:solidFill>
              </a:endParaRPr>
            </a:p>
            <a:p>
              <a:endParaRPr lang="en-GB" dirty="0">
                <a:solidFill>
                  <a:schemeClr val="bg1">
                    <a:lumMod val="50000"/>
                  </a:schemeClr>
                </a:solidFill>
              </a:endParaRPr>
            </a:p>
          </p:txBody>
        </p:sp>
        <p:sp>
          <p:nvSpPr>
            <p:cNvPr id="11" name="TextBox 10"/>
            <p:cNvSpPr txBox="1"/>
            <p:nvPr/>
          </p:nvSpPr>
          <p:spPr>
            <a:xfrm>
              <a:off x="1523" y="3895369"/>
              <a:ext cx="1159292" cy="2400657"/>
            </a:xfrm>
            <a:prstGeom prst="rect">
              <a:avLst/>
            </a:prstGeom>
            <a:noFill/>
          </p:spPr>
          <p:txBody>
            <a:bodyPr wrap="none" rtlCol="0">
              <a:spAutoFit/>
            </a:bodyPr>
            <a:lstStyle/>
            <a:p>
              <a:r>
                <a:rPr lang="en-GB" sz="15000" b="1" dirty="0">
                  <a:solidFill>
                    <a:srgbClr val="DEDEDE"/>
                  </a:solidFill>
                </a:rPr>
                <a:t>3</a:t>
              </a:r>
            </a:p>
          </p:txBody>
        </p:sp>
      </p:grpSp>
    </p:spTree>
    <p:extLst>
      <p:ext uri="{BB962C8B-B14F-4D97-AF65-F5344CB8AC3E}">
        <p14:creationId xmlns:p14="http://schemas.microsoft.com/office/powerpoint/2010/main" val="2478500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366" y="0"/>
            <a:ext cx="7580518" cy="6858000"/>
          </a:xfrm>
          <a:prstGeom prst="rect">
            <a:avLst/>
          </a:prstGeom>
        </p:spPr>
      </p:pic>
      <p:sp>
        <p:nvSpPr>
          <p:cNvPr id="22" name="Rectangle 21"/>
          <p:cNvSpPr/>
          <p:nvPr/>
        </p:nvSpPr>
        <p:spPr>
          <a:xfrm>
            <a:off x="1080655" y="523729"/>
            <a:ext cx="2765600" cy="155445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NWsample2</a:t>
            </a:r>
            <a:endParaRPr lang="en-GB" dirty="0"/>
          </a:p>
        </p:txBody>
      </p:sp>
      <p:sp>
        <p:nvSpPr>
          <p:cNvPr id="12" name="TextBox 11"/>
          <p:cNvSpPr txBox="1"/>
          <p:nvPr/>
        </p:nvSpPr>
        <p:spPr>
          <a:xfrm>
            <a:off x="3862880" y="-122856"/>
            <a:ext cx="1326004" cy="769441"/>
          </a:xfrm>
          <a:prstGeom prst="rect">
            <a:avLst/>
          </a:prstGeom>
          <a:noFill/>
        </p:spPr>
        <p:txBody>
          <a:bodyPr wrap="none" rtlCol="0">
            <a:spAutoFit/>
          </a:bodyPr>
          <a:lstStyle/>
          <a:p>
            <a:r>
              <a:rPr lang="en-GB" sz="4400" b="1" dirty="0" smtClean="0">
                <a:solidFill>
                  <a:schemeClr val="bg1"/>
                </a:solidFill>
              </a:rPr>
              <a:t>1920</a:t>
            </a:r>
            <a:endParaRPr lang="en-GB" sz="4400" b="1" dirty="0">
              <a:solidFill>
                <a:schemeClr val="bg1"/>
              </a:solidFill>
            </a:endParaRPr>
          </a:p>
        </p:txBody>
      </p:sp>
      <p:sp>
        <p:nvSpPr>
          <p:cNvPr id="13" name="TextBox 12"/>
          <p:cNvSpPr txBox="1"/>
          <p:nvPr/>
        </p:nvSpPr>
        <p:spPr>
          <a:xfrm>
            <a:off x="7036255" y="3260407"/>
            <a:ext cx="1326004" cy="769441"/>
          </a:xfrm>
          <a:prstGeom prst="rect">
            <a:avLst/>
          </a:prstGeom>
          <a:noFill/>
        </p:spPr>
        <p:txBody>
          <a:bodyPr wrap="none" rtlCol="0">
            <a:spAutoFit/>
          </a:bodyPr>
          <a:lstStyle/>
          <a:p>
            <a:r>
              <a:rPr lang="en-GB" sz="4400" b="1" dirty="0" smtClean="0">
                <a:solidFill>
                  <a:schemeClr val="bg1"/>
                </a:solidFill>
              </a:rPr>
              <a:t>1740</a:t>
            </a:r>
            <a:endParaRPr lang="en-GB" sz="4400" b="1" dirty="0">
              <a:solidFill>
                <a:schemeClr val="bg1"/>
              </a:solidFill>
            </a:endParaRPr>
          </a:p>
        </p:txBody>
      </p:sp>
      <p:cxnSp>
        <p:nvCxnSpPr>
          <p:cNvPr id="15" name="Straight Arrow Connector 14"/>
          <p:cNvCxnSpPr/>
          <p:nvPr/>
        </p:nvCxnSpPr>
        <p:spPr>
          <a:xfrm>
            <a:off x="5203770" y="266007"/>
            <a:ext cx="3058739"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04141" y="261864"/>
            <a:ext cx="3058739"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182495" y="448887"/>
            <a:ext cx="0" cy="259539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182495" y="4192376"/>
            <a:ext cx="0" cy="259539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325102" y="5191288"/>
            <a:ext cx="2765600" cy="155445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NWsample1</a:t>
            </a:r>
            <a:endParaRPr lang="en-GB" dirty="0"/>
          </a:p>
        </p:txBody>
      </p:sp>
    </p:spTree>
    <p:extLst>
      <p:ext uri="{BB962C8B-B14F-4D97-AF65-F5344CB8AC3E}">
        <p14:creationId xmlns:p14="http://schemas.microsoft.com/office/powerpoint/2010/main" val="1742498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748784"/>
            <a:ext cx="8924621" cy="4720995"/>
          </a:xfrm>
          <a:prstGeom prst="rect">
            <a:avLst/>
          </a:prstGeom>
        </p:spPr>
      </p:pic>
      <p:sp>
        <p:nvSpPr>
          <p:cNvPr id="7" name="Down Arrow 6"/>
          <p:cNvSpPr/>
          <p:nvPr/>
        </p:nvSpPr>
        <p:spPr>
          <a:xfrm flipV="1">
            <a:off x="5591908" y="3109280"/>
            <a:ext cx="1143000" cy="2763981"/>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flipV="1">
            <a:off x="1225065" y="4343399"/>
            <a:ext cx="1143000" cy="1529861"/>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024892" y="5778942"/>
            <a:ext cx="3942426" cy="646331"/>
          </a:xfrm>
          <a:prstGeom prst="rect">
            <a:avLst/>
          </a:prstGeom>
          <a:noFill/>
        </p:spPr>
        <p:txBody>
          <a:bodyPr wrap="none" rtlCol="0">
            <a:spAutoFit/>
          </a:bodyPr>
          <a:lstStyle/>
          <a:p>
            <a:r>
              <a:rPr lang="en-GB" sz="3600" dirty="0" smtClean="0">
                <a:solidFill>
                  <a:srgbClr val="C00000"/>
                </a:solidFill>
              </a:rPr>
              <a:t>Built up areas: cities</a:t>
            </a:r>
            <a:endParaRPr lang="en-GB" sz="3600" dirty="0">
              <a:solidFill>
                <a:srgbClr val="C00000"/>
              </a:solidFill>
            </a:endParaRPr>
          </a:p>
        </p:txBody>
      </p:sp>
      <p:sp>
        <p:nvSpPr>
          <p:cNvPr id="11" name="Title 1"/>
          <p:cNvSpPr>
            <a:spLocks noGrp="1"/>
          </p:cNvSpPr>
          <p:nvPr>
            <p:ph type="title"/>
          </p:nvPr>
        </p:nvSpPr>
        <p:spPr>
          <a:xfrm>
            <a:off x="0" y="0"/>
            <a:ext cx="7886700" cy="915034"/>
          </a:xfrm>
        </p:spPr>
        <p:txBody>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sp>
        <p:nvSpPr>
          <p:cNvPr id="12" name="TextBox 11"/>
          <p:cNvSpPr txBox="1"/>
          <p:nvPr/>
        </p:nvSpPr>
        <p:spPr>
          <a:xfrm>
            <a:off x="6654216" y="5409910"/>
            <a:ext cx="2489784" cy="523220"/>
          </a:xfrm>
          <a:prstGeom prst="rect">
            <a:avLst/>
          </a:prstGeom>
          <a:noFill/>
        </p:spPr>
        <p:txBody>
          <a:bodyPr wrap="none" rtlCol="0">
            <a:spAutoFit/>
          </a:bodyPr>
          <a:lstStyle/>
          <a:p>
            <a:r>
              <a:rPr lang="en-GB" sz="2800" dirty="0" smtClean="0">
                <a:solidFill>
                  <a:schemeClr val="tx1">
                    <a:lumMod val="50000"/>
                    <a:lumOff val="50000"/>
                  </a:schemeClr>
                </a:solidFill>
              </a:rPr>
              <a:t>NWsample1.jpg</a:t>
            </a:r>
            <a:endParaRPr lang="en-GB" sz="2800" dirty="0">
              <a:solidFill>
                <a:schemeClr val="tx1">
                  <a:lumMod val="50000"/>
                  <a:lumOff val="50000"/>
                </a:schemeClr>
              </a:solidFill>
            </a:endParaRPr>
          </a:p>
        </p:txBody>
      </p:sp>
    </p:spTree>
    <p:extLst>
      <p:ext uri="{BB962C8B-B14F-4D97-AF65-F5344CB8AC3E}">
        <p14:creationId xmlns:p14="http://schemas.microsoft.com/office/powerpoint/2010/main" val="2979463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Investigating Land Classification</a:t>
            </a:r>
            <a:endParaRPr lang="en-GB" sz="4400" b="1" spc="-150" dirty="0">
              <a:solidFill>
                <a:schemeClr val="bg1">
                  <a:lumMod val="50000"/>
                </a:schemeClr>
              </a:solidFill>
            </a:endParaRPr>
          </a:p>
        </p:txBody>
      </p:sp>
      <p:sp>
        <p:nvSpPr>
          <p:cNvPr id="8"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After the session we hope you will:</a:t>
            </a:r>
          </a:p>
          <a:p>
            <a:pPr>
              <a:lnSpc>
                <a:spcPct val="100000"/>
              </a:lnSpc>
            </a:pPr>
            <a:endParaRPr lang="en-US" sz="2800" b="1" dirty="0" smtClean="0">
              <a:solidFill>
                <a:schemeClr val="bg1">
                  <a:lumMod val="50000"/>
                </a:schemeClr>
              </a:solidFill>
              <a:latin typeface="+mn-lt"/>
            </a:endParaRPr>
          </a:p>
          <a:p>
            <a:pPr>
              <a:lnSpc>
                <a:spcPct val="100000"/>
              </a:lnSpc>
              <a:spcBef>
                <a:spcPts val="0"/>
              </a:spcBef>
              <a:defRPr/>
            </a:pPr>
            <a:r>
              <a:rPr lang="en-US" sz="2800" dirty="0" smtClean="0">
                <a:solidFill>
                  <a:schemeClr val="bg1">
                    <a:lumMod val="50000"/>
                  </a:schemeClr>
                </a:solidFill>
                <a:latin typeface="+mn-lt"/>
              </a:rPr>
              <a:t>Have been introduced to satellite images</a:t>
            </a:r>
          </a:p>
          <a:p>
            <a:pPr>
              <a:lnSpc>
                <a:spcPct val="100000"/>
              </a:lnSpc>
              <a:spcBef>
                <a:spcPts val="0"/>
              </a:spcBef>
              <a:defRPr/>
            </a:pPr>
            <a:r>
              <a:rPr lang="en-US" sz="2800" dirty="0" smtClean="0">
                <a:solidFill>
                  <a:schemeClr val="bg1">
                    <a:lumMod val="50000"/>
                  </a:schemeClr>
                </a:solidFill>
                <a:latin typeface="+mn-lt"/>
              </a:rPr>
              <a:t>Appreciate some issues when analyzing satellite images</a:t>
            </a:r>
          </a:p>
          <a:p>
            <a:pPr>
              <a:lnSpc>
                <a:spcPct val="100000"/>
              </a:lnSpc>
              <a:spcBef>
                <a:spcPts val="0"/>
              </a:spcBef>
              <a:defRPr/>
            </a:pPr>
            <a:r>
              <a:rPr lang="en-US" sz="2800" dirty="0" smtClean="0">
                <a:solidFill>
                  <a:schemeClr val="bg1">
                    <a:lumMod val="50000"/>
                  </a:schemeClr>
                </a:solidFill>
                <a:latin typeface="+mn-lt"/>
              </a:rPr>
              <a:t>Have attempted to classify land in a satellite image</a:t>
            </a:r>
          </a:p>
          <a:p>
            <a:pPr>
              <a:lnSpc>
                <a:spcPct val="100000"/>
              </a:lnSpc>
              <a:spcBef>
                <a:spcPts val="0"/>
              </a:spcBef>
              <a:defRPr/>
            </a:pPr>
            <a:r>
              <a:rPr lang="en-US" sz="2800" dirty="0" smtClean="0">
                <a:solidFill>
                  <a:schemeClr val="bg1">
                    <a:lumMod val="50000"/>
                  </a:schemeClr>
                </a:solidFill>
                <a:latin typeface="+mn-lt"/>
              </a:rPr>
              <a:t>Use Python programs to automate land classification</a:t>
            </a:r>
          </a:p>
          <a:p>
            <a:pPr>
              <a:lnSpc>
                <a:spcPct val="100000"/>
              </a:lnSpc>
              <a:spcBef>
                <a:spcPts val="0"/>
              </a:spcBef>
              <a:defRPr/>
            </a:pPr>
            <a:r>
              <a:rPr lang="en-US" sz="2800" dirty="0" smtClean="0">
                <a:solidFill>
                  <a:schemeClr val="bg1">
                    <a:lumMod val="50000"/>
                  </a:schemeClr>
                </a:solidFill>
                <a:latin typeface="+mn-lt"/>
              </a:rPr>
              <a:t>Have written the code to derive statistics from the data</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2121826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748784"/>
            <a:ext cx="8924621" cy="4720995"/>
          </a:xfrm>
          <a:prstGeom prst="rect">
            <a:avLst/>
          </a:prstGeom>
        </p:spPr>
      </p:pic>
      <p:sp>
        <p:nvSpPr>
          <p:cNvPr id="7" name="Down Arrow 6"/>
          <p:cNvSpPr/>
          <p:nvPr/>
        </p:nvSpPr>
        <p:spPr>
          <a:xfrm flipV="1">
            <a:off x="4736131" y="5081239"/>
            <a:ext cx="1143000" cy="1137323"/>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flipV="1">
            <a:off x="2197671" y="4343400"/>
            <a:ext cx="1143000" cy="1529861"/>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016379" y="5807472"/>
            <a:ext cx="1260281" cy="646331"/>
          </a:xfrm>
          <a:prstGeom prst="rect">
            <a:avLst/>
          </a:prstGeom>
          <a:noFill/>
        </p:spPr>
        <p:txBody>
          <a:bodyPr wrap="none" rtlCol="0">
            <a:spAutoFit/>
          </a:bodyPr>
          <a:lstStyle/>
          <a:p>
            <a:r>
              <a:rPr lang="en-GB" sz="3600" dirty="0" smtClean="0">
                <a:solidFill>
                  <a:srgbClr val="C00000"/>
                </a:solidFill>
              </a:rPr>
              <a:t>Fields</a:t>
            </a:r>
            <a:endParaRPr lang="en-GB" sz="3600" dirty="0">
              <a:solidFill>
                <a:srgbClr val="C00000"/>
              </a:solidFill>
            </a:endParaRPr>
          </a:p>
        </p:txBody>
      </p:sp>
      <p:sp>
        <p:nvSpPr>
          <p:cNvPr id="11" name="Title 1"/>
          <p:cNvSpPr>
            <a:spLocks noGrp="1"/>
          </p:cNvSpPr>
          <p:nvPr>
            <p:ph type="title"/>
          </p:nvPr>
        </p:nvSpPr>
        <p:spPr>
          <a:xfrm>
            <a:off x="0" y="0"/>
            <a:ext cx="7886700" cy="915034"/>
          </a:xfrm>
        </p:spPr>
        <p:txBody>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sp>
        <p:nvSpPr>
          <p:cNvPr id="10" name="TextBox 9"/>
          <p:cNvSpPr txBox="1"/>
          <p:nvPr/>
        </p:nvSpPr>
        <p:spPr>
          <a:xfrm>
            <a:off x="6253833" y="6211669"/>
            <a:ext cx="2792880" cy="646331"/>
          </a:xfrm>
          <a:prstGeom prst="rect">
            <a:avLst/>
          </a:prstGeom>
          <a:noFill/>
        </p:spPr>
        <p:txBody>
          <a:bodyPr wrap="none" rtlCol="0">
            <a:spAutoFit/>
          </a:bodyPr>
          <a:lstStyle/>
          <a:p>
            <a:r>
              <a:rPr lang="en-GB" sz="3600" dirty="0" smtClean="0">
                <a:solidFill>
                  <a:srgbClr val="C00000"/>
                </a:solidFill>
              </a:rPr>
              <a:t>Rough hillside</a:t>
            </a:r>
            <a:endParaRPr lang="en-GB" sz="3600" dirty="0">
              <a:solidFill>
                <a:srgbClr val="C00000"/>
              </a:solidFill>
            </a:endParaRPr>
          </a:p>
        </p:txBody>
      </p:sp>
      <p:sp>
        <p:nvSpPr>
          <p:cNvPr id="13" name="Down Arrow 12"/>
          <p:cNvSpPr/>
          <p:nvPr/>
        </p:nvSpPr>
        <p:spPr>
          <a:xfrm flipV="1">
            <a:off x="7819687" y="5166680"/>
            <a:ext cx="1143000" cy="1137323"/>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781461" y="6218562"/>
            <a:ext cx="2116157" cy="646331"/>
          </a:xfrm>
          <a:prstGeom prst="rect">
            <a:avLst/>
          </a:prstGeom>
          <a:noFill/>
        </p:spPr>
        <p:txBody>
          <a:bodyPr wrap="none" rtlCol="0">
            <a:spAutoFit/>
          </a:bodyPr>
          <a:lstStyle/>
          <a:p>
            <a:r>
              <a:rPr lang="en-GB" sz="3600" dirty="0" smtClean="0">
                <a:solidFill>
                  <a:srgbClr val="C00000"/>
                </a:solidFill>
              </a:rPr>
              <a:t>Woodland</a:t>
            </a:r>
            <a:endParaRPr lang="en-GB" sz="3600" dirty="0">
              <a:solidFill>
                <a:srgbClr val="C00000"/>
              </a:solidFill>
            </a:endParaRPr>
          </a:p>
        </p:txBody>
      </p:sp>
    </p:spTree>
    <p:extLst>
      <p:ext uri="{BB962C8B-B14F-4D97-AF65-F5344CB8AC3E}">
        <p14:creationId xmlns:p14="http://schemas.microsoft.com/office/powerpoint/2010/main" val="201294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748784"/>
            <a:ext cx="8924621" cy="4720995"/>
          </a:xfrm>
          <a:prstGeom prst="rect">
            <a:avLst/>
          </a:prstGeom>
        </p:spPr>
      </p:pic>
      <p:sp>
        <p:nvSpPr>
          <p:cNvPr id="5" name="Title 1"/>
          <p:cNvSpPr txBox="1">
            <a:spLocks/>
          </p:cNvSpPr>
          <p:nvPr/>
        </p:nvSpPr>
        <p:spPr>
          <a:xfrm>
            <a:off x="1197379" y="5403274"/>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Pre-processing</a:t>
            </a:r>
          </a:p>
          <a:p>
            <a:r>
              <a:rPr lang="en-GB" sz="3600" b="0" dirty="0" smtClean="0">
                <a:solidFill>
                  <a:schemeClr val="bg1">
                    <a:lumMod val="50000"/>
                  </a:schemeClr>
                </a:solidFill>
              </a:rPr>
              <a:t>Cropped, ready for cleaning</a:t>
            </a:r>
            <a:endParaRPr lang="en-GB" sz="3600" b="0" dirty="0">
              <a:solidFill>
                <a:schemeClr val="bg1">
                  <a:lumMod val="50000"/>
                </a:schemeClr>
              </a:solidFill>
            </a:endParaRPr>
          </a:p>
          <a:p>
            <a:endParaRPr lang="en-GB" dirty="0">
              <a:solidFill>
                <a:schemeClr val="bg1">
                  <a:lumMod val="50000"/>
                </a:schemeClr>
              </a:solidFill>
            </a:endParaRPr>
          </a:p>
        </p:txBody>
      </p:sp>
      <p:sp>
        <p:nvSpPr>
          <p:cNvPr id="6" name="TextBox 5"/>
          <p:cNvSpPr txBox="1"/>
          <p:nvPr/>
        </p:nvSpPr>
        <p:spPr>
          <a:xfrm>
            <a:off x="1523" y="4939278"/>
            <a:ext cx="1159292" cy="2400657"/>
          </a:xfrm>
          <a:prstGeom prst="rect">
            <a:avLst/>
          </a:prstGeom>
          <a:noFill/>
        </p:spPr>
        <p:txBody>
          <a:bodyPr wrap="none" rtlCol="0">
            <a:spAutoFit/>
          </a:bodyPr>
          <a:lstStyle/>
          <a:p>
            <a:r>
              <a:rPr lang="en-GB" sz="15000" b="1" dirty="0">
                <a:solidFill>
                  <a:srgbClr val="DEDEDE"/>
                </a:solidFill>
              </a:rPr>
              <a:t>1</a:t>
            </a:r>
          </a:p>
        </p:txBody>
      </p:sp>
    </p:spTree>
    <p:extLst>
      <p:ext uri="{BB962C8B-B14F-4D97-AF65-F5344CB8AC3E}">
        <p14:creationId xmlns:p14="http://schemas.microsoft.com/office/powerpoint/2010/main" val="2972798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02"/>
            <a:ext cx="9143999" cy="6860002"/>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idx="1"/>
          </p:nvPr>
        </p:nvSpPr>
        <p:spPr>
          <a:xfrm>
            <a:off x="0" y="814755"/>
            <a:ext cx="9143999" cy="631659"/>
          </a:xfrm>
        </p:spPr>
        <p:txBody>
          <a:bodyPr>
            <a:noAutofit/>
          </a:bodyPr>
          <a:lstStyle/>
          <a:p>
            <a:pPr marL="0" indent="0">
              <a:buNone/>
            </a:pPr>
            <a:r>
              <a:rPr lang="en-GB" sz="3600" dirty="0" smtClean="0">
                <a:solidFill>
                  <a:schemeClr val="tx1">
                    <a:lumMod val="50000"/>
                    <a:lumOff val="50000"/>
                  </a:schemeClr>
                </a:solidFill>
              </a:rPr>
              <a:t>We’ll use python to sharpen the contrast</a:t>
            </a:r>
            <a:endParaRPr lang="en-GB" sz="3600" dirty="0">
              <a:solidFill>
                <a:schemeClr val="tx1">
                  <a:lumMod val="50000"/>
                  <a:lumOff val="50000"/>
                </a:schemeClr>
              </a:solidFill>
            </a:endParaRPr>
          </a:p>
        </p:txBody>
      </p:sp>
      <p:sp>
        <p:nvSpPr>
          <p:cNvPr id="3" name="TextBox 2"/>
          <p:cNvSpPr txBox="1"/>
          <p:nvPr/>
        </p:nvSpPr>
        <p:spPr>
          <a:xfrm>
            <a:off x="33249" y="6370125"/>
            <a:ext cx="6251171" cy="523220"/>
          </a:xfrm>
          <a:prstGeom prst="rect">
            <a:avLst/>
          </a:prstGeom>
          <a:noFill/>
        </p:spPr>
        <p:txBody>
          <a:bodyPr wrap="square" rtlCol="0">
            <a:spAutoFit/>
          </a:bodyPr>
          <a:lstStyle/>
          <a:p>
            <a:r>
              <a:rPr lang="en-GB" sz="2800" dirty="0" smtClean="0">
                <a:solidFill>
                  <a:schemeClr val="tx1">
                    <a:lumMod val="50000"/>
                    <a:lumOff val="50000"/>
                  </a:schemeClr>
                </a:solidFill>
              </a:rPr>
              <a:t>Take a copy of the resources</a:t>
            </a:r>
            <a:endParaRPr lang="en-GB" sz="2800" dirty="0">
              <a:solidFill>
                <a:schemeClr val="tx1">
                  <a:lumMod val="50000"/>
                  <a:lumOff val="50000"/>
                </a:schemeClr>
              </a:solidFill>
            </a:endParaRPr>
          </a:p>
        </p:txBody>
      </p:sp>
      <p:pic>
        <p:nvPicPr>
          <p:cNvPr id="1028" name="Picture 4" descr="8, folder, windows icon | Icon search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9" y="1346043"/>
            <a:ext cx="2409825" cy="256222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0" y="0"/>
            <a:ext cx="7886700" cy="915034"/>
          </a:xfrm>
        </p:spPr>
        <p:txBody>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pic>
        <p:nvPicPr>
          <p:cNvPr id="11" name="Picture 10"/>
          <p:cNvPicPr>
            <a:picLocks noChangeAspect="1"/>
          </p:cNvPicPr>
          <p:nvPr/>
        </p:nvPicPr>
        <p:blipFill rotWithShape="1">
          <a:blip r:embed="rId4"/>
          <a:srcRect l="5789" t="30852" r="78111" b="60739"/>
          <a:stretch/>
        </p:blipFill>
        <p:spPr>
          <a:xfrm>
            <a:off x="2152921" y="1489176"/>
            <a:ext cx="6428418" cy="1887714"/>
          </a:xfrm>
          <a:prstGeom prst="rect">
            <a:avLst/>
          </a:prstGeom>
        </p:spPr>
      </p:pic>
      <p:pic>
        <p:nvPicPr>
          <p:cNvPr id="12" name="Picture 11"/>
          <p:cNvPicPr>
            <a:picLocks noChangeAspect="1"/>
          </p:cNvPicPr>
          <p:nvPr/>
        </p:nvPicPr>
        <p:blipFill rotWithShape="1">
          <a:blip r:embed="rId5"/>
          <a:srcRect l="23422" t="17898" r="66228" b="72329"/>
          <a:stretch/>
        </p:blipFill>
        <p:spPr>
          <a:xfrm>
            <a:off x="4255693" y="3376889"/>
            <a:ext cx="3942409" cy="2092885"/>
          </a:xfrm>
          <a:prstGeom prst="rect">
            <a:avLst/>
          </a:prstGeom>
        </p:spPr>
      </p:pic>
    </p:spTree>
    <p:extLst>
      <p:ext uri="{BB962C8B-B14F-4D97-AF65-F5344CB8AC3E}">
        <p14:creationId xmlns:p14="http://schemas.microsoft.com/office/powerpoint/2010/main" val="3231855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02"/>
            <a:ext cx="9143999" cy="6860002"/>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idx="1"/>
          </p:nvPr>
        </p:nvSpPr>
        <p:spPr>
          <a:xfrm>
            <a:off x="0" y="814755"/>
            <a:ext cx="9143999" cy="631659"/>
          </a:xfrm>
        </p:spPr>
        <p:txBody>
          <a:bodyPr>
            <a:noAutofit/>
          </a:bodyPr>
          <a:lstStyle/>
          <a:p>
            <a:pPr marL="0" indent="0">
              <a:buNone/>
            </a:pPr>
            <a:r>
              <a:rPr lang="en-GB" sz="3600" dirty="0" smtClean="0">
                <a:solidFill>
                  <a:schemeClr val="tx1">
                    <a:lumMod val="50000"/>
                    <a:lumOff val="50000"/>
                  </a:schemeClr>
                </a:solidFill>
              </a:rPr>
              <a:t>We’ll use python to sharpen the contrast</a:t>
            </a:r>
            <a:endParaRPr lang="en-GB" sz="3600" dirty="0">
              <a:solidFill>
                <a:schemeClr val="tx1">
                  <a:lumMod val="50000"/>
                  <a:lumOff val="50000"/>
                </a:schemeClr>
              </a:solidFill>
            </a:endParaRPr>
          </a:p>
        </p:txBody>
      </p:sp>
      <p:sp>
        <p:nvSpPr>
          <p:cNvPr id="3" name="TextBox 2"/>
          <p:cNvSpPr txBox="1"/>
          <p:nvPr/>
        </p:nvSpPr>
        <p:spPr>
          <a:xfrm>
            <a:off x="33249" y="6370125"/>
            <a:ext cx="6251171" cy="523220"/>
          </a:xfrm>
          <a:prstGeom prst="rect">
            <a:avLst/>
          </a:prstGeom>
          <a:noFill/>
        </p:spPr>
        <p:txBody>
          <a:bodyPr wrap="square" rtlCol="0">
            <a:spAutoFit/>
          </a:bodyPr>
          <a:lstStyle/>
          <a:p>
            <a:r>
              <a:rPr lang="en-GB" sz="2800" dirty="0" smtClean="0">
                <a:solidFill>
                  <a:schemeClr val="tx1">
                    <a:lumMod val="50000"/>
                    <a:lumOff val="50000"/>
                  </a:schemeClr>
                </a:solidFill>
              </a:rPr>
              <a:t>Take a copy of the resources</a:t>
            </a:r>
            <a:endParaRPr lang="en-GB" sz="2800" dirty="0">
              <a:solidFill>
                <a:schemeClr val="tx1">
                  <a:lumMod val="50000"/>
                  <a:lumOff val="50000"/>
                </a:schemeClr>
              </a:solidFill>
            </a:endParaRPr>
          </a:p>
        </p:txBody>
      </p:sp>
      <p:sp>
        <p:nvSpPr>
          <p:cNvPr id="10" name="Title 1"/>
          <p:cNvSpPr>
            <a:spLocks noGrp="1"/>
          </p:cNvSpPr>
          <p:nvPr>
            <p:ph type="title"/>
          </p:nvPr>
        </p:nvSpPr>
        <p:spPr>
          <a:xfrm>
            <a:off x="0" y="0"/>
            <a:ext cx="7886700" cy="915034"/>
          </a:xfrm>
        </p:spPr>
        <p:txBody>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pic>
        <p:nvPicPr>
          <p:cNvPr id="13" name="Picture 12"/>
          <p:cNvPicPr>
            <a:picLocks noChangeAspect="1"/>
          </p:cNvPicPr>
          <p:nvPr/>
        </p:nvPicPr>
        <p:blipFill>
          <a:blip r:embed="rId3"/>
          <a:stretch>
            <a:fillRect/>
          </a:stretch>
        </p:blipFill>
        <p:spPr>
          <a:xfrm>
            <a:off x="166641" y="1446414"/>
            <a:ext cx="8129460" cy="4877677"/>
          </a:xfrm>
          <a:prstGeom prst="rect">
            <a:avLst/>
          </a:prstGeom>
        </p:spPr>
      </p:pic>
      <p:pic>
        <p:nvPicPr>
          <p:cNvPr id="14" name="Picture 13"/>
          <p:cNvPicPr>
            <a:picLocks noChangeAspect="1"/>
          </p:cNvPicPr>
          <p:nvPr/>
        </p:nvPicPr>
        <p:blipFill rotWithShape="1">
          <a:blip r:embed="rId4"/>
          <a:srcRect l="35548" t="30943" r="35549" b="31029"/>
          <a:stretch/>
        </p:blipFill>
        <p:spPr>
          <a:xfrm>
            <a:off x="2014796" y="1977794"/>
            <a:ext cx="5682103" cy="4203201"/>
          </a:xfrm>
          <a:prstGeom prst="rect">
            <a:avLst/>
          </a:prstGeom>
          <a:ln>
            <a:solidFill>
              <a:schemeClr val="tx1">
                <a:lumMod val="75000"/>
                <a:lumOff val="25000"/>
              </a:schemeClr>
            </a:solidFill>
          </a:ln>
        </p:spPr>
      </p:pic>
      <p:pic>
        <p:nvPicPr>
          <p:cNvPr id="2" name="Picture 1"/>
          <p:cNvPicPr>
            <a:picLocks noChangeAspect="1"/>
          </p:cNvPicPr>
          <p:nvPr/>
        </p:nvPicPr>
        <p:blipFill>
          <a:blip r:embed="rId5"/>
          <a:stretch>
            <a:fillRect/>
          </a:stretch>
        </p:blipFill>
        <p:spPr>
          <a:xfrm>
            <a:off x="2014796" y="1958964"/>
            <a:ext cx="5682103" cy="4008305"/>
          </a:xfrm>
          <a:prstGeom prst="rect">
            <a:avLst/>
          </a:prstGeom>
        </p:spPr>
      </p:pic>
      <p:pic>
        <p:nvPicPr>
          <p:cNvPr id="15" name="Picture 14"/>
          <p:cNvPicPr>
            <a:picLocks noChangeAspect="1"/>
          </p:cNvPicPr>
          <p:nvPr/>
        </p:nvPicPr>
        <p:blipFill rotWithShape="1">
          <a:blip r:embed="rId6"/>
          <a:srcRect b="36602"/>
          <a:stretch/>
        </p:blipFill>
        <p:spPr>
          <a:xfrm>
            <a:off x="166642" y="1446414"/>
            <a:ext cx="8129462" cy="3092335"/>
          </a:xfrm>
          <a:prstGeom prst="rect">
            <a:avLst/>
          </a:prstGeom>
        </p:spPr>
      </p:pic>
    </p:spTree>
    <p:extLst>
      <p:ext uri="{BB962C8B-B14F-4D97-AF65-F5344CB8AC3E}">
        <p14:creationId xmlns:p14="http://schemas.microsoft.com/office/powerpoint/2010/main" val="1966658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02"/>
            <a:ext cx="9143999" cy="6860002"/>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3"/>
          <a:srcRect t="61557" r="63268"/>
          <a:stretch/>
        </p:blipFill>
        <p:spPr>
          <a:xfrm>
            <a:off x="166642" y="1476385"/>
            <a:ext cx="7720058" cy="4847706"/>
          </a:xfrm>
          <a:prstGeom prst="rect">
            <a:avLst/>
          </a:prstGeom>
        </p:spPr>
      </p:pic>
      <p:sp>
        <p:nvSpPr>
          <p:cNvPr id="6" name="Content Placeholder 5"/>
          <p:cNvSpPr>
            <a:spLocks noGrp="1"/>
          </p:cNvSpPr>
          <p:nvPr>
            <p:ph idx="1"/>
          </p:nvPr>
        </p:nvSpPr>
        <p:spPr>
          <a:xfrm>
            <a:off x="0" y="814755"/>
            <a:ext cx="9143999" cy="631659"/>
          </a:xfrm>
        </p:spPr>
        <p:txBody>
          <a:bodyPr>
            <a:noAutofit/>
          </a:bodyPr>
          <a:lstStyle/>
          <a:p>
            <a:pPr marL="0" indent="0">
              <a:buNone/>
            </a:pPr>
            <a:r>
              <a:rPr lang="en-GB" sz="3600" dirty="0" smtClean="0">
                <a:solidFill>
                  <a:schemeClr val="tx1">
                    <a:lumMod val="50000"/>
                    <a:lumOff val="50000"/>
                  </a:schemeClr>
                </a:solidFill>
              </a:rPr>
              <a:t>We’ll use python to sharpen the contrast</a:t>
            </a:r>
            <a:endParaRPr lang="en-GB" sz="3600" dirty="0">
              <a:solidFill>
                <a:schemeClr val="tx1">
                  <a:lumMod val="50000"/>
                  <a:lumOff val="50000"/>
                </a:schemeClr>
              </a:solidFill>
            </a:endParaRPr>
          </a:p>
        </p:txBody>
      </p:sp>
      <p:sp>
        <p:nvSpPr>
          <p:cNvPr id="3" name="TextBox 2"/>
          <p:cNvSpPr txBox="1"/>
          <p:nvPr/>
        </p:nvSpPr>
        <p:spPr>
          <a:xfrm>
            <a:off x="33249" y="6370125"/>
            <a:ext cx="6251171" cy="523220"/>
          </a:xfrm>
          <a:prstGeom prst="rect">
            <a:avLst/>
          </a:prstGeom>
          <a:noFill/>
        </p:spPr>
        <p:txBody>
          <a:bodyPr wrap="square" rtlCol="0">
            <a:spAutoFit/>
          </a:bodyPr>
          <a:lstStyle/>
          <a:p>
            <a:r>
              <a:rPr lang="en-GB" sz="2800" dirty="0" smtClean="0">
                <a:solidFill>
                  <a:schemeClr val="tx1">
                    <a:lumMod val="50000"/>
                    <a:lumOff val="50000"/>
                  </a:schemeClr>
                </a:solidFill>
              </a:rPr>
              <a:t>Take a copy of the resources</a:t>
            </a:r>
            <a:endParaRPr lang="en-GB" sz="2800" dirty="0">
              <a:solidFill>
                <a:schemeClr val="tx1">
                  <a:lumMod val="50000"/>
                  <a:lumOff val="50000"/>
                </a:schemeClr>
              </a:solidFill>
            </a:endParaRPr>
          </a:p>
        </p:txBody>
      </p:sp>
      <p:sp>
        <p:nvSpPr>
          <p:cNvPr id="10" name="Title 1"/>
          <p:cNvSpPr>
            <a:spLocks noGrp="1"/>
          </p:cNvSpPr>
          <p:nvPr>
            <p:ph type="title"/>
          </p:nvPr>
        </p:nvSpPr>
        <p:spPr>
          <a:xfrm>
            <a:off x="0" y="0"/>
            <a:ext cx="7886700" cy="915034"/>
          </a:xfrm>
        </p:spPr>
        <p:txBody>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spTree>
    <p:extLst>
      <p:ext uri="{BB962C8B-B14F-4D97-AF65-F5344CB8AC3E}">
        <p14:creationId xmlns:p14="http://schemas.microsoft.com/office/powerpoint/2010/main" val="743464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normAutofit fontScale="90000"/>
          </a:bodyPr>
          <a:lstStyle/>
          <a:p>
            <a:r>
              <a:rPr lang="en-GB" dirty="0" smtClean="0">
                <a:solidFill>
                  <a:schemeClr val="bg1">
                    <a:lumMod val="50000"/>
                  </a:schemeClr>
                </a:solidFill>
              </a:rPr>
              <a:t>Possible Pre-processing Techniques</a:t>
            </a:r>
            <a:endParaRPr lang="en-GB" dirty="0">
              <a:solidFill>
                <a:schemeClr val="bg1">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915034"/>
            <a:ext cx="8893193" cy="4704370"/>
          </a:xfrm>
          <a:prstGeom prst="rect">
            <a:avLst/>
          </a:prstGeom>
        </p:spPr>
      </p:pic>
      <p:sp>
        <p:nvSpPr>
          <p:cNvPr id="5" name="Title 1"/>
          <p:cNvSpPr txBox="1">
            <a:spLocks/>
          </p:cNvSpPr>
          <p:nvPr/>
        </p:nvSpPr>
        <p:spPr>
          <a:xfrm>
            <a:off x="0" y="6168044"/>
            <a:ext cx="7946621" cy="689956"/>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err="1" smtClean="0">
                <a:solidFill>
                  <a:schemeClr val="bg1">
                    <a:lumMod val="50000"/>
                  </a:schemeClr>
                </a:solidFill>
              </a:rPr>
              <a:t>Posterizing</a:t>
            </a:r>
            <a:r>
              <a:rPr lang="en-GB" sz="3600" b="0" dirty="0" smtClean="0">
                <a:solidFill>
                  <a:schemeClr val="bg1">
                    <a:lumMod val="50000"/>
                  </a:schemeClr>
                </a:solidFill>
              </a:rPr>
              <a:t>: reducing the range of colours</a:t>
            </a:r>
            <a:endParaRPr lang="en-GB" sz="3600" b="0" dirty="0">
              <a:solidFill>
                <a:schemeClr val="bg1">
                  <a:lumMod val="50000"/>
                </a:schemeClr>
              </a:solidFill>
            </a:endParaRPr>
          </a:p>
        </p:txBody>
      </p:sp>
      <p:pic>
        <p:nvPicPr>
          <p:cNvPr id="4" name="Picture 3"/>
          <p:cNvPicPr>
            <a:picLocks noChangeAspect="1"/>
          </p:cNvPicPr>
          <p:nvPr/>
        </p:nvPicPr>
        <p:blipFill rotWithShape="1">
          <a:blip r:embed="rId4"/>
          <a:srcRect l="1256" t="25277" r="1501" b="2199"/>
          <a:stretch/>
        </p:blipFill>
        <p:spPr>
          <a:xfrm>
            <a:off x="129121" y="915034"/>
            <a:ext cx="8886164" cy="4701792"/>
          </a:xfrm>
          <a:prstGeom prst="rect">
            <a:avLst/>
          </a:prstGeom>
        </p:spPr>
      </p:pic>
      <p:pic>
        <p:nvPicPr>
          <p:cNvPr id="6" name="Picture 5"/>
          <p:cNvPicPr>
            <a:picLocks noChangeAspect="1"/>
          </p:cNvPicPr>
          <p:nvPr/>
        </p:nvPicPr>
        <p:blipFill rotWithShape="1">
          <a:blip r:embed="rId5"/>
          <a:srcRect l="1502" t="25622" r="1502" b="1853"/>
          <a:stretch/>
        </p:blipFill>
        <p:spPr>
          <a:xfrm>
            <a:off x="122092" y="915034"/>
            <a:ext cx="8863668" cy="4701792"/>
          </a:xfrm>
          <a:prstGeom prst="rect">
            <a:avLst/>
          </a:prstGeom>
        </p:spPr>
      </p:pic>
    </p:spTree>
    <p:extLst>
      <p:ext uri="{BB962C8B-B14F-4D97-AF65-F5344CB8AC3E}">
        <p14:creationId xmlns:p14="http://schemas.microsoft.com/office/powerpoint/2010/main" val="658331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6168044"/>
            <a:ext cx="7946621" cy="689956"/>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smtClean="0">
                <a:solidFill>
                  <a:schemeClr val="bg1">
                    <a:lumMod val="50000"/>
                  </a:schemeClr>
                </a:solidFill>
              </a:rPr>
              <a:t>Simple Colour Enhancement</a:t>
            </a:r>
            <a:endParaRPr lang="en-GB" sz="3600" b="0" dirty="0">
              <a:solidFill>
                <a:schemeClr val="bg1">
                  <a:lumMod val="50000"/>
                </a:schemeClr>
              </a:solidFill>
            </a:endParaRPr>
          </a:p>
        </p:txBody>
      </p:sp>
      <p:sp>
        <p:nvSpPr>
          <p:cNvPr id="10" name="Title 1"/>
          <p:cNvSpPr>
            <a:spLocks noGrp="1"/>
          </p:cNvSpPr>
          <p:nvPr>
            <p:ph type="title"/>
          </p:nvPr>
        </p:nvSpPr>
        <p:spPr>
          <a:xfrm>
            <a:off x="0" y="0"/>
            <a:ext cx="7886700" cy="915034"/>
          </a:xfrm>
        </p:spPr>
        <p:txBody>
          <a:bodyPr>
            <a:normAutofit fontScale="90000"/>
          </a:bodyPr>
          <a:lstStyle/>
          <a:p>
            <a:r>
              <a:rPr lang="en-GB" dirty="0" smtClean="0">
                <a:solidFill>
                  <a:schemeClr val="bg1">
                    <a:lumMod val="50000"/>
                  </a:schemeClr>
                </a:solidFill>
              </a:rPr>
              <a:t>Possible Pre-processing Techniques</a:t>
            </a:r>
            <a:endParaRPr lang="en-GB" dirty="0">
              <a:solidFill>
                <a:schemeClr val="bg1">
                  <a:lumMod val="50000"/>
                </a:schemeClr>
              </a:solidFill>
            </a:endParaRPr>
          </a:p>
        </p:txBody>
      </p:sp>
      <p:pic>
        <p:nvPicPr>
          <p:cNvPr id="2" name="Picture 1"/>
          <p:cNvPicPr>
            <a:picLocks noChangeAspect="1"/>
          </p:cNvPicPr>
          <p:nvPr/>
        </p:nvPicPr>
        <p:blipFill rotWithShape="1">
          <a:blip r:embed="rId3"/>
          <a:srcRect t="13257" r="71722" b="32077"/>
          <a:stretch/>
        </p:blipFill>
        <p:spPr>
          <a:xfrm>
            <a:off x="127981" y="764771"/>
            <a:ext cx="5244541" cy="5403273"/>
          </a:xfrm>
          <a:prstGeom prst="rect">
            <a:avLst/>
          </a:prstGeom>
        </p:spPr>
      </p:pic>
      <p:sp>
        <p:nvSpPr>
          <p:cNvPr id="4" name="TextBox 3"/>
          <p:cNvSpPr txBox="1"/>
          <p:nvPr/>
        </p:nvSpPr>
        <p:spPr>
          <a:xfrm>
            <a:off x="5807850" y="2110882"/>
            <a:ext cx="3189848" cy="954107"/>
          </a:xfrm>
          <a:prstGeom prst="rect">
            <a:avLst/>
          </a:prstGeom>
          <a:noFill/>
        </p:spPr>
        <p:txBody>
          <a:bodyPr wrap="none" rtlCol="0">
            <a:spAutoFit/>
          </a:bodyPr>
          <a:lstStyle/>
          <a:p>
            <a:r>
              <a:rPr lang="en-GB" sz="2800" dirty="0" smtClean="0">
                <a:solidFill>
                  <a:srgbClr val="C00000"/>
                </a:solidFill>
              </a:rPr>
              <a:t>Get RGB values</a:t>
            </a:r>
          </a:p>
          <a:p>
            <a:r>
              <a:rPr lang="en-GB" sz="2800" dirty="0" smtClean="0">
                <a:solidFill>
                  <a:srgbClr val="C00000"/>
                </a:solidFill>
              </a:rPr>
              <a:t>Find which is biggest</a:t>
            </a:r>
            <a:endParaRPr lang="en-GB" sz="2800" dirty="0">
              <a:solidFill>
                <a:srgbClr val="C00000"/>
              </a:solidFill>
            </a:endParaRPr>
          </a:p>
        </p:txBody>
      </p:sp>
      <p:sp>
        <p:nvSpPr>
          <p:cNvPr id="9" name="TextBox 8"/>
          <p:cNvSpPr txBox="1"/>
          <p:nvPr/>
        </p:nvSpPr>
        <p:spPr>
          <a:xfrm>
            <a:off x="5807850" y="3985884"/>
            <a:ext cx="2516586" cy="523220"/>
          </a:xfrm>
          <a:prstGeom prst="rect">
            <a:avLst/>
          </a:prstGeom>
          <a:noFill/>
        </p:spPr>
        <p:txBody>
          <a:bodyPr wrap="none" rtlCol="0">
            <a:spAutoFit/>
          </a:bodyPr>
          <a:lstStyle/>
          <a:p>
            <a:r>
              <a:rPr lang="en-GB" sz="2800" dirty="0" smtClean="0">
                <a:solidFill>
                  <a:srgbClr val="C00000"/>
                </a:solidFill>
              </a:rPr>
              <a:t>Double its value</a:t>
            </a:r>
          </a:p>
        </p:txBody>
      </p:sp>
      <p:sp>
        <p:nvSpPr>
          <p:cNvPr id="11" name="TextBox 10"/>
          <p:cNvSpPr txBox="1"/>
          <p:nvPr/>
        </p:nvSpPr>
        <p:spPr>
          <a:xfrm>
            <a:off x="5799604" y="4989861"/>
            <a:ext cx="3396635" cy="954107"/>
          </a:xfrm>
          <a:prstGeom prst="rect">
            <a:avLst/>
          </a:prstGeom>
          <a:noFill/>
        </p:spPr>
        <p:txBody>
          <a:bodyPr wrap="none" rtlCol="0">
            <a:spAutoFit/>
          </a:bodyPr>
          <a:lstStyle/>
          <a:p>
            <a:r>
              <a:rPr lang="en-GB" sz="2800" dirty="0" smtClean="0">
                <a:solidFill>
                  <a:srgbClr val="C00000"/>
                </a:solidFill>
              </a:rPr>
              <a:t>Change value for</a:t>
            </a:r>
          </a:p>
          <a:p>
            <a:r>
              <a:rPr lang="en-GB" sz="2800" dirty="0" smtClean="0">
                <a:solidFill>
                  <a:srgbClr val="C00000"/>
                </a:solidFill>
              </a:rPr>
              <a:t>largest colour channel</a:t>
            </a:r>
          </a:p>
        </p:txBody>
      </p:sp>
      <p:sp>
        <p:nvSpPr>
          <p:cNvPr id="12" name="TextBox 11"/>
          <p:cNvSpPr txBox="1"/>
          <p:nvPr/>
        </p:nvSpPr>
        <p:spPr>
          <a:xfrm>
            <a:off x="5799604" y="893581"/>
            <a:ext cx="3344185" cy="523220"/>
          </a:xfrm>
          <a:prstGeom prst="rect">
            <a:avLst/>
          </a:prstGeom>
          <a:noFill/>
        </p:spPr>
        <p:txBody>
          <a:bodyPr wrap="none" rtlCol="0">
            <a:spAutoFit/>
          </a:bodyPr>
          <a:lstStyle/>
          <a:p>
            <a:r>
              <a:rPr lang="en-GB" sz="2800" dirty="0" smtClean="0">
                <a:solidFill>
                  <a:srgbClr val="C00000"/>
                </a:solidFill>
              </a:rPr>
              <a:t>For each pixel in turn:</a:t>
            </a:r>
          </a:p>
        </p:txBody>
      </p:sp>
      <p:sp>
        <p:nvSpPr>
          <p:cNvPr id="6" name="Right Brace 5"/>
          <p:cNvSpPr/>
          <p:nvPr/>
        </p:nvSpPr>
        <p:spPr>
          <a:xfrm>
            <a:off x="5336765" y="1300426"/>
            <a:ext cx="199506" cy="2569083"/>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Right Brace 12"/>
          <p:cNvSpPr/>
          <p:nvPr/>
        </p:nvSpPr>
        <p:spPr>
          <a:xfrm>
            <a:off x="5336765" y="4758516"/>
            <a:ext cx="199506" cy="1376275"/>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Rectangle 13"/>
          <p:cNvSpPr/>
          <p:nvPr/>
        </p:nvSpPr>
        <p:spPr>
          <a:xfrm>
            <a:off x="1075739" y="3985884"/>
            <a:ext cx="7900418" cy="65261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GB" sz="2800" dirty="0" smtClean="0">
                <a:solidFill>
                  <a:srgbClr val="C00000"/>
                </a:solidFill>
              </a:rPr>
              <a:t>Experiment with this</a:t>
            </a:r>
            <a:endParaRPr lang="en-GB" sz="2800" dirty="0">
              <a:solidFill>
                <a:srgbClr val="C00000"/>
              </a:solidFill>
            </a:endParaRPr>
          </a:p>
        </p:txBody>
      </p:sp>
    </p:spTree>
    <p:extLst>
      <p:ext uri="{BB962C8B-B14F-4D97-AF65-F5344CB8AC3E}">
        <p14:creationId xmlns:p14="http://schemas.microsoft.com/office/powerpoint/2010/main" val="88499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11" grpId="0"/>
      <p:bldP spid="12" grpId="0"/>
      <p:bldP spid="6"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915034"/>
            <a:ext cx="8893193" cy="4704370"/>
          </a:xfrm>
          <a:prstGeom prst="rect">
            <a:avLst/>
          </a:prstGeom>
        </p:spPr>
      </p:pic>
      <p:sp>
        <p:nvSpPr>
          <p:cNvPr id="5" name="Title 1"/>
          <p:cNvSpPr txBox="1">
            <a:spLocks/>
          </p:cNvSpPr>
          <p:nvPr/>
        </p:nvSpPr>
        <p:spPr>
          <a:xfrm>
            <a:off x="0" y="6168044"/>
            <a:ext cx="7946621" cy="689956"/>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smtClean="0">
                <a:solidFill>
                  <a:schemeClr val="bg1">
                    <a:lumMod val="50000"/>
                  </a:schemeClr>
                </a:solidFill>
              </a:rPr>
              <a:t>Simple Colour Enhancement</a:t>
            </a:r>
            <a:endParaRPr lang="en-GB" sz="3600" b="0" dirty="0">
              <a:solidFill>
                <a:schemeClr val="bg1">
                  <a:lumMod val="50000"/>
                </a:schemeClr>
              </a:solidFill>
            </a:endParaRPr>
          </a:p>
        </p:txBody>
      </p:sp>
      <p:pic>
        <p:nvPicPr>
          <p:cNvPr id="7" name="Picture 6"/>
          <p:cNvPicPr>
            <a:picLocks noChangeAspect="1"/>
          </p:cNvPicPr>
          <p:nvPr/>
        </p:nvPicPr>
        <p:blipFill rotWithShape="1">
          <a:blip r:embed="rId4"/>
          <a:srcRect l="1010" t="25276" r="1501" b="1852"/>
          <a:stretch/>
        </p:blipFill>
        <p:spPr>
          <a:xfrm>
            <a:off x="122092" y="939229"/>
            <a:ext cx="8908661" cy="4724290"/>
          </a:xfrm>
          <a:prstGeom prst="rect">
            <a:avLst/>
          </a:prstGeom>
        </p:spPr>
      </p:pic>
      <p:pic>
        <p:nvPicPr>
          <p:cNvPr id="8" name="Picture 7"/>
          <p:cNvPicPr>
            <a:picLocks noChangeAspect="1"/>
          </p:cNvPicPr>
          <p:nvPr/>
        </p:nvPicPr>
        <p:blipFill rotWithShape="1">
          <a:blip r:embed="rId5"/>
          <a:srcRect l="1010" t="25277" r="1501" b="2199"/>
          <a:stretch/>
        </p:blipFill>
        <p:spPr>
          <a:xfrm>
            <a:off x="122093" y="939229"/>
            <a:ext cx="8908660" cy="4701792"/>
          </a:xfrm>
          <a:prstGeom prst="rect">
            <a:avLst/>
          </a:prstGeom>
        </p:spPr>
      </p:pic>
      <p:sp>
        <p:nvSpPr>
          <p:cNvPr id="10" name="Title 1"/>
          <p:cNvSpPr>
            <a:spLocks noGrp="1"/>
          </p:cNvSpPr>
          <p:nvPr>
            <p:ph type="title"/>
          </p:nvPr>
        </p:nvSpPr>
        <p:spPr>
          <a:xfrm>
            <a:off x="0" y="0"/>
            <a:ext cx="7886700" cy="915034"/>
          </a:xfrm>
        </p:spPr>
        <p:txBody>
          <a:bodyPr>
            <a:normAutofit fontScale="90000"/>
          </a:bodyPr>
          <a:lstStyle/>
          <a:p>
            <a:r>
              <a:rPr lang="en-GB" dirty="0" smtClean="0">
                <a:solidFill>
                  <a:schemeClr val="bg1">
                    <a:lumMod val="50000"/>
                  </a:schemeClr>
                </a:solidFill>
              </a:rPr>
              <a:t>Possible Pre-processing Techniques</a:t>
            </a:r>
            <a:endParaRPr lang="en-GB" dirty="0">
              <a:solidFill>
                <a:schemeClr val="bg1">
                  <a:lumMod val="50000"/>
                </a:schemeClr>
              </a:solidFill>
            </a:endParaRPr>
          </a:p>
        </p:txBody>
      </p:sp>
    </p:spTree>
    <p:extLst>
      <p:ext uri="{BB962C8B-B14F-4D97-AF65-F5344CB8AC3E}">
        <p14:creationId xmlns:p14="http://schemas.microsoft.com/office/powerpoint/2010/main" val="3616587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915034"/>
            <a:ext cx="8924621" cy="4720995"/>
          </a:xfrm>
          <a:prstGeom prst="rect">
            <a:avLst/>
          </a:prstGeom>
        </p:spPr>
      </p:pic>
      <p:sp>
        <p:nvSpPr>
          <p:cNvPr id="5" name="Title 1"/>
          <p:cNvSpPr txBox="1">
            <a:spLocks/>
          </p:cNvSpPr>
          <p:nvPr/>
        </p:nvSpPr>
        <p:spPr>
          <a:xfrm>
            <a:off x="0" y="6168044"/>
            <a:ext cx="7946621" cy="689956"/>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smtClean="0">
                <a:solidFill>
                  <a:schemeClr val="bg1">
                    <a:lumMod val="50000"/>
                  </a:schemeClr>
                </a:solidFill>
              </a:rPr>
              <a:t>Better Colour Enhancement</a:t>
            </a:r>
            <a:endParaRPr lang="en-GB" sz="3600" b="0" dirty="0">
              <a:solidFill>
                <a:schemeClr val="bg1">
                  <a:lumMod val="50000"/>
                </a:schemeClr>
              </a:solidFill>
            </a:endParaRPr>
          </a:p>
        </p:txBody>
      </p:sp>
      <p:pic>
        <p:nvPicPr>
          <p:cNvPr id="9" name="Picture 8"/>
          <p:cNvPicPr>
            <a:picLocks noChangeAspect="1"/>
          </p:cNvPicPr>
          <p:nvPr/>
        </p:nvPicPr>
        <p:blipFill rotWithShape="1">
          <a:blip r:embed="rId4"/>
          <a:srcRect l="1010" t="25276" r="1501" b="1852"/>
          <a:stretch/>
        </p:blipFill>
        <p:spPr>
          <a:xfrm>
            <a:off x="122092" y="915034"/>
            <a:ext cx="8940143" cy="4740985"/>
          </a:xfrm>
          <a:prstGeom prst="rect">
            <a:avLst/>
          </a:prstGeom>
        </p:spPr>
      </p:pic>
      <p:pic>
        <p:nvPicPr>
          <p:cNvPr id="4" name="Picture 3"/>
          <p:cNvPicPr>
            <a:picLocks noChangeAspect="1"/>
          </p:cNvPicPr>
          <p:nvPr/>
        </p:nvPicPr>
        <p:blipFill rotWithShape="1">
          <a:blip r:embed="rId5"/>
          <a:srcRect l="1010" t="25276" r="1501" b="1852"/>
          <a:stretch/>
        </p:blipFill>
        <p:spPr>
          <a:xfrm>
            <a:off x="122092" y="915034"/>
            <a:ext cx="8940143" cy="4740985"/>
          </a:xfrm>
          <a:prstGeom prst="rect">
            <a:avLst/>
          </a:prstGeom>
        </p:spPr>
      </p:pic>
      <p:pic>
        <p:nvPicPr>
          <p:cNvPr id="10" name="Picture 9"/>
          <p:cNvPicPr>
            <a:picLocks noChangeAspect="1"/>
          </p:cNvPicPr>
          <p:nvPr/>
        </p:nvPicPr>
        <p:blipFill rotWithShape="1">
          <a:blip r:embed="rId6"/>
          <a:srcRect l="6812" t="77512" r="34793" b="17213"/>
          <a:stretch/>
        </p:blipFill>
        <p:spPr>
          <a:xfrm>
            <a:off x="122092" y="5702534"/>
            <a:ext cx="8924621" cy="429632"/>
          </a:xfrm>
          <a:prstGeom prst="rect">
            <a:avLst/>
          </a:prstGeom>
        </p:spPr>
      </p:pic>
      <p:sp>
        <p:nvSpPr>
          <p:cNvPr id="11" name="TextBox 10"/>
          <p:cNvSpPr txBox="1"/>
          <p:nvPr/>
        </p:nvSpPr>
        <p:spPr>
          <a:xfrm>
            <a:off x="6064594" y="6217919"/>
            <a:ext cx="2914516" cy="523220"/>
          </a:xfrm>
          <a:prstGeom prst="rect">
            <a:avLst/>
          </a:prstGeom>
          <a:noFill/>
          <a:ln w="76200">
            <a:solidFill>
              <a:srgbClr val="C00000"/>
            </a:solidFill>
          </a:ln>
        </p:spPr>
        <p:txBody>
          <a:bodyPr wrap="none" rtlCol="0">
            <a:spAutoFit/>
          </a:bodyPr>
          <a:lstStyle/>
          <a:p>
            <a:r>
              <a:rPr lang="en-GB" sz="2800" dirty="0" smtClean="0">
                <a:solidFill>
                  <a:srgbClr val="C00000"/>
                </a:solidFill>
              </a:rPr>
              <a:t>Change OR to AND</a:t>
            </a:r>
          </a:p>
        </p:txBody>
      </p:sp>
      <p:sp>
        <p:nvSpPr>
          <p:cNvPr id="12" name="Freeform 11"/>
          <p:cNvSpPr/>
          <p:nvPr/>
        </p:nvSpPr>
        <p:spPr>
          <a:xfrm>
            <a:off x="3155565" y="5885410"/>
            <a:ext cx="2909027" cy="349134"/>
          </a:xfrm>
          <a:custGeom>
            <a:avLst/>
            <a:gdLst>
              <a:gd name="connsiteX0" fmla="*/ 2962603 w 2962603"/>
              <a:gd name="connsiteY0" fmla="*/ 432262 h 432262"/>
              <a:gd name="connsiteX1" fmla="*/ 2330836 w 2962603"/>
              <a:gd name="connsiteY1" fmla="*/ 266007 h 432262"/>
              <a:gd name="connsiteX2" fmla="*/ 335781 w 2962603"/>
              <a:gd name="connsiteY2" fmla="*/ 249382 h 432262"/>
              <a:gd name="connsiteX3" fmla="*/ 19898 w 2962603"/>
              <a:gd name="connsiteY3" fmla="*/ 0 h 432262"/>
            </a:gdLst>
            <a:ahLst/>
            <a:cxnLst>
              <a:cxn ang="0">
                <a:pos x="connsiteX0" y="connsiteY0"/>
              </a:cxn>
              <a:cxn ang="0">
                <a:pos x="connsiteX1" y="connsiteY1"/>
              </a:cxn>
              <a:cxn ang="0">
                <a:pos x="connsiteX2" y="connsiteY2"/>
              </a:cxn>
              <a:cxn ang="0">
                <a:pos x="connsiteX3" y="connsiteY3"/>
              </a:cxn>
            </a:cxnLst>
            <a:rect l="l" t="t" r="r" b="b"/>
            <a:pathLst>
              <a:path w="2962603" h="432262">
                <a:moveTo>
                  <a:pt x="2962603" y="432262"/>
                </a:moveTo>
                <a:cubicBezTo>
                  <a:pt x="2865621" y="364374"/>
                  <a:pt x="2768640" y="296487"/>
                  <a:pt x="2330836" y="266007"/>
                </a:cubicBezTo>
                <a:cubicBezTo>
                  <a:pt x="1893032" y="235527"/>
                  <a:pt x="720937" y="293716"/>
                  <a:pt x="335781" y="249382"/>
                </a:cubicBezTo>
                <a:cubicBezTo>
                  <a:pt x="-49375" y="205047"/>
                  <a:pt x="-14739" y="102523"/>
                  <a:pt x="19898"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flipV="1">
            <a:off x="6064594" y="5850850"/>
            <a:ext cx="0" cy="38369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9333" y="6212489"/>
            <a:ext cx="3781741" cy="523220"/>
          </a:xfrm>
          <a:prstGeom prst="rect">
            <a:avLst/>
          </a:prstGeom>
          <a:noFill/>
          <a:ln w="76200">
            <a:solidFill>
              <a:srgbClr val="C00000"/>
            </a:solidFill>
          </a:ln>
        </p:spPr>
        <p:txBody>
          <a:bodyPr wrap="none" rtlCol="0">
            <a:spAutoFit/>
          </a:bodyPr>
          <a:lstStyle/>
          <a:p>
            <a:r>
              <a:rPr lang="en-GB" sz="2800" dirty="0" err="1" smtClean="0">
                <a:solidFill>
                  <a:srgbClr val="C00000"/>
                </a:solidFill>
              </a:rPr>
              <a:t>Experient</a:t>
            </a:r>
            <a:r>
              <a:rPr lang="en-GB" sz="2800" dirty="0" smtClean="0">
                <a:solidFill>
                  <a:srgbClr val="C00000"/>
                </a:solidFill>
              </a:rPr>
              <a:t> with threshold</a:t>
            </a:r>
          </a:p>
        </p:txBody>
      </p:sp>
      <p:cxnSp>
        <p:nvCxnSpPr>
          <p:cNvPr id="18" name="Straight Arrow Connector 17"/>
          <p:cNvCxnSpPr/>
          <p:nvPr/>
        </p:nvCxnSpPr>
        <p:spPr>
          <a:xfrm flipV="1">
            <a:off x="2958404" y="5853625"/>
            <a:ext cx="0" cy="38369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0" y="0"/>
            <a:ext cx="7886700" cy="915034"/>
          </a:xfrm>
        </p:spPr>
        <p:txBody>
          <a:bodyPr>
            <a:normAutofit fontScale="90000"/>
          </a:bodyPr>
          <a:lstStyle/>
          <a:p>
            <a:r>
              <a:rPr lang="en-GB" dirty="0" smtClean="0">
                <a:solidFill>
                  <a:schemeClr val="bg1">
                    <a:lumMod val="50000"/>
                  </a:schemeClr>
                </a:solidFill>
              </a:rPr>
              <a:t>Possible Pre-processing Techniques</a:t>
            </a:r>
            <a:endParaRPr lang="en-GB" dirty="0">
              <a:solidFill>
                <a:schemeClr val="bg1">
                  <a:lumMod val="50000"/>
                </a:schemeClr>
              </a:solidFill>
            </a:endParaRPr>
          </a:p>
        </p:txBody>
      </p:sp>
    </p:spTree>
    <p:extLst>
      <p:ext uri="{BB962C8B-B14F-4D97-AF65-F5344CB8AC3E}">
        <p14:creationId xmlns:p14="http://schemas.microsoft.com/office/powerpoint/2010/main" val="3178078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xit" presetSubtype="0" fill="hold" grpId="0"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6168044"/>
            <a:ext cx="7946621" cy="689956"/>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smtClean="0">
                <a:solidFill>
                  <a:schemeClr val="bg1">
                    <a:lumMod val="50000"/>
                  </a:schemeClr>
                </a:solidFill>
              </a:rPr>
              <a:t>Enhance Grey</a:t>
            </a:r>
            <a:endParaRPr lang="en-GB" sz="3600" b="0" dirty="0">
              <a:solidFill>
                <a:schemeClr val="bg1">
                  <a:lumMod val="50000"/>
                </a:schemeClr>
              </a:solidFill>
            </a:endParaRPr>
          </a:p>
        </p:txBody>
      </p:sp>
      <p:sp>
        <p:nvSpPr>
          <p:cNvPr id="10" name="Title 1"/>
          <p:cNvSpPr>
            <a:spLocks noGrp="1"/>
          </p:cNvSpPr>
          <p:nvPr>
            <p:ph type="title"/>
          </p:nvPr>
        </p:nvSpPr>
        <p:spPr>
          <a:xfrm>
            <a:off x="0" y="0"/>
            <a:ext cx="7886700" cy="915034"/>
          </a:xfrm>
        </p:spPr>
        <p:txBody>
          <a:bodyPr>
            <a:normAutofit fontScale="90000"/>
          </a:bodyPr>
          <a:lstStyle/>
          <a:p>
            <a:r>
              <a:rPr lang="en-GB" dirty="0" smtClean="0">
                <a:solidFill>
                  <a:schemeClr val="bg1">
                    <a:lumMod val="50000"/>
                  </a:schemeClr>
                </a:solidFill>
              </a:rPr>
              <a:t>Possible Pre-processing Techniques</a:t>
            </a:r>
            <a:endParaRPr lang="en-GB" dirty="0">
              <a:solidFill>
                <a:schemeClr val="bg1">
                  <a:lumMod val="50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748784"/>
            <a:ext cx="8924621" cy="4720995"/>
          </a:xfrm>
          <a:prstGeom prst="rect">
            <a:avLst/>
          </a:prstGeom>
        </p:spPr>
      </p:pic>
      <p:sp>
        <p:nvSpPr>
          <p:cNvPr id="9" name="Down Arrow 8"/>
          <p:cNvSpPr/>
          <p:nvPr/>
        </p:nvSpPr>
        <p:spPr>
          <a:xfrm flipV="1">
            <a:off x="6389923" y="3109280"/>
            <a:ext cx="1143000" cy="2763981"/>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flipV="1">
            <a:off x="975681" y="1613297"/>
            <a:ext cx="1143000" cy="4259963"/>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771023" y="5374896"/>
            <a:ext cx="5007525" cy="646331"/>
          </a:xfrm>
          <a:prstGeom prst="rect">
            <a:avLst/>
          </a:prstGeom>
          <a:noFill/>
        </p:spPr>
        <p:txBody>
          <a:bodyPr wrap="none" rtlCol="0">
            <a:spAutoFit/>
          </a:bodyPr>
          <a:lstStyle/>
          <a:p>
            <a:r>
              <a:rPr lang="en-GB" sz="3600" dirty="0" smtClean="0">
                <a:solidFill>
                  <a:srgbClr val="C00000"/>
                </a:solidFill>
              </a:rPr>
              <a:t>Water: river and reservoir</a:t>
            </a:r>
            <a:endParaRPr lang="en-GB" sz="3600" dirty="0">
              <a:solidFill>
                <a:srgbClr val="C00000"/>
              </a:solidFill>
            </a:endParaRPr>
          </a:p>
        </p:txBody>
      </p:sp>
    </p:spTree>
    <p:extLst>
      <p:ext uri="{BB962C8B-B14F-4D97-AF65-F5344CB8AC3E}">
        <p14:creationId xmlns:p14="http://schemas.microsoft.com/office/powerpoint/2010/main" val="2145043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006" t="19970" r="11155" b="60156"/>
          <a:stretch/>
        </p:blipFill>
        <p:spPr>
          <a:xfrm>
            <a:off x="1" y="1"/>
            <a:ext cx="9157974" cy="123028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4855"/>
          <a:stretch/>
        </p:blipFill>
        <p:spPr>
          <a:xfrm>
            <a:off x="0" y="1246910"/>
            <a:ext cx="9144000" cy="5611090"/>
          </a:xfrm>
          <a:prstGeom prst="rect">
            <a:avLst/>
          </a:prstGeom>
        </p:spPr>
      </p:pic>
    </p:spTree>
    <p:extLst>
      <p:ext uri="{BB962C8B-B14F-4D97-AF65-F5344CB8AC3E}">
        <p14:creationId xmlns:p14="http://schemas.microsoft.com/office/powerpoint/2010/main" val="1309870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6168044"/>
            <a:ext cx="7946621" cy="689956"/>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smtClean="0">
                <a:solidFill>
                  <a:schemeClr val="bg1">
                    <a:lumMod val="50000"/>
                  </a:schemeClr>
                </a:solidFill>
              </a:rPr>
              <a:t>Enhance Grey</a:t>
            </a:r>
            <a:endParaRPr lang="en-GB" sz="3600" b="0" dirty="0">
              <a:solidFill>
                <a:schemeClr val="bg1">
                  <a:lumMod val="50000"/>
                </a:schemeClr>
              </a:solidFill>
            </a:endParaRPr>
          </a:p>
        </p:txBody>
      </p:sp>
      <p:sp>
        <p:nvSpPr>
          <p:cNvPr id="10" name="Title 1"/>
          <p:cNvSpPr>
            <a:spLocks noGrp="1"/>
          </p:cNvSpPr>
          <p:nvPr>
            <p:ph type="title"/>
          </p:nvPr>
        </p:nvSpPr>
        <p:spPr>
          <a:xfrm>
            <a:off x="0" y="0"/>
            <a:ext cx="7886700" cy="915034"/>
          </a:xfrm>
        </p:spPr>
        <p:txBody>
          <a:bodyPr>
            <a:normAutofit fontScale="90000"/>
          </a:bodyPr>
          <a:lstStyle/>
          <a:p>
            <a:r>
              <a:rPr lang="en-GB" dirty="0" smtClean="0">
                <a:solidFill>
                  <a:schemeClr val="bg1">
                    <a:lumMod val="50000"/>
                  </a:schemeClr>
                </a:solidFill>
              </a:rPr>
              <a:t>Possible Pre-processing Techniques</a:t>
            </a:r>
            <a:endParaRPr lang="en-GB" dirty="0">
              <a:solidFill>
                <a:schemeClr val="bg1">
                  <a:lumMod val="50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748784"/>
            <a:ext cx="8924621" cy="4720995"/>
          </a:xfrm>
          <a:prstGeom prst="rect">
            <a:avLst/>
          </a:prstGeom>
        </p:spPr>
      </p:pic>
      <p:sp>
        <p:nvSpPr>
          <p:cNvPr id="9" name="Down Arrow 8"/>
          <p:cNvSpPr/>
          <p:nvPr/>
        </p:nvSpPr>
        <p:spPr>
          <a:xfrm flipV="1">
            <a:off x="6389923" y="3408217"/>
            <a:ext cx="1143000" cy="2465043"/>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flipV="1">
            <a:off x="1407933" y="4688377"/>
            <a:ext cx="1143000" cy="1184881"/>
          </a:xfrm>
          <a:prstGeom prst="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8736" y="5374896"/>
            <a:ext cx="1704313" cy="646331"/>
          </a:xfrm>
          <a:prstGeom prst="rect">
            <a:avLst/>
          </a:prstGeom>
          <a:noFill/>
        </p:spPr>
        <p:txBody>
          <a:bodyPr wrap="none" rtlCol="0">
            <a:spAutoFit/>
          </a:bodyPr>
          <a:lstStyle/>
          <a:p>
            <a:r>
              <a:rPr lang="en-GB" sz="3600" dirty="0">
                <a:solidFill>
                  <a:srgbClr val="C00000"/>
                </a:solidFill>
              </a:rPr>
              <a:t>H</a:t>
            </a:r>
            <a:r>
              <a:rPr lang="en-GB" sz="3600" dirty="0" smtClean="0">
                <a:solidFill>
                  <a:srgbClr val="C00000"/>
                </a:solidFill>
              </a:rPr>
              <a:t>ousing</a:t>
            </a:r>
            <a:endParaRPr lang="en-GB" sz="3600" dirty="0">
              <a:solidFill>
                <a:srgbClr val="C00000"/>
              </a:solidFill>
            </a:endParaRPr>
          </a:p>
        </p:txBody>
      </p:sp>
      <p:sp>
        <p:nvSpPr>
          <p:cNvPr id="13" name="TextBox 12"/>
          <p:cNvSpPr txBox="1"/>
          <p:nvPr/>
        </p:nvSpPr>
        <p:spPr>
          <a:xfrm>
            <a:off x="3969253" y="5374896"/>
            <a:ext cx="2742226" cy="646331"/>
          </a:xfrm>
          <a:prstGeom prst="rect">
            <a:avLst/>
          </a:prstGeom>
          <a:noFill/>
        </p:spPr>
        <p:txBody>
          <a:bodyPr wrap="none" rtlCol="0">
            <a:spAutoFit/>
          </a:bodyPr>
          <a:lstStyle/>
          <a:p>
            <a:r>
              <a:rPr lang="en-GB" sz="3600" dirty="0" smtClean="0">
                <a:solidFill>
                  <a:srgbClr val="C00000"/>
                </a:solidFill>
              </a:rPr>
              <a:t>Light Industry</a:t>
            </a:r>
            <a:endParaRPr lang="en-GB" sz="3600" dirty="0">
              <a:solidFill>
                <a:srgbClr val="C00000"/>
              </a:solidFill>
            </a:endParaRPr>
          </a:p>
        </p:txBody>
      </p:sp>
      <p:pic>
        <p:nvPicPr>
          <p:cNvPr id="2" name="Picture 1"/>
          <p:cNvPicPr>
            <a:picLocks noChangeAspect="1"/>
          </p:cNvPicPr>
          <p:nvPr/>
        </p:nvPicPr>
        <p:blipFill rotWithShape="1">
          <a:blip r:embed="rId4"/>
          <a:srcRect l="4766" t="57612" r="50247" b="17309"/>
          <a:stretch/>
        </p:blipFill>
        <p:spPr>
          <a:xfrm>
            <a:off x="122091" y="740149"/>
            <a:ext cx="8924622" cy="2651444"/>
          </a:xfrm>
          <a:prstGeom prst="rect">
            <a:avLst/>
          </a:prstGeom>
        </p:spPr>
      </p:pic>
      <p:sp>
        <p:nvSpPr>
          <p:cNvPr id="3" name="Rectangle 2"/>
          <p:cNvSpPr/>
          <p:nvPr/>
        </p:nvSpPr>
        <p:spPr>
          <a:xfrm>
            <a:off x="731520" y="2211186"/>
            <a:ext cx="5979959" cy="98090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9293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2" y="915034"/>
            <a:ext cx="8905529" cy="4710896"/>
          </a:xfrm>
          <a:prstGeom prst="rect">
            <a:avLst/>
          </a:prstGeom>
        </p:spPr>
      </p:pic>
      <p:sp>
        <p:nvSpPr>
          <p:cNvPr id="5" name="Title 1"/>
          <p:cNvSpPr txBox="1">
            <a:spLocks/>
          </p:cNvSpPr>
          <p:nvPr/>
        </p:nvSpPr>
        <p:spPr>
          <a:xfrm>
            <a:off x="0" y="6168044"/>
            <a:ext cx="7946621" cy="689956"/>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3600" b="0" dirty="0" smtClean="0">
                <a:solidFill>
                  <a:schemeClr val="bg1">
                    <a:lumMod val="50000"/>
                  </a:schemeClr>
                </a:solidFill>
              </a:rPr>
              <a:t>Enhance Grey</a:t>
            </a:r>
            <a:endParaRPr lang="en-GB" sz="3600" b="0" dirty="0">
              <a:solidFill>
                <a:schemeClr val="bg1">
                  <a:lumMod val="50000"/>
                </a:schemeClr>
              </a:solidFill>
            </a:endParaRPr>
          </a:p>
        </p:txBody>
      </p:sp>
      <p:pic>
        <p:nvPicPr>
          <p:cNvPr id="6" name="Picture 5"/>
          <p:cNvPicPr>
            <a:picLocks noChangeAspect="1"/>
          </p:cNvPicPr>
          <p:nvPr/>
        </p:nvPicPr>
        <p:blipFill rotWithShape="1">
          <a:blip r:embed="rId4"/>
          <a:srcRect l="1010" t="25277" r="1501" b="2199"/>
          <a:stretch/>
        </p:blipFill>
        <p:spPr>
          <a:xfrm>
            <a:off x="106603" y="915034"/>
            <a:ext cx="8921018" cy="4708314"/>
          </a:xfrm>
          <a:prstGeom prst="rect">
            <a:avLst/>
          </a:prstGeom>
        </p:spPr>
      </p:pic>
      <p:pic>
        <p:nvPicPr>
          <p:cNvPr id="7" name="Picture 6"/>
          <p:cNvPicPr>
            <a:picLocks noChangeAspect="1"/>
          </p:cNvPicPr>
          <p:nvPr/>
        </p:nvPicPr>
        <p:blipFill rotWithShape="1">
          <a:blip r:embed="rId5"/>
          <a:srcRect l="1501" t="25276" r="1747" b="1852"/>
          <a:stretch/>
        </p:blipFill>
        <p:spPr>
          <a:xfrm>
            <a:off x="139853" y="915034"/>
            <a:ext cx="8853435" cy="4730843"/>
          </a:xfrm>
          <a:prstGeom prst="rect">
            <a:avLst/>
          </a:prstGeom>
        </p:spPr>
      </p:pic>
      <p:sp>
        <p:nvSpPr>
          <p:cNvPr id="10" name="Title 1"/>
          <p:cNvSpPr>
            <a:spLocks noGrp="1"/>
          </p:cNvSpPr>
          <p:nvPr>
            <p:ph type="title"/>
          </p:nvPr>
        </p:nvSpPr>
        <p:spPr>
          <a:xfrm>
            <a:off x="0" y="0"/>
            <a:ext cx="7886700" cy="915034"/>
          </a:xfrm>
        </p:spPr>
        <p:txBody>
          <a:bodyPr>
            <a:normAutofit fontScale="90000"/>
          </a:bodyPr>
          <a:lstStyle/>
          <a:p>
            <a:r>
              <a:rPr lang="en-GB" dirty="0" smtClean="0">
                <a:solidFill>
                  <a:schemeClr val="bg1">
                    <a:lumMod val="50000"/>
                  </a:schemeClr>
                </a:solidFill>
              </a:rPr>
              <a:t>Possible Pre-processing Techniques</a:t>
            </a:r>
            <a:endParaRPr lang="en-GB" dirty="0">
              <a:solidFill>
                <a:schemeClr val="bg1">
                  <a:lumMod val="50000"/>
                </a:schemeClr>
              </a:solidFill>
            </a:endParaRPr>
          </a:p>
        </p:txBody>
      </p:sp>
    </p:spTree>
    <p:extLst>
      <p:ext uri="{BB962C8B-B14F-4D97-AF65-F5344CB8AC3E}">
        <p14:creationId xmlns:p14="http://schemas.microsoft.com/office/powerpoint/2010/main" val="2114309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30283" y="3067606"/>
            <a:ext cx="7898621" cy="219760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2800" b="0" dirty="0" smtClean="0"/>
              <a:t>Experiment, noting what works</a:t>
            </a:r>
          </a:p>
          <a:p>
            <a:r>
              <a:rPr lang="en-GB" sz="2800" b="0" dirty="0" smtClean="0"/>
              <a:t>Define a new procedure </a:t>
            </a:r>
            <a:r>
              <a:rPr lang="en-GB" sz="2800" b="0" dirty="0" err="1" smtClean="0"/>
              <a:t>Preprocess</a:t>
            </a:r>
            <a:r>
              <a:rPr lang="en-GB" sz="2800" b="0" dirty="0" smtClean="0"/>
              <a:t>(picture)</a:t>
            </a:r>
          </a:p>
          <a:p>
            <a:r>
              <a:rPr lang="en-GB" sz="2800" b="0" dirty="0" err="1" smtClean="0"/>
              <a:t>Preprocess</a:t>
            </a:r>
            <a:r>
              <a:rPr lang="en-GB" sz="2800" b="0" dirty="0" smtClean="0"/>
              <a:t>() should call other procedures in turn</a:t>
            </a:r>
          </a:p>
          <a:p>
            <a:r>
              <a:rPr lang="en-GB" sz="2800" b="0" dirty="0" smtClean="0"/>
              <a:t>Apply new procedure to original and check result</a:t>
            </a:r>
          </a:p>
          <a:p>
            <a:r>
              <a:rPr lang="en-GB" sz="2800" b="0" dirty="0" smtClean="0"/>
              <a:t>Save as a new image</a:t>
            </a:r>
            <a:endParaRPr lang="en-GB" sz="2800" b="0" dirty="0"/>
          </a:p>
        </p:txBody>
      </p:sp>
      <p:sp>
        <p:nvSpPr>
          <p:cNvPr id="8" name="TextBox 7"/>
          <p:cNvSpPr txBox="1"/>
          <p:nvPr/>
        </p:nvSpPr>
        <p:spPr>
          <a:xfrm>
            <a:off x="-15096" y="379447"/>
            <a:ext cx="1484702" cy="3170099"/>
          </a:xfrm>
          <a:prstGeom prst="rect">
            <a:avLst/>
          </a:prstGeom>
          <a:noFill/>
        </p:spPr>
        <p:txBody>
          <a:bodyPr wrap="none" rtlCol="0">
            <a:spAutoFit/>
          </a:bodyPr>
          <a:lstStyle/>
          <a:p>
            <a:r>
              <a:rPr lang="en-GB" sz="20000" b="1" dirty="0">
                <a:solidFill>
                  <a:srgbClr val="DEDEDE"/>
                </a:solidFill>
              </a:rPr>
              <a:t>1</a:t>
            </a:r>
          </a:p>
        </p:txBody>
      </p:sp>
      <p:sp>
        <p:nvSpPr>
          <p:cNvPr id="9" name="TextBox 8"/>
          <p:cNvSpPr txBox="1"/>
          <p:nvPr/>
        </p:nvSpPr>
        <p:spPr>
          <a:xfrm>
            <a:off x="1230283" y="2230503"/>
            <a:ext cx="6997621" cy="769441"/>
          </a:xfrm>
          <a:prstGeom prst="rect">
            <a:avLst/>
          </a:prstGeom>
          <a:noFill/>
        </p:spPr>
        <p:txBody>
          <a:bodyPr wrap="none" rtlCol="0">
            <a:spAutoFit/>
          </a:bodyPr>
          <a:lstStyle/>
          <a:p>
            <a:r>
              <a:rPr lang="en-GB" sz="4400" dirty="0" smtClean="0">
                <a:solidFill>
                  <a:schemeClr val="tx1">
                    <a:lumMod val="50000"/>
                    <a:lumOff val="50000"/>
                  </a:schemeClr>
                </a:solidFill>
              </a:rPr>
              <a:t>Cleaner distinctions in images</a:t>
            </a:r>
            <a:endParaRPr lang="en-GB" sz="4400" dirty="0">
              <a:solidFill>
                <a:schemeClr val="tx1">
                  <a:lumMod val="50000"/>
                  <a:lumOff val="50000"/>
                </a:schemeClr>
              </a:solidFill>
            </a:endParaRPr>
          </a:p>
        </p:txBody>
      </p:sp>
      <p:sp>
        <p:nvSpPr>
          <p:cNvPr id="11" name="TextBox 10"/>
          <p:cNvSpPr txBox="1"/>
          <p:nvPr/>
        </p:nvSpPr>
        <p:spPr>
          <a:xfrm>
            <a:off x="1163780" y="895938"/>
            <a:ext cx="7535268" cy="1569660"/>
          </a:xfrm>
          <a:prstGeom prst="rect">
            <a:avLst/>
          </a:prstGeom>
          <a:noFill/>
        </p:spPr>
        <p:txBody>
          <a:bodyPr wrap="none" rtlCol="0">
            <a:spAutoFit/>
          </a:bodyPr>
          <a:lstStyle/>
          <a:p>
            <a:r>
              <a:rPr lang="en-GB" sz="9600" dirty="0" smtClean="0">
                <a:solidFill>
                  <a:schemeClr val="tx1">
                    <a:lumMod val="50000"/>
                    <a:lumOff val="50000"/>
                  </a:schemeClr>
                </a:solidFill>
              </a:rPr>
              <a:t>Pre-processing</a:t>
            </a:r>
            <a:endParaRPr lang="en-GB" sz="9600" dirty="0">
              <a:solidFill>
                <a:schemeClr val="tx1">
                  <a:lumMod val="50000"/>
                  <a:lumOff val="50000"/>
                </a:schemeClr>
              </a:solidFill>
            </a:endParaRPr>
          </a:p>
        </p:txBody>
      </p:sp>
      <p:sp>
        <p:nvSpPr>
          <p:cNvPr id="12" name="Title 1"/>
          <p:cNvSpPr txBox="1">
            <a:spLocks/>
          </p:cNvSpPr>
          <p:nvPr/>
        </p:nvSpPr>
        <p:spPr>
          <a:xfrm>
            <a:off x="0" y="9075"/>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Key Task </a:t>
            </a:r>
            <a:endParaRPr lang="en-GB" sz="6600" b="1" spc="-150" dirty="0">
              <a:solidFill>
                <a:srgbClr val="C00000"/>
              </a:solidFill>
              <a:latin typeface="+mn-lt"/>
            </a:endParaRPr>
          </a:p>
        </p:txBody>
      </p:sp>
      <p:pic>
        <p:nvPicPr>
          <p:cNvPr id="4" name="Picture 3"/>
          <p:cNvPicPr>
            <a:picLocks noChangeAspect="1"/>
          </p:cNvPicPr>
          <p:nvPr/>
        </p:nvPicPr>
        <p:blipFill rotWithShape="1">
          <a:blip r:embed="rId3"/>
          <a:srcRect l="3745" t="84466" r="75300" b="3546"/>
          <a:stretch/>
        </p:blipFill>
        <p:spPr>
          <a:xfrm>
            <a:off x="1346661" y="5100109"/>
            <a:ext cx="5384172" cy="1641516"/>
          </a:xfrm>
          <a:prstGeom prst="rect">
            <a:avLst/>
          </a:prstGeom>
          <a:ln>
            <a:solidFill>
              <a:srgbClr val="C00000"/>
            </a:solidFill>
          </a:ln>
        </p:spPr>
      </p:pic>
    </p:spTree>
    <p:extLst>
      <p:ext uri="{BB962C8B-B14F-4D97-AF65-F5344CB8AC3E}">
        <p14:creationId xmlns:p14="http://schemas.microsoft.com/office/powerpoint/2010/main" val="58962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lstStyle/>
          <a:p>
            <a:r>
              <a:rPr lang="en-GB" dirty="0" smtClean="0">
                <a:solidFill>
                  <a:schemeClr val="bg1">
                    <a:lumMod val="50000"/>
                  </a:schemeClr>
                </a:solidFill>
              </a:rPr>
              <a:t>Making Sense Of Satellite Images</a:t>
            </a:r>
            <a:endParaRPr lang="en-GB" dirty="0">
              <a:solidFill>
                <a:schemeClr val="bg1">
                  <a:lumMod val="50000"/>
                </a:schemeClr>
              </a:solidFill>
            </a:endParaRPr>
          </a:p>
        </p:txBody>
      </p:sp>
      <p:sp>
        <p:nvSpPr>
          <p:cNvPr id="6" name="Title 1"/>
          <p:cNvSpPr txBox="1">
            <a:spLocks/>
          </p:cNvSpPr>
          <p:nvPr/>
        </p:nvSpPr>
        <p:spPr>
          <a:xfrm>
            <a:off x="1197379" y="997529"/>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Pre-processing</a:t>
            </a:r>
          </a:p>
          <a:p>
            <a:r>
              <a:rPr lang="en-GB" sz="3600" b="0" dirty="0" smtClean="0">
                <a:solidFill>
                  <a:schemeClr val="bg1">
                    <a:lumMod val="50000"/>
                  </a:schemeClr>
                </a:solidFill>
              </a:rPr>
              <a:t>Cropping and cleaning</a:t>
            </a:r>
            <a:endParaRPr lang="en-GB" sz="3600" b="0" dirty="0">
              <a:solidFill>
                <a:schemeClr val="bg1">
                  <a:lumMod val="50000"/>
                </a:schemeClr>
              </a:solidFill>
            </a:endParaRPr>
          </a:p>
          <a:p>
            <a:endParaRPr lang="en-GB" dirty="0">
              <a:solidFill>
                <a:schemeClr val="bg1">
                  <a:lumMod val="50000"/>
                </a:schemeClr>
              </a:solidFill>
            </a:endParaRPr>
          </a:p>
        </p:txBody>
      </p:sp>
      <p:sp>
        <p:nvSpPr>
          <p:cNvPr id="9" name="TextBox 8"/>
          <p:cNvSpPr txBox="1"/>
          <p:nvPr/>
        </p:nvSpPr>
        <p:spPr>
          <a:xfrm>
            <a:off x="1523" y="533533"/>
            <a:ext cx="1159292" cy="2400657"/>
          </a:xfrm>
          <a:prstGeom prst="rect">
            <a:avLst/>
          </a:prstGeom>
          <a:noFill/>
        </p:spPr>
        <p:txBody>
          <a:bodyPr wrap="none" rtlCol="0">
            <a:spAutoFit/>
          </a:bodyPr>
          <a:lstStyle/>
          <a:p>
            <a:r>
              <a:rPr lang="en-GB" sz="15000" b="1" dirty="0">
                <a:solidFill>
                  <a:srgbClr val="DEDEDE"/>
                </a:solidFill>
              </a:rPr>
              <a:t>1</a:t>
            </a:r>
          </a:p>
        </p:txBody>
      </p:sp>
      <p:grpSp>
        <p:nvGrpSpPr>
          <p:cNvPr id="12" name="Group 11"/>
          <p:cNvGrpSpPr/>
          <p:nvPr/>
        </p:nvGrpSpPr>
        <p:grpSpPr>
          <a:xfrm>
            <a:off x="1523" y="2207580"/>
            <a:ext cx="9541490" cy="2400657"/>
            <a:chOff x="1523" y="2207580"/>
            <a:chExt cx="9541490" cy="2400657"/>
          </a:xfrm>
        </p:grpSpPr>
        <p:sp>
          <p:nvSpPr>
            <p:cNvPr id="7" name="Title 1"/>
            <p:cNvSpPr txBox="1">
              <a:spLocks/>
            </p:cNvSpPr>
            <p:nvPr/>
          </p:nvSpPr>
          <p:spPr>
            <a:xfrm>
              <a:off x="1197379" y="2694480"/>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Enhancement</a:t>
              </a:r>
            </a:p>
            <a:p>
              <a:r>
                <a:rPr lang="en-GB" sz="3600" b="0" dirty="0" smtClean="0">
                  <a:solidFill>
                    <a:schemeClr val="bg1">
                      <a:lumMod val="50000"/>
                    </a:schemeClr>
                  </a:solidFill>
                </a:rPr>
                <a:t>Classification and highlighting</a:t>
              </a:r>
              <a:endParaRPr lang="en-GB" sz="3600" b="0" dirty="0">
                <a:solidFill>
                  <a:schemeClr val="bg1">
                    <a:lumMod val="50000"/>
                  </a:schemeClr>
                </a:solidFill>
              </a:endParaRPr>
            </a:p>
            <a:p>
              <a:endParaRPr lang="en-GB" dirty="0">
                <a:solidFill>
                  <a:schemeClr val="bg1">
                    <a:lumMod val="50000"/>
                  </a:schemeClr>
                </a:solidFill>
              </a:endParaRPr>
            </a:p>
          </p:txBody>
        </p:sp>
        <p:sp>
          <p:nvSpPr>
            <p:cNvPr id="10" name="TextBox 9"/>
            <p:cNvSpPr txBox="1"/>
            <p:nvPr/>
          </p:nvSpPr>
          <p:spPr>
            <a:xfrm>
              <a:off x="1523" y="2207580"/>
              <a:ext cx="1159292" cy="2400657"/>
            </a:xfrm>
            <a:prstGeom prst="rect">
              <a:avLst/>
            </a:prstGeom>
            <a:noFill/>
          </p:spPr>
          <p:txBody>
            <a:bodyPr wrap="none" rtlCol="0">
              <a:spAutoFit/>
            </a:bodyPr>
            <a:lstStyle/>
            <a:p>
              <a:r>
                <a:rPr lang="en-GB" sz="15000" b="1" dirty="0">
                  <a:solidFill>
                    <a:srgbClr val="DEDEDE"/>
                  </a:solidFill>
                </a:rPr>
                <a:t>2</a:t>
              </a:r>
            </a:p>
          </p:txBody>
        </p:sp>
      </p:grpSp>
      <p:grpSp>
        <p:nvGrpSpPr>
          <p:cNvPr id="13" name="Group 12"/>
          <p:cNvGrpSpPr/>
          <p:nvPr/>
        </p:nvGrpSpPr>
        <p:grpSpPr>
          <a:xfrm>
            <a:off x="1523" y="3895369"/>
            <a:ext cx="9504926" cy="2400657"/>
            <a:chOff x="1523" y="3895369"/>
            <a:chExt cx="9504926" cy="2400657"/>
          </a:xfrm>
        </p:grpSpPr>
        <p:sp>
          <p:nvSpPr>
            <p:cNvPr id="8" name="Title 1"/>
            <p:cNvSpPr txBox="1">
              <a:spLocks/>
            </p:cNvSpPr>
            <p:nvPr/>
          </p:nvSpPr>
          <p:spPr>
            <a:xfrm>
              <a:off x="1160815" y="4374806"/>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Analysis</a:t>
              </a:r>
            </a:p>
            <a:p>
              <a:r>
                <a:rPr lang="en-GB" sz="3600" b="0" dirty="0" smtClean="0">
                  <a:solidFill>
                    <a:schemeClr val="bg1">
                      <a:lumMod val="50000"/>
                    </a:schemeClr>
                  </a:solidFill>
                </a:rPr>
                <a:t>Generating statistics</a:t>
              </a:r>
              <a:endParaRPr lang="en-GB" sz="3600" b="0" dirty="0">
                <a:solidFill>
                  <a:schemeClr val="bg1">
                    <a:lumMod val="50000"/>
                  </a:schemeClr>
                </a:solidFill>
              </a:endParaRPr>
            </a:p>
            <a:p>
              <a:endParaRPr lang="en-GB" dirty="0">
                <a:solidFill>
                  <a:schemeClr val="bg1">
                    <a:lumMod val="50000"/>
                  </a:schemeClr>
                </a:solidFill>
              </a:endParaRPr>
            </a:p>
          </p:txBody>
        </p:sp>
        <p:sp>
          <p:nvSpPr>
            <p:cNvPr id="11" name="TextBox 10"/>
            <p:cNvSpPr txBox="1"/>
            <p:nvPr/>
          </p:nvSpPr>
          <p:spPr>
            <a:xfrm>
              <a:off x="1523" y="3895369"/>
              <a:ext cx="1159292" cy="2400657"/>
            </a:xfrm>
            <a:prstGeom prst="rect">
              <a:avLst/>
            </a:prstGeom>
            <a:noFill/>
          </p:spPr>
          <p:txBody>
            <a:bodyPr wrap="none" rtlCol="0">
              <a:spAutoFit/>
            </a:bodyPr>
            <a:lstStyle/>
            <a:p>
              <a:r>
                <a:rPr lang="en-GB" sz="15000" b="1" dirty="0">
                  <a:solidFill>
                    <a:srgbClr val="DEDEDE"/>
                  </a:solidFill>
                </a:rPr>
                <a:t>3</a:t>
              </a:r>
            </a:p>
          </p:txBody>
        </p:sp>
      </p:grpSp>
    </p:spTree>
    <p:extLst>
      <p:ext uri="{BB962C8B-B14F-4D97-AF65-F5344CB8AC3E}">
        <p14:creationId xmlns:p14="http://schemas.microsoft.com/office/powerpoint/2010/main" val="2749041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566" y="334"/>
            <a:ext cx="6417739" cy="6857665"/>
          </a:xfrm>
          <a:prstGeom prst="rect">
            <a:avLst/>
          </a:prstGeom>
        </p:spPr>
      </p:pic>
      <p:sp>
        <p:nvSpPr>
          <p:cNvPr id="3" name="TextBox 2"/>
          <p:cNvSpPr txBox="1"/>
          <p:nvPr/>
        </p:nvSpPr>
        <p:spPr>
          <a:xfrm>
            <a:off x="0" y="2756031"/>
            <a:ext cx="2726566" cy="1384995"/>
          </a:xfrm>
          <a:prstGeom prst="rect">
            <a:avLst/>
          </a:prstGeom>
          <a:noFill/>
        </p:spPr>
        <p:txBody>
          <a:bodyPr wrap="square" rtlCol="0">
            <a:spAutoFit/>
          </a:bodyPr>
          <a:lstStyle/>
          <a:p>
            <a:r>
              <a:rPr lang="en-GB" sz="2800" dirty="0" smtClean="0">
                <a:solidFill>
                  <a:schemeClr val="tx1">
                    <a:lumMod val="50000"/>
                    <a:lumOff val="50000"/>
                  </a:schemeClr>
                </a:solidFill>
              </a:rPr>
              <a:t>What proportion of crops are potatoes?</a:t>
            </a:r>
            <a:endParaRPr lang="en-GB" sz="2800" dirty="0">
              <a:solidFill>
                <a:schemeClr val="tx1">
                  <a:lumMod val="50000"/>
                  <a:lumOff val="50000"/>
                </a:schemeClr>
              </a:solidFill>
            </a:endParaRPr>
          </a:p>
        </p:txBody>
      </p:sp>
      <p:sp>
        <p:nvSpPr>
          <p:cNvPr id="4" name="TextBox 3"/>
          <p:cNvSpPr txBox="1"/>
          <p:nvPr/>
        </p:nvSpPr>
        <p:spPr>
          <a:xfrm>
            <a:off x="0" y="4559693"/>
            <a:ext cx="2726566" cy="1384995"/>
          </a:xfrm>
          <a:prstGeom prst="rect">
            <a:avLst/>
          </a:prstGeom>
          <a:noFill/>
        </p:spPr>
        <p:txBody>
          <a:bodyPr wrap="square" rtlCol="0">
            <a:spAutoFit/>
          </a:bodyPr>
          <a:lstStyle/>
          <a:p>
            <a:r>
              <a:rPr lang="en-GB" sz="2800" dirty="0" smtClean="0">
                <a:solidFill>
                  <a:schemeClr val="tx1">
                    <a:lumMod val="50000"/>
                    <a:lumOff val="50000"/>
                  </a:schemeClr>
                </a:solidFill>
              </a:rPr>
              <a:t>What proportion of land is used for crops?</a:t>
            </a:r>
            <a:endParaRPr lang="en-GB" sz="2800" dirty="0">
              <a:solidFill>
                <a:schemeClr val="tx1">
                  <a:lumMod val="50000"/>
                  <a:lumOff val="50000"/>
                </a:schemeClr>
              </a:solidFill>
            </a:endParaRPr>
          </a:p>
        </p:txBody>
      </p:sp>
      <p:grpSp>
        <p:nvGrpSpPr>
          <p:cNvPr id="11" name="Group 10"/>
          <p:cNvGrpSpPr/>
          <p:nvPr/>
        </p:nvGrpSpPr>
        <p:grpSpPr>
          <a:xfrm>
            <a:off x="99750" y="0"/>
            <a:ext cx="2728710" cy="2246769"/>
            <a:chOff x="-2834629" y="1444007"/>
            <a:chExt cx="2728710" cy="2246769"/>
          </a:xfrm>
        </p:grpSpPr>
        <p:sp>
          <p:nvSpPr>
            <p:cNvPr id="5" name="TextBox 4"/>
            <p:cNvSpPr txBox="1"/>
            <p:nvPr/>
          </p:nvSpPr>
          <p:spPr>
            <a:xfrm>
              <a:off x="-2392635" y="1444007"/>
              <a:ext cx="2286716" cy="2246769"/>
            </a:xfrm>
            <a:prstGeom prst="rect">
              <a:avLst/>
            </a:prstGeom>
            <a:noFill/>
          </p:spPr>
          <p:txBody>
            <a:bodyPr wrap="none" rtlCol="0">
              <a:spAutoFit/>
            </a:bodyPr>
            <a:lstStyle/>
            <a:p>
              <a:r>
                <a:rPr lang="en-GB" sz="2800" dirty="0" smtClean="0">
                  <a:solidFill>
                    <a:srgbClr val="C00000"/>
                  </a:solidFill>
                </a:rPr>
                <a:t>Summer crops</a:t>
              </a:r>
            </a:p>
            <a:p>
              <a:r>
                <a:rPr lang="en-GB" sz="2800" dirty="0" smtClean="0">
                  <a:solidFill>
                    <a:srgbClr val="C00000"/>
                  </a:solidFill>
                </a:rPr>
                <a:t>Potatoes</a:t>
              </a:r>
            </a:p>
            <a:p>
              <a:r>
                <a:rPr lang="en-GB" sz="2800" dirty="0" smtClean="0">
                  <a:solidFill>
                    <a:srgbClr val="C00000"/>
                  </a:solidFill>
                </a:rPr>
                <a:t>Veg / Flowers</a:t>
              </a:r>
            </a:p>
            <a:p>
              <a:r>
                <a:rPr lang="en-GB" sz="2800" dirty="0" smtClean="0">
                  <a:solidFill>
                    <a:srgbClr val="C00000"/>
                  </a:solidFill>
                </a:rPr>
                <a:t>Cereals</a:t>
              </a:r>
            </a:p>
            <a:p>
              <a:r>
                <a:rPr lang="en-GB" sz="2800" dirty="0" smtClean="0">
                  <a:solidFill>
                    <a:srgbClr val="C00000"/>
                  </a:solidFill>
                </a:rPr>
                <a:t>Grass</a:t>
              </a:r>
              <a:endParaRPr lang="en-GB" sz="2800" dirty="0">
                <a:solidFill>
                  <a:srgbClr val="C00000"/>
                </a:solidFill>
              </a:endParaRPr>
            </a:p>
          </p:txBody>
        </p:sp>
        <p:sp>
          <p:nvSpPr>
            <p:cNvPr id="6" name="Rectangle 5"/>
            <p:cNvSpPr/>
            <p:nvPr/>
          </p:nvSpPr>
          <p:spPr>
            <a:xfrm>
              <a:off x="-2834629" y="2036616"/>
              <a:ext cx="390346" cy="2493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834629" y="2457790"/>
              <a:ext cx="390346" cy="24938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834629" y="2878964"/>
              <a:ext cx="390346" cy="2493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834629" y="3300138"/>
              <a:ext cx="390346" cy="24938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34629" y="1615442"/>
              <a:ext cx="390346" cy="2493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12422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3" y="4934144"/>
            <a:ext cx="1159292" cy="2400657"/>
          </a:xfrm>
          <a:prstGeom prst="rect">
            <a:avLst/>
          </a:prstGeom>
          <a:noFill/>
        </p:spPr>
        <p:txBody>
          <a:bodyPr wrap="none" rtlCol="0">
            <a:spAutoFit/>
          </a:bodyPr>
          <a:lstStyle/>
          <a:p>
            <a:r>
              <a:rPr lang="en-GB" sz="15000" b="1" dirty="0">
                <a:solidFill>
                  <a:srgbClr val="DEDEDE"/>
                </a:solidFill>
              </a:rPr>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3" y="915034"/>
            <a:ext cx="6572250" cy="3476625"/>
          </a:xfrm>
          <a:prstGeom prst="rect">
            <a:avLst/>
          </a:prstGeom>
        </p:spPr>
      </p:pic>
      <p:sp>
        <p:nvSpPr>
          <p:cNvPr id="10" name="Title 1"/>
          <p:cNvSpPr txBox="1">
            <a:spLocks/>
          </p:cNvSpPr>
          <p:nvPr/>
        </p:nvSpPr>
        <p:spPr>
          <a:xfrm>
            <a:off x="1197379" y="5421044"/>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Enhancement</a:t>
            </a:r>
          </a:p>
          <a:p>
            <a:r>
              <a:rPr lang="en-GB" sz="3600" b="0" dirty="0" smtClean="0">
                <a:solidFill>
                  <a:schemeClr val="bg1">
                    <a:lumMod val="50000"/>
                  </a:schemeClr>
                </a:solidFill>
              </a:rPr>
              <a:t>Classification and highlighting</a:t>
            </a:r>
            <a:endParaRPr lang="en-GB" sz="3600" b="0" dirty="0">
              <a:solidFill>
                <a:schemeClr val="bg1">
                  <a:lumMod val="50000"/>
                </a:schemeClr>
              </a:solidFill>
            </a:endParaRPr>
          </a:p>
          <a:p>
            <a:endParaRPr lang="en-GB" dirty="0">
              <a:solidFill>
                <a:schemeClr val="bg1">
                  <a:lumMod val="50000"/>
                </a:schemeClr>
              </a:solidFill>
            </a:endParaRPr>
          </a:p>
        </p:txBody>
      </p:sp>
      <p:sp>
        <p:nvSpPr>
          <p:cNvPr id="12" name="Title 1"/>
          <p:cNvSpPr txBox="1">
            <a:spLocks/>
          </p:cNvSpPr>
          <p:nvPr/>
        </p:nvSpPr>
        <p:spPr>
          <a:xfrm>
            <a:off x="0" y="0"/>
            <a:ext cx="78867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spTree>
    <p:extLst>
      <p:ext uri="{BB962C8B-B14F-4D97-AF65-F5344CB8AC3E}">
        <p14:creationId xmlns:p14="http://schemas.microsoft.com/office/powerpoint/2010/main" val="3161338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98366" y="1181553"/>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endParaRPr lang="en-GB" dirty="0">
              <a:solidFill>
                <a:schemeClr val="bg1">
                  <a:lumMod val="50000"/>
                </a:schemeClr>
              </a:solidFill>
            </a:endParaRPr>
          </a:p>
          <a:p>
            <a:r>
              <a:rPr lang="en-GB" dirty="0" smtClean="0">
                <a:solidFill>
                  <a:schemeClr val="bg1">
                    <a:lumMod val="50000"/>
                  </a:schemeClr>
                </a:solidFill>
              </a:rPr>
              <a:t>Stage1</a:t>
            </a:r>
          </a:p>
          <a:p>
            <a:r>
              <a:rPr lang="en-GB" sz="3600" b="0" dirty="0" smtClean="0">
                <a:solidFill>
                  <a:schemeClr val="bg1">
                    <a:lumMod val="50000"/>
                  </a:schemeClr>
                </a:solidFill>
              </a:rPr>
              <a:t>Decide categories and investigate colour</a:t>
            </a:r>
          </a:p>
          <a:p>
            <a:endParaRPr lang="en-GB" sz="3600" b="0" dirty="0" smtClean="0">
              <a:solidFill>
                <a:schemeClr val="bg1">
                  <a:lumMod val="50000"/>
                </a:schemeClr>
              </a:solidFill>
            </a:endParaRPr>
          </a:p>
          <a:p>
            <a:r>
              <a:rPr lang="en-GB" dirty="0" smtClean="0">
                <a:solidFill>
                  <a:schemeClr val="bg1">
                    <a:lumMod val="50000"/>
                  </a:schemeClr>
                </a:solidFill>
              </a:rPr>
              <a:t>Stage2</a:t>
            </a:r>
          </a:p>
          <a:p>
            <a:r>
              <a:rPr lang="en-GB" sz="3600" b="0" dirty="0" smtClean="0">
                <a:solidFill>
                  <a:schemeClr val="bg1">
                    <a:lumMod val="50000"/>
                  </a:schemeClr>
                </a:solidFill>
              </a:rPr>
              <a:t>Assign category key</a:t>
            </a:r>
          </a:p>
          <a:p>
            <a:endParaRPr lang="en-GB" sz="3600" b="0" dirty="0">
              <a:solidFill>
                <a:schemeClr val="bg1">
                  <a:lumMod val="50000"/>
                </a:schemeClr>
              </a:solidFill>
            </a:endParaRPr>
          </a:p>
          <a:p>
            <a:r>
              <a:rPr lang="en-GB" dirty="0" smtClean="0">
                <a:solidFill>
                  <a:schemeClr val="bg1">
                    <a:lumMod val="50000"/>
                  </a:schemeClr>
                </a:solidFill>
              </a:rPr>
              <a:t>Stage3</a:t>
            </a:r>
          </a:p>
          <a:p>
            <a:r>
              <a:rPr lang="en-GB" sz="3600" b="0" dirty="0" smtClean="0">
                <a:solidFill>
                  <a:schemeClr val="bg1">
                    <a:lumMod val="50000"/>
                  </a:schemeClr>
                </a:solidFill>
              </a:rPr>
              <a:t>Process </a:t>
            </a:r>
            <a:r>
              <a:rPr lang="en-GB" sz="3600" b="0" dirty="0">
                <a:solidFill>
                  <a:schemeClr val="bg1">
                    <a:lumMod val="50000"/>
                  </a:schemeClr>
                </a:solidFill>
              </a:rPr>
              <a:t>image and </a:t>
            </a:r>
            <a:r>
              <a:rPr lang="en-GB" sz="3600" b="0" dirty="0" smtClean="0">
                <a:solidFill>
                  <a:schemeClr val="bg1">
                    <a:lumMod val="50000"/>
                  </a:schemeClr>
                </a:solidFill>
              </a:rPr>
              <a:t>render </a:t>
            </a:r>
            <a:r>
              <a:rPr lang="en-GB" sz="3600" b="0" dirty="0">
                <a:solidFill>
                  <a:schemeClr val="bg1">
                    <a:lumMod val="50000"/>
                  </a:schemeClr>
                </a:solidFill>
              </a:rPr>
              <a:t>pixels</a:t>
            </a:r>
          </a:p>
          <a:p>
            <a:endParaRPr lang="en-GB" sz="3600" b="0" dirty="0">
              <a:solidFill>
                <a:schemeClr val="bg1">
                  <a:lumMod val="50000"/>
                </a:schemeClr>
              </a:solidFill>
            </a:endParaRPr>
          </a:p>
          <a:p>
            <a:endParaRPr lang="en-GB" dirty="0">
              <a:solidFill>
                <a:schemeClr val="bg1">
                  <a:lumMod val="50000"/>
                </a:schemeClr>
              </a:solidFill>
            </a:endParaRPr>
          </a:p>
        </p:txBody>
      </p:sp>
      <p:sp>
        <p:nvSpPr>
          <p:cNvPr id="12" name="Title 1"/>
          <p:cNvSpPr txBox="1">
            <a:spLocks/>
          </p:cNvSpPr>
          <p:nvPr/>
        </p:nvSpPr>
        <p:spPr>
          <a:xfrm>
            <a:off x="0" y="0"/>
            <a:ext cx="91440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Land Classification: 3 </a:t>
            </a:r>
            <a:r>
              <a:rPr lang="en-GB" dirty="0">
                <a:solidFill>
                  <a:schemeClr val="bg1">
                    <a:lumMod val="50000"/>
                  </a:schemeClr>
                </a:solidFill>
              </a:rPr>
              <a:t>stage </a:t>
            </a:r>
            <a:r>
              <a:rPr lang="en-GB" dirty="0" smtClean="0">
                <a:solidFill>
                  <a:schemeClr val="bg1">
                    <a:lumMod val="50000"/>
                  </a:schemeClr>
                </a:solidFill>
              </a:rPr>
              <a:t>process</a:t>
            </a:r>
            <a:endParaRPr lang="en-GB" dirty="0">
              <a:solidFill>
                <a:schemeClr val="bg1">
                  <a:lumMod val="50000"/>
                </a:schemeClr>
              </a:solidFill>
            </a:endParaRPr>
          </a:p>
        </p:txBody>
      </p:sp>
    </p:spTree>
    <p:extLst>
      <p:ext uri="{BB962C8B-B14F-4D97-AF65-F5344CB8AC3E}">
        <p14:creationId xmlns:p14="http://schemas.microsoft.com/office/powerpoint/2010/main" val="2626229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91440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Stage1: land categories?</a:t>
            </a:r>
            <a:endParaRPr lang="en-GB" dirty="0">
              <a:solidFill>
                <a:schemeClr val="bg1">
                  <a:lumMod val="50000"/>
                </a:schemeClr>
              </a:solidFill>
            </a:endParaRPr>
          </a:p>
        </p:txBody>
      </p:sp>
      <p:pic>
        <p:nvPicPr>
          <p:cNvPr id="3" name="Picture 2"/>
          <p:cNvPicPr>
            <a:picLocks noChangeAspect="1"/>
          </p:cNvPicPr>
          <p:nvPr/>
        </p:nvPicPr>
        <p:blipFill>
          <a:blip r:embed="rId3"/>
          <a:stretch>
            <a:fillRect/>
          </a:stretch>
        </p:blipFill>
        <p:spPr>
          <a:xfrm>
            <a:off x="172211" y="781397"/>
            <a:ext cx="6660851" cy="4725540"/>
          </a:xfrm>
          <a:prstGeom prst="rect">
            <a:avLst/>
          </a:prstGeom>
        </p:spPr>
      </p:pic>
      <p:sp>
        <p:nvSpPr>
          <p:cNvPr id="4" name="TextBox 3"/>
          <p:cNvSpPr txBox="1"/>
          <p:nvPr/>
        </p:nvSpPr>
        <p:spPr>
          <a:xfrm>
            <a:off x="6869971" y="781397"/>
            <a:ext cx="2286332" cy="3970318"/>
          </a:xfrm>
          <a:prstGeom prst="rect">
            <a:avLst/>
          </a:prstGeom>
          <a:noFill/>
        </p:spPr>
        <p:txBody>
          <a:bodyPr wrap="none" rtlCol="0">
            <a:spAutoFit/>
          </a:bodyPr>
          <a:lstStyle/>
          <a:p>
            <a:r>
              <a:rPr lang="en-GB" sz="3600" dirty="0" smtClean="0">
                <a:solidFill>
                  <a:schemeClr val="tx1">
                    <a:lumMod val="50000"/>
                    <a:lumOff val="50000"/>
                  </a:schemeClr>
                </a:solidFill>
              </a:rPr>
              <a:t>Housing</a:t>
            </a:r>
          </a:p>
          <a:p>
            <a:r>
              <a:rPr lang="en-GB" sz="3600" dirty="0" smtClean="0">
                <a:solidFill>
                  <a:schemeClr val="tx1">
                    <a:lumMod val="50000"/>
                    <a:lumOff val="50000"/>
                  </a:schemeClr>
                </a:solidFill>
              </a:rPr>
              <a:t>Rough land</a:t>
            </a:r>
          </a:p>
          <a:p>
            <a:r>
              <a:rPr lang="en-GB" sz="3600" dirty="0" smtClean="0">
                <a:solidFill>
                  <a:schemeClr val="tx1">
                    <a:lumMod val="50000"/>
                    <a:lumOff val="50000"/>
                  </a:schemeClr>
                </a:solidFill>
              </a:rPr>
              <a:t>Woodland</a:t>
            </a:r>
          </a:p>
          <a:p>
            <a:r>
              <a:rPr lang="en-GB" sz="3600" dirty="0" smtClean="0">
                <a:solidFill>
                  <a:schemeClr val="tx1">
                    <a:lumMod val="50000"/>
                    <a:lumOff val="50000"/>
                  </a:schemeClr>
                </a:solidFill>
              </a:rPr>
              <a:t>Water</a:t>
            </a:r>
          </a:p>
          <a:p>
            <a:r>
              <a:rPr lang="en-GB" sz="3600" dirty="0" smtClean="0">
                <a:solidFill>
                  <a:schemeClr val="tx1">
                    <a:lumMod val="50000"/>
                    <a:lumOff val="50000"/>
                  </a:schemeClr>
                </a:solidFill>
              </a:rPr>
              <a:t>Sea</a:t>
            </a:r>
          </a:p>
          <a:p>
            <a:r>
              <a:rPr lang="en-GB" sz="3600" dirty="0" smtClean="0">
                <a:solidFill>
                  <a:schemeClr val="tx1">
                    <a:lumMod val="50000"/>
                    <a:lumOff val="50000"/>
                  </a:schemeClr>
                </a:solidFill>
              </a:rPr>
              <a:t>Sand</a:t>
            </a:r>
          </a:p>
          <a:p>
            <a:r>
              <a:rPr lang="en-GB" sz="3600" dirty="0" smtClean="0">
                <a:solidFill>
                  <a:schemeClr val="tx1">
                    <a:lumMod val="50000"/>
                    <a:lumOff val="50000"/>
                  </a:schemeClr>
                </a:solidFill>
              </a:rPr>
              <a:t>Fields</a:t>
            </a:r>
            <a:endParaRPr lang="en-GB" sz="3600" dirty="0">
              <a:solidFill>
                <a:schemeClr val="tx1">
                  <a:lumMod val="50000"/>
                  <a:lumOff val="50000"/>
                </a:schemeClr>
              </a:solidFill>
            </a:endParaRPr>
          </a:p>
        </p:txBody>
      </p:sp>
      <p:sp>
        <p:nvSpPr>
          <p:cNvPr id="5" name="TextBox 4"/>
          <p:cNvSpPr txBox="1"/>
          <p:nvPr/>
        </p:nvSpPr>
        <p:spPr>
          <a:xfrm>
            <a:off x="172211" y="5506937"/>
            <a:ext cx="5247077" cy="523220"/>
          </a:xfrm>
          <a:prstGeom prst="rect">
            <a:avLst/>
          </a:prstGeom>
          <a:noFill/>
        </p:spPr>
        <p:txBody>
          <a:bodyPr wrap="none" rtlCol="0">
            <a:spAutoFit/>
          </a:bodyPr>
          <a:lstStyle/>
          <a:p>
            <a:r>
              <a:rPr lang="en-GB" sz="2800" dirty="0" smtClean="0">
                <a:solidFill>
                  <a:srgbClr val="C00000"/>
                </a:solidFill>
              </a:rPr>
              <a:t>Sample housing pixel: 106,106,106</a:t>
            </a:r>
            <a:endParaRPr lang="en-GB" sz="2800" dirty="0">
              <a:solidFill>
                <a:srgbClr val="C00000"/>
              </a:solidFill>
            </a:endParaRPr>
          </a:p>
        </p:txBody>
      </p:sp>
      <p:cxnSp>
        <p:nvCxnSpPr>
          <p:cNvPr id="7" name="Straight Arrow Connector 6"/>
          <p:cNvCxnSpPr/>
          <p:nvPr/>
        </p:nvCxnSpPr>
        <p:spPr>
          <a:xfrm flipH="1" flipV="1">
            <a:off x="4854633" y="2510210"/>
            <a:ext cx="166254" cy="38261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028305" y="1180408"/>
            <a:ext cx="2909455" cy="98090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H="1" flipV="1">
            <a:off x="4405746" y="3529142"/>
            <a:ext cx="166254" cy="38261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95401" y="5929243"/>
            <a:ext cx="2090637" cy="523220"/>
          </a:xfrm>
          <a:prstGeom prst="rect">
            <a:avLst/>
          </a:prstGeom>
          <a:noFill/>
        </p:spPr>
        <p:txBody>
          <a:bodyPr wrap="none" rtlCol="0">
            <a:spAutoFit/>
          </a:bodyPr>
          <a:lstStyle/>
          <a:p>
            <a:r>
              <a:rPr lang="en-GB" sz="2800" dirty="0" smtClean="0">
                <a:solidFill>
                  <a:srgbClr val="C00000"/>
                </a:solidFill>
              </a:rPr>
              <a:t> 111,109,114</a:t>
            </a:r>
            <a:endParaRPr lang="en-GB" sz="2800" dirty="0">
              <a:solidFill>
                <a:srgbClr val="C00000"/>
              </a:solidFill>
            </a:endParaRPr>
          </a:p>
        </p:txBody>
      </p:sp>
      <p:sp>
        <p:nvSpPr>
          <p:cNvPr id="15" name="TextBox 14"/>
          <p:cNvSpPr txBox="1"/>
          <p:nvPr/>
        </p:nvSpPr>
        <p:spPr>
          <a:xfrm>
            <a:off x="3298176" y="6314396"/>
            <a:ext cx="2090637" cy="523220"/>
          </a:xfrm>
          <a:prstGeom prst="rect">
            <a:avLst/>
          </a:prstGeom>
          <a:noFill/>
        </p:spPr>
        <p:txBody>
          <a:bodyPr wrap="none" rtlCol="0">
            <a:spAutoFit/>
          </a:bodyPr>
          <a:lstStyle/>
          <a:p>
            <a:r>
              <a:rPr lang="en-GB" sz="2800" dirty="0" smtClean="0">
                <a:solidFill>
                  <a:srgbClr val="C00000"/>
                </a:solidFill>
              </a:rPr>
              <a:t> 117,102,104</a:t>
            </a:r>
            <a:endParaRPr lang="en-GB" sz="2800" dirty="0">
              <a:solidFill>
                <a:srgbClr val="C00000"/>
              </a:solidFill>
            </a:endParaRPr>
          </a:p>
        </p:txBody>
      </p:sp>
      <p:cxnSp>
        <p:nvCxnSpPr>
          <p:cNvPr id="16" name="Straight Arrow Connector 15"/>
          <p:cNvCxnSpPr/>
          <p:nvPr/>
        </p:nvCxnSpPr>
        <p:spPr>
          <a:xfrm flipH="1" flipV="1">
            <a:off x="1449186" y="4509411"/>
            <a:ext cx="166254" cy="38261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9" grpId="1" animBg="1"/>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5789" t="30852" r="78111" b="60739"/>
          <a:stretch/>
        </p:blipFill>
        <p:spPr>
          <a:xfrm>
            <a:off x="2171829" y="1403172"/>
            <a:ext cx="6428418" cy="1887714"/>
          </a:xfrm>
          <a:prstGeom prst="rect">
            <a:avLst/>
          </a:prstGeom>
        </p:spPr>
      </p:pic>
      <p:pic>
        <p:nvPicPr>
          <p:cNvPr id="18" name="Picture 17"/>
          <p:cNvPicPr>
            <a:picLocks noChangeAspect="1"/>
          </p:cNvPicPr>
          <p:nvPr/>
        </p:nvPicPr>
        <p:blipFill rotWithShape="1">
          <a:blip r:embed="rId4"/>
          <a:srcRect l="23422" t="17898" r="66228" b="72329"/>
          <a:stretch/>
        </p:blipFill>
        <p:spPr>
          <a:xfrm>
            <a:off x="4657838" y="3131085"/>
            <a:ext cx="3942409" cy="2092885"/>
          </a:xfrm>
          <a:prstGeom prst="rect">
            <a:avLst/>
          </a:prstGeom>
        </p:spPr>
      </p:pic>
      <p:sp>
        <p:nvSpPr>
          <p:cNvPr id="12" name="Title 1"/>
          <p:cNvSpPr txBox="1">
            <a:spLocks/>
          </p:cNvSpPr>
          <p:nvPr/>
        </p:nvSpPr>
        <p:spPr>
          <a:xfrm>
            <a:off x="0" y="0"/>
            <a:ext cx="91440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Stage1: land categories?</a:t>
            </a:r>
            <a:endParaRPr lang="en-GB" dirty="0">
              <a:solidFill>
                <a:schemeClr val="bg1">
                  <a:lumMod val="50000"/>
                </a:schemeClr>
              </a:solidFill>
            </a:endParaRPr>
          </a:p>
        </p:txBody>
      </p:sp>
      <p:sp>
        <p:nvSpPr>
          <p:cNvPr id="5" name="TextBox 4"/>
          <p:cNvSpPr txBox="1"/>
          <p:nvPr/>
        </p:nvSpPr>
        <p:spPr>
          <a:xfrm>
            <a:off x="172211" y="5506937"/>
            <a:ext cx="5247077" cy="523220"/>
          </a:xfrm>
          <a:prstGeom prst="rect">
            <a:avLst/>
          </a:prstGeom>
          <a:noFill/>
        </p:spPr>
        <p:txBody>
          <a:bodyPr wrap="none" rtlCol="0">
            <a:spAutoFit/>
          </a:bodyPr>
          <a:lstStyle/>
          <a:p>
            <a:r>
              <a:rPr lang="en-GB" sz="2800" dirty="0" smtClean="0">
                <a:solidFill>
                  <a:srgbClr val="C00000"/>
                </a:solidFill>
              </a:rPr>
              <a:t>Sample housing pixel: 106,106,106</a:t>
            </a:r>
            <a:endParaRPr lang="en-GB" sz="2800" dirty="0">
              <a:solidFill>
                <a:srgbClr val="C00000"/>
              </a:solidFill>
            </a:endParaRPr>
          </a:p>
        </p:txBody>
      </p:sp>
      <p:sp>
        <p:nvSpPr>
          <p:cNvPr id="14" name="TextBox 13"/>
          <p:cNvSpPr txBox="1"/>
          <p:nvPr/>
        </p:nvSpPr>
        <p:spPr>
          <a:xfrm>
            <a:off x="3295401" y="5929243"/>
            <a:ext cx="2090637" cy="523220"/>
          </a:xfrm>
          <a:prstGeom prst="rect">
            <a:avLst/>
          </a:prstGeom>
          <a:noFill/>
        </p:spPr>
        <p:txBody>
          <a:bodyPr wrap="none" rtlCol="0">
            <a:spAutoFit/>
          </a:bodyPr>
          <a:lstStyle/>
          <a:p>
            <a:r>
              <a:rPr lang="en-GB" sz="2800" dirty="0" smtClean="0">
                <a:solidFill>
                  <a:srgbClr val="C00000"/>
                </a:solidFill>
              </a:rPr>
              <a:t> 111,109,114</a:t>
            </a:r>
            <a:endParaRPr lang="en-GB" sz="2800" dirty="0">
              <a:solidFill>
                <a:srgbClr val="C00000"/>
              </a:solidFill>
            </a:endParaRPr>
          </a:p>
        </p:txBody>
      </p:sp>
      <p:sp>
        <p:nvSpPr>
          <p:cNvPr id="15" name="TextBox 14"/>
          <p:cNvSpPr txBox="1"/>
          <p:nvPr/>
        </p:nvSpPr>
        <p:spPr>
          <a:xfrm>
            <a:off x="3298176" y="6314396"/>
            <a:ext cx="2090637" cy="523220"/>
          </a:xfrm>
          <a:prstGeom prst="rect">
            <a:avLst/>
          </a:prstGeom>
          <a:noFill/>
        </p:spPr>
        <p:txBody>
          <a:bodyPr wrap="none" rtlCol="0">
            <a:spAutoFit/>
          </a:bodyPr>
          <a:lstStyle/>
          <a:p>
            <a:r>
              <a:rPr lang="en-GB" sz="2800" dirty="0" smtClean="0">
                <a:solidFill>
                  <a:srgbClr val="C00000"/>
                </a:solidFill>
              </a:rPr>
              <a:t> 117,102,104</a:t>
            </a:r>
            <a:endParaRPr lang="en-GB" sz="2800" dirty="0">
              <a:solidFill>
                <a:srgbClr val="C00000"/>
              </a:solidFill>
            </a:endParaRPr>
          </a:p>
        </p:txBody>
      </p:sp>
      <p:sp>
        <p:nvSpPr>
          <p:cNvPr id="2" name="Rectangle 1"/>
          <p:cNvSpPr/>
          <p:nvPr/>
        </p:nvSpPr>
        <p:spPr>
          <a:xfrm>
            <a:off x="4907033" y="3673249"/>
            <a:ext cx="3508581" cy="89777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4" descr="8, folder, windows icon | Icon search en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9" y="1346043"/>
            <a:ext cx="2409825"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73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91440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Stage1: land categories?</a:t>
            </a:r>
            <a:endParaRPr lang="en-GB" dirty="0">
              <a:solidFill>
                <a:schemeClr val="bg1">
                  <a:lumMod val="50000"/>
                </a:schemeClr>
              </a:solidFill>
            </a:endParaRPr>
          </a:p>
        </p:txBody>
      </p:sp>
      <p:sp>
        <p:nvSpPr>
          <p:cNvPr id="5" name="TextBox 4"/>
          <p:cNvSpPr txBox="1"/>
          <p:nvPr/>
        </p:nvSpPr>
        <p:spPr>
          <a:xfrm>
            <a:off x="172211" y="5506937"/>
            <a:ext cx="5247077" cy="523220"/>
          </a:xfrm>
          <a:prstGeom prst="rect">
            <a:avLst/>
          </a:prstGeom>
          <a:noFill/>
        </p:spPr>
        <p:txBody>
          <a:bodyPr wrap="none" rtlCol="0">
            <a:spAutoFit/>
          </a:bodyPr>
          <a:lstStyle/>
          <a:p>
            <a:r>
              <a:rPr lang="en-GB" sz="2800" dirty="0" smtClean="0">
                <a:solidFill>
                  <a:srgbClr val="C00000"/>
                </a:solidFill>
              </a:rPr>
              <a:t>Sample housing pixel: 106,106,106</a:t>
            </a:r>
            <a:endParaRPr lang="en-GB" sz="2800" dirty="0">
              <a:solidFill>
                <a:srgbClr val="C00000"/>
              </a:solidFill>
            </a:endParaRPr>
          </a:p>
        </p:txBody>
      </p:sp>
      <p:sp>
        <p:nvSpPr>
          <p:cNvPr id="14" name="TextBox 13"/>
          <p:cNvSpPr txBox="1"/>
          <p:nvPr/>
        </p:nvSpPr>
        <p:spPr>
          <a:xfrm>
            <a:off x="3295401" y="5929243"/>
            <a:ext cx="2090637" cy="523220"/>
          </a:xfrm>
          <a:prstGeom prst="rect">
            <a:avLst/>
          </a:prstGeom>
          <a:noFill/>
        </p:spPr>
        <p:txBody>
          <a:bodyPr wrap="none" rtlCol="0">
            <a:spAutoFit/>
          </a:bodyPr>
          <a:lstStyle/>
          <a:p>
            <a:r>
              <a:rPr lang="en-GB" sz="2800" dirty="0" smtClean="0">
                <a:solidFill>
                  <a:srgbClr val="C00000"/>
                </a:solidFill>
              </a:rPr>
              <a:t> 111,109,114</a:t>
            </a:r>
            <a:endParaRPr lang="en-GB" sz="2800" dirty="0">
              <a:solidFill>
                <a:srgbClr val="C00000"/>
              </a:solidFill>
            </a:endParaRPr>
          </a:p>
        </p:txBody>
      </p:sp>
      <p:sp>
        <p:nvSpPr>
          <p:cNvPr id="15" name="TextBox 14"/>
          <p:cNvSpPr txBox="1"/>
          <p:nvPr/>
        </p:nvSpPr>
        <p:spPr>
          <a:xfrm>
            <a:off x="3298176" y="6314396"/>
            <a:ext cx="2090637" cy="523220"/>
          </a:xfrm>
          <a:prstGeom prst="rect">
            <a:avLst/>
          </a:prstGeom>
          <a:noFill/>
        </p:spPr>
        <p:txBody>
          <a:bodyPr wrap="none" rtlCol="0">
            <a:spAutoFit/>
          </a:bodyPr>
          <a:lstStyle/>
          <a:p>
            <a:r>
              <a:rPr lang="en-GB" sz="2800" dirty="0" smtClean="0">
                <a:solidFill>
                  <a:srgbClr val="C00000"/>
                </a:solidFill>
              </a:rPr>
              <a:t> 117,102,104</a:t>
            </a:r>
            <a:endParaRPr lang="en-GB" sz="2800" dirty="0">
              <a:solidFill>
                <a:srgbClr val="C00000"/>
              </a:solidFill>
            </a:endParaRPr>
          </a:p>
        </p:txBody>
      </p:sp>
      <p:pic>
        <p:nvPicPr>
          <p:cNvPr id="3" name="Picture 2"/>
          <p:cNvPicPr>
            <a:picLocks noChangeAspect="1"/>
          </p:cNvPicPr>
          <p:nvPr/>
        </p:nvPicPr>
        <p:blipFill rotWithShape="1">
          <a:blip r:embed="rId3"/>
          <a:srcRect l="2698" t="15734" r="56458" b="59096"/>
          <a:stretch/>
        </p:blipFill>
        <p:spPr>
          <a:xfrm>
            <a:off x="5960" y="964909"/>
            <a:ext cx="9132259" cy="3590464"/>
          </a:xfrm>
          <a:prstGeom prst="rect">
            <a:avLst/>
          </a:prstGeom>
        </p:spPr>
      </p:pic>
      <p:sp>
        <p:nvSpPr>
          <p:cNvPr id="4" name="Rectangle 3"/>
          <p:cNvSpPr/>
          <p:nvPr/>
        </p:nvSpPr>
        <p:spPr>
          <a:xfrm>
            <a:off x="205461" y="1270840"/>
            <a:ext cx="5413942" cy="65771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c 5"/>
          <p:cNvSpPr/>
          <p:nvPr/>
        </p:nvSpPr>
        <p:spPr>
          <a:xfrm>
            <a:off x="4588625" y="1596044"/>
            <a:ext cx="2892829" cy="4576232"/>
          </a:xfrm>
          <a:prstGeom prst="arc">
            <a:avLst>
              <a:gd name="adj1" fmla="val 16200000"/>
              <a:gd name="adj2" fmla="val 5351067"/>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p:cNvSpPr/>
          <p:nvPr/>
        </p:nvSpPr>
        <p:spPr>
          <a:xfrm>
            <a:off x="5419288" y="5506937"/>
            <a:ext cx="382997" cy="1330679"/>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788258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006" t="19970" r="11155" b="60156"/>
          <a:stretch/>
        </p:blipFill>
        <p:spPr>
          <a:xfrm>
            <a:off x="1" y="1"/>
            <a:ext cx="9157974" cy="123028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4091"/>
          <a:stretch/>
        </p:blipFill>
        <p:spPr>
          <a:xfrm>
            <a:off x="0" y="1246909"/>
            <a:ext cx="9144000" cy="5611091"/>
          </a:xfrm>
          <a:prstGeom prst="rect">
            <a:avLst/>
          </a:prstGeom>
        </p:spPr>
      </p:pic>
    </p:spTree>
    <p:extLst>
      <p:ext uri="{BB962C8B-B14F-4D97-AF65-F5344CB8AC3E}">
        <p14:creationId xmlns:p14="http://schemas.microsoft.com/office/powerpoint/2010/main" val="3355289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91440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Stage2: colour key?</a:t>
            </a:r>
            <a:endParaRPr lang="en-GB" dirty="0">
              <a:solidFill>
                <a:schemeClr val="bg1">
                  <a:lumMod val="50000"/>
                </a:schemeClr>
              </a:solidFill>
            </a:endParaRPr>
          </a:p>
        </p:txBody>
      </p:sp>
      <p:sp>
        <p:nvSpPr>
          <p:cNvPr id="5" name="TextBox 4"/>
          <p:cNvSpPr txBox="1"/>
          <p:nvPr/>
        </p:nvSpPr>
        <p:spPr>
          <a:xfrm>
            <a:off x="172211" y="5506937"/>
            <a:ext cx="5247077" cy="523220"/>
          </a:xfrm>
          <a:prstGeom prst="rect">
            <a:avLst/>
          </a:prstGeom>
          <a:noFill/>
        </p:spPr>
        <p:txBody>
          <a:bodyPr wrap="none" rtlCol="0">
            <a:spAutoFit/>
          </a:bodyPr>
          <a:lstStyle/>
          <a:p>
            <a:r>
              <a:rPr lang="en-GB" sz="2800" dirty="0" smtClean="0">
                <a:solidFill>
                  <a:srgbClr val="C00000"/>
                </a:solidFill>
              </a:rPr>
              <a:t>Sample housing pixel: 106,106,106</a:t>
            </a:r>
            <a:endParaRPr lang="en-GB" sz="2800" dirty="0">
              <a:solidFill>
                <a:srgbClr val="C00000"/>
              </a:solidFill>
            </a:endParaRPr>
          </a:p>
        </p:txBody>
      </p:sp>
      <p:sp>
        <p:nvSpPr>
          <p:cNvPr id="14" name="TextBox 13"/>
          <p:cNvSpPr txBox="1"/>
          <p:nvPr/>
        </p:nvSpPr>
        <p:spPr>
          <a:xfrm>
            <a:off x="3295401" y="5929243"/>
            <a:ext cx="2090637" cy="523220"/>
          </a:xfrm>
          <a:prstGeom prst="rect">
            <a:avLst/>
          </a:prstGeom>
          <a:noFill/>
        </p:spPr>
        <p:txBody>
          <a:bodyPr wrap="none" rtlCol="0">
            <a:spAutoFit/>
          </a:bodyPr>
          <a:lstStyle/>
          <a:p>
            <a:r>
              <a:rPr lang="en-GB" sz="2800" dirty="0" smtClean="0">
                <a:solidFill>
                  <a:srgbClr val="C00000"/>
                </a:solidFill>
              </a:rPr>
              <a:t> 111,109,114</a:t>
            </a:r>
            <a:endParaRPr lang="en-GB" sz="2800" dirty="0">
              <a:solidFill>
                <a:srgbClr val="C00000"/>
              </a:solidFill>
            </a:endParaRPr>
          </a:p>
        </p:txBody>
      </p:sp>
      <p:sp>
        <p:nvSpPr>
          <p:cNvPr id="15" name="TextBox 14"/>
          <p:cNvSpPr txBox="1"/>
          <p:nvPr/>
        </p:nvSpPr>
        <p:spPr>
          <a:xfrm>
            <a:off x="3298176" y="6314396"/>
            <a:ext cx="2090637" cy="523220"/>
          </a:xfrm>
          <a:prstGeom prst="rect">
            <a:avLst/>
          </a:prstGeom>
          <a:noFill/>
        </p:spPr>
        <p:txBody>
          <a:bodyPr wrap="none" rtlCol="0">
            <a:spAutoFit/>
          </a:bodyPr>
          <a:lstStyle/>
          <a:p>
            <a:r>
              <a:rPr lang="en-GB" sz="2800" dirty="0" smtClean="0">
                <a:solidFill>
                  <a:srgbClr val="C00000"/>
                </a:solidFill>
              </a:rPr>
              <a:t> 117,102,104</a:t>
            </a:r>
            <a:endParaRPr lang="en-GB" sz="2800" dirty="0">
              <a:solidFill>
                <a:srgbClr val="C00000"/>
              </a:solidFill>
            </a:endParaRPr>
          </a:p>
        </p:txBody>
      </p:sp>
      <p:pic>
        <p:nvPicPr>
          <p:cNvPr id="3" name="Picture 2"/>
          <p:cNvPicPr>
            <a:picLocks noChangeAspect="1"/>
          </p:cNvPicPr>
          <p:nvPr/>
        </p:nvPicPr>
        <p:blipFill rotWithShape="1">
          <a:blip r:embed="rId3"/>
          <a:srcRect l="2698" t="15734" r="56458" b="59096"/>
          <a:stretch/>
        </p:blipFill>
        <p:spPr>
          <a:xfrm>
            <a:off x="5960" y="964909"/>
            <a:ext cx="9132259" cy="3590464"/>
          </a:xfrm>
          <a:prstGeom prst="rect">
            <a:avLst/>
          </a:prstGeom>
        </p:spPr>
      </p:pic>
      <p:sp>
        <p:nvSpPr>
          <p:cNvPr id="4" name="Rectangle 3"/>
          <p:cNvSpPr/>
          <p:nvPr/>
        </p:nvSpPr>
        <p:spPr>
          <a:xfrm>
            <a:off x="205460" y="1636594"/>
            <a:ext cx="8805535" cy="100685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4994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91440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Stage3: image processing</a:t>
            </a:r>
            <a:endParaRPr lang="en-GB" dirty="0">
              <a:solidFill>
                <a:schemeClr val="bg1">
                  <a:lumMod val="50000"/>
                </a:schemeClr>
              </a:solidFill>
            </a:endParaRPr>
          </a:p>
        </p:txBody>
      </p:sp>
      <p:sp>
        <p:nvSpPr>
          <p:cNvPr id="5" name="TextBox 4"/>
          <p:cNvSpPr txBox="1"/>
          <p:nvPr/>
        </p:nvSpPr>
        <p:spPr>
          <a:xfrm>
            <a:off x="172211" y="5506937"/>
            <a:ext cx="5247077" cy="523220"/>
          </a:xfrm>
          <a:prstGeom prst="rect">
            <a:avLst/>
          </a:prstGeom>
          <a:noFill/>
        </p:spPr>
        <p:txBody>
          <a:bodyPr wrap="none" rtlCol="0">
            <a:spAutoFit/>
          </a:bodyPr>
          <a:lstStyle/>
          <a:p>
            <a:r>
              <a:rPr lang="en-GB" sz="2800" dirty="0" smtClean="0">
                <a:solidFill>
                  <a:srgbClr val="C00000"/>
                </a:solidFill>
              </a:rPr>
              <a:t>Sample housing pixel: 106,106,106</a:t>
            </a:r>
            <a:endParaRPr lang="en-GB" sz="2800" dirty="0">
              <a:solidFill>
                <a:srgbClr val="C00000"/>
              </a:solidFill>
            </a:endParaRPr>
          </a:p>
        </p:txBody>
      </p:sp>
      <p:sp>
        <p:nvSpPr>
          <p:cNvPr id="14" name="TextBox 13"/>
          <p:cNvSpPr txBox="1"/>
          <p:nvPr/>
        </p:nvSpPr>
        <p:spPr>
          <a:xfrm>
            <a:off x="3295401" y="5929243"/>
            <a:ext cx="2090637" cy="523220"/>
          </a:xfrm>
          <a:prstGeom prst="rect">
            <a:avLst/>
          </a:prstGeom>
          <a:noFill/>
        </p:spPr>
        <p:txBody>
          <a:bodyPr wrap="none" rtlCol="0">
            <a:spAutoFit/>
          </a:bodyPr>
          <a:lstStyle/>
          <a:p>
            <a:r>
              <a:rPr lang="en-GB" sz="2800" dirty="0" smtClean="0">
                <a:solidFill>
                  <a:srgbClr val="C00000"/>
                </a:solidFill>
              </a:rPr>
              <a:t> 111,109,114</a:t>
            </a:r>
            <a:endParaRPr lang="en-GB" sz="2800" dirty="0">
              <a:solidFill>
                <a:srgbClr val="C00000"/>
              </a:solidFill>
            </a:endParaRPr>
          </a:p>
        </p:txBody>
      </p:sp>
      <p:sp>
        <p:nvSpPr>
          <p:cNvPr id="15" name="TextBox 14"/>
          <p:cNvSpPr txBox="1"/>
          <p:nvPr/>
        </p:nvSpPr>
        <p:spPr>
          <a:xfrm>
            <a:off x="3298176" y="6314396"/>
            <a:ext cx="2090637" cy="523220"/>
          </a:xfrm>
          <a:prstGeom prst="rect">
            <a:avLst/>
          </a:prstGeom>
          <a:noFill/>
        </p:spPr>
        <p:txBody>
          <a:bodyPr wrap="none" rtlCol="0">
            <a:spAutoFit/>
          </a:bodyPr>
          <a:lstStyle/>
          <a:p>
            <a:r>
              <a:rPr lang="en-GB" sz="2800" dirty="0" smtClean="0">
                <a:solidFill>
                  <a:srgbClr val="C00000"/>
                </a:solidFill>
              </a:rPr>
              <a:t> 117,102,104</a:t>
            </a:r>
            <a:endParaRPr lang="en-GB" sz="2800" dirty="0">
              <a:solidFill>
                <a:srgbClr val="C00000"/>
              </a:solidFill>
            </a:endParaRPr>
          </a:p>
        </p:txBody>
      </p:sp>
      <p:pic>
        <p:nvPicPr>
          <p:cNvPr id="3" name="Picture 2"/>
          <p:cNvPicPr>
            <a:picLocks noChangeAspect="1"/>
          </p:cNvPicPr>
          <p:nvPr/>
        </p:nvPicPr>
        <p:blipFill rotWithShape="1">
          <a:blip r:embed="rId3"/>
          <a:srcRect l="2698" t="15734" r="56458" b="59096"/>
          <a:stretch/>
        </p:blipFill>
        <p:spPr>
          <a:xfrm>
            <a:off x="5960" y="964909"/>
            <a:ext cx="9132259" cy="3590464"/>
          </a:xfrm>
          <a:prstGeom prst="rect">
            <a:avLst/>
          </a:prstGeom>
        </p:spPr>
      </p:pic>
      <p:sp>
        <p:nvSpPr>
          <p:cNvPr id="4" name="Rectangle 3"/>
          <p:cNvSpPr/>
          <p:nvPr/>
        </p:nvSpPr>
        <p:spPr>
          <a:xfrm>
            <a:off x="205460" y="2484486"/>
            <a:ext cx="8805535" cy="158874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78236" y="2975955"/>
            <a:ext cx="6871204" cy="123939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1744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211" y="5506937"/>
            <a:ext cx="5247077" cy="523220"/>
          </a:xfrm>
          <a:prstGeom prst="rect">
            <a:avLst/>
          </a:prstGeom>
          <a:noFill/>
        </p:spPr>
        <p:txBody>
          <a:bodyPr wrap="none" rtlCol="0">
            <a:spAutoFit/>
          </a:bodyPr>
          <a:lstStyle/>
          <a:p>
            <a:r>
              <a:rPr lang="en-GB" sz="2800" dirty="0" smtClean="0">
                <a:solidFill>
                  <a:srgbClr val="C00000"/>
                </a:solidFill>
              </a:rPr>
              <a:t>Sample housing pixel: 106,106,106</a:t>
            </a:r>
            <a:endParaRPr lang="en-GB" sz="2800" dirty="0">
              <a:solidFill>
                <a:srgbClr val="C00000"/>
              </a:solidFill>
            </a:endParaRPr>
          </a:p>
        </p:txBody>
      </p:sp>
      <p:sp>
        <p:nvSpPr>
          <p:cNvPr id="14" name="TextBox 13"/>
          <p:cNvSpPr txBox="1"/>
          <p:nvPr/>
        </p:nvSpPr>
        <p:spPr>
          <a:xfrm>
            <a:off x="3295401" y="5929243"/>
            <a:ext cx="2090637" cy="523220"/>
          </a:xfrm>
          <a:prstGeom prst="rect">
            <a:avLst/>
          </a:prstGeom>
          <a:noFill/>
        </p:spPr>
        <p:txBody>
          <a:bodyPr wrap="none" rtlCol="0">
            <a:spAutoFit/>
          </a:bodyPr>
          <a:lstStyle/>
          <a:p>
            <a:r>
              <a:rPr lang="en-GB" sz="2800" dirty="0" smtClean="0">
                <a:solidFill>
                  <a:srgbClr val="C00000"/>
                </a:solidFill>
              </a:rPr>
              <a:t> 111,109,114</a:t>
            </a:r>
            <a:endParaRPr lang="en-GB" sz="2800" dirty="0">
              <a:solidFill>
                <a:srgbClr val="C00000"/>
              </a:solidFill>
            </a:endParaRPr>
          </a:p>
        </p:txBody>
      </p:sp>
      <p:sp>
        <p:nvSpPr>
          <p:cNvPr id="15" name="TextBox 14"/>
          <p:cNvSpPr txBox="1"/>
          <p:nvPr/>
        </p:nvSpPr>
        <p:spPr>
          <a:xfrm>
            <a:off x="3298176" y="6314396"/>
            <a:ext cx="2090637" cy="523220"/>
          </a:xfrm>
          <a:prstGeom prst="rect">
            <a:avLst/>
          </a:prstGeom>
          <a:noFill/>
        </p:spPr>
        <p:txBody>
          <a:bodyPr wrap="none" rtlCol="0">
            <a:spAutoFit/>
          </a:bodyPr>
          <a:lstStyle/>
          <a:p>
            <a:r>
              <a:rPr lang="en-GB" sz="2800" dirty="0" smtClean="0">
                <a:solidFill>
                  <a:srgbClr val="C00000"/>
                </a:solidFill>
              </a:rPr>
              <a:t> 117,102,104</a:t>
            </a:r>
            <a:endParaRPr lang="en-GB" sz="2800" dirty="0">
              <a:solidFill>
                <a:srgbClr val="C00000"/>
              </a:solidFill>
            </a:endParaRPr>
          </a:p>
        </p:txBody>
      </p:sp>
      <p:pic>
        <p:nvPicPr>
          <p:cNvPr id="3" name="Picture 2"/>
          <p:cNvPicPr>
            <a:picLocks noChangeAspect="1"/>
          </p:cNvPicPr>
          <p:nvPr/>
        </p:nvPicPr>
        <p:blipFill rotWithShape="1">
          <a:blip r:embed="rId3"/>
          <a:srcRect l="2698" t="31930" r="56458" b="62476"/>
          <a:stretch/>
        </p:blipFill>
        <p:spPr>
          <a:xfrm>
            <a:off x="5960" y="3275215"/>
            <a:ext cx="9132259" cy="7980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 y="563119"/>
            <a:ext cx="9144000" cy="2562820"/>
          </a:xfrm>
          <a:prstGeom prst="rect">
            <a:avLst/>
          </a:prstGeom>
        </p:spPr>
      </p:pic>
      <p:sp>
        <p:nvSpPr>
          <p:cNvPr id="7" name="Rectangle 6"/>
          <p:cNvSpPr/>
          <p:nvPr/>
        </p:nvSpPr>
        <p:spPr>
          <a:xfrm>
            <a:off x="2992582" y="563119"/>
            <a:ext cx="2842953" cy="2581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35536" y="560586"/>
            <a:ext cx="3302684" cy="2581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29084" y="629861"/>
            <a:ext cx="3090468" cy="2581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78236" y="2975955"/>
            <a:ext cx="6871204" cy="123939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0" y="0"/>
            <a:ext cx="9144000" cy="91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Stage3: image processing</a:t>
            </a:r>
            <a:endParaRPr lang="en-GB" dirty="0">
              <a:solidFill>
                <a:schemeClr val="bg1">
                  <a:lumMod val="50000"/>
                </a:schemeClr>
              </a:solidFill>
            </a:endParaRPr>
          </a:p>
        </p:txBody>
      </p:sp>
    </p:spTree>
    <p:extLst>
      <p:ext uri="{BB962C8B-B14F-4D97-AF65-F5344CB8AC3E}">
        <p14:creationId xmlns:p14="http://schemas.microsoft.com/office/powerpoint/2010/main" val="2100939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after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42295" b="31993"/>
          <a:stretch/>
        </p:blipFill>
        <p:spPr>
          <a:xfrm>
            <a:off x="0" y="0"/>
            <a:ext cx="9160625" cy="6866313"/>
          </a:xfrm>
          <a:prstGeom prst="rect">
            <a:avLst/>
          </a:prstGeom>
        </p:spPr>
      </p:pic>
      <p:pic>
        <p:nvPicPr>
          <p:cNvPr id="4" name="Picture 3"/>
          <p:cNvPicPr>
            <a:picLocks noChangeAspect="1"/>
          </p:cNvPicPr>
          <p:nvPr/>
        </p:nvPicPr>
        <p:blipFill>
          <a:blip r:embed="rId4"/>
          <a:stretch>
            <a:fillRect/>
          </a:stretch>
        </p:blipFill>
        <p:spPr>
          <a:xfrm>
            <a:off x="3639326" y="2871721"/>
            <a:ext cx="5454795" cy="3869904"/>
          </a:xfrm>
          <a:prstGeom prst="rect">
            <a:avLst/>
          </a:prstGeom>
        </p:spPr>
      </p:pic>
    </p:spTree>
    <p:extLst>
      <p:ext uri="{BB962C8B-B14F-4D97-AF65-F5344CB8AC3E}">
        <p14:creationId xmlns:p14="http://schemas.microsoft.com/office/powerpoint/2010/main" val="2393957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42295" b="31993"/>
          <a:stretch/>
        </p:blipFill>
        <p:spPr>
          <a:xfrm>
            <a:off x="0" y="0"/>
            <a:ext cx="9160625" cy="6866313"/>
          </a:xfrm>
          <a:prstGeom prst="rect">
            <a:avLst/>
          </a:prstGeom>
        </p:spPr>
      </p:pic>
      <p:pic>
        <p:nvPicPr>
          <p:cNvPr id="2" name="Picture 1"/>
          <p:cNvPicPr>
            <a:picLocks noChangeAspect="1"/>
          </p:cNvPicPr>
          <p:nvPr/>
        </p:nvPicPr>
        <p:blipFill>
          <a:blip r:embed="rId4"/>
          <a:stretch>
            <a:fillRect/>
          </a:stretch>
        </p:blipFill>
        <p:spPr>
          <a:xfrm>
            <a:off x="3639326" y="4565073"/>
            <a:ext cx="2819400" cy="1219200"/>
          </a:xfrm>
          <a:prstGeom prst="rect">
            <a:avLst/>
          </a:prstGeom>
        </p:spPr>
      </p:pic>
      <p:pic>
        <p:nvPicPr>
          <p:cNvPr id="6" name="Picture 5"/>
          <p:cNvPicPr>
            <a:picLocks noChangeAspect="1"/>
          </p:cNvPicPr>
          <p:nvPr/>
        </p:nvPicPr>
        <p:blipFill>
          <a:blip r:embed="rId5"/>
          <a:stretch>
            <a:fillRect/>
          </a:stretch>
        </p:blipFill>
        <p:spPr>
          <a:xfrm>
            <a:off x="3639326" y="3370479"/>
            <a:ext cx="5454795" cy="3361474"/>
          </a:xfrm>
          <a:prstGeom prst="rect">
            <a:avLst/>
          </a:prstGeom>
        </p:spPr>
      </p:pic>
      <p:pic>
        <p:nvPicPr>
          <p:cNvPr id="7" name="Picture 6"/>
          <p:cNvPicPr>
            <a:picLocks noChangeAspect="1"/>
          </p:cNvPicPr>
          <p:nvPr/>
        </p:nvPicPr>
        <p:blipFill>
          <a:blip r:embed="rId6"/>
          <a:stretch>
            <a:fillRect/>
          </a:stretch>
        </p:blipFill>
        <p:spPr>
          <a:xfrm>
            <a:off x="3639326" y="2862049"/>
            <a:ext cx="5454795" cy="3869904"/>
          </a:xfrm>
          <a:prstGeom prst="rect">
            <a:avLst/>
          </a:prstGeom>
        </p:spPr>
      </p:pic>
      <p:pic>
        <p:nvPicPr>
          <p:cNvPr id="8" name="Picture 7"/>
          <p:cNvPicPr>
            <a:picLocks noChangeAspect="1"/>
          </p:cNvPicPr>
          <p:nvPr/>
        </p:nvPicPr>
        <p:blipFill rotWithShape="1">
          <a:blip r:embed="rId7"/>
          <a:srcRect t="83413" r="86131" b="8326"/>
          <a:stretch/>
        </p:blipFill>
        <p:spPr>
          <a:xfrm>
            <a:off x="0" y="5334002"/>
            <a:ext cx="2351826" cy="890952"/>
          </a:xfrm>
          <a:prstGeom prst="rect">
            <a:avLst/>
          </a:prstGeom>
        </p:spPr>
      </p:pic>
      <p:cxnSp>
        <p:nvCxnSpPr>
          <p:cNvPr id="10" name="Straight Arrow Connector 9"/>
          <p:cNvCxnSpPr/>
          <p:nvPr/>
        </p:nvCxnSpPr>
        <p:spPr>
          <a:xfrm flipH="1">
            <a:off x="7139354" y="1616825"/>
            <a:ext cx="1617784" cy="0"/>
          </a:xfrm>
          <a:prstGeom prst="straightConnector1">
            <a:avLst/>
          </a:prstGeom>
          <a:ln w="152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125504" y="1852349"/>
            <a:ext cx="1617784" cy="0"/>
          </a:xfrm>
          <a:prstGeom prst="straightConnector1">
            <a:avLst/>
          </a:prstGeom>
          <a:ln w="152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819513" y="3263796"/>
            <a:ext cx="1617784" cy="0"/>
          </a:xfrm>
          <a:prstGeom prst="straightConnector1">
            <a:avLst/>
          </a:prstGeom>
          <a:ln w="152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561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4715" b="63161"/>
          <a:stretch/>
        </p:blipFill>
        <p:spPr>
          <a:xfrm>
            <a:off x="0" y="0"/>
            <a:ext cx="9126415" cy="3275215"/>
          </a:xfrm>
          <a:prstGeom prst="rect">
            <a:avLst/>
          </a:prstGeom>
        </p:spPr>
      </p:pic>
      <p:sp>
        <p:nvSpPr>
          <p:cNvPr id="3" name="Rectangle 2"/>
          <p:cNvSpPr/>
          <p:nvPr/>
        </p:nvSpPr>
        <p:spPr>
          <a:xfrm>
            <a:off x="581891" y="980903"/>
            <a:ext cx="3557847" cy="69826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0916" y="2377440"/>
            <a:ext cx="8143702" cy="69826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own Arrow 4"/>
          <p:cNvSpPr/>
          <p:nvPr/>
        </p:nvSpPr>
        <p:spPr>
          <a:xfrm flipV="1">
            <a:off x="4232564" y="2726574"/>
            <a:ext cx="581890" cy="3657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flipV="1">
            <a:off x="8137682" y="2726574"/>
            <a:ext cx="581890" cy="3657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stretch>
            <a:fillRect/>
          </a:stretch>
        </p:blipFill>
        <p:spPr>
          <a:xfrm>
            <a:off x="4139738" y="3279088"/>
            <a:ext cx="4904028" cy="3479162"/>
          </a:xfrm>
          <a:prstGeom prst="rect">
            <a:avLst/>
          </a:prstGeom>
        </p:spPr>
      </p:pic>
      <p:sp>
        <p:nvSpPr>
          <p:cNvPr id="8" name="TextBox 7"/>
          <p:cNvSpPr txBox="1"/>
          <p:nvPr/>
        </p:nvSpPr>
        <p:spPr>
          <a:xfrm>
            <a:off x="49875" y="3358353"/>
            <a:ext cx="4057089" cy="3416320"/>
          </a:xfrm>
          <a:prstGeom prst="rect">
            <a:avLst/>
          </a:prstGeom>
          <a:noFill/>
        </p:spPr>
        <p:txBody>
          <a:bodyPr wrap="square" rtlCol="0">
            <a:spAutoFit/>
          </a:bodyPr>
          <a:lstStyle/>
          <a:p>
            <a:r>
              <a:rPr lang="en-GB" sz="3600" dirty="0" smtClean="0">
                <a:solidFill>
                  <a:schemeClr val="tx1">
                    <a:lumMod val="50000"/>
                    <a:lumOff val="50000"/>
                  </a:schemeClr>
                </a:solidFill>
              </a:rPr>
              <a:t>Task 2:</a:t>
            </a:r>
          </a:p>
          <a:p>
            <a:r>
              <a:rPr lang="en-GB" sz="3600" dirty="0" smtClean="0">
                <a:solidFill>
                  <a:schemeClr val="tx1">
                    <a:lumMod val="50000"/>
                    <a:lumOff val="50000"/>
                  </a:schemeClr>
                </a:solidFill>
              </a:rPr>
              <a:t>Develop scripts in 02Enhancement.py to complete your own land classification map</a:t>
            </a:r>
            <a:endParaRPr lang="en-GB" sz="3600" dirty="0">
              <a:solidFill>
                <a:schemeClr val="tx1">
                  <a:lumMod val="50000"/>
                  <a:lumOff val="50000"/>
                </a:schemeClr>
              </a:solidFill>
            </a:endParaRPr>
          </a:p>
        </p:txBody>
      </p:sp>
    </p:spTree>
    <p:extLst>
      <p:ext uri="{BB962C8B-B14F-4D97-AF65-F5344CB8AC3E}">
        <p14:creationId xmlns:p14="http://schemas.microsoft.com/office/powerpoint/2010/main" val="2278198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6"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30283" y="3067606"/>
            <a:ext cx="7898621" cy="219760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2800" b="0" dirty="0" smtClean="0"/>
              <a:t>Experiment with distance thresholds, noting what works</a:t>
            </a:r>
          </a:p>
          <a:p>
            <a:r>
              <a:rPr lang="en-GB" sz="2800" b="0" dirty="0" smtClean="0"/>
              <a:t>Define new procedures for each land classification you identified</a:t>
            </a:r>
          </a:p>
          <a:p>
            <a:r>
              <a:rPr lang="en-GB" sz="2800" b="0" dirty="0" smtClean="0"/>
              <a:t>Call all procedures in turn from the </a:t>
            </a:r>
            <a:r>
              <a:rPr lang="en-GB" sz="2800" b="0" dirty="0" err="1" smtClean="0"/>
              <a:t>assignLandUse</a:t>
            </a:r>
            <a:r>
              <a:rPr lang="en-GB" sz="2800" b="0" dirty="0" smtClean="0"/>
              <a:t>() procedure</a:t>
            </a:r>
          </a:p>
          <a:p>
            <a:r>
              <a:rPr lang="en-GB" sz="2800" b="0" dirty="0" smtClean="0"/>
              <a:t>Save as a new image</a:t>
            </a:r>
          </a:p>
          <a:p>
            <a:r>
              <a:rPr lang="en-GB" sz="2800" b="0" dirty="0" smtClean="0"/>
              <a:t>Test effectiveness on NWsample2.jpg</a:t>
            </a:r>
            <a:endParaRPr lang="en-GB" sz="2800" b="0" dirty="0"/>
          </a:p>
        </p:txBody>
      </p:sp>
      <p:sp>
        <p:nvSpPr>
          <p:cNvPr id="8" name="TextBox 7"/>
          <p:cNvSpPr txBox="1"/>
          <p:nvPr/>
        </p:nvSpPr>
        <p:spPr>
          <a:xfrm>
            <a:off x="-15096" y="379447"/>
            <a:ext cx="1484702" cy="3170099"/>
          </a:xfrm>
          <a:prstGeom prst="rect">
            <a:avLst/>
          </a:prstGeom>
          <a:noFill/>
        </p:spPr>
        <p:txBody>
          <a:bodyPr wrap="none" rtlCol="0">
            <a:spAutoFit/>
          </a:bodyPr>
          <a:lstStyle/>
          <a:p>
            <a:r>
              <a:rPr lang="en-GB" sz="20000" b="1" dirty="0">
                <a:solidFill>
                  <a:srgbClr val="DEDEDE"/>
                </a:solidFill>
              </a:rPr>
              <a:t>2</a:t>
            </a:r>
          </a:p>
        </p:txBody>
      </p:sp>
      <p:sp>
        <p:nvSpPr>
          <p:cNvPr id="9" name="TextBox 8"/>
          <p:cNvSpPr txBox="1"/>
          <p:nvPr/>
        </p:nvSpPr>
        <p:spPr>
          <a:xfrm>
            <a:off x="1230283" y="2230503"/>
            <a:ext cx="7874656" cy="769441"/>
          </a:xfrm>
          <a:prstGeom prst="rect">
            <a:avLst/>
          </a:prstGeom>
          <a:noFill/>
        </p:spPr>
        <p:txBody>
          <a:bodyPr wrap="none" rtlCol="0">
            <a:spAutoFit/>
          </a:bodyPr>
          <a:lstStyle/>
          <a:p>
            <a:r>
              <a:rPr lang="en-GB" sz="4400" dirty="0" smtClean="0">
                <a:solidFill>
                  <a:schemeClr val="tx1">
                    <a:lumMod val="50000"/>
                    <a:lumOff val="50000"/>
                  </a:schemeClr>
                </a:solidFill>
              </a:rPr>
              <a:t>Assigns colours to land categories</a:t>
            </a:r>
            <a:endParaRPr lang="en-GB" sz="4400" dirty="0">
              <a:solidFill>
                <a:schemeClr val="tx1">
                  <a:lumMod val="50000"/>
                  <a:lumOff val="50000"/>
                </a:schemeClr>
              </a:solidFill>
            </a:endParaRPr>
          </a:p>
        </p:txBody>
      </p:sp>
      <p:sp>
        <p:nvSpPr>
          <p:cNvPr id="11" name="TextBox 10"/>
          <p:cNvSpPr txBox="1"/>
          <p:nvPr/>
        </p:nvSpPr>
        <p:spPr>
          <a:xfrm>
            <a:off x="1163780" y="895938"/>
            <a:ext cx="7096623" cy="1569660"/>
          </a:xfrm>
          <a:prstGeom prst="rect">
            <a:avLst/>
          </a:prstGeom>
          <a:noFill/>
        </p:spPr>
        <p:txBody>
          <a:bodyPr wrap="none" rtlCol="0">
            <a:spAutoFit/>
          </a:bodyPr>
          <a:lstStyle/>
          <a:p>
            <a:r>
              <a:rPr lang="en-GB" sz="9600" dirty="0" smtClean="0">
                <a:solidFill>
                  <a:schemeClr val="tx1">
                    <a:lumMod val="50000"/>
                    <a:lumOff val="50000"/>
                  </a:schemeClr>
                </a:solidFill>
              </a:rPr>
              <a:t>Enhancement</a:t>
            </a:r>
            <a:endParaRPr lang="en-GB" sz="9600" dirty="0">
              <a:solidFill>
                <a:schemeClr val="tx1">
                  <a:lumMod val="50000"/>
                  <a:lumOff val="50000"/>
                </a:schemeClr>
              </a:solidFill>
            </a:endParaRPr>
          </a:p>
        </p:txBody>
      </p:sp>
      <p:sp>
        <p:nvSpPr>
          <p:cNvPr id="12" name="Title 1"/>
          <p:cNvSpPr txBox="1">
            <a:spLocks/>
          </p:cNvSpPr>
          <p:nvPr/>
        </p:nvSpPr>
        <p:spPr>
          <a:xfrm>
            <a:off x="0" y="9075"/>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Key Task </a:t>
            </a:r>
            <a:endParaRPr lang="en-GB" sz="6600" b="1" spc="-150" dirty="0">
              <a:solidFill>
                <a:srgbClr val="C00000"/>
              </a:solidFill>
              <a:latin typeface="+mn-lt"/>
            </a:endParaRPr>
          </a:p>
        </p:txBody>
      </p:sp>
    </p:spTree>
    <p:extLst>
      <p:ext uri="{BB962C8B-B14F-4D97-AF65-F5344CB8AC3E}">
        <p14:creationId xmlns:p14="http://schemas.microsoft.com/office/powerpoint/2010/main" val="1255630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lstStyle/>
          <a:p>
            <a:r>
              <a:rPr lang="en-GB" dirty="0" smtClean="0">
                <a:solidFill>
                  <a:schemeClr val="bg1">
                    <a:lumMod val="50000"/>
                  </a:schemeClr>
                </a:solidFill>
              </a:rPr>
              <a:t>Making Sense Of Satellite Images</a:t>
            </a:r>
            <a:endParaRPr lang="en-GB" dirty="0">
              <a:solidFill>
                <a:schemeClr val="bg1">
                  <a:lumMod val="50000"/>
                </a:schemeClr>
              </a:solidFill>
            </a:endParaRPr>
          </a:p>
        </p:txBody>
      </p:sp>
      <p:sp>
        <p:nvSpPr>
          <p:cNvPr id="6" name="Title 1"/>
          <p:cNvSpPr txBox="1">
            <a:spLocks/>
          </p:cNvSpPr>
          <p:nvPr/>
        </p:nvSpPr>
        <p:spPr>
          <a:xfrm>
            <a:off x="1197379" y="997529"/>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Pre-processing</a:t>
            </a:r>
          </a:p>
          <a:p>
            <a:r>
              <a:rPr lang="en-GB" sz="3600" b="0" dirty="0" smtClean="0">
                <a:solidFill>
                  <a:schemeClr val="bg1">
                    <a:lumMod val="50000"/>
                  </a:schemeClr>
                </a:solidFill>
              </a:rPr>
              <a:t>Cropping and cleaning</a:t>
            </a:r>
            <a:endParaRPr lang="en-GB" sz="3600" b="0" dirty="0">
              <a:solidFill>
                <a:schemeClr val="bg1">
                  <a:lumMod val="50000"/>
                </a:schemeClr>
              </a:solidFill>
            </a:endParaRPr>
          </a:p>
          <a:p>
            <a:endParaRPr lang="en-GB" dirty="0">
              <a:solidFill>
                <a:schemeClr val="bg1">
                  <a:lumMod val="50000"/>
                </a:schemeClr>
              </a:solidFill>
            </a:endParaRPr>
          </a:p>
        </p:txBody>
      </p:sp>
      <p:sp>
        <p:nvSpPr>
          <p:cNvPr id="9" name="TextBox 8"/>
          <p:cNvSpPr txBox="1"/>
          <p:nvPr/>
        </p:nvSpPr>
        <p:spPr>
          <a:xfrm>
            <a:off x="1523" y="533533"/>
            <a:ext cx="1159292" cy="2400657"/>
          </a:xfrm>
          <a:prstGeom prst="rect">
            <a:avLst/>
          </a:prstGeom>
          <a:noFill/>
        </p:spPr>
        <p:txBody>
          <a:bodyPr wrap="none" rtlCol="0">
            <a:spAutoFit/>
          </a:bodyPr>
          <a:lstStyle/>
          <a:p>
            <a:r>
              <a:rPr lang="en-GB" sz="15000" b="1" dirty="0">
                <a:solidFill>
                  <a:srgbClr val="DEDEDE"/>
                </a:solidFill>
              </a:rPr>
              <a:t>1</a:t>
            </a:r>
          </a:p>
        </p:txBody>
      </p:sp>
      <p:grpSp>
        <p:nvGrpSpPr>
          <p:cNvPr id="12" name="Group 11"/>
          <p:cNvGrpSpPr/>
          <p:nvPr/>
        </p:nvGrpSpPr>
        <p:grpSpPr>
          <a:xfrm>
            <a:off x="1523" y="2207580"/>
            <a:ext cx="9541490" cy="2400657"/>
            <a:chOff x="1523" y="2207580"/>
            <a:chExt cx="9541490" cy="2400657"/>
          </a:xfrm>
        </p:grpSpPr>
        <p:sp>
          <p:nvSpPr>
            <p:cNvPr id="7" name="Title 1"/>
            <p:cNvSpPr txBox="1">
              <a:spLocks/>
            </p:cNvSpPr>
            <p:nvPr/>
          </p:nvSpPr>
          <p:spPr>
            <a:xfrm>
              <a:off x="1197379" y="2694480"/>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Enhancement</a:t>
              </a:r>
            </a:p>
            <a:p>
              <a:r>
                <a:rPr lang="en-GB" sz="3600" b="0" dirty="0" smtClean="0">
                  <a:solidFill>
                    <a:schemeClr val="bg1">
                      <a:lumMod val="50000"/>
                    </a:schemeClr>
                  </a:solidFill>
                </a:rPr>
                <a:t>Classification and highlighting</a:t>
              </a:r>
              <a:endParaRPr lang="en-GB" sz="3600" b="0" dirty="0">
                <a:solidFill>
                  <a:schemeClr val="bg1">
                    <a:lumMod val="50000"/>
                  </a:schemeClr>
                </a:solidFill>
              </a:endParaRPr>
            </a:p>
            <a:p>
              <a:endParaRPr lang="en-GB" dirty="0">
                <a:solidFill>
                  <a:schemeClr val="bg1">
                    <a:lumMod val="50000"/>
                  </a:schemeClr>
                </a:solidFill>
              </a:endParaRPr>
            </a:p>
          </p:txBody>
        </p:sp>
        <p:sp>
          <p:nvSpPr>
            <p:cNvPr id="10" name="TextBox 9"/>
            <p:cNvSpPr txBox="1"/>
            <p:nvPr/>
          </p:nvSpPr>
          <p:spPr>
            <a:xfrm>
              <a:off x="1523" y="2207580"/>
              <a:ext cx="1159292" cy="2400657"/>
            </a:xfrm>
            <a:prstGeom prst="rect">
              <a:avLst/>
            </a:prstGeom>
            <a:noFill/>
          </p:spPr>
          <p:txBody>
            <a:bodyPr wrap="none" rtlCol="0">
              <a:spAutoFit/>
            </a:bodyPr>
            <a:lstStyle/>
            <a:p>
              <a:r>
                <a:rPr lang="en-GB" sz="15000" b="1" dirty="0">
                  <a:solidFill>
                    <a:srgbClr val="DEDEDE"/>
                  </a:solidFill>
                </a:rPr>
                <a:t>2</a:t>
              </a:r>
            </a:p>
          </p:txBody>
        </p:sp>
      </p:grpSp>
      <p:grpSp>
        <p:nvGrpSpPr>
          <p:cNvPr id="13" name="Group 12"/>
          <p:cNvGrpSpPr/>
          <p:nvPr/>
        </p:nvGrpSpPr>
        <p:grpSpPr>
          <a:xfrm>
            <a:off x="1523" y="3895369"/>
            <a:ext cx="9504926" cy="2400657"/>
            <a:chOff x="1523" y="3895369"/>
            <a:chExt cx="9504926" cy="2400657"/>
          </a:xfrm>
        </p:grpSpPr>
        <p:sp>
          <p:nvSpPr>
            <p:cNvPr id="8" name="Title 1"/>
            <p:cNvSpPr txBox="1">
              <a:spLocks/>
            </p:cNvSpPr>
            <p:nvPr/>
          </p:nvSpPr>
          <p:spPr>
            <a:xfrm>
              <a:off x="1160815" y="4374806"/>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Analysis</a:t>
              </a:r>
            </a:p>
            <a:p>
              <a:r>
                <a:rPr lang="en-GB" sz="3600" b="0" dirty="0" smtClean="0">
                  <a:solidFill>
                    <a:schemeClr val="bg1">
                      <a:lumMod val="50000"/>
                    </a:schemeClr>
                  </a:solidFill>
                </a:rPr>
                <a:t>Generating statistics</a:t>
              </a:r>
              <a:endParaRPr lang="en-GB" sz="3600" b="0" dirty="0">
                <a:solidFill>
                  <a:schemeClr val="bg1">
                    <a:lumMod val="50000"/>
                  </a:schemeClr>
                </a:solidFill>
              </a:endParaRPr>
            </a:p>
            <a:p>
              <a:endParaRPr lang="en-GB" dirty="0">
                <a:solidFill>
                  <a:schemeClr val="bg1">
                    <a:lumMod val="50000"/>
                  </a:schemeClr>
                </a:solidFill>
              </a:endParaRPr>
            </a:p>
          </p:txBody>
        </p:sp>
        <p:sp>
          <p:nvSpPr>
            <p:cNvPr id="11" name="TextBox 10"/>
            <p:cNvSpPr txBox="1"/>
            <p:nvPr/>
          </p:nvSpPr>
          <p:spPr>
            <a:xfrm>
              <a:off x="1523" y="3895369"/>
              <a:ext cx="1159292" cy="2400657"/>
            </a:xfrm>
            <a:prstGeom prst="rect">
              <a:avLst/>
            </a:prstGeom>
            <a:noFill/>
          </p:spPr>
          <p:txBody>
            <a:bodyPr wrap="none" rtlCol="0">
              <a:spAutoFit/>
            </a:bodyPr>
            <a:lstStyle/>
            <a:p>
              <a:r>
                <a:rPr lang="en-GB" sz="15000" b="1" dirty="0">
                  <a:solidFill>
                    <a:srgbClr val="DEDEDE"/>
                  </a:solidFill>
                </a:rPr>
                <a:t>3</a:t>
              </a:r>
            </a:p>
          </p:txBody>
        </p:sp>
      </p:grpSp>
    </p:spTree>
    <p:extLst>
      <p:ext uri="{BB962C8B-B14F-4D97-AF65-F5344CB8AC3E}">
        <p14:creationId xmlns:p14="http://schemas.microsoft.com/office/powerpoint/2010/main" val="2147890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3" y="4934144"/>
            <a:ext cx="1159292" cy="2400657"/>
          </a:xfrm>
          <a:prstGeom prst="rect">
            <a:avLst/>
          </a:prstGeom>
          <a:noFill/>
        </p:spPr>
        <p:txBody>
          <a:bodyPr wrap="none" rtlCol="0">
            <a:spAutoFit/>
          </a:bodyPr>
          <a:lstStyle/>
          <a:p>
            <a:r>
              <a:rPr lang="en-GB" sz="15000" b="1" dirty="0">
                <a:solidFill>
                  <a:srgbClr val="DEDEDE"/>
                </a:solidFill>
              </a:rPr>
              <a:t>3</a:t>
            </a:r>
          </a:p>
        </p:txBody>
      </p:sp>
      <p:sp>
        <p:nvSpPr>
          <p:cNvPr id="2" name="Title 1"/>
          <p:cNvSpPr>
            <a:spLocks noGrp="1"/>
          </p:cNvSpPr>
          <p:nvPr>
            <p:ph type="title"/>
          </p:nvPr>
        </p:nvSpPr>
        <p:spPr>
          <a:xfrm>
            <a:off x="0" y="0"/>
            <a:ext cx="7886700" cy="915034"/>
          </a:xfrm>
        </p:spPr>
        <p:txBody>
          <a:bodyPr>
            <a:normAutofit/>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93" y="915034"/>
            <a:ext cx="6572250" cy="3476625"/>
          </a:xfrm>
          <a:prstGeom prst="rect">
            <a:avLst/>
          </a:prstGeom>
        </p:spPr>
      </p:pic>
      <p:sp>
        <p:nvSpPr>
          <p:cNvPr id="10" name="Title 1"/>
          <p:cNvSpPr txBox="1">
            <a:spLocks/>
          </p:cNvSpPr>
          <p:nvPr/>
        </p:nvSpPr>
        <p:spPr>
          <a:xfrm>
            <a:off x="1197379" y="5421044"/>
            <a:ext cx="8345634" cy="915034"/>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solidFill>
                  <a:schemeClr val="bg1">
                    <a:lumMod val="50000"/>
                  </a:schemeClr>
                </a:solidFill>
              </a:rPr>
              <a:t>Analysis</a:t>
            </a:r>
          </a:p>
          <a:p>
            <a:r>
              <a:rPr lang="en-GB" sz="3600" b="0" dirty="0" smtClean="0">
                <a:solidFill>
                  <a:schemeClr val="bg1">
                    <a:lumMod val="50000"/>
                  </a:schemeClr>
                </a:solidFill>
              </a:rPr>
              <a:t>Generating Statistics</a:t>
            </a:r>
            <a:endParaRPr lang="en-GB" sz="3600" b="0" dirty="0">
              <a:solidFill>
                <a:schemeClr val="bg1">
                  <a:lumMod val="50000"/>
                </a:schemeClr>
              </a:solidFill>
            </a:endParaRPr>
          </a:p>
          <a:p>
            <a:endParaRPr lang="en-GB" dirty="0">
              <a:solidFill>
                <a:schemeClr val="bg1">
                  <a:lumMod val="50000"/>
                </a:schemeClr>
              </a:solidFill>
            </a:endParaRPr>
          </a:p>
        </p:txBody>
      </p:sp>
    </p:spTree>
    <p:extLst>
      <p:ext uri="{BB962C8B-B14F-4D97-AF65-F5344CB8AC3E}">
        <p14:creationId xmlns:p14="http://schemas.microsoft.com/office/powerpoint/2010/main" val="1007714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normAutofit/>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sp>
        <p:nvSpPr>
          <p:cNvPr id="4" name="TextBox 3"/>
          <p:cNvSpPr txBox="1"/>
          <p:nvPr/>
        </p:nvSpPr>
        <p:spPr>
          <a:xfrm>
            <a:off x="604228" y="5657671"/>
            <a:ext cx="8416769" cy="1200329"/>
          </a:xfrm>
          <a:prstGeom prst="rect">
            <a:avLst/>
          </a:prstGeom>
          <a:noFill/>
        </p:spPr>
        <p:txBody>
          <a:bodyPr wrap="square" rtlCol="0">
            <a:spAutoFit/>
          </a:bodyPr>
          <a:lstStyle/>
          <a:p>
            <a:r>
              <a:rPr lang="en-GB" sz="3600" dirty="0" smtClean="0">
                <a:solidFill>
                  <a:schemeClr val="tx1">
                    <a:lumMod val="50000"/>
                    <a:lumOff val="50000"/>
                  </a:schemeClr>
                </a:solidFill>
              </a:rPr>
              <a:t>How much of the area is used for housing?</a:t>
            </a:r>
          </a:p>
          <a:p>
            <a:r>
              <a:rPr lang="en-GB" sz="3600" dirty="0" smtClean="0">
                <a:solidFill>
                  <a:schemeClr val="tx1">
                    <a:lumMod val="50000"/>
                    <a:lumOff val="50000"/>
                  </a:schemeClr>
                </a:solidFill>
              </a:rPr>
              <a:t>What proportion is farmland?</a:t>
            </a:r>
            <a:endParaRPr lang="en-GB" sz="3600" dirty="0">
              <a:solidFill>
                <a:schemeClr val="tx1">
                  <a:lumMod val="50000"/>
                  <a:lumOff val="50000"/>
                </a:schemeClr>
              </a:solidFill>
            </a:endParaRPr>
          </a:p>
        </p:txBody>
      </p:sp>
      <p:pic>
        <p:nvPicPr>
          <p:cNvPr id="8" name="Picture 7"/>
          <p:cNvPicPr>
            <a:picLocks noChangeAspect="1"/>
          </p:cNvPicPr>
          <p:nvPr/>
        </p:nvPicPr>
        <p:blipFill rotWithShape="1">
          <a:blip r:embed="rId3"/>
          <a:srcRect l="1356" t="25215" r="1686" b="2629"/>
          <a:stretch/>
        </p:blipFill>
        <p:spPr>
          <a:xfrm>
            <a:off x="604229" y="1297409"/>
            <a:ext cx="8416768" cy="4443816"/>
          </a:xfrm>
          <a:prstGeom prst="rect">
            <a:avLst/>
          </a:prstGeom>
        </p:spPr>
      </p:pic>
    </p:spTree>
    <p:extLst>
      <p:ext uri="{BB962C8B-B14F-4D97-AF65-F5344CB8AC3E}">
        <p14:creationId xmlns:p14="http://schemas.microsoft.com/office/powerpoint/2010/main" val="534737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006" t="19970" r="11155" b="60156"/>
          <a:stretch/>
        </p:blipFill>
        <p:spPr>
          <a:xfrm>
            <a:off x="1" y="1"/>
            <a:ext cx="9157974" cy="123028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7100"/>
          <a:stretch/>
        </p:blipFill>
        <p:spPr>
          <a:xfrm>
            <a:off x="0" y="1263535"/>
            <a:ext cx="9144000" cy="5431179"/>
          </a:xfrm>
          <a:prstGeom prst="rect">
            <a:avLst/>
          </a:prstGeom>
        </p:spPr>
      </p:pic>
    </p:spTree>
    <p:extLst>
      <p:ext uri="{BB962C8B-B14F-4D97-AF65-F5344CB8AC3E}">
        <p14:creationId xmlns:p14="http://schemas.microsoft.com/office/powerpoint/2010/main" val="1683926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356" t="25215" r="1686" b="2629"/>
          <a:stretch/>
        </p:blipFill>
        <p:spPr>
          <a:xfrm>
            <a:off x="604229" y="1297409"/>
            <a:ext cx="8416768" cy="4443816"/>
          </a:xfrm>
          <a:prstGeom prst="rect">
            <a:avLst/>
          </a:prstGeom>
        </p:spPr>
      </p:pic>
      <p:sp>
        <p:nvSpPr>
          <p:cNvPr id="2" name="Title 1"/>
          <p:cNvSpPr>
            <a:spLocks noGrp="1"/>
          </p:cNvSpPr>
          <p:nvPr>
            <p:ph type="title"/>
          </p:nvPr>
        </p:nvSpPr>
        <p:spPr>
          <a:xfrm>
            <a:off x="0" y="0"/>
            <a:ext cx="7886700" cy="915034"/>
          </a:xfrm>
        </p:spPr>
        <p:txBody>
          <a:bodyPr>
            <a:normAutofit/>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sp>
        <p:nvSpPr>
          <p:cNvPr id="3" name="Rectangle 2"/>
          <p:cNvSpPr/>
          <p:nvPr/>
        </p:nvSpPr>
        <p:spPr>
          <a:xfrm>
            <a:off x="1512916" y="1695786"/>
            <a:ext cx="7963583" cy="4522128"/>
          </a:xfrm>
          <a:prstGeom prst="rect">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2800" dirty="0" smtClean="0">
              <a:solidFill>
                <a:srgbClr val="C00000"/>
              </a:solidFill>
            </a:endParaRPr>
          </a:p>
          <a:p>
            <a:pPr lvl="1"/>
            <a:r>
              <a:rPr lang="en-GB" sz="2800" dirty="0" smtClean="0">
                <a:solidFill>
                  <a:srgbClr val="C00000"/>
                </a:solidFill>
              </a:rPr>
              <a:t>Get width of image (in pixels)</a:t>
            </a:r>
          </a:p>
          <a:p>
            <a:pPr lvl="1"/>
            <a:r>
              <a:rPr lang="en-GB" sz="2800" dirty="0" smtClean="0">
                <a:solidFill>
                  <a:srgbClr val="C00000"/>
                </a:solidFill>
              </a:rPr>
              <a:t>Get height of image (in pixels)</a:t>
            </a:r>
          </a:p>
          <a:p>
            <a:pPr lvl="1"/>
            <a:r>
              <a:rPr lang="en-GB" sz="2800" dirty="0" smtClean="0">
                <a:solidFill>
                  <a:srgbClr val="C00000"/>
                </a:solidFill>
              </a:rPr>
              <a:t>Work out total pixels in image</a:t>
            </a:r>
          </a:p>
          <a:p>
            <a:pPr lvl="1"/>
            <a:r>
              <a:rPr lang="en-GB" sz="2800" dirty="0" smtClean="0">
                <a:solidFill>
                  <a:srgbClr val="C00000"/>
                </a:solidFill>
              </a:rPr>
              <a:t>Modify each enhance procedure to:</a:t>
            </a:r>
          </a:p>
          <a:p>
            <a:pPr lvl="1"/>
            <a:r>
              <a:rPr lang="en-GB" sz="2800" dirty="0">
                <a:solidFill>
                  <a:srgbClr val="C00000"/>
                </a:solidFill>
              </a:rPr>
              <a:t>	</a:t>
            </a:r>
            <a:r>
              <a:rPr lang="en-GB" sz="2800" dirty="0" smtClean="0">
                <a:solidFill>
                  <a:srgbClr val="C00000"/>
                </a:solidFill>
              </a:rPr>
              <a:t>Count pixels as it changes them</a:t>
            </a:r>
          </a:p>
          <a:p>
            <a:pPr lvl="1"/>
            <a:r>
              <a:rPr lang="en-GB" sz="2800" dirty="0">
                <a:solidFill>
                  <a:srgbClr val="C00000"/>
                </a:solidFill>
              </a:rPr>
              <a:t>	</a:t>
            </a:r>
            <a:r>
              <a:rPr lang="en-GB" sz="2800" dirty="0" smtClean="0">
                <a:solidFill>
                  <a:srgbClr val="C00000"/>
                </a:solidFill>
              </a:rPr>
              <a:t>Return total to </a:t>
            </a:r>
            <a:r>
              <a:rPr lang="en-GB" sz="2800" dirty="0" err="1" smtClean="0">
                <a:solidFill>
                  <a:srgbClr val="C00000"/>
                </a:solidFill>
              </a:rPr>
              <a:t>assignLandUse</a:t>
            </a:r>
            <a:r>
              <a:rPr lang="en-GB" sz="2800" dirty="0" smtClean="0">
                <a:solidFill>
                  <a:srgbClr val="C00000"/>
                </a:solidFill>
              </a:rPr>
              <a:t>()</a:t>
            </a:r>
          </a:p>
          <a:p>
            <a:pPr lvl="1"/>
            <a:r>
              <a:rPr lang="en-GB" sz="2800" dirty="0" smtClean="0">
                <a:solidFill>
                  <a:srgbClr val="C00000"/>
                </a:solidFill>
              </a:rPr>
              <a:t>Calculate pixels as % of total</a:t>
            </a:r>
          </a:p>
          <a:p>
            <a:pPr lvl="1"/>
            <a:r>
              <a:rPr lang="en-GB" sz="2800" dirty="0" smtClean="0">
                <a:solidFill>
                  <a:srgbClr val="C00000"/>
                </a:solidFill>
              </a:rPr>
              <a:t>Display result</a:t>
            </a:r>
          </a:p>
          <a:p>
            <a:pPr lvl="1"/>
            <a:endParaRPr lang="en-GB" sz="3600" dirty="0">
              <a:solidFill>
                <a:srgbClr val="C00000"/>
              </a:solidFill>
            </a:endParaRPr>
          </a:p>
        </p:txBody>
      </p:sp>
      <p:sp>
        <p:nvSpPr>
          <p:cNvPr id="5" name="TextBox 4"/>
          <p:cNvSpPr txBox="1"/>
          <p:nvPr/>
        </p:nvSpPr>
        <p:spPr>
          <a:xfrm>
            <a:off x="3424837" y="743714"/>
            <a:ext cx="2794355" cy="523220"/>
          </a:xfrm>
          <a:prstGeom prst="rect">
            <a:avLst/>
          </a:prstGeom>
          <a:noFill/>
        </p:spPr>
        <p:txBody>
          <a:bodyPr wrap="none" rtlCol="0">
            <a:spAutoFit/>
          </a:bodyPr>
          <a:lstStyle/>
          <a:p>
            <a:r>
              <a:rPr lang="en-GB" sz="2800" dirty="0" err="1" smtClean="0">
                <a:solidFill>
                  <a:srgbClr val="C00000"/>
                </a:solidFill>
              </a:rPr>
              <a:t>getWidth</a:t>
            </a:r>
            <a:r>
              <a:rPr lang="en-GB" sz="2800" dirty="0" smtClean="0">
                <a:solidFill>
                  <a:srgbClr val="C00000"/>
                </a:solidFill>
              </a:rPr>
              <a:t>(picture)</a:t>
            </a:r>
            <a:endParaRPr lang="en-GB" sz="2800" dirty="0">
              <a:solidFill>
                <a:srgbClr val="C00000"/>
              </a:solidFill>
            </a:endParaRPr>
          </a:p>
        </p:txBody>
      </p:sp>
      <p:sp>
        <p:nvSpPr>
          <p:cNvPr id="7" name="TextBox 6"/>
          <p:cNvSpPr txBox="1"/>
          <p:nvPr/>
        </p:nvSpPr>
        <p:spPr>
          <a:xfrm>
            <a:off x="-27536" y="2172407"/>
            <a:ext cx="615553" cy="2761205"/>
          </a:xfrm>
          <a:prstGeom prst="rect">
            <a:avLst/>
          </a:prstGeom>
          <a:noFill/>
        </p:spPr>
        <p:txBody>
          <a:bodyPr vert="vert270" wrap="none" rtlCol="0">
            <a:spAutoFit/>
          </a:bodyPr>
          <a:lstStyle/>
          <a:p>
            <a:r>
              <a:rPr lang="en-GB" sz="2800" dirty="0" err="1" smtClean="0">
                <a:solidFill>
                  <a:srgbClr val="C00000"/>
                </a:solidFill>
              </a:rPr>
              <a:t>getHeight</a:t>
            </a:r>
            <a:r>
              <a:rPr lang="en-GB" sz="2800" dirty="0" smtClean="0">
                <a:solidFill>
                  <a:srgbClr val="C00000"/>
                </a:solidFill>
              </a:rPr>
              <a:t>(picture)</a:t>
            </a:r>
            <a:endParaRPr lang="en-GB" sz="2800" dirty="0">
              <a:solidFill>
                <a:srgbClr val="C00000"/>
              </a:solidFill>
            </a:endParaRPr>
          </a:p>
        </p:txBody>
      </p:sp>
      <p:sp>
        <p:nvSpPr>
          <p:cNvPr id="8" name="TextBox 7"/>
          <p:cNvSpPr txBox="1"/>
          <p:nvPr/>
        </p:nvSpPr>
        <p:spPr>
          <a:xfrm>
            <a:off x="604228" y="5657671"/>
            <a:ext cx="8416769" cy="1200329"/>
          </a:xfrm>
          <a:prstGeom prst="rect">
            <a:avLst/>
          </a:prstGeom>
          <a:noFill/>
        </p:spPr>
        <p:txBody>
          <a:bodyPr wrap="square" rtlCol="0">
            <a:spAutoFit/>
          </a:bodyPr>
          <a:lstStyle/>
          <a:p>
            <a:r>
              <a:rPr lang="en-GB" sz="3600" dirty="0" smtClean="0">
                <a:solidFill>
                  <a:schemeClr val="tx1">
                    <a:lumMod val="50000"/>
                    <a:lumOff val="50000"/>
                  </a:schemeClr>
                </a:solidFill>
              </a:rPr>
              <a:t>How much of the area is used for housing?</a:t>
            </a:r>
          </a:p>
          <a:p>
            <a:r>
              <a:rPr lang="en-GB" sz="3600" dirty="0" smtClean="0">
                <a:solidFill>
                  <a:schemeClr val="tx1">
                    <a:lumMod val="50000"/>
                    <a:lumOff val="50000"/>
                  </a:schemeClr>
                </a:solidFill>
              </a:rPr>
              <a:t>What proportion is farmland?</a:t>
            </a:r>
            <a:endParaRPr lang="en-GB" sz="3600" dirty="0">
              <a:solidFill>
                <a:schemeClr val="tx1">
                  <a:lumMod val="50000"/>
                  <a:lumOff val="50000"/>
                </a:schemeClr>
              </a:solidFill>
            </a:endParaRPr>
          </a:p>
        </p:txBody>
      </p:sp>
      <p:cxnSp>
        <p:nvCxnSpPr>
          <p:cNvPr id="10" name="Straight Arrow Connector 9"/>
          <p:cNvCxnSpPr/>
          <p:nvPr/>
        </p:nvCxnSpPr>
        <p:spPr>
          <a:xfrm>
            <a:off x="6185942" y="1067434"/>
            <a:ext cx="282505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52691" y="1067434"/>
            <a:ext cx="283889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13490" y="4936539"/>
            <a:ext cx="0" cy="8046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13490" y="1297409"/>
            <a:ext cx="0" cy="8046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452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normAutofit/>
          </a:bodyPr>
          <a:lstStyle/>
          <a:p>
            <a:r>
              <a:rPr lang="en-GB" dirty="0" smtClean="0">
                <a:solidFill>
                  <a:schemeClr val="bg1">
                    <a:lumMod val="50000"/>
                  </a:schemeClr>
                </a:solidFill>
              </a:rPr>
              <a:t>Challenge: How is the Land Used</a:t>
            </a:r>
            <a:endParaRPr lang="en-GB" dirty="0">
              <a:solidFill>
                <a:schemeClr val="bg1">
                  <a:lumMod val="50000"/>
                </a:schemeClr>
              </a:solidFill>
            </a:endParaRPr>
          </a:p>
        </p:txBody>
      </p:sp>
      <p:sp>
        <p:nvSpPr>
          <p:cNvPr id="8" name="TextBox 7"/>
          <p:cNvSpPr txBox="1"/>
          <p:nvPr/>
        </p:nvSpPr>
        <p:spPr>
          <a:xfrm>
            <a:off x="604228" y="5657671"/>
            <a:ext cx="8416769" cy="1200329"/>
          </a:xfrm>
          <a:prstGeom prst="rect">
            <a:avLst/>
          </a:prstGeom>
          <a:noFill/>
        </p:spPr>
        <p:txBody>
          <a:bodyPr wrap="square" rtlCol="0">
            <a:spAutoFit/>
          </a:bodyPr>
          <a:lstStyle/>
          <a:p>
            <a:r>
              <a:rPr lang="en-GB" sz="3600" dirty="0" smtClean="0">
                <a:solidFill>
                  <a:schemeClr val="tx1">
                    <a:lumMod val="50000"/>
                    <a:lumOff val="50000"/>
                  </a:schemeClr>
                </a:solidFill>
              </a:rPr>
              <a:t>Structure diagram outlining values passed between procedures</a:t>
            </a:r>
          </a:p>
        </p:txBody>
      </p:sp>
      <p:sp>
        <p:nvSpPr>
          <p:cNvPr id="14" name="Rectangle 13"/>
          <p:cNvSpPr/>
          <p:nvPr/>
        </p:nvSpPr>
        <p:spPr>
          <a:xfrm>
            <a:off x="5193377" y="3352536"/>
            <a:ext cx="3594864" cy="10640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rPr>
              <a:t>statistics</a:t>
            </a:r>
            <a:endParaRPr lang="en-GB" sz="2800" dirty="0">
              <a:solidFill>
                <a:schemeClr val="bg1"/>
              </a:solidFill>
            </a:endParaRPr>
          </a:p>
          <a:p>
            <a:pPr algn="ctr"/>
            <a:r>
              <a:rPr lang="en-GB" sz="2800" dirty="0">
                <a:solidFill>
                  <a:schemeClr val="bg1"/>
                </a:solidFill>
              </a:rPr>
              <a:t>(</a:t>
            </a:r>
            <a:r>
              <a:rPr lang="en-GB" sz="2800" dirty="0" smtClean="0">
                <a:solidFill>
                  <a:schemeClr val="bg1"/>
                </a:solidFill>
              </a:rPr>
              <a:t>picture, </a:t>
            </a:r>
            <a:r>
              <a:rPr lang="en-GB" sz="2800" dirty="0" err="1" smtClean="0">
                <a:solidFill>
                  <a:schemeClr val="bg1"/>
                </a:solidFill>
              </a:rPr>
              <a:t>totalHousing</a:t>
            </a:r>
            <a:r>
              <a:rPr lang="en-GB" sz="2800" dirty="0" smtClean="0">
                <a:solidFill>
                  <a:schemeClr val="bg1"/>
                </a:solidFill>
              </a:rPr>
              <a:t>)</a:t>
            </a:r>
            <a:endParaRPr lang="en-GB" sz="2800" dirty="0">
              <a:solidFill>
                <a:schemeClr val="bg1"/>
              </a:solidFill>
            </a:endParaRPr>
          </a:p>
        </p:txBody>
      </p:sp>
      <p:sp>
        <p:nvSpPr>
          <p:cNvPr id="16" name="Rectangle 15"/>
          <p:cNvSpPr/>
          <p:nvPr/>
        </p:nvSpPr>
        <p:spPr>
          <a:xfrm>
            <a:off x="2882177" y="1135940"/>
            <a:ext cx="3594864" cy="10640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rPr>
              <a:t>assignLandUse</a:t>
            </a:r>
          </a:p>
          <a:p>
            <a:pPr algn="ctr"/>
            <a:r>
              <a:rPr lang="en-GB" sz="2800">
                <a:solidFill>
                  <a:schemeClr val="bg1"/>
                </a:solidFill>
              </a:rPr>
              <a:t>(picture)</a:t>
            </a:r>
            <a:endParaRPr lang="en-GB" sz="2800" dirty="0">
              <a:solidFill>
                <a:schemeClr val="bg1"/>
              </a:solidFill>
            </a:endParaRPr>
          </a:p>
        </p:txBody>
      </p:sp>
      <p:sp>
        <p:nvSpPr>
          <p:cNvPr id="18" name="Rectangle 17"/>
          <p:cNvSpPr/>
          <p:nvPr/>
        </p:nvSpPr>
        <p:spPr>
          <a:xfrm>
            <a:off x="348486" y="3352536"/>
            <a:ext cx="3594864" cy="10640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rPr>
              <a:t>housing</a:t>
            </a:r>
            <a:endParaRPr lang="en-GB" sz="2800" dirty="0">
              <a:solidFill>
                <a:schemeClr val="bg1"/>
              </a:solidFill>
            </a:endParaRPr>
          </a:p>
          <a:p>
            <a:pPr algn="ctr"/>
            <a:r>
              <a:rPr lang="en-GB" sz="2800" dirty="0">
                <a:solidFill>
                  <a:schemeClr val="bg1"/>
                </a:solidFill>
              </a:rPr>
              <a:t>(picture)</a:t>
            </a:r>
          </a:p>
        </p:txBody>
      </p:sp>
      <p:cxnSp>
        <p:nvCxnSpPr>
          <p:cNvPr id="12" name="Straight Arrow Connector 11"/>
          <p:cNvCxnSpPr/>
          <p:nvPr/>
        </p:nvCxnSpPr>
        <p:spPr>
          <a:xfrm flipH="1">
            <a:off x="2145918" y="2266469"/>
            <a:ext cx="1047404" cy="1047404"/>
          </a:xfrm>
          <a:prstGeom prst="straightConnector1">
            <a:avLst/>
          </a:prstGeom>
          <a:ln w="762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37565" y="2266469"/>
            <a:ext cx="1047404" cy="1047404"/>
          </a:xfrm>
          <a:prstGeom prst="straightConnector1">
            <a:avLst/>
          </a:prstGeom>
          <a:ln w="762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09698" y="2249844"/>
            <a:ext cx="1047404" cy="1047404"/>
          </a:xfrm>
          <a:prstGeom prst="straightConnector1">
            <a:avLst/>
          </a:prstGeom>
          <a:ln w="762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20868" y="2420839"/>
            <a:ext cx="848502" cy="369332"/>
          </a:xfrm>
          <a:prstGeom prst="rect">
            <a:avLst/>
          </a:prstGeom>
          <a:noFill/>
        </p:spPr>
        <p:txBody>
          <a:bodyPr wrap="none" rtlCol="0">
            <a:spAutoFit/>
          </a:bodyPr>
          <a:lstStyle/>
          <a:p>
            <a:r>
              <a:rPr lang="en-GB" dirty="0" smtClean="0">
                <a:solidFill>
                  <a:srgbClr val="C00000"/>
                </a:solidFill>
              </a:rPr>
              <a:t>picture</a:t>
            </a:r>
            <a:endParaRPr lang="en-GB" dirty="0">
              <a:solidFill>
                <a:srgbClr val="C00000"/>
              </a:solidFill>
            </a:endParaRPr>
          </a:p>
        </p:txBody>
      </p:sp>
      <p:sp>
        <p:nvSpPr>
          <p:cNvPr id="22" name="TextBox 21"/>
          <p:cNvSpPr txBox="1"/>
          <p:nvPr/>
        </p:nvSpPr>
        <p:spPr>
          <a:xfrm>
            <a:off x="3133897" y="2903692"/>
            <a:ext cx="1380250" cy="369332"/>
          </a:xfrm>
          <a:prstGeom prst="rect">
            <a:avLst/>
          </a:prstGeom>
          <a:noFill/>
        </p:spPr>
        <p:txBody>
          <a:bodyPr wrap="none" rtlCol="0">
            <a:spAutoFit/>
          </a:bodyPr>
          <a:lstStyle/>
          <a:p>
            <a:r>
              <a:rPr lang="en-GB" dirty="0" err="1" smtClean="0">
                <a:solidFill>
                  <a:srgbClr val="C00000"/>
                </a:solidFill>
              </a:rPr>
              <a:t>totalHousing</a:t>
            </a:r>
            <a:endParaRPr lang="en-GB" dirty="0">
              <a:solidFill>
                <a:srgbClr val="C00000"/>
              </a:solidFill>
            </a:endParaRPr>
          </a:p>
        </p:txBody>
      </p:sp>
      <p:sp>
        <p:nvSpPr>
          <p:cNvPr id="23" name="TextBox 22"/>
          <p:cNvSpPr txBox="1"/>
          <p:nvPr/>
        </p:nvSpPr>
        <p:spPr>
          <a:xfrm>
            <a:off x="6594767" y="2347083"/>
            <a:ext cx="1697644" cy="646331"/>
          </a:xfrm>
          <a:prstGeom prst="rect">
            <a:avLst/>
          </a:prstGeom>
          <a:noFill/>
        </p:spPr>
        <p:txBody>
          <a:bodyPr wrap="none" rtlCol="0">
            <a:spAutoFit/>
          </a:bodyPr>
          <a:lstStyle/>
          <a:p>
            <a:r>
              <a:rPr lang="en-GB" dirty="0">
                <a:solidFill>
                  <a:srgbClr val="C00000"/>
                </a:solidFill>
              </a:rPr>
              <a:t>p</a:t>
            </a:r>
            <a:r>
              <a:rPr lang="en-GB" dirty="0" smtClean="0">
                <a:solidFill>
                  <a:srgbClr val="C00000"/>
                </a:solidFill>
              </a:rPr>
              <a:t>icture and </a:t>
            </a:r>
          </a:p>
          <a:p>
            <a:r>
              <a:rPr lang="en-GB" dirty="0" smtClean="0">
                <a:solidFill>
                  <a:srgbClr val="C00000"/>
                </a:solidFill>
              </a:rPr>
              <a:t>      </a:t>
            </a:r>
            <a:r>
              <a:rPr lang="en-GB" dirty="0" err="1" smtClean="0">
                <a:solidFill>
                  <a:srgbClr val="C00000"/>
                </a:solidFill>
              </a:rPr>
              <a:t>totalHousing</a:t>
            </a:r>
            <a:endParaRPr lang="en-GB" dirty="0">
              <a:solidFill>
                <a:srgbClr val="C00000"/>
              </a:solidFill>
            </a:endParaRPr>
          </a:p>
        </p:txBody>
      </p:sp>
    </p:spTree>
    <p:extLst>
      <p:ext uri="{BB962C8B-B14F-4D97-AF65-F5344CB8AC3E}">
        <p14:creationId xmlns:p14="http://schemas.microsoft.com/office/powerpoint/2010/main" val="1164526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5034"/>
          </a:xfrm>
        </p:spPr>
        <p:txBody>
          <a:bodyPr>
            <a:normAutofit/>
          </a:bodyPr>
          <a:lstStyle/>
          <a:p>
            <a:r>
              <a:rPr lang="en-GB" dirty="0" smtClean="0">
                <a:solidFill>
                  <a:schemeClr val="bg1">
                    <a:lumMod val="50000"/>
                  </a:schemeClr>
                </a:solidFill>
              </a:rPr>
              <a:t>Taking It Further</a:t>
            </a:r>
            <a:endParaRPr lang="en-GB" dirty="0">
              <a:solidFill>
                <a:schemeClr val="bg1">
                  <a:lumMod val="50000"/>
                </a:schemeClr>
              </a:solidFill>
            </a:endParaRPr>
          </a:p>
        </p:txBody>
      </p:sp>
      <p:pic>
        <p:nvPicPr>
          <p:cNvPr id="4" name="Picture 3"/>
          <p:cNvPicPr>
            <a:picLocks noChangeAspect="1"/>
          </p:cNvPicPr>
          <p:nvPr/>
        </p:nvPicPr>
        <p:blipFill rotWithShape="1">
          <a:blip r:embed="rId3"/>
          <a:srcRect l="11411" t="14716" r="32111" b="28694"/>
          <a:stretch/>
        </p:blipFill>
        <p:spPr>
          <a:xfrm>
            <a:off x="149629" y="764769"/>
            <a:ext cx="8871368" cy="4997671"/>
          </a:xfrm>
          <a:prstGeom prst="rect">
            <a:avLst/>
          </a:prstGeom>
        </p:spPr>
      </p:pic>
      <p:sp>
        <p:nvSpPr>
          <p:cNvPr id="8" name="TextBox 7"/>
          <p:cNvSpPr txBox="1"/>
          <p:nvPr/>
        </p:nvSpPr>
        <p:spPr>
          <a:xfrm>
            <a:off x="149629" y="5795690"/>
            <a:ext cx="8416769" cy="646331"/>
          </a:xfrm>
          <a:prstGeom prst="rect">
            <a:avLst/>
          </a:prstGeom>
          <a:noFill/>
        </p:spPr>
        <p:txBody>
          <a:bodyPr wrap="square" rtlCol="0">
            <a:spAutoFit/>
          </a:bodyPr>
          <a:lstStyle/>
          <a:p>
            <a:r>
              <a:rPr lang="en-GB" sz="3600" dirty="0" smtClean="0">
                <a:solidFill>
                  <a:schemeClr val="tx1">
                    <a:lumMod val="50000"/>
                    <a:lumOff val="50000"/>
                  </a:schemeClr>
                </a:solidFill>
              </a:rPr>
              <a:t>Analyse the land use in Zaragoza, Spain</a:t>
            </a:r>
          </a:p>
        </p:txBody>
      </p:sp>
      <p:sp>
        <p:nvSpPr>
          <p:cNvPr id="5" name="Rectangle 4"/>
          <p:cNvSpPr/>
          <p:nvPr/>
        </p:nvSpPr>
        <p:spPr>
          <a:xfrm>
            <a:off x="-1062342" y="764769"/>
            <a:ext cx="10083339" cy="646331"/>
          </a:xfrm>
          <a:prstGeom prst="rect">
            <a:avLst/>
          </a:prstGeom>
        </p:spPr>
        <p:txBody>
          <a:bodyPr wrap="square">
            <a:spAutoFit/>
          </a:bodyPr>
          <a:lstStyle/>
          <a:p>
            <a:pPr algn="r"/>
            <a:r>
              <a:rPr lang="en-GB" dirty="0" smtClean="0">
                <a:solidFill>
                  <a:schemeClr val="bg1"/>
                </a:solidFill>
              </a:rPr>
              <a:t>Video: </a:t>
            </a:r>
            <a:r>
              <a:rPr lang="en-GB" dirty="0" smtClean="0">
                <a:hlinkClick r:id="rId4"/>
              </a:rPr>
              <a:t>www.esa.int/spaceinvideos/Videos/2019/01/Earth_from_space_Zaragoza</a:t>
            </a:r>
            <a:r>
              <a:rPr lang="en-GB" dirty="0" smtClean="0"/>
              <a:t> </a:t>
            </a:r>
          </a:p>
          <a:p>
            <a:pPr algn="r"/>
            <a:r>
              <a:rPr lang="en-GB" dirty="0">
                <a:solidFill>
                  <a:schemeClr val="bg1"/>
                </a:solidFill>
              </a:rPr>
              <a:t>Image: </a:t>
            </a:r>
            <a:r>
              <a:rPr lang="en-GB" dirty="0" smtClean="0">
                <a:hlinkClick r:id="rId5"/>
              </a:rPr>
              <a:t>www.esa.int/spaceinimages/Images/2019/01/Zaragoza_Spain</a:t>
            </a:r>
            <a:r>
              <a:rPr lang="en-GB" dirty="0" smtClean="0"/>
              <a:t>  </a:t>
            </a:r>
            <a:endParaRPr lang="en-GB" dirty="0"/>
          </a:p>
        </p:txBody>
      </p:sp>
    </p:spTree>
    <p:extLst>
      <p:ext uri="{BB962C8B-B14F-4D97-AF65-F5344CB8AC3E}">
        <p14:creationId xmlns:p14="http://schemas.microsoft.com/office/powerpoint/2010/main" val="3801985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006" t="19970" r="11155" b="60156"/>
          <a:stretch/>
        </p:blipFill>
        <p:spPr>
          <a:xfrm>
            <a:off x="1" y="1"/>
            <a:ext cx="9157974" cy="1230284"/>
          </a:xfrm>
          <a:prstGeom prst="rect">
            <a:avLst/>
          </a:prstGeom>
        </p:spPr>
      </p:pic>
      <p:pic>
        <p:nvPicPr>
          <p:cNvPr id="4" name="Picture 6" descr="https://pbs.twimg.com/media/DoHNf3PWsAIa-j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7660"/>
            <a:ext cx="9160491" cy="4793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opernicus earth observ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9" y="5721747"/>
            <a:ext cx="3042466" cy="111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4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206" t="182" r="12656" b="9147"/>
          <a:stretch/>
        </p:blipFill>
        <p:spPr>
          <a:xfrm>
            <a:off x="0" y="1"/>
            <a:ext cx="9199968" cy="6882932"/>
          </a:xfrm>
          <a:prstGeom prst="rect">
            <a:avLst/>
          </a:prstGeom>
        </p:spPr>
      </p:pic>
      <p:sp>
        <p:nvSpPr>
          <p:cNvPr id="3" name="Rectangle 2"/>
          <p:cNvSpPr/>
          <p:nvPr/>
        </p:nvSpPr>
        <p:spPr>
          <a:xfrm>
            <a:off x="0" y="1"/>
            <a:ext cx="3773084" cy="523220"/>
          </a:xfrm>
          <a:prstGeom prst="rect">
            <a:avLst/>
          </a:prstGeom>
        </p:spPr>
        <p:txBody>
          <a:bodyPr wrap="none">
            <a:spAutoFit/>
          </a:bodyPr>
          <a:lstStyle/>
          <a:p>
            <a:r>
              <a:rPr lang="en-GB" sz="2800" dirty="0" smtClean="0">
                <a:solidFill>
                  <a:schemeClr val="bg1"/>
                </a:solidFill>
                <a:hlinkClick r:id="rId4"/>
              </a:rPr>
              <a:t>youtu.be/</a:t>
            </a:r>
            <a:r>
              <a:rPr lang="en-GB" sz="2800" dirty="0" err="1" smtClean="0">
                <a:solidFill>
                  <a:schemeClr val="bg1"/>
                </a:solidFill>
                <a:hlinkClick r:id="rId4"/>
              </a:rPr>
              <a:t>y_jM_BxQGvE</a:t>
            </a:r>
            <a:r>
              <a:rPr lang="en-GB" sz="2800" dirty="0" smtClean="0">
                <a:solidFill>
                  <a:schemeClr val="bg1"/>
                </a:solidFill>
              </a:rPr>
              <a:t> </a:t>
            </a:r>
            <a:endParaRPr lang="en-GB" sz="2800"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868" y="261611"/>
            <a:ext cx="1476375" cy="1943100"/>
          </a:xfrm>
          <a:prstGeom prst="rect">
            <a:avLst/>
          </a:prstGeom>
        </p:spPr>
      </p:pic>
    </p:spTree>
    <p:extLst>
      <p:ext uri="{BB962C8B-B14F-4D97-AF65-F5344CB8AC3E}">
        <p14:creationId xmlns:p14="http://schemas.microsoft.com/office/powerpoint/2010/main" val="2493536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886700" cy="915034"/>
          </a:xfrm>
        </p:spPr>
        <p:txBody>
          <a:bodyPr/>
          <a:lstStyle/>
          <a:p>
            <a:r>
              <a:rPr lang="en-GB" dirty="0" smtClean="0">
                <a:solidFill>
                  <a:schemeClr val="bg1">
                    <a:lumMod val="50000"/>
                  </a:schemeClr>
                </a:solidFill>
              </a:rPr>
              <a:t>Land Use Classification</a:t>
            </a:r>
            <a:endParaRPr lang="en-GB" dirty="0">
              <a:solidFill>
                <a:schemeClr val="bg1">
                  <a:lumMod val="50000"/>
                </a:schemeClr>
              </a:solidFill>
            </a:endParaRPr>
          </a:p>
        </p:txBody>
      </p:sp>
      <p:pic>
        <p:nvPicPr>
          <p:cNvPr id="3" name="Picture 2"/>
          <p:cNvPicPr>
            <a:picLocks noChangeAspect="1"/>
          </p:cNvPicPr>
          <p:nvPr/>
        </p:nvPicPr>
        <p:blipFill rotWithShape="1">
          <a:blip r:embed="rId3"/>
          <a:srcRect t="13351" b="73712"/>
          <a:stretch/>
        </p:blipFill>
        <p:spPr>
          <a:xfrm>
            <a:off x="0" y="748138"/>
            <a:ext cx="9144000" cy="665026"/>
          </a:xfrm>
          <a:prstGeom prst="rect">
            <a:avLst/>
          </a:prstGeom>
        </p:spPr>
      </p:pic>
      <p:pic>
        <p:nvPicPr>
          <p:cNvPr id="4" name="Picture 3"/>
          <p:cNvPicPr>
            <a:picLocks noChangeAspect="1"/>
          </p:cNvPicPr>
          <p:nvPr/>
        </p:nvPicPr>
        <p:blipFill rotWithShape="1">
          <a:blip r:embed="rId3"/>
          <a:srcRect l="35810" t="34035" r="6173" b="10637"/>
          <a:stretch/>
        </p:blipFill>
        <p:spPr>
          <a:xfrm>
            <a:off x="-915" y="1451856"/>
            <a:ext cx="9167916" cy="4915689"/>
          </a:xfrm>
          <a:prstGeom prst="rect">
            <a:avLst/>
          </a:prstGeom>
        </p:spPr>
      </p:pic>
      <p:sp>
        <p:nvSpPr>
          <p:cNvPr id="5" name="Rectangle 4"/>
          <p:cNvSpPr/>
          <p:nvPr/>
        </p:nvSpPr>
        <p:spPr>
          <a:xfrm>
            <a:off x="0" y="6273237"/>
            <a:ext cx="9144000" cy="646331"/>
          </a:xfrm>
          <a:prstGeom prst="rect">
            <a:avLst/>
          </a:prstGeom>
        </p:spPr>
        <p:txBody>
          <a:bodyPr wrap="square">
            <a:spAutoFit/>
          </a:bodyPr>
          <a:lstStyle/>
          <a:p>
            <a:pPr algn="r"/>
            <a:r>
              <a:rPr lang="en-GB" sz="3600" dirty="0" smtClean="0">
                <a:solidFill>
                  <a:schemeClr val="tx1">
                    <a:lumMod val="50000"/>
                    <a:lumOff val="50000"/>
                  </a:schemeClr>
                </a:solidFill>
                <a:hlinkClick r:id="rId4"/>
              </a:rPr>
              <a:t>bit.ly/1oE6IFT</a:t>
            </a:r>
            <a:r>
              <a:rPr lang="en-GB" sz="3600" dirty="0" smtClean="0">
                <a:solidFill>
                  <a:schemeClr val="tx1">
                    <a:lumMod val="50000"/>
                    <a:lumOff val="50000"/>
                  </a:schemeClr>
                </a:solidFill>
              </a:rPr>
              <a:t> </a:t>
            </a:r>
            <a:endParaRPr lang="en-GB" sz="3600" dirty="0">
              <a:solidFill>
                <a:schemeClr val="tx1">
                  <a:lumMod val="50000"/>
                  <a:lumOff val="50000"/>
                </a:schemeClr>
              </a:solidFill>
            </a:endParaRPr>
          </a:p>
        </p:txBody>
      </p:sp>
    </p:spTree>
    <p:extLst>
      <p:ext uri="{BB962C8B-B14F-4D97-AF65-F5344CB8AC3E}">
        <p14:creationId xmlns:p14="http://schemas.microsoft.com/office/powerpoint/2010/main" val="601722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886700" cy="915034"/>
          </a:xfrm>
        </p:spPr>
        <p:txBody>
          <a:bodyPr/>
          <a:lstStyle/>
          <a:p>
            <a:r>
              <a:rPr lang="en-GB" dirty="0" smtClean="0">
                <a:solidFill>
                  <a:schemeClr val="bg1">
                    <a:lumMod val="50000"/>
                  </a:schemeClr>
                </a:solidFill>
              </a:rPr>
              <a:t>Land Use Classification</a:t>
            </a:r>
            <a:endParaRPr lang="en-GB" dirty="0">
              <a:solidFill>
                <a:schemeClr val="bg1">
                  <a:lumMod val="50000"/>
                </a:schemeClr>
              </a:solidFill>
            </a:endParaRPr>
          </a:p>
        </p:txBody>
      </p:sp>
      <p:pic>
        <p:nvPicPr>
          <p:cNvPr id="3" name="Picture 2"/>
          <p:cNvPicPr>
            <a:picLocks noChangeAspect="1"/>
          </p:cNvPicPr>
          <p:nvPr/>
        </p:nvPicPr>
        <p:blipFill rotWithShape="1">
          <a:blip r:embed="rId3"/>
          <a:srcRect t="13351" b="73712"/>
          <a:stretch/>
        </p:blipFill>
        <p:spPr>
          <a:xfrm>
            <a:off x="0" y="748138"/>
            <a:ext cx="9144000" cy="665026"/>
          </a:xfrm>
          <a:prstGeom prst="rect">
            <a:avLst/>
          </a:prstGeom>
        </p:spPr>
      </p:pic>
      <p:sp>
        <p:nvSpPr>
          <p:cNvPr id="5" name="Rectangle 4"/>
          <p:cNvSpPr/>
          <p:nvPr/>
        </p:nvSpPr>
        <p:spPr>
          <a:xfrm>
            <a:off x="0" y="6273237"/>
            <a:ext cx="7886699" cy="646331"/>
          </a:xfrm>
          <a:prstGeom prst="rect">
            <a:avLst/>
          </a:prstGeom>
        </p:spPr>
        <p:txBody>
          <a:bodyPr wrap="square">
            <a:spAutoFit/>
          </a:bodyPr>
          <a:lstStyle/>
          <a:p>
            <a:pPr algn="r"/>
            <a:r>
              <a:rPr lang="en-GB" sz="3600" dirty="0" smtClean="0">
                <a:solidFill>
                  <a:schemeClr val="tx1">
                    <a:lumMod val="50000"/>
                    <a:lumOff val="50000"/>
                  </a:schemeClr>
                </a:solidFill>
              </a:rPr>
              <a:t>Land categories </a:t>
            </a:r>
            <a:endParaRPr lang="en-GB" sz="3600" dirty="0">
              <a:solidFill>
                <a:schemeClr val="tx1">
                  <a:lumMod val="50000"/>
                  <a:lumOff val="50000"/>
                </a:schemeClr>
              </a:solidFill>
            </a:endParaRPr>
          </a:p>
        </p:txBody>
      </p:sp>
      <p:pic>
        <p:nvPicPr>
          <p:cNvPr id="6" name="Picture 5"/>
          <p:cNvPicPr>
            <a:picLocks noChangeAspect="1"/>
          </p:cNvPicPr>
          <p:nvPr/>
        </p:nvPicPr>
        <p:blipFill rotWithShape="1">
          <a:blip r:embed="rId4"/>
          <a:srcRect l="18311" t="27216" r="29938" b="5511"/>
          <a:stretch/>
        </p:blipFill>
        <p:spPr>
          <a:xfrm>
            <a:off x="2394042" y="1446414"/>
            <a:ext cx="6733333" cy="4921135"/>
          </a:xfrm>
          <a:prstGeom prst="rect">
            <a:avLst/>
          </a:prstGeom>
        </p:spPr>
      </p:pic>
      <p:pic>
        <p:nvPicPr>
          <p:cNvPr id="7" name="Picture 6"/>
          <p:cNvPicPr>
            <a:picLocks noChangeAspect="1"/>
          </p:cNvPicPr>
          <p:nvPr/>
        </p:nvPicPr>
        <p:blipFill rotWithShape="1">
          <a:blip r:embed="rId4"/>
          <a:srcRect t="25852" r="81689" b="36648"/>
          <a:stretch/>
        </p:blipFill>
        <p:spPr>
          <a:xfrm>
            <a:off x="-5030" y="1413168"/>
            <a:ext cx="2382462" cy="2743200"/>
          </a:xfrm>
          <a:prstGeom prst="rect">
            <a:avLst/>
          </a:prstGeom>
        </p:spPr>
      </p:pic>
      <p:pic>
        <p:nvPicPr>
          <p:cNvPr id="8" name="Picture 7"/>
          <p:cNvPicPr>
            <a:picLocks noChangeAspect="1"/>
          </p:cNvPicPr>
          <p:nvPr/>
        </p:nvPicPr>
        <p:blipFill rotWithShape="1">
          <a:blip r:embed="rId5"/>
          <a:srcRect t="28579" r="81689" b="34148"/>
          <a:stretch/>
        </p:blipFill>
        <p:spPr>
          <a:xfrm>
            <a:off x="-5030" y="4131426"/>
            <a:ext cx="2382462" cy="2726574"/>
          </a:xfrm>
          <a:prstGeom prst="rect">
            <a:avLst/>
          </a:prstGeom>
        </p:spPr>
      </p:pic>
      <p:sp>
        <p:nvSpPr>
          <p:cNvPr id="9" name="Right Arrow 8"/>
          <p:cNvSpPr/>
          <p:nvPr/>
        </p:nvSpPr>
        <p:spPr>
          <a:xfrm flipH="1">
            <a:off x="2227811" y="6289862"/>
            <a:ext cx="2560320" cy="61514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8562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BFBFB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21070</TotalTime>
  <Words>4167</Words>
  <Application>Microsoft Macintosh PowerPoint</Application>
  <PresentationFormat>On-screen Show (4:3)</PresentationFormat>
  <Paragraphs>544</Paragraphs>
  <Slides>52</Slides>
  <Notes>52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Use Classification</vt:lpstr>
      <vt:lpstr>Land Use Classification</vt:lpstr>
      <vt:lpstr>Land Use Classification</vt:lpstr>
      <vt:lpstr>PowerPoint Presentation</vt:lpstr>
      <vt:lpstr>PowerPoint Presentation</vt:lpstr>
      <vt:lpstr>PowerPoint Presentation</vt:lpstr>
      <vt:lpstr>PowerPoint Presentation</vt:lpstr>
      <vt:lpstr>PowerPoint Presentation</vt:lpstr>
      <vt:lpstr>PowerPoint Presentation</vt:lpstr>
      <vt:lpstr>Making Sense Of Satellite Images</vt:lpstr>
      <vt:lpstr>PowerPoint Presentation</vt:lpstr>
      <vt:lpstr>Challenge: How is the land used?</vt:lpstr>
      <vt:lpstr>Challenge: How is the land used?</vt:lpstr>
      <vt:lpstr>Challenge: How is the land used?</vt:lpstr>
      <vt:lpstr>Challenge: How is the land used?</vt:lpstr>
      <vt:lpstr>Challenge: How is the land used?</vt:lpstr>
      <vt:lpstr>Challenge: How is the land used?</vt:lpstr>
      <vt:lpstr>Possible Pre-processing Techniques</vt:lpstr>
      <vt:lpstr>Possible Pre-processing Techniques</vt:lpstr>
      <vt:lpstr>Possible Pre-processing Techniques</vt:lpstr>
      <vt:lpstr>Possible Pre-processing Techniques</vt:lpstr>
      <vt:lpstr>Possible Pre-processing Techniques</vt:lpstr>
      <vt:lpstr>Possible Pre-processing Techniques</vt:lpstr>
      <vt:lpstr>Possible Pre-processing Techniques</vt:lpstr>
      <vt:lpstr>PowerPoint Presentation</vt:lpstr>
      <vt:lpstr>Making Sense Of Satellite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Sense Of Satellite Images</vt:lpstr>
      <vt:lpstr>Challenge: How is the Land Used</vt:lpstr>
      <vt:lpstr>Challenge: How is the Land Used</vt:lpstr>
      <vt:lpstr>Challenge: How is the Land Used</vt:lpstr>
      <vt:lpstr>Challenge: How is the Land Used</vt:lpstr>
      <vt:lpstr>Taking It Further</vt:lpstr>
    </vt:vector>
  </TitlesOfParts>
  <Company>SCCM</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info@fusioned.co.uk</cp:lastModifiedBy>
  <cp:revision>786</cp:revision>
  <dcterms:created xsi:type="dcterms:W3CDTF">2013-10-17T07:30:44Z</dcterms:created>
  <dcterms:modified xsi:type="dcterms:W3CDTF">2020-01-16T09:15:32Z</dcterms:modified>
</cp:coreProperties>
</file>