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tmp" ContentType="image/pn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798" r:id="rId2"/>
    <p:sldId id="800" r:id="rId3"/>
    <p:sldId id="820" r:id="rId4"/>
    <p:sldId id="849" r:id="rId5"/>
    <p:sldId id="876" r:id="rId6"/>
    <p:sldId id="852" r:id="rId7"/>
    <p:sldId id="853" r:id="rId8"/>
    <p:sldId id="854" r:id="rId9"/>
    <p:sldId id="855" r:id="rId10"/>
    <p:sldId id="856" r:id="rId11"/>
    <p:sldId id="857" r:id="rId12"/>
    <p:sldId id="858" r:id="rId13"/>
    <p:sldId id="859" r:id="rId14"/>
    <p:sldId id="860" r:id="rId15"/>
    <p:sldId id="861" r:id="rId16"/>
    <p:sldId id="862" r:id="rId17"/>
    <p:sldId id="871" r:id="rId18"/>
    <p:sldId id="872" r:id="rId19"/>
    <p:sldId id="877" r:id="rId20"/>
    <p:sldId id="831" r:id="rId21"/>
    <p:sldId id="832" r:id="rId22"/>
    <p:sldId id="833" r:id="rId23"/>
    <p:sldId id="834" r:id="rId24"/>
    <p:sldId id="867" r:id="rId25"/>
    <p:sldId id="868" r:id="rId26"/>
    <p:sldId id="869" r:id="rId27"/>
    <p:sldId id="878" r:id="rId28"/>
    <p:sldId id="879" r:id="rId29"/>
    <p:sldId id="881" r:id="rId30"/>
    <p:sldId id="839" r:id="rId31"/>
    <p:sldId id="840" r:id="rId32"/>
    <p:sldId id="841" r:id="rId33"/>
    <p:sldId id="844" r:id="rId34"/>
    <p:sldId id="883" r:id="rId35"/>
    <p:sldId id="843" r:id="rId36"/>
    <p:sldId id="88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FC"/>
    <a:srgbClr val="FFC000"/>
    <a:srgbClr val="FFFFFF"/>
    <a:srgbClr val="458B00"/>
    <a:srgbClr val="585858"/>
    <a:srgbClr val="E9E2D0"/>
    <a:srgbClr val="4A9898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5" autoAdjust="0"/>
    <p:restoredTop sz="78450" autoAdjust="0"/>
  </p:normalViewPr>
  <p:slideViewPr>
    <p:cSldViewPr snapToGrid="0">
      <p:cViewPr varScale="1">
        <p:scale>
          <a:sx n="172" d="100"/>
          <a:sy n="172" d="100"/>
        </p:scale>
        <p:origin x="8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B4E03-DB6C-4210-AA1B-167BB1F46911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6D3B5-75D9-4B81-9605-012F65547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170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Relationship Id="rId3" Type="http://schemas.openxmlformats.org/officeDocument/2006/relationships/hyperlink" Target="https://www.esa.int/spaceinimages/Images/2019/03/The_Moon_as_seen_from_the_Space_Station" TargetMode="Externa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Relationship Id="rId3" Type="http://schemas.openxmlformats.org/officeDocument/2006/relationships/hyperlink" Target="https://www.esa.int/spaceinimages/Images/2018/10/Sunset_in_Kourou2" TargetMode="Externa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Relationship Id="rId3" Type="http://schemas.openxmlformats.org/officeDocument/2006/relationships/hyperlink" Target="https://www.esa.int/spaceinimages/Images/2019/04/Luca_Parmitano_training_at_NASA_s_Johnson_Space_Center38" TargetMode="Externa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Relationship Id="rId3" Type="http://schemas.openxmlformats.org/officeDocument/2006/relationships/hyperlink" Target="https://www.esa.int/spaceinimages/Images/2008/03/Extrasolar_planet_HD_189733b" TargetMode="Externa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Before students can get to grips with Satellite Images, they need a sound understanding on the principles behind processing a digital image.</a:t>
            </a:r>
          </a:p>
          <a:p>
            <a:r>
              <a:rPr lang="en-GB" dirty="0" smtClean="0"/>
              <a:t>This session introduces</a:t>
            </a:r>
            <a:r>
              <a:rPr lang="en-GB" baseline="0" dirty="0" smtClean="0"/>
              <a:t> the idea that pixels can be processed using standard programming techniques.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6D3B5-75D9-4B81-9605-012F6554737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6594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</a:t>
            </a:r>
            <a:r>
              <a:rPr lang="en-GB" baseline="0" dirty="0" smtClean="0"/>
              <a:t> can interrogate</a:t>
            </a:r>
            <a:r>
              <a:rPr lang="en-GB" dirty="0" smtClean="0"/>
              <a:t> other</a:t>
            </a:r>
            <a:r>
              <a:rPr lang="en-GB" baseline="0" dirty="0" smtClean="0"/>
              <a:t> attributes from the image, for example using </a:t>
            </a:r>
            <a:r>
              <a:rPr lang="en-GB" baseline="0" dirty="0" err="1" smtClean="0"/>
              <a:t>getHeight</a:t>
            </a:r>
            <a:r>
              <a:rPr lang="en-GB" baseline="0" dirty="0" smtClean="0"/>
              <a:t>() and </a:t>
            </a:r>
            <a:r>
              <a:rPr lang="en-GB" baseline="0" dirty="0" err="1" smtClean="0"/>
              <a:t>getWidth</a:t>
            </a:r>
            <a:r>
              <a:rPr lang="en-GB" baseline="0" dirty="0" smtClean="0"/>
              <a:t>()</a:t>
            </a:r>
          </a:p>
          <a:p>
            <a:r>
              <a:rPr lang="en-GB" baseline="0" dirty="0" smtClean="0"/>
              <a:t>(click)</a:t>
            </a:r>
          </a:p>
          <a:p>
            <a:r>
              <a:rPr lang="en-GB" dirty="0" smtClean="0"/>
              <a:t>We can also get the RGB values for a particular pixel in the picture list and display them using print. This is exactly the same as referencing any list value in Python.</a:t>
            </a:r>
          </a:p>
          <a:p>
            <a:r>
              <a:rPr lang="en-GB" dirty="0" smtClean="0"/>
              <a:t>Note: Heed the warning.</a:t>
            </a:r>
          </a:p>
          <a:p>
            <a:r>
              <a:rPr lang="en-GB" dirty="0" smtClean="0"/>
              <a:t>If we asked the interpreter to print the values of all the pixels in the list it</a:t>
            </a:r>
            <a:r>
              <a:rPr lang="en-GB" baseline="0" dirty="0" smtClean="0"/>
              <a:t> would take a very long time!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6D3B5-75D9-4B81-9605-012F6554737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690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can relate the values previously</a:t>
            </a:r>
            <a:r>
              <a:rPr lang="en-GB" baseline="0" dirty="0" smtClean="0"/>
              <a:t> used in Pixel Spreadsheet to our JES Python list.</a:t>
            </a:r>
          </a:p>
          <a:p>
            <a:r>
              <a:rPr lang="en-GB" baseline="0" dirty="0" smtClean="0"/>
              <a:t>The 5 values on a row in Pixel Spreadsheet are the 5  attributes tat make up a Pixel object in JES.</a:t>
            </a:r>
          </a:p>
          <a:p>
            <a:r>
              <a:rPr lang="en-GB" baseline="0" dirty="0" smtClean="0"/>
              <a:t>Each row is a new pixel object.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6D3B5-75D9-4B81-9605-012F6554737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851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Our </a:t>
            </a:r>
            <a:r>
              <a:rPr lang="en-GB" dirty="0" err="1" smtClean="0"/>
              <a:t>getPixels</a:t>
            </a:r>
            <a:r>
              <a:rPr lang="en-GB" dirty="0" smtClean="0"/>
              <a:t>() function shown in the slide creates</a:t>
            </a:r>
            <a:r>
              <a:rPr lang="en-GB" baseline="0" dirty="0" smtClean="0"/>
              <a:t> a list of pixel objects, rather like the rows of data in the former spreadsheet.</a:t>
            </a:r>
          </a:p>
          <a:p>
            <a:r>
              <a:rPr lang="en-GB" baseline="0" dirty="0" smtClean="0"/>
              <a:t>Each pixel has a particular position in that list.</a:t>
            </a:r>
          </a:p>
          <a:p>
            <a:r>
              <a:rPr lang="en-GB" baseline="0" dirty="0" smtClean="0"/>
              <a:t>(click)</a:t>
            </a:r>
          </a:p>
          <a:p>
            <a:r>
              <a:rPr lang="en-GB" baseline="0" dirty="0" smtClean="0"/>
              <a:t>A long time ago, computer scientist </a:t>
            </a:r>
            <a:r>
              <a:rPr lang="en-GB" baseline="0" dirty="0" err="1" smtClean="0"/>
              <a:t>Niklaus</a:t>
            </a:r>
            <a:r>
              <a:rPr lang="en-GB" baseline="0" dirty="0" smtClean="0"/>
              <a:t> Wirth wrote a book entitled Algorithms + Data Structures = Programs</a:t>
            </a:r>
          </a:p>
          <a:p>
            <a:r>
              <a:rPr lang="en-GB" baseline="0" dirty="0" smtClean="0"/>
              <a:t>The title aptly describes what we want to do.</a:t>
            </a:r>
          </a:p>
          <a:p>
            <a:r>
              <a:rPr lang="en-GB" baseline="0" dirty="0" smtClean="0"/>
              <a:t>In order to achieve visual effects we need to develop algorithms that will work on the data structure we have; the list of pixel objects that make up the image data.</a:t>
            </a:r>
          </a:p>
          <a:p>
            <a:r>
              <a:rPr lang="en-GB" baseline="0" dirty="0" smtClean="0"/>
              <a:t>We will start with some predefined algorithms.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6D3B5-75D9-4B81-9605-012F6554737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652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Graphic</a:t>
            </a:r>
            <a:r>
              <a:rPr lang="en-GB" baseline="0" dirty="0" smtClean="0"/>
              <a:t>s applications such as Photoshop and GIMP have lots of predefined effects you can apply to images, or parts of images.</a:t>
            </a:r>
          </a:p>
          <a:p>
            <a:r>
              <a:rPr lang="en-GB" baseline="0" dirty="0" smtClean="0"/>
              <a:t>In reality, each of these effects is implemented by calling a predefined procedure.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We can illustrate the same idea in JES.</a:t>
            </a:r>
          </a:p>
          <a:p>
            <a:r>
              <a:rPr lang="en-GB" baseline="0" dirty="0" smtClean="0"/>
              <a:t>With our </a:t>
            </a:r>
            <a:r>
              <a:rPr lang="en-GB" baseline="0" dirty="0" err="1" smtClean="0"/>
              <a:t>ExtraSolarPlanet</a:t>
            </a:r>
            <a:r>
              <a:rPr lang="en-GB" baseline="0" dirty="0" smtClean="0"/>
              <a:t> image still in the interpreter, turn your attention to the editor.</a:t>
            </a:r>
          </a:p>
          <a:p>
            <a:r>
              <a:rPr lang="en-GB" baseline="0" dirty="0" smtClean="0"/>
              <a:t>Use File – Open to navigate to the Sample Procedures included in the resources and open decreaseRed.py.</a:t>
            </a:r>
          </a:p>
          <a:p>
            <a:r>
              <a:rPr lang="en-GB" baseline="0" dirty="0" smtClean="0"/>
              <a:t>The Python file is simply a script containing a single definition for a procedure called </a:t>
            </a:r>
            <a:r>
              <a:rPr lang="en-GB" baseline="0" dirty="0" err="1" smtClean="0"/>
              <a:t>decreaseRed</a:t>
            </a:r>
            <a:r>
              <a:rPr lang="en-GB" baseline="0" dirty="0" smtClean="0"/>
              <a:t>. </a:t>
            </a:r>
          </a:p>
          <a:p>
            <a:r>
              <a:rPr lang="en-GB" baseline="0" dirty="0" smtClean="0"/>
              <a:t>Spend a moment ensuring students understand what this will do.</a:t>
            </a:r>
          </a:p>
          <a:p>
            <a:r>
              <a:rPr lang="en-GB" baseline="0" dirty="0" smtClean="0"/>
              <a:t>The procedure takes a picture as a parameter. </a:t>
            </a:r>
          </a:p>
          <a:p>
            <a:r>
              <a:rPr lang="en-GB" baseline="0" dirty="0" smtClean="0"/>
              <a:t>The procedure iterates over the list of pixels by using the </a:t>
            </a:r>
            <a:r>
              <a:rPr lang="en-GB" baseline="0" dirty="0" err="1" smtClean="0"/>
              <a:t>getPixels</a:t>
            </a:r>
            <a:r>
              <a:rPr lang="en-GB" baseline="0" dirty="0" smtClean="0"/>
              <a:t>() function we are already familiar with in a counter controlled loop.</a:t>
            </a:r>
          </a:p>
          <a:p>
            <a:r>
              <a:rPr lang="en-GB" baseline="0" dirty="0" smtClean="0"/>
              <a:t>For each pixel, it gets the red value, then sets the Red value to half its current value.</a:t>
            </a:r>
          </a:p>
          <a:p>
            <a:r>
              <a:rPr lang="en-GB" baseline="0" dirty="0" smtClean="0"/>
              <a:t>(click)</a:t>
            </a:r>
          </a:p>
          <a:p>
            <a:r>
              <a:rPr lang="en-GB" baseline="0" dirty="0" smtClean="0"/>
              <a:t>The procedure is just a file displayed in the editor. </a:t>
            </a:r>
          </a:p>
          <a:p>
            <a:r>
              <a:rPr lang="en-GB" baseline="0" dirty="0" smtClean="0"/>
              <a:t>(click)</a:t>
            </a:r>
          </a:p>
          <a:p>
            <a:r>
              <a:rPr lang="en-GB" baseline="0" dirty="0" smtClean="0"/>
              <a:t>To use it in the interpreter, we need to Load the program using the button highlighted. This is the equivalent of importing libraries in a standard Python interface. Once imported or loaded, we are then able to use the procedure by calling it</a:t>
            </a:r>
          </a:p>
          <a:p>
            <a:r>
              <a:rPr lang="en-GB" baseline="0" dirty="0" smtClean="0"/>
              <a:t>(click)</a:t>
            </a:r>
          </a:p>
          <a:p>
            <a:r>
              <a:rPr lang="en-GB" baseline="0" dirty="0" smtClean="0"/>
              <a:t>The code in the interpreter is revealed doing just that, with the new image output using the explore(picture) command.</a:t>
            </a:r>
          </a:p>
          <a:p>
            <a:r>
              <a:rPr lang="en-GB" baseline="0" dirty="0" smtClean="0"/>
              <a:t>Notice how halving the red channel darkens the image.</a:t>
            </a:r>
          </a:p>
          <a:p>
            <a:r>
              <a:rPr lang="en-GB" baseline="0" dirty="0" smtClean="0"/>
              <a:t>Notice the subtlety in the example – the parameter in the procedure definition is ‘picture’.</a:t>
            </a:r>
          </a:p>
          <a:p>
            <a:r>
              <a:rPr lang="en-GB" baseline="0" dirty="0" smtClean="0"/>
              <a:t>When we call it in the interpreter, we pass our ‘Picture’ list to this parameter. In other words, we could pass any named list and apply the procedure to it.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6D3B5-75D9-4B81-9605-012F6554737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046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key to getting to grips with programming</a:t>
            </a:r>
            <a:r>
              <a:rPr lang="en-GB" baseline="0" dirty="0" smtClean="0"/>
              <a:t> is to grasp some of the central concepts underpinning the discipline.</a:t>
            </a:r>
          </a:p>
          <a:p>
            <a:r>
              <a:rPr lang="en-GB" baseline="0" dirty="0" smtClean="0"/>
              <a:t>One of those is the idea that we handle complexity by breaking a complex task into smaller, simpler subtasks.</a:t>
            </a:r>
          </a:p>
          <a:p>
            <a:r>
              <a:rPr lang="en-GB" baseline="0" dirty="0" smtClean="0"/>
              <a:t>Here we have decomposed the task of decreasing the Red into a sequence of simple steps.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6D3B5-75D9-4B81-9605-012F6554737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231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Abstraction</a:t>
            </a:r>
            <a:r>
              <a:rPr lang="en-GB" baseline="0" dirty="0" smtClean="0"/>
              <a:t> is the other side of the coin to decomposition.</a:t>
            </a:r>
          </a:p>
          <a:p>
            <a:r>
              <a:rPr lang="en-GB" baseline="0" dirty="0" smtClean="0"/>
              <a:t>Having decomposed the decrease Red task, we have encapsulated it in a named procedure.</a:t>
            </a:r>
          </a:p>
          <a:p>
            <a:r>
              <a:rPr lang="en-GB" baseline="0" dirty="0" smtClean="0"/>
              <a:t>Having defined a procedure, in the main code we can simply ‘call’ it by name.</a:t>
            </a:r>
          </a:p>
          <a:p>
            <a:r>
              <a:rPr lang="en-GB" baseline="0" dirty="0" smtClean="0"/>
              <a:t>All the detail about how to decrease Red is hidden from the main program, making it easier to understand.</a:t>
            </a:r>
          </a:p>
          <a:p>
            <a:r>
              <a:rPr lang="en-GB" baseline="0" dirty="0" smtClean="0"/>
              <a:t>The main code works at a higher level of abstraction.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6D3B5-75D9-4B81-9605-012F6554737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600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Iterating over each pixel in a list is a powerful tool.</a:t>
            </a:r>
          </a:p>
          <a:p>
            <a:r>
              <a:rPr lang="en-GB" dirty="0" smtClean="0"/>
              <a:t>Here we have picked</a:t>
            </a:r>
            <a:r>
              <a:rPr lang="en-GB" baseline="0" dirty="0" smtClean="0"/>
              <a:t> a picture of the Moon, taken by Tim Peake from the Space Station in 2016.</a:t>
            </a:r>
          </a:p>
          <a:p>
            <a:r>
              <a:rPr lang="en-GB" baseline="0" dirty="0" smtClean="0"/>
              <a:t>(Image from ESA Gallery: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https://www.esa.int/spaceinimages/Images/2019/03/The_Moon_as_seen_from_the_Space_Station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)</a:t>
            </a:r>
            <a:endParaRPr lang="en-GB" baseline="0" dirty="0" smtClean="0"/>
          </a:p>
          <a:p>
            <a:r>
              <a:rPr lang="en-GB" baseline="0" dirty="0" smtClean="0"/>
              <a:t>The picture is rendered using the explore(picture) function.</a:t>
            </a:r>
          </a:p>
          <a:p>
            <a:r>
              <a:rPr lang="en-GB" baseline="0" dirty="0" smtClean="0"/>
              <a:t>We have opened the sample procedure 02_negative.py.</a:t>
            </a:r>
          </a:p>
          <a:p>
            <a:r>
              <a:rPr lang="en-GB" baseline="0" dirty="0" smtClean="0"/>
              <a:t>Talk through how this works with students – it is the same algorithm we used in the Pixel Spreadsheet challenge.</a:t>
            </a:r>
          </a:p>
          <a:p>
            <a:r>
              <a:rPr lang="en-GB" baseline="0" dirty="0" smtClean="0"/>
              <a:t>For each pixel:</a:t>
            </a:r>
          </a:p>
          <a:p>
            <a:r>
              <a:rPr lang="en-GB" baseline="0" dirty="0" smtClean="0"/>
              <a:t>The value of each colour channel is subtracted from 255.</a:t>
            </a:r>
          </a:p>
          <a:p>
            <a:r>
              <a:rPr lang="en-GB" dirty="0" smtClean="0"/>
              <a:t>A new RGB colour value is created,</a:t>
            </a:r>
            <a:r>
              <a:rPr lang="en-GB" baseline="0" dirty="0" smtClean="0"/>
              <a:t> and assigned to the pixel.</a:t>
            </a:r>
          </a:p>
          <a:p>
            <a:r>
              <a:rPr lang="en-GB" baseline="0" dirty="0" smtClean="0"/>
              <a:t>(click)</a:t>
            </a:r>
          </a:p>
          <a:p>
            <a:r>
              <a:rPr lang="en-GB" baseline="0" dirty="0" smtClean="0"/>
              <a:t>The procedure is defined in the editor but must be loaded into the interpreter to use.</a:t>
            </a:r>
          </a:p>
          <a:p>
            <a:r>
              <a:rPr lang="en-GB" baseline="0" dirty="0" smtClean="0"/>
              <a:t>(click)</a:t>
            </a:r>
          </a:p>
          <a:p>
            <a:r>
              <a:rPr lang="en-GB" baseline="0" dirty="0" smtClean="0"/>
              <a:t>Once loaded, we can now call the procedure in the interpreter,</a:t>
            </a:r>
          </a:p>
          <a:p>
            <a:r>
              <a:rPr lang="en-GB" baseline="0" dirty="0" smtClean="0"/>
              <a:t>And use the explore(picture) command again to view the result.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6D3B5-75D9-4B81-9605-012F6554737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381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Creating a new image is straightforward.</a:t>
            </a:r>
          </a:p>
          <a:p>
            <a:r>
              <a:rPr lang="en-GB" dirty="0" smtClean="0"/>
              <a:t>First the path and filename need to be concatenated into a variable,</a:t>
            </a:r>
            <a:r>
              <a:rPr lang="en-GB" baseline="0" dirty="0" smtClean="0"/>
              <a:t> here called </a:t>
            </a:r>
            <a:r>
              <a:rPr lang="en-GB" baseline="0" dirty="0" err="1" smtClean="0"/>
              <a:t>picPath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6D3B5-75D9-4B81-9605-012F6554737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974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Finally, the new image is written to the file using the </a:t>
            </a:r>
            <a:r>
              <a:rPr lang="en-GB" dirty="0" err="1" smtClean="0"/>
              <a:t>writePictureTo</a:t>
            </a:r>
            <a:r>
              <a:rPr lang="en-GB" dirty="0" smtClean="0"/>
              <a:t>() function. </a:t>
            </a:r>
          </a:p>
          <a:p>
            <a:endParaRPr lang="en-GB" dirty="0" smtClean="0"/>
          </a:p>
          <a:p>
            <a:r>
              <a:rPr lang="en-GB" dirty="0" smtClean="0"/>
              <a:t>Note</a:t>
            </a:r>
            <a:r>
              <a:rPr lang="en-GB" baseline="0" dirty="0" smtClean="0"/>
              <a:t> that a</a:t>
            </a:r>
            <a:r>
              <a:rPr lang="en-GB" dirty="0" smtClean="0"/>
              <a:t> new empty</a:t>
            </a:r>
            <a:r>
              <a:rPr lang="en-GB" baseline="0" dirty="0" smtClean="0"/>
              <a:t> picture, or canvas can be created using the </a:t>
            </a:r>
            <a:r>
              <a:rPr lang="en-GB" baseline="0" dirty="0" err="1" smtClean="0"/>
              <a:t>makeEmptyPicture</a:t>
            </a:r>
            <a:r>
              <a:rPr lang="en-GB" baseline="0" dirty="0" smtClean="0"/>
              <a:t>() function.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6D3B5-75D9-4B81-9605-012F6554737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298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Armed</a:t>
            </a:r>
            <a:r>
              <a:rPr lang="en-GB" baseline="0" dirty="0" smtClean="0"/>
              <a:t> with the knowledge covered, students should be able to undertake their own investigations and explorations.</a:t>
            </a:r>
          </a:p>
          <a:p>
            <a:r>
              <a:rPr lang="en-GB" baseline="0" dirty="0" smtClean="0"/>
              <a:t>The handout recaps the steps covered and asks students to study the remaining sample procedures provided.</a:t>
            </a:r>
          </a:p>
          <a:p>
            <a:r>
              <a:rPr lang="en-GB" baseline="0" dirty="0" smtClean="0"/>
              <a:t>Finally three practical challenges are posed.</a:t>
            </a:r>
          </a:p>
          <a:p>
            <a:r>
              <a:rPr lang="en-GB" baseline="0" dirty="0" smtClean="0"/>
              <a:t>Supporting material to explain the remaining 3 procedures and the challenges are outlined on the following slides.</a:t>
            </a:r>
          </a:p>
          <a:p>
            <a:r>
              <a:rPr lang="en-GB" baseline="0" dirty="0" smtClean="0"/>
              <a:t>It is left for the teacher to judge whether to use them.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6D3B5-75D9-4B81-9605-012F6554737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223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important to be explicit about the intended outcomes for your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students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not assume they will be aware of the purpose of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your session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specific outcomes</a:t>
            </a:r>
            <a:r>
              <a:rPr lang="en-GB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this session are for students to understand how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Open files in JES, a Python interpreter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Iterate over a list of Pixel objects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Decompose processing tasks into smaller procedures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Implement some useful procedures we can later use with satellite images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Save new images as files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6D3B5-75D9-4B81-9605-012F6554737F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25744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Earlier we studied</a:t>
            </a:r>
            <a:r>
              <a:rPr lang="en-GB" baseline="0" dirty="0" smtClean="0"/>
              <a:t> a procedure to decrease the red in a picture.</a:t>
            </a:r>
          </a:p>
          <a:p>
            <a:r>
              <a:rPr lang="en-GB" baseline="0" dirty="0" smtClean="0"/>
              <a:t>The procedure halved the amount of red in a pixel.</a:t>
            </a:r>
          </a:p>
          <a:p>
            <a:r>
              <a:rPr lang="en-GB" baseline="0" dirty="0" smtClean="0"/>
              <a:t>Another key concept in computing is to seek to generalise – applying solutions to a specific problem to a more general set of problems.</a:t>
            </a:r>
          </a:p>
          <a:p>
            <a:r>
              <a:rPr lang="en-GB" baseline="0" dirty="0" smtClean="0"/>
              <a:t>(click)</a:t>
            </a:r>
          </a:p>
          <a:p>
            <a:r>
              <a:rPr lang="en-GB" baseline="0" dirty="0" smtClean="0"/>
              <a:t>So here we have rewritten the </a:t>
            </a:r>
            <a:r>
              <a:rPr lang="en-GB" baseline="0" dirty="0" err="1" smtClean="0"/>
              <a:t>decreaseRed</a:t>
            </a:r>
            <a:r>
              <a:rPr lang="en-GB" baseline="0" dirty="0" smtClean="0"/>
              <a:t>() procedure to make the amount variable.</a:t>
            </a:r>
          </a:p>
          <a:p>
            <a:r>
              <a:rPr lang="en-GB" baseline="0" dirty="0" smtClean="0"/>
              <a:t>Spend a moment studying it.</a:t>
            </a:r>
          </a:p>
          <a:p>
            <a:r>
              <a:rPr lang="en-GB" baseline="0" dirty="0" smtClean="0"/>
              <a:t>(click)</a:t>
            </a:r>
          </a:p>
          <a:p>
            <a:r>
              <a:rPr lang="en-GB" baseline="0" dirty="0" smtClean="0"/>
              <a:t>Notice that we have introduced another parameter ‘</a:t>
            </a:r>
            <a:r>
              <a:rPr lang="en-GB" baseline="0" dirty="0" err="1" smtClean="0"/>
              <a:t>amountInPercent</a:t>
            </a:r>
            <a:r>
              <a:rPr lang="en-GB" baseline="0" dirty="0" smtClean="0"/>
              <a:t>’ that can be specified when the procedure is called.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6D3B5-75D9-4B81-9605-012F6554737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2678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Extending the idea of generalisation,</a:t>
            </a:r>
            <a:r>
              <a:rPr lang="en-GB" baseline="0" dirty="0" smtClean="0"/>
              <a:t> once one colour’s procedure has been defined, we can copy and modify it to produce similar procedures for each colour.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This example is saved as 04_decreaseColours.py in the samples.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6D3B5-75D9-4B81-9605-012F6554737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5935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Finally in example 05_makeSunset we illustrate</a:t>
            </a:r>
            <a:r>
              <a:rPr lang="en-GB" baseline="0" dirty="0" smtClean="0"/>
              <a:t> how procedures can be combined within bigger procedures.</a:t>
            </a:r>
          </a:p>
          <a:p>
            <a:r>
              <a:rPr lang="en-GB" baseline="0" dirty="0" smtClean="0"/>
              <a:t>In this case, a procedure to make a sunset involves calling two previously defined procedures to decrease the blue and green channels.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Here we’re using the image </a:t>
            </a:r>
            <a:r>
              <a:rPr lang="en-GB" baseline="0" dirty="0" err="1" smtClean="0"/>
              <a:t>ESASpaceport</a:t>
            </a:r>
            <a:r>
              <a:rPr lang="en-GB" baseline="0" dirty="0" smtClean="0"/>
              <a:t>, which is a photograph of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Kourou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French Guiana, home to Europe's Spaceport.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We’ll call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makeSunset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procedure and reduce the Blue and Green channels by 35%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from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https://www.esa.int/spaceinimages/Images/2018/10/Sunset_in_Kourou2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6D3B5-75D9-4B81-9605-012F6554737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7680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first challenge builds on this understanding of combining procedures.</a:t>
            </a:r>
          </a:p>
          <a:p>
            <a:r>
              <a:rPr lang="en-GB" dirty="0" smtClean="0"/>
              <a:t>It requires the</a:t>
            </a:r>
            <a:r>
              <a:rPr lang="en-GB" baseline="0" dirty="0" smtClean="0"/>
              <a:t> addition of a </a:t>
            </a:r>
            <a:r>
              <a:rPr lang="en-GB" baseline="0" dirty="0" err="1" smtClean="0"/>
              <a:t>makeLighter</a:t>
            </a:r>
            <a:r>
              <a:rPr lang="en-GB" baseline="0" dirty="0" smtClean="0"/>
              <a:t> procedure.</a:t>
            </a:r>
            <a:r>
              <a:rPr lang="en-GB" dirty="0" smtClean="0"/>
              <a:t> </a:t>
            </a:r>
          </a:p>
          <a:p>
            <a:r>
              <a:rPr lang="en-GB" dirty="0" smtClean="0"/>
              <a:t>In the example this takes one parameter, the colour triplet, but it could be generalised to include an amount to lighten/darken by.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6D3B5-75D9-4B81-9605-012F6554737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2569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second challenge introduces the idea of luminance.</a:t>
            </a:r>
          </a:p>
          <a:p>
            <a:r>
              <a:rPr lang="en-GB" dirty="0" smtClean="0"/>
              <a:t>This could</a:t>
            </a:r>
            <a:r>
              <a:rPr lang="en-GB" baseline="0" dirty="0" smtClean="0"/>
              <a:t> be</a:t>
            </a:r>
            <a:r>
              <a:rPr lang="en-GB" dirty="0" smtClean="0"/>
              <a:t> an important concept when students start investigating their own satellite images later.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6D3B5-75D9-4B81-9605-012F6554737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6804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final challenge</a:t>
            </a:r>
            <a:r>
              <a:rPr lang="en-GB" baseline="0" dirty="0" smtClean="0"/>
              <a:t> invites experimentation with removing particular colour channels – again a useful technique when analysing satellite images later.</a:t>
            </a:r>
          </a:p>
          <a:p>
            <a:endParaRPr lang="en-GB" baseline="0" dirty="0" smtClean="0"/>
          </a:p>
          <a:p>
            <a:r>
              <a:rPr lang="en-GB" baseline="0" dirty="0" smtClean="0"/>
              <a:t>Notice that if all the colour channels are maximised, the final outcome is a white canvas.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6D3B5-75D9-4B81-9605-012F6554737F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7089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Students should now be familiar with the idea that visual effects can be implemented using code.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They have a repertoire of procedures to alter values in the colour channels by iterating over the list of pixel values that constitute the image.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We now want to take this a step further, introducing a techniques that will be valuable for them once they embark on their climate change investigations.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6D3B5-75D9-4B81-9605-012F6554737F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0099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We’ll use a picture of Luca Parmitano, an astronaut to illustrate the technique. The pictures come from the ESA’s gallery.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https://www.esa.int/spaceinimages/Images/2019/04/Luca_Parmitano_training_at_NASA_s_Johnson_Space_Center38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6D3B5-75D9-4B81-9605-012F6554737F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48770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There is a second handout in the resources to support this.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Students could embark on this alone or the slides that follow can be used to support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6D3B5-75D9-4B81-9605-012F6554737F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32599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Some students</a:t>
            </a:r>
            <a:r>
              <a:rPr lang="en-GB" baseline="0" dirty="0" smtClean="0"/>
              <a:t> might find</a:t>
            </a:r>
            <a:r>
              <a:rPr lang="en-GB" dirty="0" smtClean="0"/>
              <a:t> the algorithms that follow challenging. Don’t attempt to code them</a:t>
            </a:r>
            <a:r>
              <a:rPr lang="en-GB" baseline="0" dirty="0" smtClean="0"/>
              <a:t> initially, but use the slides to discuss the principles behind them.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 first example involves </a:t>
            </a:r>
            <a:r>
              <a:rPr lang="en-GB" baseline="0" dirty="0" err="1" smtClean="0"/>
              <a:t>posterizing</a:t>
            </a:r>
            <a:r>
              <a:rPr lang="en-GB" baseline="0" dirty="0" smtClean="0"/>
              <a:t> an image: Taking each pixel value and mapping it to a more limited range.</a:t>
            </a:r>
          </a:p>
          <a:p>
            <a:r>
              <a:rPr lang="en-GB" baseline="0" dirty="0" smtClean="0"/>
              <a:t>A click reveals what a </a:t>
            </a:r>
            <a:r>
              <a:rPr lang="en-GB" baseline="0" dirty="0" err="1" smtClean="0"/>
              <a:t>posterized</a:t>
            </a:r>
            <a:r>
              <a:rPr lang="en-GB" baseline="0" dirty="0" smtClean="0"/>
              <a:t> image is.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6D3B5-75D9-4B81-9605-012F6554737F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889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The key point in this set of exercises is to familiarise students with the idea that visual effects are implemented using code.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We will use Python to write scripts that iterate over the list of pixel values that constitute the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6D3B5-75D9-4B81-9605-012F6554737F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7448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pseudocode illustrates the mapping required to reduce the number of colours in the image.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6D3B5-75D9-4B81-9605-012F6554737F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3300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part solution</a:t>
            </a:r>
            <a:r>
              <a:rPr lang="en-GB" baseline="0" dirty="0" smtClean="0"/>
              <a:t> is shown.</a:t>
            </a:r>
          </a:p>
          <a:p>
            <a:r>
              <a:rPr lang="en-GB" baseline="0" dirty="0" smtClean="0"/>
              <a:t>This would need to be extended by copying the code for the red mapping, modifying it to produce similar mappings for the other two colour channels.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6D3B5-75D9-4B81-9605-012F6554737F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3465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can extend the idea to make a black and white </a:t>
            </a:r>
            <a:r>
              <a:rPr lang="en-GB" dirty="0" err="1" smtClean="0"/>
              <a:t>posterized</a:t>
            </a:r>
            <a:r>
              <a:rPr lang="en-GB" dirty="0" smtClean="0"/>
              <a:t> image.</a:t>
            </a:r>
          </a:p>
          <a:p>
            <a:r>
              <a:rPr lang="en-GB" dirty="0" smtClean="0"/>
              <a:t>The key here is calculating a variable luminance, which is then compared to a threshold value.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6D3B5-75D9-4B81-9605-012F6554737F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7752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threshold of</a:t>
            </a:r>
            <a:r>
              <a:rPr lang="en-GB" baseline="0" dirty="0" smtClean="0"/>
              <a:t> 128 doesn’t produce a very good image..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6D3B5-75D9-4B81-9605-012F6554737F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5918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Here we have set the threshold value to less than 64,</a:t>
            </a:r>
            <a:r>
              <a:rPr lang="en-GB" baseline="0" dirty="0" smtClean="0"/>
              <a:t> resulting in a better image being reproduced.</a:t>
            </a:r>
          </a:p>
          <a:p>
            <a:r>
              <a:rPr lang="en-GB" dirty="0" smtClean="0"/>
              <a:t>Experiment with the threshold value to achieve</a:t>
            </a:r>
            <a:r>
              <a:rPr lang="en-GB" baseline="0" dirty="0" smtClean="0"/>
              <a:t> a good image.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6D3B5-75D9-4B81-9605-012F6554737F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1319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In summary, we have covered two key ideas: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We can use Python scripts to alter pixels in an image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We can map values to a smaller range, a technique known as </a:t>
            </a:r>
            <a:r>
              <a:rPr lang="en-GB" baseline="0" dirty="0" err="1" smtClean="0"/>
              <a:t>posterization</a:t>
            </a:r>
            <a:r>
              <a:rPr lang="en-GB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These techniques will provide a foundation for analysing satellite images in the </a:t>
            </a:r>
            <a:r>
              <a:rPr lang="en-GB" baseline="0" smtClean="0"/>
              <a:t>lessons ahead.</a:t>
            </a: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6D3B5-75D9-4B81-9605-012F6554737F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4372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JES is a purpose built programming environment, developed by Mark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Guzdial</a:t>
            </a:r>
            <a:r>
              <a:rPr lang="en-GB" baseline="0" dirty="0" smtClean="0"/>
              <a:t> who developed the Pixel Spreadsheet utility used in the last series of exercises.</a:t>
            </a:r>
          </a:p>
          <a:p>
            <a:r>
              <a:rPr lang="en-GB" baseline="0" dirty="0" smtClean="0"/>
              <a:t>It allows students to write Python scripts but includes some very useful extra functions, specially developed to help students process images.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JES will need installing. It can be downloaded from https://github.com/gatech-csl/jes/releases </a:t>
            </a:r>
          </a:p>
          <a:p>
            <a:r>
              <a:rPr lang="en-GB" baseline="0" dirty="0" smtClean="0"/>
              <a:t>It is available free. </a:t>
            </a:r>
          </a:p>
          <a:p>
            <a:r>
              <a:rPr lang="en-GB" baseline="0" dirty="0" smtClean="0"/>
              <a:t>It does require Java </a:t>
            </a:r>
            <a:r>
              <a:rPr lang="en-GB" baseline="0" dirty="0" err="1" smtClean="0"/>
              <a:t>RunTime</a:t>
            </a:r>
            <a:r>
              <a:rPr lang="en-GB" baseline="0" dirty="0" smtClean="0"/>
              <a:t> Environment (JRE) to be installed on the computer. If you don’t have this, you can download a JES installer package that includes it.</a:t>
            </a:r>
          </a:p>
          <a:p>
            <a:r>
              <a:rPr lang="en-GB" baseline="0" dirty="0" smtClean="0"/>
              <a:t>No further installation is required.</a:t>
            </a:r>
          </a:p>
          <a:p>
            <a:r>
              <a:rPr lang="en-GB" baseline="0" dirty="0" smtClean="0"/>
              <a:t>The image resources included are provided by Mark </a:t>
            </a:r>
            <a:r>
              <a:rPr lang="en-GB" baseline="0" dirty="0" err="1" smtClean="0"/>
              <a:t>Guzdial</a:t>
            </a:r>
            <a:r>
              <a:rPr lang="en-GB" baseline="0" dirty="0" smtClean="0"/>
              <a:t> and licensed under Creative Commons. Other images could be used.</a:t>
            </a:r>
          </a:p>
          <a:p>
            <a:r>
              <a:rPr lang="en-GB" baseline="0" dirty="0" smtClean="0"/>
              <a:t>More information about Mark’s work developing Media Computation can be found on the website: https://bit.ly/2Myfn0F </a:t>
            </a:r>
          </a:p>
          <a:p>
            <a:endParaRPr lang="en-GB" baseline="0" dirty="0" smtClean="0"/>
          </a:p>
          <a:p>
            <a:r>
              <a:rPr lang="en-GB" baseline="0" dirty="0" smtClean="0"/>
              <a:t>Technical note: JES is a Python implementation developed in Java rather than C, hence </a:t>
            </a:r>
            <a:r>
              <a:rPr lang="en-GB" baseline="0" dirty="0" err="1" smtClean="0"/>
              <a:t>Jython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6D3B5-75D9-4B81-9605-012F6554737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613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01JES_Sample_Resources includes two folder. The sample</a:t>
            </a:r>
            <a:r>
              <a:rPr lang="en-GB" baseline="0" dirty="0" smtClean="0"/>
              <a:t> procedures (some part complete) will be used in the following exercises.</a:t>
            </a:r>
          </a:p>
          <a:p>
            <a:r>
              <a:rPr lang="en-GB" baseline="0" dirty="0" smtClean="0"/>
              <a:t>Ensure all students have a copy of these resources.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6D3B5-75D9-4B81-9605-012F6554737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815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Spend a moment talking through the interface.</a:t>
            </a:r>
          </a:p>
          <a:p>
            <a:r>
              <a:rPr lang="en-GB" dirty="0" smtClean="0"/>
              <a:t>There are two key areas.</a:t>
            </a:r>
          </a:p>
          <a:p>
            <a:r>
              <a:rPr lang="en-GB" dirty="0" smtClean="0"/>
              <a:t>The real time interpreter is where students</a:t>
            </a:r>
            <a:r>
              <a:rPr lang="en-GB" baseline="0" dirty="0" smtClean="0"/>
              <a:t> will write and run initial code – rather like IDLE in a standard Python distribution.</a:t>
            </a:r>
          </a:p>
          <a:p>
            <a:r>
              <a:rPr lang="en-GB" baseline="0" dirty="0" smtClean="0"/>
              <a:t>(click)</a:t>
            </a:r>
          </a:p>
          <a:p>
            <a:r>
              <a:rPr lang="en-GB" baseline="0" dirty="0" smtClean="0"/>
              <a:t>The editor area above is where you can write persistent scripts which can be saved. </a:t>
            </a:r>
          </a:p>
          <a:p>
            <a:r>
              <a:rPr lang="en-GB" baseline="0" dirty="0" smtClean="0"/>
              <a:t>We’ll use it to define procedures / functions. When we want to call them from the interpreter, we have to load the file in the editor, using the button.</a:t>
            </a:r>
          </a:p>
          <a:p>
            <a:r>
              <a:rPr lang="en-GB" baseline="0" dirty="0" smtClean="0"/>
              <a:t>(click)</a:t>
            </a:r>
          </a:p>
          <a:p>
            <a:r>
              <a:rPr lang="en-GB" baseline="0" dirty="0" smtClean="0"/>
              <a:t>The help on the right can be hidden and accessed from the menu bar when needed. </a:t>
            </a:r>
          </a:p>
          <a:p>
            <a:r>
              <a:rPr lang="en-GB" baseline="0" dirty="0" smtClean="0"/>
              <a:t>It may not show automatically in your installation.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6D3B5-75D9-4B81-9605-012F6554737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655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We’ll start by using the interpreter.</a:t>
            </a:r>
            <a:r>
              <a:rPr lang="en-GB" baseline="0" dirty="0" smtClean="0"/>
              <a:t> There are two stages to accessing the pixel values from an image.</a:t>
            </a:r>
          </a:p>
          <a:p>
            <a:r>
              <a:rPr lang="en-GB" baseline="0" dirty="0" smtClean="0"/>
              <a:t>First a connection needs to be established with the image file.</a:t>
            </a:r>
          </a:p>
          <a:p>
            <a:r>
              <a:rPr lang="en-GB" baseline="0" dirty="0" smtClean="0"/>
              <a:t>The first line highlighted does this. </a:t>
            </a:r>
          </a:p>
          <a:p>
            <a:r>
              <a:rPr lang="en-GB" baseline="0" dirty="0" smtClean="0"/>
              <a:t>(click)</a:t>
            </a:r>
          </a:p>
          <a:p>
            <a:r>
              <a:rPr lang="en-GB" baseline="0" dirty="0" smtClean="0"/>
              <a:t>The built in </a:t>
            </a:r>
            <a:r>
              <a:rPr lang="en-GB" baseline="0" dirty="0" err="1" smtClean="0"/>
              <a:t>pickAFile</a:t>
            </a:r>
            <a:r>
              <a:rPr lang="en-GB" baseline="0" dirty="0" smtClean="0"/>
              <a:t>() function opens a window that allows you to browse to a file.</a:t>
            </a:r>
          </a:p>
          <a:p>
            <a:r>
              <a:rPr lang="en-GB" baseline="0" dirty="0" smtClean="0"/>
              <a:t>We’ll use a picture from the ESA’s files that depicts an </a:t>
            </a:r>
            <a:r>
              <a:rPr lang="en-GB" baseline="0" dirty="0" err="1" smtClean="0"/>
              <a:t>ExtraSolarPlanet</a:t>
            </a:r>
            <a:r>
              <a:rPr lang="en-GB" baseline="0" dirty="0" smtClean="0"/>
              <a:t> – a planet that orbits a star.</a:t>
            </a:r>
          </a:p>
          <a:p>
            <a:r>
              <a:rPr lang="en-GB" baseline="0" dirty="0" smtClean="0"/>
              <a:t>Image from: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https://www.esa.int/spaceinimages/Images/2008/03/Extrasolar_planet_HD_189733b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baseline="0" dirty="0" smtClean="0"/>
          </a:p>
          <a:p>
            <a:r>
              <a:rPr lang="en-GB" baseline="0" dirty="0" smtClean="0"/>
              <a:t>Navigate to the Sample Pictures included in our resources and select ExtraSolarPlanet.png</a:t>
            </a:r>
          </a:p>
          <a:p>
            <a:r>
              <a:rPr lang="en-GB" baseline="0" dirty="0" smtClean="0"/>
              <a:t>(click)</a:t>
            </a:r>
          </a:p>
          <a:p>
            <a:r>
              <a:rPr lang="en-GB" baseline="0" dirty="0" smtClean="0"/>
              <a:t>The second line does the critical work.</a:t>
            </a:r>
          </a:p>
          <a:p>
            <a:r>
              <a:rPr lang="en-GB" baseline="0" dirty="0" smtClean="0"/>
              <a:t>A variable (which we’ve called Picture) stores the result of calling the </a:t>
            </a:r>
            <a:r>
              <a:rPr lang="en-GB" baseline="0" dirty="0" err="1" smtClean="0"/>
              <a:t>makePicture</a:t>
            </a:r>
            <a:r>
              <a:rPr lang="en-GB" baseline="0" dirty="0" smtClean="0"/>
              <a:t>() function on the File you selected.</a:t>
            </a:r>
          </a:p>
          <a:p>
            <a:r>
              <a:rPr lang="en-GB" baseline="0" dirty="0" smtClean="0"/>
              <a:t>Nothing appears to have happened, but the p[</a:t>
            </a:r>
            <a:r>
              <a:rPr lang="en-GB" baseline="0" dirty="0" err="1" smtClean="0"/>
              <a:t>ixel</a:t>
            </a:r>
            <a:r>
              <a:rPr lang="en-GB" baseline="0" dirty="0" smtClean="0"/>
              <a:t> values have been effectively scooped out of the image file.</a:t>
            </a:r>
          </a:p>
          <a:p>
            <a:r>
              <a:rPr lang="en-GB" baseline="0" dirty="0" smtClean="0"/>
              <a:t>We now have a variable Picture, which contains the list of pixel values but none of the image file header information.</a:t>
            </a:r>
          </a:p>
          <a:p>
            <a:r>
              <a:rPr lang="en-GB" baseline="0" dirty="0" smtClean="0"/>
              <a:t>It is the equivalent of converting the image to a spreadsheet in the last set of exercises.</a:t>
            </a:r>
          </a:p>
          <a:p>
            <a:r>
              <a:rPr lang="en-GB" baseline="0" dirty="0" smtClean="0"/>
              <a:t>(click)</a:t>
            </a:r>
          </a:p>
          <a:p>
            <a:r>
              <a:rPr lang="en-GB" baseline="0" dirty="0" smtClean="0"/>
              <a:t>A third built in function </a:t>
            </a:r>
            <a:r>
              <a:rPr lang="en-GB" baseline="0" dirty="0" err="1" smtClean="0"/>
              <a:t>openPictureTool</a:t>
            </a:r>
            <a:r>
              <a:rPr lang="en-GB" baseline="0" dirty="0" smtClean="0"/>
              <a:t>() is called with our Picture variable as its parameter.</a:t>
            </a:r>
          </a:p>
          <a:p>
            <a:r>
              <a:rPr lang="en-GB" baseline="0" dirty="0" smtClean="0"/>
              <a:t>This renders the image in a window with some basic tools to interrogate pixel values. We can </a:t>
            </a:r>
            <a:r>
              <a:rPr lang="en-GB" baseline="0" dirty="0" err="1" smtClean="0"/>
              <a:t>selct</a:t>
            </a:r>
            <a:r>
              <a:rPr lang="en-GB" baseline="0" dirty="0" smtClean="0"/>
              <a:t> a pixel co-ordinate and it will display the RGB values.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6D3B5-75D9-4B81-9605-012F6554737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160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can use the </a:t>
            </a:r>
            <a:r>
              <a:rPr lang="en-GB" dirty="0" err="1" smtClean="0"/>
              <a:t>getPixel</a:t>
            </a:r>
            <a:r>
              <a:rPr lang="en-GB" dirty="0" smtClean="0"/>
              <a:t>() function to return the values associated with a particular pixel.</a:t>
            </a:r>
          </a:p>
          <a:p>
            <a:r>
              <a:rPr lang="en-GB" dirty="0" smtClean="0"/>
              <a:t>It requires three parameters;</a:t>
            </a:r>
            <a:r>
              <a:rPr lang="en-GB" baseline="0" dirty="0" smtClean="0"/>
              <a:t> the list containing the pixel values and the X &amp; Y co-ordinates of the pixel.</a:t>
            </a:r>
          </a:p>
          <a:p>
            <a:r>
              <a:rPr lang="en-GB" baseline="0" dirty="0" smtClean="0"/>
              <a:t>The print command will display the RGB values and they can be checked using the picture explorer tool.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6D3B5-75D9-4B81-9605-012F6554737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664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 well as getting pixel values, we can set, or alter</a:t>
            </a:r>
            <a:r>
              <a:rPr lang="en-GB" baseline="0" dirty="0" smtClean="0"/>
              <a:t> them using the built in set functions.</a:t>
            </a:r>
          </a:p>
          <a:p>
            <a:r>
              <a:rPr lang="en-GB" baseline="0" dirty="0" smtClean="0"/>
              <a:t>Here we show two examples.</a:t>
            </a:r>
          </a:p>
          <a:p>
            <a:r>
              <a:rPr lang="en-GB" baseline="0" dirty="0" smtClean="0"/>
              <a:t>The </a:t>
            </a:r>
            <a:r>
              <a:rPr lang="en-GB" baseline="0" dirty="0" err="1" smtClean="0"/>
              <a:t>setRed</a:t>
            </a:r>
            <a:r>
              <a:rPr lang="en-GB" baseline="0" dirty="0" smtClean="0"/>
              <a:t>() function is being used to set the red channel of the pixel to its maximum 255.</a:t>
            </a:r>
          </a:p>
          <a:p>
            <a:r>
              <a:rPr lang="en-GB" baseline="0" dirty="0" smtClean="0"/>
              <a:t>We use the </a:t>
            </a:r>
            <a:r>
              <a:rPr lang="en-GB" baseline="0" dirty="0" err="1" smtClean="0"/>
              <a:t>makeColor</a:t>
            </a:r>
            <a:r>
              <a:rPr lang="en-GB" baseline="0" dirty="0" smtClean="0"/>
              <a:t>() function to assign a triplet of values to a variable called colour.</a:t>
            </a:r>
          </a:p>
          <a:p>
            <a:r>
              <a:rPr lang="en-GB" baseline="0" dirty="0" smtClean="0"/>
              <a:t>We then use the </a:t>
            </a:r>
            <a:r>
              <a:rPr lang="en-GB" baseline="0" dirty="0" err="1" smtClean="0"/>
              <a:t>setColor</a:t>
            </a:r>
            <a:r>
              <a:rPr lang="en-GB" baseline="0" dirty="0" smtClean="0"/>
              <a:t>() function to assign that triplet to the pixel.</a:t>
            </a:r>
          </a:p>
          <a:p>
            <a:r>
              <a:rPr lang="en-GB" baseline="0" dirty="0" smtClean="0"/>
              <a:t>Note the built in functions use the American spelling of </a:t>
            </a:r>
            <a:r>
              <a:rPr lang="en-GB" baseline="0" dirty="0" err="1" smtClean="0"/>
              <a:t>color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(click)</a:t>
            </a:r>
          </a:p>
          <a:p>
            <a:r>
              <a:rPr lang="en-GB" baseline="0" dirty="0" smtClean="0"/>
              <a:t>Having made alterations to the pixels we can also write the new image to a file using the </a:t>
            </a:r>
            <a:r>
              <a:rPr lang="en-GB" baseline="0" dirty="0" err="1" smtClean="0"/>
              <a:t>writePictureTo</a:t>
            </a:r>
            <a:r>
              <a:rPr lang="en-GB" baseline="0" dirty="0" smtClean="0"/>
              <a:t>() function.</a:t>
            </a:r>
          </a:p>
          <a:p>
            <a:r>
              <a:rPr lang="en-GB" baseline="0" dirty="0" smtClean="0"/>
              <a:t>Notice that we can write the image as a different format if we want to. In this case, we’re saving the new picture as a .jpg image, when the original picture was a .</a:t>
            </a:r>
            <a:r>
              <a:rPr lang="en-GB" baseline="0" dirty="0" err="1" smtClean="0"/>
              <a:t>png</a:t>
            </a:r>
            <a:r>
              <a:rPr lang="en-GB" baseline="0" dirty="0" smtClean="0"/>
              <a:t> image.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6D3B5-75D9-4B81-9605-012F6554737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781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46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1616-AAA8-4CAD-B2BB-6BD0A46235EC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BD27-2F7B-4CD4-944B-F06C8056FC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27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1616-AAA8-4CAD-B2BB-6BD0A46235EC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BD27-2F7B-4CD4-944B-F06C8056FC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28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49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1616-AAA8-4CAD-B2BB-6BD0A46235EC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BD27-2F7B-4CD4-944B-F06C8056FC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9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1616-AAA8-4CAD-B2BB-6BD0A46235EC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BD27-2F7B-4CD4-944B-F06C8056FC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72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1616-AAA8-4CAD-B2BB-6BD0A46235EC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BD27-2F7B-4CD4-944B-F06C8056FC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13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1616-AAA8-4CAD-B2BB-6BD0A46235EC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BD27-2F7B-4CD4-944B-F06C8056FC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44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1616-AAA8-4CAD-B2BB-6BD0A46235EC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BD27-2F7B-4CD4-944B-F06C8056FC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81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1616-AAA8-4CAD-B2BB-6BD0A46235EC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BD27-2F7B-4CD4-944B-F06C8056FC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4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1616-AAA8-4CAD-B2BB-6BD0A46235EC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BD27-2F7B-4CD4-944B-F06C8056FC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65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81616-AAA8-4CAD-B2BB-6BD0A46235EC}" type="datetimeFigureOut">
              <a:rPr lang="en-GB" smtClean="0"/>
              <a:t>16/01/2020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DAB9E-1081-47E9-8C73-18B0B875C0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88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C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4" Type="http://schemas.openxmlformats.org/officeDocument/2006/relationships/image" Target="../media/image14.tm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5.tmp"/><Relationship Id="rId5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9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31.tmp"/><Relationship Id="rId5" Type="http://schemas.openxmlformats.org/officeDocument/2006/relationships/image" Target="../media/image18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tm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39.png"/><Relationship Id="rId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3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5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52" t="63069" r="75955" b="8649"/>
          <a:stretch/>
        </p:blipFill>
        <p:spPr>
          <a:xfrm>
            <a:off x="-16620" y="1196752"/>
            <a:ext cx="7631077" cy="56612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512" y="5229200"/>
            <a:ext cx="7447086" cy="16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Explosion 2 3"/>
          <p:cNvSpPr/>
          <p:nvPr/>
        </p:nvSpPr>
        <p:spPr>
          <a:xfrm rot="20800107">
            <a:off x="-244699" y="478820"/>
            <a:ext cx="4443211" cy="2155769"/>
          </a:xfrm>
          <a:prstGeom prst="irregularSeal2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C00000"/>
                </a:solidFill>
              </a:rPr>
              <a:t>WARNING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8492" y="91428"/>
            <a:ext cx="82942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/>
              <a:t>Don’t type: </a:t>
            </a:r>
            <a:r>
              <a:rPr lang="en-GB" sz="4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 pixels()</a:t>
            </a:r>
            <a:endParaRPr lang="en-GB" sz="4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616" y="2291133"/>
            <a:ext cx="301942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4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28"/>
          <a:stretch/>
        </p:blipFill>
        <p:spPr>
          <a:xfrm>
            <a:off x="0" y="393194"/>
            <a:ext cx="2936383" cy="64648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5002" y="-121920"/>
            <a:ext cx="2507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spc="-1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GB" sz="3600" b="1" spc="-15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y r g b</a:t>
            </a:r>
            <a:endParaRPr lang="en-GB" sz="3600" b="1" spc="-15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557" y="391141"/>
            <a:ext cx="4507049" cy="159662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2819220" y="1279786"/>
            <a:ext cx="1752780" cy="1"/>
          </a:xfrm>
          <a:prstGeom prst="straightConnector1">
            <a:avLst/>
          </a:prstGeom>
          <a:ln w="177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828201" y="940198"/>
            <a:ext cx="1752780" cy="1"/>
          </a:xfrm>
          <a:prstGeom prst="straightConnector1">
            <a:avLst/>
          </a:prstGeom>
          <a:ln w="177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819220" y="600610"/>
            <a:ext cx="1752780" cy="1"/>
          </a:xfrm>
          <a:prstGeom prst="straightConnector1">
            <a:avLst/>
          </a:prstGeom>
          <a:ln w="177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828201" y="1624283"/>
            <a:ext cx="1752780" cy="1"/>
          </a:xfrm>
          <a:prstGeom prst="straightConnector1">
            <a:avLst/>
          </a:prstGeom>
          <a:ln w="177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90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52" t="77772" r="75955" b="8649"/>
          <a:stretch/>
        </p:blipFill>
        <p:spPr>
          <a:xfrm>
            <a:off x="-16620" y="4139738"/>
            <a:ext cx="7631077" cy="2718262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895"/>
            <a:ext cx="9144000" cy="15579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3632">
            <a:off x="5578046" y="2245133"/>
            <a:ext cx="3451538" cy="460363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4007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" r="55981" b="43506"/>
          <a:stretch/>
        </p:blipFill>
        <p:spPr>
          <a:xfrm>
            <a:off x="-3154" y="1196752"/>
            <a:ext cx="7187726" cy="56612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9507" y="5320144"/>
            <a:ext cx="6901939" cy="15378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814963" y="1080478"/>
            <a:ext cx="1944216" cy="64807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06653" y="1916832"/>
            <a:ext cx="3960440" cy="175870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01996" y="3922040"/>
            <a:ext cx="2088232" cy="64807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-21191"/>
            <a:ext cx="7886700" cy="857903"/>
          </a:xfrm>
        </p:spPr>
        <p:txBody>
          <a:bodyPr/>
          <a:lstStyle/>
          <a:p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GIMP: Eat Your Heart Out!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44689" y="171898"/>
            <a:ext cx="24993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 smtClean="0">
                <a:solidFill>
                  <a:srgbClr val="C00000"/>
                </a:solidFill>
              </a:rPr>
              <a:t>Open decreaseRed.py in the Editor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616" y="2291133"/>
            <a:ext cx="3019425" cy="4381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6615" y="2262987"/>
            <a:ext cx="301942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8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1" animBg="1"/>
      <p:bldP spid="9" grpId="0" animBg="1"/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10" b="75870"/>
          <a:stretch/>
        </p:blipFill>
        <p:spPr bwMode="auto">
          <a:xfrm>
            <a:off x="0" y="1196752"/>
            <a:ext cx="7184572" cy="321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860010"/>
          </a:xfrm>
        </p:spPr>
        <p:txBody>
          <a:bodyPr/>
          <a:lstStyle/>
          <a:p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Concepts are key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615" y="2262987"/>
            <a:ext cx="3019425" cy="4381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9000">
            <a:off x="1738855" y="3683313"/>
            <a:ext cx="5879365" cy="3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1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10" b="64934"/>
          <a:stretch/>
        </p:blipFill>
        <p:spPr bwMode="auto">
          <a:xfrm>
            <a:off x="0" y="1196751"/>
            <a:ext cx="7184572" cy="467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7886700" cy="860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Concepts are key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615" y="2262987"/>
            <a:ext cx="3019425" cy="4381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6091">
            <a:off x="1716264" y="3690739"/>
            <a:ext cx="5892063" cy="31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6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JES - Jython Environment for Students - 16_Create_Negative.py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06" b="37852"/>
          <a:stretch/>
        </p:blipFill>
        <p:spPr>
          <a:xfrm>
            <a:off x="0" y="695179"/>
            <a:ext cx="7017306" cy="61722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57940" b="68726"/>
          <a:stretch/>
        </p:blipFill>
        <p:spPr>
          <a:xfrm>
            <a:off x="-7614" y="712089"/>
            <a:ext cx="7012263" cy="31283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 anchor="t"/>
          <a:lstStyle/>
          <a:p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The power of iteration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6062" y="6091707"/>
            <a:ext cx="2395470" cy="7662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38528" y="3969346"/>
            <a:ext cx="2088232" cy="64807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2866" y="1815623"/>
            <a:ext cx="4767745" cy="48020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2865" y="1815623"/>
            <a:ext cx="4767745" cy="480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1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Creating new images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859709"/>
            <a:ext cx="85010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You will need to include a path in your operation to write a new file.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 smtClean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 smtClean="0"/>
          </a:p>
          <a:p>
            <a:pPr marL="0" indent="0">
              <a:buNone/>
            </a:pPr>
            <a:r>
              <a:rPr lang="en-GB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Then concatenate a filename with the path</a:t>
            </a:r>
            <a:r>
              <a:rPr lang="en-GB" sz="3200" dirty="0" smtClean="0"/>
              <a:t>.</a:t>
            </a:r>
            <a:endParaRPr lang="en-GB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80592" r="79455" b="13189"/>
          <a:stretch/>
        </p:blipFill>
        <p:spPr>
          <a:xfrm>
            <a:off x="590012" y="1944708"/>
            <a:ext cx="8536108" cy="1540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-1" t="80817" r="79115" b="13481"/>
          <a:stretch/>
        </p:blipFill>
        <p:spPr>
          <a:xfrm>
            <a:off x="590011" y="4791900"/>
            <a:ext cx="8553989" cy="140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8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85970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Finally write the picture to the new path/filename.jpg.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 smtClean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79308" r="78333" b="12246"/>
          <a:stretch/>
        </p:blipFill>
        <p:spPr>
          <a:xfrm>
            <a:off x="628650" y="2137792"/>
            <a:ext cx="8518067" cy="211833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Creating new images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8650" y="4564716"/>
            <a:ext cx="7886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Note to make new picture:</a:t>
            </a:r>
          </a:p>
          <a:p>
            <a:r>
              <a:rPr lang="en-GB" sz="3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makeEmptyPicture</a:t>
            </a:r>
            <a:r>
              <a:rPr lang="en-GB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(width, height)</a:t>
            </a:r>
          </a:p>
        </p:txBody>
      </p:sp>
    </p:spTree>
    <p:extLst>
      <p:ext uri="{BB962C8B-B14F-4D97-AF65-F5344CB8AC3E}">
        <p14:creationId xmlns:p14="http://schemas.microsoft.com/office/powerpoint/2010/main" val="11036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9271" y="859709"/>
            <a:ext cx="4076354" cy="5807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Read the Image Investigation handout carefully.</a:t>
            </a:r>
          </a:p>
          <a:p>
            <a:pPr marL="0" indent="0">
              <a:buNone/>
            </a:pPr>
            <a:endParaRPr lang="en-GB" sz="3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GB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Study the remaining sample procedures.</a:t>
            </a:r>
          </a:p>
          <a:p>
            <a:pPr marL="0" indent="0">
              <a:buNone/>
            </a:pPr>
            <a:endParaRPr lang="en-GB" sz="3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GB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Tackle the practical challenges.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 smtClean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Image Investigations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4343">
            <a:off x="5017771" y="893310"/>
            <a:ext cx="4061507" cy="574197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09845">
            <a:off x="4314446" y="624252"/>
            <a:ext cx="4061507" cy="574197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8720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77807" y="5722883"/>
            <a:ext cx="1466193" cy="109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57701"/>
            <a:ext cx="9128904" cy="9053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6600" b="1" spc="-150" dirty="0" smtClean="0">
                <a:solidFill>
                  <a:srgbClr val="C00000"/>
                </a:solidFill>
                <a:latin typeface="+mn-lt"/>
              </a:rPr>
              <a:t>Learning Outcomes </a:t>
            </a:r>
            <a:endParaRPr lang="en-GB" sz="6600" b="1" spc="-15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15096" y="0"/>
            <a:ext cx="9144000" cy="717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4400" b="1" spc="-150" dirty="0" smtClean="0">
                <a:solidFill>
                  <a:schemeClr val="bg1">
                    <a:lumMod val="50000"/>
                  </a:schemeClr>
                </a:solidFill>
              </a:rPr>
              <a:t>Image Processing and Programming</a:t>
            </a:r>
            <a:endParaRPr lang="en-GB" sz="4400" b="1" spc="-1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182" y="1514033"/>
            <a:ext cx="9031208" cy="5350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After the session you will know how to:</a:t>
            </a:r>
          </a:p>
          <a:p>
            <a:pPr>
              <a:lnSpc>
                <a:spcPct val="100000"/>
              </a:lnSpc>
            </a:pPr>
            <a:endParaRPr lang="en-US" sz="2800" b="1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O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pen files in JES, a Python interpreter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Iterate over a list of Pixel objects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Decompose processing tasks into smaller procedures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Implement some useful procedures we can later use with satellite images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Save new images as files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/>
            </a:r>
            <a:b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182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10" b="75870"/>
          <a:stretch/>
        </p:blipFill>
        <p:spPr bwMode="auto">
          <a:xfrm>
            <a:off x="0" y="1196752"/>
            <a:ext cx="7184572" cy="321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998887"/>
          </a:xfrm>
        </p:spPr>
        <p:txBody>
          <a:bodyPr/>
          <a:lstStyle/>
          <a:p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Concepts are key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2916" b="30174"/>
          <a:stretch/>
        </p:blipFill>
        <p:spPr>
          <a:xfrm>
            <a:off x="0" y="4610839"/>
            <a:ext cx="6887709" cy="206733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007220" y="2804863"/>
            <a:ext cx="1338146" cy="41259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007220" y="5832005"/>
            <a:ext cx="3055434" cy="41259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>
            <a:stCxn id="12" idx="0"/>
          </p:cNvCxnSpPr>
          <p:nvPr/>
        </p:nvCxnSpPr>
        <p:spPr>
          <a:xfrm flipV="1">
            <a:off x="3534937" y="5330283"/>
            <a:ext cx="0" cy="50172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6615" y="134939"/>
            <a:ext cx="3019425" cy="4381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4484">
            <a:off x="3119915" y="3252807"/>
            <a:ext cx="5892063" cy="31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2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069518"/>
          </a:xfrm>
        </p:spPr>
        <p:txBody>
          <a:bodyPr/>
          <a:lstStyle/>
          <a:p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Duplicating procedures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2916" b="30174"/>
          <a:stretch/>
        </p:blipFill>
        <p:spPr>
          <a:xfrm>
            <a:off x="0" y="4610839"/>
            <a:ext cx="6887709" cy="206733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1400798"/>
            <a:ext cx="10723418" cy="2185214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Once one </a:t>
            </a:r>
            <a:r>
              <a:rPr lang="en-US" altLang="en-US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colour</a:t>
            </a:r>
            <a:r>
              <a:rPr lang="en-US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is defined; </a:t>
            </a:r>
          </a:p>
          <a:p>
            <a:r>
              <a:rPr lang="en-US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copy and modify to create </a:t>
            </a:r>
          </a:p>
          <a:p>
            <a:r>
              <a:rPr lang="en-US" altLang="en-US" sz="3200" b="1" spc="-1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altLang="en-US" sz="3200" b="1" spc="-100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ef</a:t>
            </a:r>
            <a:r>
              <a:rPr lang="en-US" altLang="en-US" sz="3200" b="1" spc="-1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3200" b="1" spc="-100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decreaseBlue</a:t>
            </a:r>
            <a:r>
              <a:rPr lang="en-US" altLang="en-US" sz="3200" b="1" spc="-1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3200" b="1" spc="-100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pic,amountInPercent</a:t>
            </a:r>
            <a:r>
              <a:rPr lang="en-US" altLang="en-US" sz="3200" b="1" spc="-1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sz="3200" b="1" spc="-100" dirty="0" smtClean="0">
              <a:solidFill>
                <a:srgbClr val="C00000"/>
              </a:solidFill>
              <a:latin typeface="+mn-lt"/>
              <a:cs typeface="Courier New" panose="02070309020205020404" pitchFamily="49" charset="0"/>
            </a:endParaRPr>
          </a:p>
          <a:p>
            <a:r>
              <a:rPr lang="en-US" altLang="en-US" sz="3200" b="1" spc="-1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altLang="en-US" sz="3200" b="1" spc="-100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ef</a:t>
            </a:r>
            <a:r>
              <a:rPr lang="en-US" altLang="en-US" sz="3200" b="1" spc="-1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3200" b="1" spc="-100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decreaseGreen</a:t>
            </a:r>
            <a:r>
              <a:rPr lang="en-US" altLang="en-US" sz="3200" b="1" spc="-1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3200" b="1" spc="-100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pic,amountInPercent</a:t>
            </a:r>
            <a:r>
              <a:rPr lang="en-US" altLang="en-US" sz="32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sz="32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 rot="21333869">
            <a:off x="1442368" y="3820472"/>
            <a:ext cx="7615162" cy="769441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altLang="en-US" sz="4400" dirty="0" smtClean="0">
                <a:solidFill>
                  <a:schemeClr val="bg1"/>
                </a:solidFill>
              </a:rPr>
              <a:t>Saved </a:t>
            </a:r>
            <a:r>
              <a:rPr lang="en-US" altLang="en-US" sz="4400" dirty="0">
                <a:solidFill>
                  <a:schemeClr val="bg1"/>
                </a:solidFill>
              </a:rPr>
              <a:t>a</a:t>
            </a:r>
            <a:r>
              <a:rPr lang="en-US" altLang="en-US" sz="4400" dirty="0" smtClean="0">
                <a:solidFill>
                  <a:schemeClr val="bg1"/>
                </a:solidFill>
              </a:rPr>
              <a:t>s 04_decreaseColours.py</a:t>
            </a:r>
            <a:endParaRPr lang="en-US" alt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12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32844"/>
          <a:stretch/>
        </p:blipFill>
        <p:spPr>
          <a:xfrm>
            <a:off x="-17412" y="1130530"/>
            <a:ext cx="9144000" cy="572746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Combining procedures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17411" y="5309739"/>
            <a:ext cx="9161412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 b="1" spc="-1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3200" b="1" spc="-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3200" b="1" spc="-100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makeSunset</a:t>
            </a:r>
            <a:r>
              <a:rPr lang="en-US" altLang="en-US" sz="3200" b="1" spc="-1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3200" b="1" spc="-100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pic,amountInPercent</a:t>
            </a:r>
            <a:r>
              <a:rPr lang="en-US" altLang="en-US" sz="3200" b="1" spc="-1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endParaRPr lang="en-US" altLang="en-US" sz="3200" b="1" spc="-1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sz="3200" b="1" spc="-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3200" b="1" spc="-100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decreaseBlue</a:t>
            </a:r>
            <a:r>
              <a:rPr lang="en-US" altLang="en-US" sz="3200" b="1" spc="-1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(pic, </a:t>
            </a:r>
            <a:r>
              <a:rPr lang="en-US" altLang="en-US" sz="3200" b="1" spc="-100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amountInPercent</a:t>
            </a:r>
            <a:r>
              <a:rPr lang="en-US" altLang="en-US" sz="3200" b="1" spc="-1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sz="3200" b="1" spc="-1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sz="3200" b="1" spc="-1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3200" b="1" spc="-100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decreaseGreen</a:t>
            </a:r>
            <a:r>
              <a:rPr lang="en-US" altLang="en-US" sz="3200" b="1" spc="-1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(pic, </a:t>
            </a:r>
            <a:r>
              <a:rPr lang="en-US" altLang="en-US" sz="3200" b="1" spc="-1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amountInPercent</a:t>
            </a:r>
            <a:r>
              <a:rPr lang="en-US" altLang="en-US" sz="3200" b="1" spc="-1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en-US" sz="3200" b="1" spc="-1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 rot="21333869">
            <a:off x="147569" y="4335756"/>
            <a:ext cx="6604308" cy="769441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altLang="en-US" sz="4400" dirty="0" smtClean="0">
                <a:solidFill>
                  <a:schemeClr val="bg1"/>
                </a:solidFill>
              </a:rPr>
              <a:t>Saved </a:t>
            </a:r>
            <a:r>
              <a:rPr lang="en-US" altLang="en-US" sz="4400" dirty="0">
                <a:solidFill>
                  <a:schemeClr val="bg1"/>
                </a:solidFill>
              </a:rPr>
              <a:t>a</a:t>
            </a:r>
            <a:r>
              <a:rPr lang="en-US" altLang="en-US" sz="4400" dirty="0" smtClean="0">
                <a:solidFill>
                  <a:schemeClr val="bg1"/>
                </a:solidFill>
              </a:rPr>
              <a:t>s 05_makeSunset.py</a:t>
            </a:r>
            <a:endParaRPr lang="en-US" alt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4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32844"/>
          <a:stretch/>
        </p:blipFill>
        <p:spPr>
          <a:xfrm>
            <a:off x="-17412" y="1130530"/>
            <a:ext cx="9144000" cy="572746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Combining procedures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32971"/>
          <a:stretch/>
        </p:blipFill>
        <p:spPr>
          <a:xfrm>
            <a:off x="-16625" y="1161547"/>
            <a:ext cx="9161411" cy="572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9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1030778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Challenge 1: Lighten / Darken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756" y="1825624"/>
            <a:ext cx="891124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 err="1">
                <a:latin typeface="Courier New" pitchFamily="49" charset="0"/>
                <a:cs typeface="Courier New" pitchFamily="49" charset="0"/>
              </a:rPr>
              <a:t>d</a:t>
            </a:r>
            <a:r>
              <a:rPr lang="en-GB" sz="3200" b="1" dirty="0" err="1" smtClean="0">
                <a:latin typeface="Courier New" pitchFamily="49" charset="0"/>
                <a:cs typeface="Courier New" pitchFamily="49" charset="0"/>
              </a:rPr>
              <a:t>ef</a:t>
            </a: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lighten (picture):</a:t>
            </a:r>
          </a:p>
          <a:p>
            <a:pPr marL="0" indent="0">
              <a:buNone/>
            </a:pPr>
            <a:r>
              <a:rPr lang="en-GB" sz="32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GB" sz="3200" b="1" dirty="0" err="1" smtClean="0">
                <a:latin typeface="Courier New" pitchFamily="49" charset="0"/>
                <a:cs typeface="Courier New" pitchFamily="49" charset="0"/>
              </a:rPr>
              <a:t>px</a:t>
            </a: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in </a:t>
            </a:r>
            <a:r>
              <a:rPr lang="en-GB" sz="3200" b="1" dirty="0" err="1" smtClean="0">
                <a:latin typeface="Courier New" pitchFamily="49" charset="0"/>
                <a:cs typeface="Courier New" pitchFamily="49" charset="0"/>
              </a:rPr>
              <a:t>getPixels</a:t>
            </a: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(picture):</a:t>
            </a:r>
          </a:p>
          <a:p>
            <a:pPr marL="0" indent="0">
              <a:buNone/>
            </a:pPr>
            <a:r>
              <a:rPr lang="en-GB" sz="32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	colour = </a:t>
            </a:r>
            <a:r>
              <a:rPr lang="en-GB" sz="3200" b="1" dirty="0" err="1" smtClean="0">
                <a:latin typeface="Courier New" pitchFamily="49" charset="0"/>
                <a:cs typeface="Courier New" pitchFamily="49" charset="0"/>
              </a:rPr>
              <a:t>getColor</a:t>
            </a: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3200" b="1" dirty="0" err="1" smtClean="0">
                <a:latin typeface="Courier New" pitchFamily="49" charset="0"/>
                <a:cs typeface="Courier New" pitchFamily="49" charset="0"/>
              </a:rPr>
              <a:t>px</a:t>
            </a: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GB" sz="32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	colour = </a:t>
            </a:r>
            <a:r>
              <a:rPr lang="en-GB" sz="3200" b="1" dirty="0" err="1" smtClean="0">
                <a:latin typeface="Courier New" pitchFamily="49" charset="0"/>
                <a:cs typeface="Courier New" pitchFamily="49" charset="0"/>
              </a:rPr>
              <a:t>makeLighter</a:t>
            </a: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(colour)</a:t>
            </a:r>
          </a:p>
          <a:p>
            <a:pPr marL="0" indent="0">
              <a:buNone/>
            </a:pPr>
            <a:r>
              <a:rPr lang="en-GB" sz="32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3200" b="1" dirty="0" err="1" smtClean="0">
                <a:latin typeface="Courier New" pitchFamily="49" charset="0"/>
                <a:cs typeface="Courier New" pitchFamily="49" charset="0"/>
              </a:rPr>
              <a:t>setColor</a:t>
            </a: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GB" sz="3200" b="1" dirty="0" err="1" smtClean="0">
                <a:latin typeface="Courier New" pitchFamily="49" charset="0"/>
                <a:cs typeface="Courier New" pitchFamily="49" charset="0"/>
              </a:rPr>
              <a:t>px</a:t>
            </a: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, colour)</a:t>
            </a:r>
          </a:p>
          <a:p>
            <a:pPr marL="0" indent="0">
              <a:buNone/>
            </a:pPr>
            <a:endParaRPr lang="en-GB" sz="24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36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ourier New" pitchFamily="49" charset="0"/>
              </a:rPr>
              <a:t>Define the function </a:t>
            </a:r>
            <a:r>
              <a:rPr lang="en-GB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Courier New" pitchFamily="49" charset="0"/>
              </a:rPr>
              <a:t>makeLighter</a:t>
            </a:r>
            <a:r>
              <a:rPr lang="en-GB" sz="36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ourier New" pitchFamily="49" charset="0"/>
              </a:rPr>
              <a:t>(colour)</a:t>
            </a:r>
          </a:p>
          <a:p>
            <a:pPr marL="0" indent="0">
              <a:buNone/>
            </a:pPr>
            <a:r>
              <a:rPr lang="en-GB" sz="36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ourier New" pitchFamily="49" charset="0"/>
              </a:rPr>
              <a:t>Define a similar </a:t>
            </a:r>
            <a:r>
              <a:rPr lang="en-GB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Courier New" pitchFamily="49" charset="0"/>
              </a:rPr>
              <a:t>makeDarker</a:t>
            </a:r>
            <a:r>
              <a:rPr lang="en-GB" sz="36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ourier New" pitchFamily="49" charset="0"/>
              </a:rPr>
              <a:t>(colour) function</a:t>
            </a:r>
            <a:endParaRPr lang="en-GB" sz="3600" dirty="0">
              <a:solidFill>
                <a:schemeClr val="tx1">
                  <a:lumMod val="50000"/>
                  <a:lumOff val="50000"/>
                </a:schemeClr>
              </a:solidFill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48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515350" cy="1113904"/>
          </a:xfrm>
        </p:spPr>
        <p:txBody>
          <a:bodyPr/>
          <a:lstStyle/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Challenge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Convert to Grayscale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258" y="1113904"/>
            <a:ext cx="8844742" cy="5744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ourier New" pitchFamily="49" charset="0"/>
              </a:rPr>
              <a:t>A grayscale occurs when the R, G &amp; B values are the same.</a:t>
            </a:r>
          </a:p>
          <a:p>
            <a:pPr marL="0" indent="0">
              <a:buNone/>
            </a:pPr>
            <a:r>
              <a:rPr lang="en-GB" sz="36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ourier New" pitchFamily="49" charset="0"/>
              </a:rPr>
              <a:t>To convert to a grayscale we need to evaluate the luminance (intensity) of a pixel.</a:t>
            </a:r>
          </a:p>
          <a:p>
            <a:pPr marL="0" indent="0">
              <a:buNone/>
            </a:pPr>
            <a:r>
              <a:rPr lang="en-GB" sz="36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ourier New" pitchFamily="49" charset="0"/>
              </a:rPr>
              <a:t>This is done by averaging the 3 colour values.</a:t>
            </a:r>
          </a:p>
          <a:p>
            <a:pPr marL="0" indent="0">
              <a:buNone/>
            </a:pPr>
            <a:r>
              <a:rPr lang="en-GB" sz="36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ourier New" pitchFamily="49" charset="0"/>
              </a:rPr>
              <a:t>Complete the following function</a:t>
            </a:r>
          </a:p>
          <a:p>
            <a:pPr marL="0" indent="0">
              <a:buNone/>
            </a:pPr>
            <a:r>
              <a:rPr lang="en-GB" sz="3200" b="1" dirty="0" err="1">
                <a:latin typeface="Courier New" pitchFamily="49" charset="0"/>
                <a:cs typeface="Courier New" pitchFamily="49" charset="0"/>
              </a:rPr>
              <a:t>d</a:t>
            </a:r>
            <a:r>
              <a:rPr lang="en-GB" sz="3200" b="1" dirty="0" err="1" smtClean="0">
                <a:latin typeface="Courier New" pitchFamily="49" charset="0"/>
                <a:cs typeface="Courier New" pitchFamily="49" charset="0"/>
              </a:rPr>
              <a:t>ef</a:t>
            </a: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3200" b="1" dirty="0" err="1" smtClean="0">
                <a:latin typeface="Courier New" pitchFamily="49" charset="0"/>
                <a:cs typeface="Courier New" pitchFamily="49" charset="0"/>
              </a:rPr>
              <a:t>grayScale</a:t>
            </a: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(picture):</a:t>
            </a:r>
          </a:p>
          <a:p>
            <a:pPr marL="0" indent="0">
              <a:buNone/>
            </a:pPr>
            <a:r>
              <a:rPr lang="en-GB" sz="32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for p in </a:t>
            </a:r>
            <a:r>
              <a:rPr lang="en-GB" sz="3200" b="1" dirty="0" err="1" smtClean="0">
                <a:latin typeface="Courier New" pitchFamily="49" charset="0"/>
                <a:cs typeface="Courier New" pitchFamily="49" charset="0"/>
              </a:rPr>
              <a:t>getPixels</a:t>
            </a:r>
            <a:r>
              <a:rPr lang="en-GB" sz="3200" b="1" dirty="0" smtClean="0">
                <a:latin typeface="Courier New" pitchFamily="49" charset="0"/>
                <a:cs typeface="Courier New" pitchFamily="49" charset="0"/>
              </a:rPr>
              <a:t> (picture):</a:t>
            </a:r>
            <a:endParaRPr lang="en-GB" sz="32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6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Challenge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Playing With Colour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ourier New" pitchFamily="49" charset="0"/>
              </a:rPr>
              <a:t>Write three functions, one to clear the red channel, one the blue, and one the green. Then experiment with combinations of each.</a:t>
            </a:r>
          </a:p>
          <a:p>
            <a:pPr marL="0" indent="0">
              <a:buNone/>
            </a:pPr>
            <a:endParaRPr lang="en-GB" sz="3600" dirty="0">
              <a:solidFill>
                <a:schemeClr val="tx1">
                  <a:lumMod val="50000"/>
                  <a:lumOff val="50000"/>
                </a:schemeClr>
              </a:solidFill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36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ourier New" pitchFamily="49" charset="0"/>
              </a:rPr>
              <a:t>Similarly, rewrite each function to maximize the colour. Is this useful?</a:t>
            </a:r>
          </a:p>
        </p:txBody>
      </p:sp>
    </p:spTree>
    <p:extLst>
      <p:ext uri="{BB962C8B-B14F-4D97-AF65-F5344CB8AC3E}">
        <p14:creationId xmlns:p14="http://schemas.microsoft.com/office/powerpoint/2010/main" val="1249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77807" y="5722883"/>
            <a:ext cx="1466193" cy="109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57701"/>
            <a:ext cx="9128904" cy="9053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6600" b="1" spc="-150" dirty="0" smtClean="0">
                <a:solidFill>
                  <a:srgbClr val="C00000"/>
                </a:solidFill>
                <a:latin typeface="+mn-lt"/>
              </a:rPr>
              <a:t>Key Idea </a:t>
            </a:r>
            <a:endParaRPr lang="en-GB" sz="6600" b="1" spc="-15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15096" y="0"/>
            <a:ext cx="9144000" cy="717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4400" b="1" spc="-150" dirty="0" smtClean="0">
                <a:solidFill>
                  <a:schemeClr val="bg1">
                    <a:lumMod val="50000"/>
                  </a:schemeClr>
                </a:solidFill>
              </a:rPr>
              <a:t>Image Processing and Programming</a:t>
            </a:r>
            <a:endParaRPr lang="en-GB" sz="4400" b="1" spc="-1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5096" y="1842478"/>
            <a:ext cx="148470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0" b="1" dirty="0">
                <a:solidFill>
                  <a:srgbClr val="DEDEDE"/>
                </a:solidFill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30283" y="3693534"/>
            <a:ext cx="75593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Mapping values to a smaller set </a:t>
            </a:r>
            <a:endParaRPr lang="en-GB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3780" y="2358969"/>
            <a:ext cx="69491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Posterization</a:t>
            </a:r>
            <a:r>
              <a:rPr lang="en-GB" sz="9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GB" sz="9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77807" y="5722883"/>
            <a:ext cx="1466193" cy="109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57701"/>
            <a:ext cx="9128904" cy="9053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6600" b="1" spc="-150" dirty="0" smtClean="0">
                <a:solidFill>
                  <a:srgbClr val="C00000"/>
                </a:solidFill>
                <a:latin typeface="+mn-lt"/>
              </a:rPr>
              <a:t>Key Idea </a:t>
            </a:r>
            <a:endParaRPr lang="en-GB" sz="6600" b="1" spc="-15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15096" y="0"/>
            <a:ext cx="9144000" cy="717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4400" b="1" spc="-150" dirty="0" smtClean="0">
                <a:solidFill>
                  <a:schemeClr val="bg1">
                    <a:lumMod val="50000"/>
                  </a:schemeClr>
                </a:solidFill>
              </a:rPr>
              <a:t>Image Processing and Programming</a:t>
            </a:r>
            <a:endParaRPr lang="en-GB" sz="4400" b="1" spc="-1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72" y="717714"/>
            <a:ext cx="4978082" cy="5922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46" y="2515917"/>
            <a:ext cx="5459955" cy="395229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2512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7940">
            <a:off x="5429620" y="1718844"/>
            <a:ext cx="3650013" cy="516022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57701"/>
            <a:ext cx="9128904" cy="9053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6600" b="1" spc="-150" dirty="0" smtClean="0">
                <a:solidFill>
                  <a:srgbClr val="C00000"/>
                </a:solidFill>
                <a:latin typeface="+mn-lt"/>
              </a:rPr>
              <a:t>Key Idea </a:t>
            </a:r>
            <a:endParaRPr lang="en-GB" sz="6600" b="1" spc="-15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15096" y="0"/>
            <a:ext cx="9144000" cy="717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4400" b="1" spc="-150" dirty="0" smtClean="0">
                <a:solidFill>
                  <a:schemeClr val="bg1">
                    <a:lumMod val="50000"/>
                  </a:schemeClr>
                </a:solidFill>
              </a:rPr>
              <a:t>Image Processing and Programming</a:t>
            </a:r>
            <a:endParaRPr lang="en-GB" sz="4400" b="1" spc="-1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72" y="717714"/>
            <a:ext cx="4978082" cy="592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77807" y="5722883"/>
            <a:ext cx="1466193" cy="109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57701"/>
            <a:ext cx="9128904" cy="9053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6600" b="1" spc="-150" dirty="0" smtClean="0">
                <a:solidFill>
                  <a:srgbClr val="C00000"/>
                </a:solidFill>
                <a:latin typeface="+mn-lt"/>
              </a:rPr>
              <a:t>Key Idea </a:t>
            </a:r>
            <a:endParaRPr lang="en-GB" sz="6600" b="1" spc="-15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15096" y="0"/>
            <a:ext cx="9144000" cy="717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4400" b="1" spc="-150" dirty="0" smtClean="0">
                <a:solidFill>
                  <a:schemeClr val="bg1">
                    <a:lumMod val="50000"/>
                  </a:schemeClr>
                </a:solidFill>
              </a:rPr>
              <a:t>Image Processing and Programming</a:t>
            </a:r>
            <a:endParaRPr lang="en-GB" sz="4400" b="1" spc="-1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5096" y="1842478"/>
            <a:ext cx="148470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0" b="1" dirty="0">
                <a:solidFill>
                  <a:srgbClr val="DEDEDE"/>
                </a:solidFill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30283" y="3693534"/>
            <a:ext cx="77014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Using Python to program effects </a:t>
            </a:r>
            <a:endParaRPr lang="en-GB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3780" y="2358969"/>
            <a:ext cx="76690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Coding Visuals </a:t>
            </a:r>
            <a:endParaRPr lang="en-GB" sz="9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28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9249"/>
          <a:stretch/>
        </p:blipFill>
        <p:spPr>
          <a:xfrm>
            <a:off x="4706173" y="724324"/>
            <a:ext cx="4437240" cy="61253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9002"/>
          <a:stretch/>
        </p:blipFill>
        <p:spPr>
          <a:xfrm>
            <a:off x="0" y="724324"/>
            <a:ext cx="4437240" cy="614199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Building cool algorithms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778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9002"/>
          <a:stretch/>
        </p:blipFill>
        <p:spPr>
          <a:xfrm>
            <a:off x="0" y="724324"/>
            <a:ext cx="4437240" cy="61419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129847" y="5735782"/>
            <a:ext cx="1014153" cy="1122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437240" y="965915"/>
            <a:ext cx="47067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loop 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through the 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pixels: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get 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RGB values</a:t>
            </a:r>
          </a:p>
          <a:p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map values to smaller range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if &lt; 64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set to 31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if &gt; 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63 and 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 128 set to 95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if &gt; 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127 and 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 192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set to 159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if &gt; 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191 and 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&lt; 256 make 223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2400" dirty="0"/>
              <a:t>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4960608" y="6112225"/>
            <a:ext cx="41898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600" b="1" dirty="0" err="1">
                <a:solidFill>
                  <a:srgbClr val="C00000"/>
                </a:solidFill>
                <a:latin typeface="Calibri" panose="020F05020202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Posterizing</a:t>
            </a:r>
            <a:r>
              <a:rPr lang="en-GB" sz="3600" b="1" dirty="0">
                <a:solidFill>
                  <a:srgbClr val="C00000"/>
                </a:solidFill>
                <a:latin typeface="Calibri" panose="020F05020202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An Image</a:t>
            </a:r>
            <a:endParaRPr lang="en-GB" sz="3600" dirty="0"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Building cool algorithms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333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995281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posterize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(picture):</a:t>
            </a:r>
          </a:p>
          <a:p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  #loop through the pixels</a:t>
            </a:r>
          </a:p>
          <a:p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  for p in </a:t>
            </a:r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getPixels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(picture):</a:t>
            </a:r>
          </a:p>
          <a:p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#get the RGB values</a:t>
            </a:r>
          </a:p>
          <a:p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red = </a:t>
            </a:r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getRed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(p)</a:t>
            </a:r>
          </a:p>
          <a:p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green = </a:t>
            </a:r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getGreen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(p)</a:t>
            </a:r>
          </a:p>
          <a:p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blue = </a:t>
            </a:r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getBlue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(p)</a:t>
            </a:r>
          </a:p>
          <a:p>
            <a:endParaRPr lang="en-GB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#check and set red values</a:t>
            </a:r>
          </a:p>
          <a:p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if(red &lt; 64):</a:t>
            </a:r>
          </a:p>
          <a:p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setRed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(p, 31)</a:t>
            </a:r>
          </a:p>
          <a:p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if(red &gt; 63 and red &lt; 128):</a:t>
            </a:r>
          </a:p>
          <a:p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setRed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(p, 95)</a:t>
            </a:r>
          </a:p>
          <a:p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if(red &gt; 127 and red &lt; 192):</a:t>
            </a:r>
          </a:p>
          <a:p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setRed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(p, 159)</a:t>
            </a:r>
          </a:p>
          <a:p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if(red &gt; 191 and red &lt; 256):</a:t>
            </a:r>
          </a:p>
          <a:p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setRed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(p, 223</a:t>
            </a:r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29847" y="5735782"/>
            <a:ext cx="1014153" cy="1122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960608" y="6112225"/>
            <a:ext cx="41898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3600" b="1" dirty="0" err="1">
                <a:solidFill>
                  <a:srgbClr val="C00000"/>
                </a:solidFill>
                <a:latin typeface="Calibri" panose="020F05020202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Posterizing</a:t>
            </a:r>
            <a:r>
              <a:rPr lang="en-GB" sz="3600" b="1" dirty="0">
                <a:solidFill>
                  <a:srgbClr val="C00000"/>
                </a:solidFill>
                <a:latin typeface="Calibri" panose="020F05020202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An Image</a:t>
            </a:r>
            <a:endParaRPr lang="en-GB" sz="3600" dirty="0"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Building cool algorithms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9002"/>
          <a:stretch/>
        </p:blipFill>
        <p:spPr>
          <a:xfrm>
            <a:off x="0" y="724324"/>
            <a:ext cx="4437240" cy="614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3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73932" b="59070"/>
          <a:stretch/>
        </p:blipFill>
        <p:spPr>
          <a:xfrm>
            <a:off x="4453070" y="965915"/>
            <a:ext cx="4839426" cy="45591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74203" b="59747"/>
          <a:stretch/>
        </p:blipFill>
        <p:spPr>
          <a:xfrm>
            <a:off x="4465948" y="965915"/>
            <a:ext cx="4773365" cy="44689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29847" y="5735782"/>
            <a:ext cx="1014153" cy="1122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750647" y="5525037"/>
            <a:ext cx="3300071" cy="1277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3600" b="1" dirty="0" smtClean="0">
                <a:solidFill>
                  <a:srgbClr val="C00000"/>
                </a:solidFill>
                <a:latin typeface="Calibri" panose="020F05020202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Black and White</a:t>
            </a:r>
          </a:p>
          <a:p>
            <a:pPr algn="r">
              <a:spcAft>
                <a:spcPts val="600"/>
              </a:spcAft>
            </a:pPr>
            <a:r>
              <a:rPr lang="en-GB" sz="36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Posterizing</a:t>
            </a:r>
            <a:endParaRPr lang="en-GB" sz="3600" dirty="0"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Building cool algorithms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b="9002"/>
          <a:stretch/>
        </p:blipFill>
        <p:spPr>
          <a:xfrm>
            <a:off x="0" y="724324"/>
            <a:ext cx="4437240" cy="614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8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73932" b="59070"/>
          <a:stretch/>
        </p:blipFill>
        <p:spPr>
          <a:xfrm>
            <a:off x="4453070" y="965915"/>
            <a:ext cx="4839426" cy="45591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74203" b="59747"/>
          <a:stretch/>
        </p:blipFill>
        <p:spPr>
          <a:xfrm>
            <a:off x="4465948" y="965915"/>
            <a:ext cx="4773365" cy="44689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29847" y="5735782"/>
            <a:ext cx="1014153" cy="1122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750647" y="5525037"/>
            <a:ext cx="3300071" cy="1277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3600" b="1" dirty="0" smtClean="0">
                <a:solidFill>
                  <a:srgbClr val="C00000"/>
                </a:solidFill>
                <a:latin typeface="Calibri" panose="020F05020202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Black and White</a:t>
            </a:r>
          </a:p>
          <a:p>
            <a:pPr algn="r">
              <a:spcAft>
                <a:spcPts val="600"/>
              </a:spcAft>
            </a:pPr>
            <a:r>
              <a:rPr lang="en-GB" sz="36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Posterizing</a:t>
            </a:r>
            <a:endParaRPr lang="en-GB" sz="3600" dirty="0"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Building cool algorithms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b="9002"/>
          <a:stretch/>
        </p:blipFill>
        <p:spPr>
          <a:xfrm>
            <a:off x="0" y="724324"/>
            <a:ext cx="4437240" cy="6141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b="9249"/>
          <a:stretch/>
        </p:blipFill>
        <p:spPr>
          <a:xfrm>
            <a:off x="0" y="724324"/>
            <a:ext cx="4437240" cy="6125364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366716" y="3631361"/>
            <a:ext cx="914400" cy="953037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47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b="9002"/>
          <a:stretch/>
        </p:blipFill>
        <p:spPr>
          <a:xfrm>
            <a:off x="0" y="724324"/>
            <a:ext cx="4437240" cy="6141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9004"/>
          <a:stretch/>
        </p:blipFill>
        <p:spPr>
          <a:xfrm>
            <a:off x="1688" y="733165"/>
            <a:ext cx="4418927" cy="61165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73932" b="59070"/>
          <a:stretch/>
        </p:blipFill>
        <p:spPr>
          <a:xfrm>
            <a:off x="4453070" y="965915"/>
            <a:ext cx="4839426" cy="455912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366716" y="3631361"/>
            <a:ext cx="914400" cy="953037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129847" y="5735782"/>
            <a:ext cx="1014153" cy="1122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750647" y="5525037"/>
            <a:ext cx="3300071" cy="1277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3600" b="1" dirty="0" smtClean="0">
                <a:solidFill>
                  <a:srgbClr val="C00000"/>
                </a:solidFill>
                <a:latin typeface="Calibri" panose="020F05020202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Black and White</a:t>
            </a:r>
          </a:p>
          <a:p>
            <a:pPr algn="r">
              <a:spcAft>
                <a:spcPts val="600"/>
              </a:spcAft>
            </a:pPr>
            <a:r>
              <a:rPr lang="en-GB" sz="36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Posterizing</a:t>
            </a:r>
            <a:endParaRPr lang="en-GB" sz="3600" dirty="0"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Building cool algorithms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998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77807" y="5722883"/>
            <a:ext cx="1466193" cy="109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57701"/>
            <a:ext cx="9128904" cy="9053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6600" b="1" spc="-150" dirty="0" smtClean="0">
                <a:solidFill>
                  <a:srgbClr val="C00000"/>
                </a:solidFill>
                <a:latin typeface="+mn-lt"/>
              </a:rPr>
              <a:t>Key Ideas </a:t>
            </a:r>
            <a:endParaRPr lang="en-GB" sz="6600" b="1" spc="-15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15096" y="0"/>
            <a:ext cx="9144000" cy="717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4400" b="1" spc="-150" dirty="0" smtClean="0">
                <a:solidFill>
                  <a:schemeClr val="bg1">
                    <a:lumMod val="50000"/>
                  </a:schemeClr>
                </a:solidFill>
              </a:rPr>
              <a:t>Image Processing and Programming</a:t>
            </a:r>
            <a:endParaRPr lang="en-GB" sz="4400" b="1" spc="-1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5096" y="4086913"/>
            <a:ext cx="148470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0" b="1" dirty="0">
                <a:solidFill>
                  <a:srgbClr val="DEDEDE"/>
                </a:solidFill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30283" y="5937969"/>
            <a:ext cx="75593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Mapping values to a smaller set </a:t>
            </a:r>
            <a:endParaRPr lang="en-GB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3780" y="4603404"/>
            <a:ext cx="69491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Posterization</a:t>
            </a:r>
            <a:r>
              <a:rPr lang="en-GB" sz="9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GB" sz="9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5096" y="1842478"/>
            <a:ext cx="148470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0" b="1" dirty="0">
                <a:solidFill>
                  <a:srgbClr val="DEDEDE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0283" y="3693534"/>
            <a:ext cx="77014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Using Python to program effects </a:t>
            </a:r>
            <a:endParaRPr lang="en-GB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3780" y="2358969"/>
            <a:ext cx="76690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Coding Visuals </a:t>
            </a:r>
            <a:endParaRPr lang="en-GB" sz="9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5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5548" t="30943" r="35549" b="31029"/>
          <a:stretch/>
        </p:blipFill>
        <p:spPr>
          <a:xfrm>
            <a:off x="133009" y="1426008"/>
            <a:ext cx="6661487" cy="4927677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2002"/>
            <a:ext cx="7099578" cy="983008"/>
          </a:xfrm>
        </p:spPr>
        <p:txBody>
          <a:bodyPr/>
          <a:lstStyle/>
          <a:p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Programming Visual Effects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814755"/>
            <a:ext cx="9143999" cy="6316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Using python to manipulate pixel values</a:t>
            </a:r>
            <a:endParaRPr lang="en-GB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49" y="6370125"/>
            <a:ext cx="6251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Take a copy of 01JES_Sample_Resources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2002"/>
            <a:ext cx="9143999" cy="6860002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2002"/>
            <a:ext cx="7099578" cy="983008"/>
          </a:xfrm>
        </p:spPr>
        <p:txBody>
          <a:bodyPr/>
          <a:lstStyle/>
          <a:p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Programming Visual Effects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814755"/>
            <a:ext cx="9143999" cy="6316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Using python to manipulate pixel values</a:t>
            </a:r>
            <a:endParaRPr lang="en-GB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49" y="6370125"/>
            <a:ext cx="6251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Take a copy of 01JES_Sample_Resources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8" name="Picture 4" descr="8, folder, windows icon | Icon search en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9" y="1346043"/>
            <a:ext cx="2409825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661" t="72216" r="78878" b="19602"/>
          <a:stretch/>
        </p:blipFill>
        <p:spPr>
          <a:xfrm>
            <a:off x="1832819" y="1381307"/>
            <a:ext cx="4913109" cy="14617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39267" t="18125" r="47316" b="61647"/>
          <a:stretch/>
        </p:blipFill>
        <p:spPr>
          <a:xfrm>
            <a:off x="3416536" y="2843060"/>
            <a:ext cx="4161148" cy="352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4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87" y="1120462"/>
            <a:ext cx="9187650" cy="5512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0" y="-2002"/>
            <a:ext cx="7099578" cy="9830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JES Interface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625" y="4804757"/>
            <a:ext cx="6616931" cy="1446415"/>
            <a:chOff x="16625" y="4804757"/>
            <a:chExt cx="6616931" cy="1446415"/>
          </a:xfrm>
        </p:grpSpPr>
        <p:sp>
          <p:nvSpPr>
            <p:cNvPr id="3" name="TextBox 2"/>
            <p:cNvSpPr txBox="1"/>
            <p:nvPr/>
          </p:nvSpPr>
          <p:spPr>
            <a:xfrm>
              <a:off x="1403648" y="5217974"/>
              <a:ext cx="22895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 smtClean="0">
                  <a:solidFill>
                    <a:schemeClr val="bg1"/>
                  </a:solidFill>
                </a:rPr>
                <a:t>Interpreter</a:t>
              </a:r>
              <a:endParaRPr lang="en-GB" sz="3600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6625" y="4804757"/>
              <a:ext cx="6616931" cy="1446415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6625" y="1496291"/>
            <a:ext cx="6616931" cy="2959331"/>
            <a:chOff x="16625" y="1496291"/>
            <a:chExt cx="6616931" cy="2959331"/>
          </a:xfrm>
        </p:grpSpPr>
        <p:sp>
          <p:nvSpPr>
            <p:cNvPr id="2" name="TextBox 1"/>
            <p:cNvSpPr txBox="1"/>
            <p:nvPr/>
          </p:nvSpPr>
          <p:spPr>
            <a:xfrm>
              <a:off x="1403648" y="2652790"/>
              <a:ext cx="13324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dirty="0" smtClean="0">
                  <a:solidFill>
                    <a:srgbClr val="C00000"/>
                  </a:solidFill>
                </a:rPr>
                <a:t>Editor</a:t>
              </a:r>
              <a:endParaRPr lang="en-GB" sz="3600" dirty="0">
                <a:solidFill>
                  <a:srgbClr val="C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625" y="1496291"/>
              <a:ext cx="6616931" cy="2959331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Down Arrow 8"/>
          <p:cNvSpPr/>
          <p:nvPr/>
        </p:nvSpPr>
        <p:spPr>
          <a:xfrm flipV="1">
            <a:off x="8628612" y="1795550"/>
            <a:ext cx="465513" cy="53201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23"/>
            <a:ext cx="7886700" cy="914809"/>
          </a:xfrm>
        </p:spPr>
        <p:txBody>
          <a:bodyPr/>
          <a:lstStyle/>
          <a:p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Opening An Image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0" t="48619" r="30238" b="23000"/>
          <a:stretch/>
        </p:blipFill>
        <p:spPr bwMode="auto">
          <a:xfrm>
            <a:off x="41054" y="1346034"/>
            <a:ext cx="905367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2066114"/>
            <a:ext cx="2088232" cy="64807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622" y="3146234"/>
            <a:ext cx="4914900" cy="34671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8" y="2714186"/>
            <a:ext cx="2841646" cy="57606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6616" y="2291133"/>
            <a:ext cx="301942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5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68783" r="70211" b="8363"/>
          <a:stretch/>
        </p:blipFill>
        <p:spPr>
          <a:xfrm>
            <a:off x="-828" y="3044278"/>
            <a:ext cx="8136124" cy="38137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915034"/>
          </a:xfrm>
        </p:spPr>
        <p:txBody>
          <a:bodyPr/>
          <a:lstStyle/>
          <a:p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Interrogating An Image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5884" y="4951139"/>
            <a:ext cx="7790998" cy="19068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616" y="2291133"/>
            <a:ext cx="301942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6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51843" r="66763" b="8935"/>
          <a:stretch/>
        </p:blipFill>
        <p:spPr>
          <a:xfrm>
            <a:off x="0" y="1691343"/>
            <a:ext cx="7165571" cy="51666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7129" y="5085184"/>
            <a:ext cx="6908442" cy="17728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430488" y="1483062"/>
            <a:ext cx="3482042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Any picture variable can be examined using the picture tool.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915034"/>
          </a:xfrm>
        </p:spPr>
        <p:txBody>
          <a:bodyPr/>
          <a:lstStyle/>
          <a:p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Interrogating An Image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616" y="2291133"/>
            <a:ext cx="301942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4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BFBFBF"/>
      </a:hlink>
      <a:folHlink>
        <a:srgbClr val="FFFFFF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21870</TotalTime>
  <Words>3244</Words>
  <Application>Microsoft Macintosh PowerPoint</Application>
  <PresentationFormat>On-screen Show (4:3)</PresentationFormat>
  <Paragraphs>360</Paragraphs>
  <Slides>36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Cambria</vt:lpstr>
      <vt:lpstr>Courier New</vt:lpstr>
      <vt:lpstr>MS PGothic</vt:lpstr>
      <vt:lpstr>Times New Roman</vt:lpstr>
      <vt:lpstr>Office Theme</vt:lpstr>
      <vt:lpstr>PowerPoint Presentation</vt:lpstr>
      <vt:lpstr>PowerPoint Presentation</vt:lpstr>
      <vt:lpstr>PowerPoint Presentation</vt:lpstr>
      <vt:lpstr>Programming Visual Effects</vt:lpstr>
      <vt:lpstr>Programming Visual Effects</vt:lpstr>
      <vt:lpstr>PowerPoint Presentation</vt:lpstr>
      <vt:lpstr>Opening An Image</vt:lpstr>
      <vt:lpstr>Interrogating An Image</vt:lpstr>
      <vt:lpstr>Interrogating An Image</vt:lpstr>
      <vt:lpstr>PowerPoint Presentation</vt:lpstr>
      <vt:lpstr>PowerPoint Presentation</vt:lpstr>
      <vt:lpstr>PowerPoint Presentation</vt:lpstr>
      <vt:lpstr>GIMP: Eat Your Heart Out!</vt:lpstr>
      <vt:lpstr>Concepts are key</vt:lpstr>
      <vt:lpstr>PowerPoint Presentation</vt:lpstr>
      <vt:lpstr>The power of iteration</vt:lpstr>
      <vt:lpstr>PowerPoint Presentation</vt:lpstr>
      <vt:lpstr>PowerPoint Presentation</vt:lpstr>
      <vt:lpstr>PowerPoint Presentation</vt:lpstr>
      <vt:lpstr>Concepts are key</vt:lpstr>
      <vt:lpstr>Duplicating procedures</vt:lpstr>
      <vt:lpstr>PowerPoint Presentation</vt:lpstr>
      <vt:lpstr>PowerPoint Presentation</vt:lpstr>
      <vt:lpstr>Challenge 1: Lighten / Darken</vt:lpstr>
      <vt:lpstr>Challenge 2: Convert to Grayscale</vt:lpstr>
      <vt:lpstr>Challenge 3: Playing With Colour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SCCM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Bits AND Chips</dc:title>
  <dc:creator>R Davies</dc:creator>
  <cp:lastModifiedBy>info@fusioned.co.uk</cp:lastModifiedBy>
  <cp:revision>722</cp:revision>
  <dcterms:created xsi:type="dcterms:W3CDTF">2013-10-17T07:30:44Z</dcterms:created>
  <dcterms:modified xsi:type="dcterms:W3CDTF">2020-01-16T09:15:24Z</dcterms:modified>
</cp:coreProperties>
</file>