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798" r:id="rId2"/>
    <p:sldId id="800" r:id="rId3"/>
    <p:sldId id="820" r:id="rId4"/>
    <p:sldId id="802" r:id="rId5"/>
    <p:sldId id="803" r:id="rId6"/>
    <p:sldId id="801" r:id="rId7"/>
    <p:sldId id="805" r:id="rId8"/>
    <p:sldId id="806" r:id="rId9"/>
    <p:sldId id="807" r:id="rId10"/>
    <p:sldId id="808" r:id="rId11"/>
    <p:sldId id="819" r:id="rId12"/>
    <p:sldId id="827" r:id="rId13"/>
    <p:sldId id="821" r:id="rId14"/>
    <p:sldId id="812" r:id="rId15"/>
    <p:sldId id="813" r:id="rId16"/>
    <p:sldId id="814" r:id="rId17"/>
    <p:sldId id="815" r:id="rId18"/>
    <p:sldId id="816" r:id="rId19"/>
    <p:sldId id="817" r:id="rId20"/>
    <p:sldId id="818" r:id="rId21"/>
    <p:sldId id="553" r:id="rId22"/>
    <p:sldId id="822" r:id="rId23"/>
    <p:sldId id="558" r:id="rId24"/>
    <p:sldId id="576" r:id="rId25"/>
    <p:sldId id="578" r:id="rId26"/>
    <p:sldId id="579" r:id="rId27"/>
    <p:sldId id="580" r:id="rId28"/>
    <p:sldId id="581" r:id="rId29"/>
    <p:sldId id="828" r:id="rId30"/>
    <p:sldId id="643" r:id="rId31"/>
    <p:sldId id="644" r:id="rId32"/>
    <p:sldId id="826" r:id="rId33"/>
    <p:sldId id="823" r:id="rId34"/>
    <p:sldId id="824" r:id="rId35"/>
    <p:sldId id="82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FFFFF"/>
    <a:srgbClr val="458B00"/>
    <a:srgbClr val="585858"/>
    <a:srgbClr val="E9E2D0"/>
    <a:srgbClr val="4A9898"/>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85" autoAdjust="0"/>
    <p:restoredTop sz="78450" autoAdjust="0"/>
  </p:normalViewPr>
  <p:slideViewPr>
    <p:cSldViewPr snapToGrid="0">
      <p:cViewPr varScale="1">
        <p:scale>
          <a:sx n="172" d="100"/>
          <a:sy n="172" d="100"/>
        </p:scale>
        <p:origin x="800" y="200"/>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AB4E03-DB6C-4210-AA1B-167BB1F46911}" type="datetimeFigureOut">
              <a:rPr lang="en-GB" smtClean="0"/>
              <a:t>16/01/2020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6D3B5-75D9-4B81-9605-012F6554737F}" type="slidenum">
              <a:rPr lang="en-GB" smtClean="0"/>
              <a:t>‹#›</a:t>
            </a:fld>
            <a:endParaRPr lang="en-GB"/>
          </a:p>
        </p:txBody>
      </p:sp>
    </p:spTree>
    <p:extLst>
      <p:ext uri="{BB962C8B-B14F-4D97-AF65-F5344CB8AC3E}">
        <p14:creationId xmlns:p14="http://schemas.microsoft.com/office/powerpoint/2010/main" val="2875170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people.sc.fsu.edu/~jburkardt/data/pbma/pbma.html"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Before students can get to grips with Satellite Images, they need a sound understanding on the principles behind a digital image.</a:t>
            </a:r>
          </a:p>
          <a:p>
            <a:r>
              <a:rPr lang="en-GB" dirty="0" smtClean="0"/>
              <a:t>This session outlines the core concepts.</a:t>
            </a:r>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1</a:t>
            </a:fld>
            <a:endParaRPr lang="en-GB" dirty="0"/>
          </a:p>
        </p:txBody>
      </p:sp>
    </p:spTree>
    <p:extLst>
      <p:ext uri="{BB962C8B-B14F-4D97-AF65-F5344CB8AC3E}">
        <p14:creationId xmlns:p14="http://schemas.microsoft.com/office/powerpoint/2010/main" val="3606594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a:t>
            </a:r>
            <a:r>
              <a:rPr lang="en-GB" baseline="0" dirty="0" smtClean="0"/>
              <a:t> well as the pixel values, there is other information at the top. Ask pupils what they think this is for. The image editor will ignore comments when rendering the file. The other details make up the file header – essential information for rendering the picture to the right dimensions – 6 pixels per row, and 10 rows. P1 is header detail that tells the computer to render each </a:t>
            </a:r>
            <a:r>
              <a:rPr lang="en-GB" baseline="0" dirty="0" err="1" smtClean="0"/>
              <a:t>ascii</a:t>
            </a:r>
            <a:r>
              <a:rPr lang="en-GB" baseline="0" dirty="0" smtClean="0"/>
              <a:t> text value (the digits 1 and 0) as black and white. You’ll find more about the file specification (and example files) at </a:t>
            </a:r>
            <a:r>
              <a:rPr lang="en-GB" dirty="0" smtClean="0">
                <a:hlinkClick r:id="rId3"/>
              </a:rPr>
              <a:t>http://people.sc.fsu.edu/~jburkardt/data/pbma/pbma.html</a:t>
            </a:r>
            <a:r>
              <a:rPr lang="en-GB" dirty="0" smtClean="0"/>
              <a:t> . </a:t>
            </a:r>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10</a:t>
            </a:fld>
            <a:endParaRPr lang="en-GB"/>
          </a:p>
        </p:txBody>
      </p:sp>
    </p:spTree>
    <p:extLst>
      <p:ext uri="{BB962C8B-B14F-4D97-AF65-F5344CB8AC3E}">
        <p14:creationId xmlns:p14="http://schemas.microsoft.com/office/powerpoint/2010/main" val="1789608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Notice that the pixel values do not need to be arranged as they are displayed, as the</a:t>
            </a:r>
            <a:r>
              <a:rPr lang="en-GB" baseline="0" dirty="0" smtClean="0"/>
              <a:t> rendering</a:t>
            </a:r>
            <a:r>
              <a:rPr lang="en-GB" dirty="0" smtClean="0"/>
              <a:t> information (6 by 10) is contained in the file header. To</a:t>
            </a:r>
            <a:r>
              <a:rPr lang="en-GB" baseline="0" dirty="0" smtClean="0"/>
              <a:t> make the point, a</a:t>
            </a:r>
            <a:r>
              <a:rPr lang="en-GB" dirty="0" smtClean="0"/>
              <a:t>sk pupils to open 02mystery_shape1 and predict what will be displayed. Then ask them to predict 02mystery_shape2. It is the same data,</a:t>
            </a:r>
            <a:r>
              <a:rPr lang="en-GB" baseline="0" dirty="0" smtClean="0"/>
              <a:t> and will render the same because of the header information. </a:t>
            </a:r>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11</a:t>
            </a:fld>
            <a:endParaRPr lang="en-GB"/>
          </a:p>
        </p:txBody>
      </p:sp>
    </p:spTree>
    <p:extLst>
      <p:ext uri="{BB962C8B-B14F-4D97-AF65-F5344CB8AC3E}">
        <p14:creationId xmlns:p14="http://schemas.microsoft.com/office/powerpoint/2010/main" val="1040256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To reinforce the point, a third image is included; 02mystery_shape3.</a:t>
            </a:r>
            <a:r>
              <a:rPr lang="en-GB" baseline="0" dirty="0" smtClean="0"/>
              <a:t> This contains exactly the same data, but the header information is different, so it will not render the same.</a:t>
            </a:r>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12</a:t>
            </a:fld>
            <a:endParaRPr lang="en-GB"/>
          </a:p>
        </p:txBody>
      </p:sp>
    </p:spTree>
    <p:extLst>
      <p:ext uri="{BB962C8B-B14F-4D97-AF65-F5344CB8AC3E}">
        <p14:creationId xmlns:p14="http://schemas.microsoft.com/office/powerpoint/2010/main" val="3397296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D426D3B5-75D9-4B81-9605-012F6554737F}" type="slidenum">
              <a:rPr lang="en-GB" smtClean="0"/>
              <a:t>13</a:t>
            </a:fld>
            <a:endParaRPr lang="en-GB" dirty="0"/>
          </a:p>
        </p:txBody>
      </p:sp>
    </p:spTree>
    <p:extLst>
      <p:ext uri="{BB962C8B-B14F-4D97-AF65-F5344CB8AC3E}">
        <p14:creationId xmlns:p14="http://schemas.microsoft.com/office/powerpoint/2010/main" val="1803341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Phones are a good starting point for children to ensure they understand the basics of digital images.</a:t>
            </a:r>
          </a:p>
          <a:p>
            <a:r>
              <a:rPr lang="en-GB" baseline="0" dirty="0" smtClean="0"/>
              <a:t>A questions and answer session will establish how familiar they are with many of the terms used when discussing digital images.</a:t>
            </a:r>
          </a:p>
          <a:p>
            <a:endParaRPr lang="en-GB" baseline="0" dirty="0" smtClean="0"/>
          </a:p>
          <a:p>
            <a:r>
              <a:rPr lang="en-GB" baseline="0" dirty="0" smtClean="0"/>
              <a:t>Image from Microsoft Clipart gallery</a:t>
            </a:r>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14</a:t>
            </a:fld>
            <a:endParaRPr lang="en-GB"/>
          </a:p>
        </p:txBody>
      </p:sp>
    </p:spTree>
    <p:extLst>
      <p:ext uri="{BB962C8B-B14F-4D97-AF65-F5344CB8AC3E}">
        <p14:creationId xmlns:p14="http://schemas.microsoft.com/office/powerpoint/2010/main" val="3221026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next 3 slides are designed to get pupils considering how to evaluate a smart phone screen. The Galaxy here has the biggest, but</a:t>
            </a:r>
            <a:r>
              <a:rPr lang="en-GB" baseline="0" dirty="0" smtClean="0"/>
              <a:t> is it the best? Ascertain whether pupils know how the measurement is derived (across the diagonal).</a:t>
            </a:r>
          </a:p>
          <a:p>
            <a:endParaRPr lang="en-GB" baseline="0" dirty="0" smtClean="0"/>
          </a:p>
          <a:p>
            <a:r>
              <a:rPr lang="en-GB" baseline="0" dirty="0" smtClean="0"/>
              <a:t>Exercise and images courtesy of CAS Tenderfoot; https://www.computingatschool.org.uk/custom_pages/56-tenderfoot </a:t>
            </a:r>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15</a:t>
            </a:fld>
            <a:endParaRPr lang="en-GB"/>
          </a:p>
        </p:txBody>
      </p:sp>
    </p:spTree>
    <p:extLst>
      <p:ext uri="{BB962C8B-B14F-4D97-AF65-F5344CB8AC3E}">
        <p14:creationId xmlns:p14="http://schemas.microsoft.com/office/powerpoint/2010/main" val="2812834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Lumia has the biggest number here, but what does PPI stand for? (Pixels per inch)</a:t>
            </a:r>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16</a:t>
            </a:fld>
            <a:endParaRPr lang="en-GB"/>
          </a:p>
        </p:txBody>
      </p:sp>
    </p:spTree>
    <p:extLst>
      <p:ext uri="{BB962C8B-B14F-4D97-AF65-F5344CB8AC3E}">
        <p14:creationId xmlns:p14="http://schemas.microsoft.com/office/powerpoint/2010/main" val="3380068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Only here</a:t>
            </a:r>
            <a:r>
              <a:rPr lang="en-GB" baseline="0" dirty="0" smtClean="0"/>
              <a:t> do we have the actual resolution of the display.</a:t>
            </a:r>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17</a:t>
            </a:fld>
            <a:endParaRPr lang="en-GB"/>
          </a:p>
        </p:txBody>
      </p:sp>
    </p:spTree>
    <p:extLst>
      <p:ext uri="{BB962C8B-B14F-4D97-AF65-F5344CB8AC3E}">
        <p14:creationId xmlns:p14="http://schemas.microsoft.com/office/powerpoint/2010/main" val="540303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can also distinguish between the resolution</a:t>
            </a:r>
            <a:r>
              <a:rPr lang="en-GB" baseline="0" dirty="0" smtClean="0"/>
              <a:t> of the display, and the resolution of images captured. We need to unpick what ‘megapixels’ are, and how often these aren’t a precise measurement, rather an indication.</a:t>
            </a:r>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18</a:t>
            </a:fld>
            <a:endParaRPr lang="en-GB"/>
          </a:p>
        </p:txBody>
      </p:sp>
    </p:spTree>
    <p:extLst>
      <p:ext uri="{BB962C8B-B14F-4D97-AF65-F5344CB8AC3E}">
        <p14:creationId xmlns:p14="http://schemas.microsoft.com/office/powerpoint/2010/main" val="2392741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number of pixels in an image can be derived from multiplying the resolution figures. In this case, we have nearly 10 million pixels in the image - a 10 megapixel camera.</a:t>
            </a:r>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19</a:t>
            </a:fld>
            <a:endParaRPr lang="en-GB"/>
          </a:p>
        </p:txBody>
      </p:sp>
    </p:spTree>
    <p:extLst>
      <p:ext uri="{BB962C8B-B14F-4D97-AF65-F5344CB8AC3E}">
        <p14:creationId xmlns:p14="http://schemas.microsoft.com/office/powerpoint/2010/main" val="148169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It is important to be explicit about the intended outcomes for your</a:t>
            </a:r>
            <a:r>
              <a:rPr lang="en-GB" sz="1200" kern="1200" baseline="0" dirty="0" smtClean="0">
                <a:solidFill>
                  <a:schemeClr val="tx1"/>
                </a:solidFill>
                <a:effectLst/>
                <a:latin typeface="+mn-lt"/>
                <a:ea typeface="+mn-ea"/>
                <a:cs typeface="+mn-cs"/>
              </a:rPr>
              <a:t> students</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Do not assume they will be aware of the purpose of</a:t>
            </a:r>
            <a:r>
              <a:rPr lang="en-GB" sz="1200" kern="1200" baseline="0" dirty="0" smtClean="0">
                <a:solidFill>
                  <a:schemeClr val="tx1"/>
                </a:solidFill>
                <a:effectLst/>
                <a:latin typeface="+mn-lt"/>
                <a:ea typeface="+mn-ea"/>
                <a:cs typeface="+mn-cs"/>
              </a:rPr>
              <a:t> your session</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The specific outcomes</a:t>
            </a:r>
            <a:r>
              <a:rPr lang="en-GB" sz="1200" b="1"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from this session are for students to understand that;</a:t>
            </a:r>
          </a:p>
          <a:p>
            <a:pPr>
              <a:lnSpc>
                <a:spcPct val="100000"/>
              </a:lnSpc>
              <a:spcBef>
                <a:spcPts val="0"/>
              </a:spcBef>
              <a:defRPr/>
            </a:pPr>
            <a:r>
              <a:rPr lang="en-US" sz="1200" dirty="0" smtClean="0">
                <a:solidFill>
                  <a:schemeClr val="bg1">
                    <a:lumMod val="50000"/>
                  </a:schemeClr>
                </a:solidFill>
                <a:latin typeface="+mn-lt"/>
              </a:rPr>
              <a:t>A bitmap image is rendered from a set of numbers</a:t>
            </a:r>
          </a:p>
          <a:p>
            <a:pPr>
              <a:lnSpc>
                <a:spcPct val="100000"/>
              </a:lnSpc>
              <a:spcBef>
                <a:spcPts val="0"/>
              </a:spcBef>
              <a:defRPr/>
            </a:pPr>
            <a:r>
              <a:rPr lang="en-US" sz="1200" dirty="0" smtClean="0">
                <a:solidFill>
                  <a:schemeClr val="bg1">
                    <a:lumMod val="50000"/>
                  </a:schemeClr>
                </a:solidFill>
                <a:latin typeface="+mn-lt"/>
              </a:rPr>
              <a:t>Binary is used to store numbers in an computer file</a:t>
            </a:r>
          </a:p>
          <a:p>
            <a:pPr>
              <a:lnSpc>
                <a:spcPct val="100000"/>
              </a:lnSpc>
              <a:spcBef>
                <a:spcPts val="0"/>
              </a:spcBef>
              <a:defRPr/>
            </a:pPr>
            <a:r>
              <a:rPr lang="en-US" sz="1200" dirty="0" smtClean="0">
                <a:solidFill>
                  <a:schemeClr val="bg1">
                    <a:lumMod val="50000"/>
                  </a:schemeClr>
                </a:solidFill>
                <a:latin typeface="+mn-lt"/>
              </a:rPr>
              <a:t>A pixel is the key element in bitmap images</a:t>
            </a:r>
          </a:p>
          <a:p>
            <a:pPr>
              <a:lnSpc>
                <a:spcPct val="100000"/>
              </a:lnSpc>
              <a:spcBef>
                <a:spcPts val="0"/>
              </a:spcBef>
              <a:defRPr/>
            </a:pPr>
            <a:r>
              <a:rPr lang="en-US" sz="1200" dirty="0" smtClean="0">
                <a:solidFill>
                  <a:schemeClr val="bg1">
                    <a:lumMod val="50000"/>
                  </a:schemeClr>
                </a:solidFill>
                <a:latin typeface="+mn-lt"/>
              </a:rPr>
              <a:t>Monochrome images require 1 bit to represent each pixel</a:t>
            </a:r>
          </a:p>
          <a:p>
            <a:pPr>
              <a:lnSpc>
                <a:spcPct val="100000"/>
              </a:lnSpc>
              <a:spcBef>
                <a:spcPts val="0"/>
              </a:spcBef>
              <a:defRPr/>
            </a:pPr>
            <a:r>
              <a:rPr lang="en-US" sz="1200" dirty="0" err="1" smtClean="0">
                <a:solidFill>
                  <a:schemeClr val="bg1">
                    <a:lumMod val="50000"/>
                  </a:schemeClr>
                </a:solidFill>
                <a:latin typeface="+mn-lt"/>
              </a:rPr>
              <a:t>Coloured</a:t>
            </a:r>
            <a:r>
              <a:rPr lang="en-US" sz="1200" dirty="0" smtClean="0">
                <a:solidFill>
                  <a:schemeClr val="bg1">
                    <a:lumMod val="50000"/>
                  </a:schemeClr>
                </a:solidFill>
                <a:latin typeface="+mn-lt"/>
              </a:rPr>
              <a:t> pixels are made up of red, green and blue values</a:t>
            </a:r>
          </a:p>
          <a:p>
            <a:pPr>
              <a:lnSpc>
                <a:spcPct val="100000"/>
              </a:lnSpc>
              <a:spcBef>
                <a:spcPts val="0"/>
              </a:spcBef>
              <a:defRPr/>
            </a:pPr>
            <a:r>
              <a:rPr lang="en-US" sz="1200" dirty="0" smtClean="0">
                <a:solidFill>
                  <a:schemeClr val="bg1">
                    <a:lumMod val="50000"/>
                  </a:schemeClr>
                </a:solidFill>
                <a:latin typeface="+mn-lt"/>
              </a:rPr>
              <a:t>There are lots of different image file formats</a:t>
            </a:r>
          </a:p>
          <a:p>
            <a:pPr>
              <a:lnSpc>
                <a:spcPct val="100000"/>
              </a:lnSpc>
              <a:spcBef>
                <a:spcPts val="0"/>
              </a:spcBef>
              <a:defRPr/>
            </a:pPr>
            <a:endParaRPr lang="en-US" sz="1200" dirty="0" smtClean="0">
              <a:solidFill>
                <a:schemeClr val="bg1">
                  <a:lumMod val="50000"/>
                </a:schemeClr>
              </a:solidFill>
              <a:latin typeface="+mn-lt"/>
            </a:endParaRPr>
          </a:p>
          <a:p>
            <a:pPr>
              <a:lnSpc>
                <a:spcPct val="100000"/>
              </a:lnSpc>
              <a:spcBef>
                <a:spcPts val="0"/>
              </a:spcBef>
              <a:defRPr/>
            </a:pPr>
            <a:r>
              <a:rPr lang="en-US" sz="1200" dirty="0" smtClean="0">
                <a:solidFill>
                  <a:schemeClr val="bg1">
                    <a:lumMod val="50000"/>
                  </a:schemeClr>
                </a:solidFill>
                <a:latin typeface="+mn-lt"/>
              </a:rPr>
              <a:t>Activities with different file formats will hopefully make this clear.</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D426D3B5-75D9-4B81-9605-012F6554737F}" type="slidenum">
              <a:rPr lang="en-GB" smtClean="0"/>
              <a:t>2</a:t>
            </a:fld>
            <a:endParaRPr lang="en-GB" dirty="0"/>
          </a:p>
        </p:txBody>
      </p:sp>
    </p:spTree>
    <p:extLst>
      <p:ext uri="{BB962C8B-B14F-4D97-AF65-F5344CB8AC3E}">
        <p14:creationId xmlns:p14="http://schemas.microsoft.com/office/powerpoint/2010/main" val="3792574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Reinforce</a:t>
            </a:r>
            <a:r>
              <a:rPr lang="en-GB" baseline="0" dirty="0" smtClean="0"/>
              <a:t> the point – a camera digitizes (captures) an image as a series of pixels.</a:t>
            </a:r>
          </a:p>
          <a:p>
            <a:r>
              <a:rPr lang="en-GB" baseline="0" dirty="0" smtClean="0"/>
              <a:t>A screen, or image editing software such as GIMP will render that series of pixels.</a:t>
            </a:r>
          </a:p>
          <a:p>
            <a:r>
              <a:rPr lang="en-GB" baseline="0" dirty="0" smtClean="0"/>
              <a:t>(click)</a:t>
            </a:r>
          </a:p>
          <a:p>
            <a:r>
              <a:rPr lang="en-GB" baseline="0" dirty="0" smtClean="0"/>
              <a:t>As an optional activity, perhaps ask students to find out what the resolution of their phone screen is, and compare it to that of the built in camera.</a:t>
            </a:r>
            <a:endParaRPr lang="en-GB" dirty="0" smtClean="0"/>
          </a:p>
          <a:p>
            <a:endParaRPr lang="en-GB" dirty="0" smtClean="0"/>
          </a:p>
          <a:p>
            <a:r>
              <a:rPr lang="en-GB" dirty="0" smtClean="0"/>
              <a:t>Image source: https://www.flickr.com/photos/intelfreepress/</a:t>
            </a:r>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20</a:t>
            </a:fld>
            <a:endParaRPr lang="en-GB"/>
          </a:p>
        </p:txBody>
      </p:sp>
    </p:spTree>
    <p:extLst>
      <p:ext uri="{BB962C8B-B14F-4D97-AF65-F5344CB8AC3E}">
        <p14:creationId xmlns:p14="http://schemas.microsoft.com/office/powerpoint/2010/main" val="1364775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a:t>
            </a:r>
            <a:r>
              <a:rPr lang="en-GB" baseline="0" dirty="0" smtClean="0"/>
              <a:t> resolution is understood, we can i</a:t>
            </a:r>
            <a:r>
              <a:rPr lang="en-GB" dirty="0" smtClean="0"/>
              <a:t>ntroduce</a:t>
            </a:r>
            <a:r>
              <a:rPr lang="en-GB" baseline="0" dirty="0" smtClean="0"/>
              <a:t> the idea of different files sizes. By zooming in on the eye, children can begin to appreciate the number of pixels involved – this tiny image snippet has over 450 pixels!</a:t>
            </a:r>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21</a:t>
            </a:fld>
            <a:endParaRPr lang="en-GB"/>
          </a:p>
        </p:txBody>
      </p:sp>
    </p:spTree>
    <p:extLst>
      <p:ext uri="{BB962C8B-B14F-4D97-AF65-F5344CB8AC3E}">
        <p14:creationId xmlns:p14="http://schemas.microsoft.com/office/powerpoint/2010/main" val="3557847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D426D3B5-75D9-4B81-9605-012F6554737F}" type="slidenum">
              <a:rPr lang="en-GB" smtClean="0"/>
              <a:t>22</a:t>
            </a:fld>
            <a:endParaRPr lang="en-GB" dirty="0"/>
          </a:p>
        </p:txBody>
      </p:sp>
    </p:spTree>
    <p:extLst>
      <p:ext uri="{BB962C8B-B14F-4D97-AF65-F5344CB8AC3E}">
        <p14:creationId xmlns:p14="http://schemas.microsoft.com/office/powerpoint/2010/main" val="2522682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an</a:t>
            </a:r>
            <a:r>
              <a:rPr lang="en-GB" baseline="0" dirty="0" smtClean="0"/>
              <a:t> image is rendered, each pixel is lit by a combination of 3 colours; red, green and blue (RGB). RGB is an additive colour model, that is the light is added to a black screen. </a:t>
            </a:r>
          </a:p>
          <a:p>
            <a:r>
              <a:rPr lang="en-GB" baseline="0" dirty="0" smtClean="0"/>
              <a:t>(click)</a:t>
            </a:r>
          </a:p>
          <a:p>
            <a:r>
              <a:rPr lang="en-GB" baseline="0" dirty="0" smtClean="0"/>
              <a:t>By contrast, when a picture is printed on white paper, light has to be removed to render the correct colours. Three translucent colours, Cyan, Magenta and Yellow (CMYK – the K represents black) are combined in this subtractive colour model.</a:t>
            </a:r>
            <a:r>
              <a:rPr lang="en-GB" dirty="0" smtClean="0"/>
              <a:t> </a:t>
            </a:r>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23</a:t>
            </a:fld>
            <a:endParaRPr lang="en-GB"/>
          </a:p>
        </p:txBody>
      </p:sp>
    </p:spTree>
    <p:extLst>
      <p:ext uri="{BB962C8B-B14F-4D97-AF65-F5344CB8AC3E}">
        <p14:creationId xmlns:p14="http://schemas.microsoft.com/office/powerpoint/2010/main" val="2677410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Given</a:t>
            </a:r>
            <a:r>
              <a:rPr lang="en-GB" baseline="0" dirty="0" smtClean="0"/>
              <a:t> this explanation of full colour representation,</a:t>
            </a:r>
            <a:r>
              <a:rPr lang="en-GB" dirty="0" smtClean="0"/>
              <a:t> ask how many bits (or bytes) are required</a:t>
            </a:r>
            <a:r>
              <a:rPr lang="en-GB" baseline="0" dirty="0" smtClean="0"/>
              <a:t> to store each pixel value. </a:t>
            </a:r>
          </a:p>
          <a:p>
            <a:r>
              <a:rPr lang="en-GB" baseline="0" dirty="0" smtClean="0"/>
              <a:t>(click)</a:t>
            </a:r>
          </a:p>
          <a:p>
            <a:r>
              <a:rPr lang="en-GB" baseline="0" dirty="0" smtClean="0"/>
              <a:t>Each number will be stored as a binary number.</a:t>
            </a:r>
          </a:p>
          <a:p>
            <a:r>
              <a:rPr lang="en-GB" baseline="0" dirty="0" smtClean="0"/>
              <a:t>1 byte will be needed for each colour (because 255 is represented in binary as 1111 1111), so 3 bytes (or 24 bits) are required. In actual fact, a 4</a:t>
            </a:r>
            <a:r>
              <a:rPr lang="en-GB" baseline="30000" dirty="0" smtClean="0"/>
              <a:t>th</a:t>
            </a:r>
            <a:r>
              <a:rPr lang="en-GB" baseline="0" dirty="0" smtClean="0"/>
              <a:t> byte usually stores a value for transparency as well.</a:t>
            </a:r>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24</a:t>
            </a:fld>
            <a:endParaRPr lang="en-GB"/>
          </a:p>
        </p:txBody>
      </p:sp>
    </p:spTree>
    <p:extLst>
      <p:ext uri="{BB962C8B-B14F-4D97-AF65-F5344CB8AC3E}">
        <p14:creationId xmlns:p14="http://schemas.microsoft.com/office/powerpoint/2010/main" val="3437328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 can use this slide as a class teaching tool, with children being asked to fill in the binary values.</a:t>
            </a:r>
          </a:p>
          <a:p>
            <a:r>
              <a:rPr lang="en-GB" baseline="0" dirty="0" smtClean="0"/>
              <a:t>The following 3 slides have answers for each example</a:t>
            </a:r>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25</a:t>
            </a:fld>
            <a:endParaRPr lang="en-GB"/>
          </a:p>
        </p:txBody>
      </p:sp>
    </p:spTree>
    <p:extLst>
      <p:ext uri="{BB962C8B-B14F-4D97-AF65-F5344CB8AC3E}">
        <p14:creationId xmlns:p14="http://schemas.microsoft.com/office/powerpoint/2010/main" val="1274156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26</a:t>
            </a:fld>
            <a:endParaRPr lang="en-GB"/>
          </a:p>
        </p:txBody>
      </p:sp>
    </p:spTree>
    <p:extLst>
      <p:ext uri="{BB962C8B-B14F-4D97-AF65-F5344CB8AC3E}">
        <p14:creationId xmlns:p14="http://schemas.microsoft.com/office/powerpoint/2010/main" val="1643310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27</a:t>
            </a:fld>
            <a:endParaRPr lang="en-GB"/>
          </a:p>
        </p:txBody>
      </p:sp>
    </p:spTree>
    <p:extLst>
      <p:ext uri="{BB962C8B-B14F-4D97-AF65-F5344CB8AC3E}">
        <p14:creationId xmlns:p14="http://schemas.microsoft.com/office/powerpoint/2010/main" val="2963228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28</a:t>
            </a:fld>
            <a:endParaRPr lang="en-GB"/>
          </a:p>
        </p:txBody>
      </p:sp>
    </p:spTree>
    <p:extLst>
      <p:ext uri="{BB962C8B-B14F-4D97-AF65-F5344CB8AC3E}">
        <p14:creationId xmlns:p14="http://schemas.microsoft.com/office/powerpoint/2010/main" val="2669844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this slide to work through a simple example for</a:t>
            </a:r>
            <a:r>
              <a:rPr lang="en-GB" baseline="0" dirty="0" smtClean="0"/>
              <a:t> calculating the </a:t>
            </a:r>
            <a:r>
              <a:rPr lang="en-GB" baseline="0" dirty="0" err="1" smtClean="0"/>
              <a:t>filesize</a:t>
            </a:r>
            <a:r>
              <a:rPr lang="en-GB" baseline="0" dirty="0" smtClean="0"/>
              <a:t> of a raw bitmap.</a:t>
            </a:r>
          </a:p>
          <a:p>
            <a:endParaRPr lang="en-GB" baseline="0" dirty="0" smtClean="0"/>
          </a:p>
          <a:p>
            <a:r>
              <a:rPr lang="en-GB" baseline="0" dirty="0" smtClean="0"/>
              <a:t>In reality the file would be larger as it would also need to store some header information as well as the raw data.</a:t>
            </a:r>
          </a:p>
          <a:p>
            <a:endParaRPr lang="en-GB" baseline="0" dirty="0" smtClean="0"/>
          </a:p>
          <a:p>
            <a:r>
              <a:rPr lang="en-GB" baseline="0" dirty="0" smtClean="0"/>
              <a:t>Most modern image formats will also compress the data, so if the image was converted to a .jpg file (for example) it would be a lot smaller. </a:t>
            </a:r>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29</a:t>
            </a:fld>
            <a:endParaRPr lang="en-GB"/>
          </a:p>
        </p:txBody>
      </p:sp>
    </p:spTree>
    <p:extLst>
      <p:ext uri="{BB962C8B-B14F-4D97-AF65-F5344CB8AC3E}">
        <p14:creationId xmlns:p14="http://schemas.microsoft.com/office/powerpoint/2010/main" val="4003371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D426D3B5-75D9-4B81-9605-012F6554737F}" type="slidenum">
              <a:rPr lang="en-GB" smtClean="0"/>
              <a:t>3</a:t>
            </a:fld>
            <a:endParaRPr lang="en-GB" dirty="0"/>
          </a:p>
        </p:txBody>
      </p:sp>
    </p:spTree>
    <p:extLst>
      <p:ext uri="{BB962C8B-B14F-4D97-AF65-F5344CB8AC3E}">
        <p14:creationId xmlns:p14="http://schemas.microsoft.com/office/powerpoint/2010/main" val="2194744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Think Maths website, initiated by Matt Parker,</a:t>
            </a:r>
            <a:r>
              <a:rPr lang="en-GB" dirty="0" smtClean="0"/>
              <a:t> has a wonderful utility, whereby you upload an image and download a spreadsheet with RGB values in</a:t>
            </a:r>
            <a:r>
              <a:rPr lang="en-GB" baseline="0" dirty="0" smtClean="0"/>
              <a:t> each cell. See next slide.</a:t>
            </a:r>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30</a:t>
            </a:fld>
            <a:endParaRPr lang="en-GB"/>
          </a:p>
        </p:txBody>
      </p:sp>
    </p:spTree>
    <p:extLst>
      <p:ext uri="{BB962C8B-B14F-4D97-AF65-F5344CB8AC3E}">
        <p14:creationId xmlns:p14="http://schemas.microsoft.com/office/powerpoint/2010/main" val="2163435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issue is that the</a:t>
            </a:r>
            <a:r>
              <a:rPr lang="en-GB" baseline="0" dirty="0" smtClean="0"/>
              <a:t> site doesn’t acknowledge your photo has uploaded. Simply select the option to retrieve the spreadsheet. Zooming out will reveal the image. Use the spreadsheet 03Climate_Detectives, included in the resources to illustrate this. The ‘greyscale’ is due to the limits of conditional formatting in the spreadsheet. Children may want to investigate how this works: Select a cell, from the Home tab, select Conditional Formatting – Manage Rules.</a:t>
            </a:r>
          </a:p>
          <a:p>
            <a:endParaRPr lang="en-GB" baseline="0" dirty="0" smtClean="0"/>
          </a:p>
          <a:p>
            <a:r>
              <a:rPr lang="en-GB" baseline="0" dirty="0" smtClean="0"/>
              <a:t>Students might like to use the website to upload an image of their choice for conversion to a spreadsheet. </a:t>
            </a:r>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31</a:t>
            </a:fld>
            <a:endParaRPr lang="en-GB"/>
          </a:p>
        </p:txBody>
      </p:sp>
    </p:spTree>
    <p:extLst>
      <p:ext uri="{BB962C8B-B14F-4D97-AF65-F5344CB8AC3E}">
        <p14:creationId xmlns:p14="http://schemas.microsoft.com/office/powerpoint/2010/main" val="918139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Let’s go back to using GIMP (https://www.gimp.org/) for another practical exercise</a:t>
            </a:r>
            <a:r>
              <a:rPr lang="en-GB"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time we’ll use it to explore </a:t>
            </a:r>
            <a:r>
              <a:rPr lang="en-GB" sz="4400" baseline="0" dirty="0" smtClean="0">
                <a:solidFill>
                  <a:schemeClr val="tx1">
                    <a:lumMod val="50000"/>
                    <a:lumOff val="50000"/>
                  </a:schemeClr>
                </a:solidFill>
                <a:latin typeface="+mn-lt"/>
              </a:rPr>
              <a:t>how to draw</a:t>
            </a:r>
            <a:r>
              <a:rPr lang="en-GB" sz="4400" dirty="0" smtClean="0">
                <a:solidFill>
                  <a:schemeClr val="tx1">
                    <a:lumMod val="50000"/>
                    <a:lumOff val="50000"/>
                  </a:schemeClr>
                </a:solidFill>
                <a:latin typeface="+mn-lt"/>
              </a:rPr>
              <a:t> a full colour picture</a:t>
            </a:r>
            <a:r>
              <a:rPr lang="en-GB" sz="4400" baseline="0" dirty="0" smtClean="0">
                <a:solidFill>
                  <a:schemeClr val="tx1">
                    <a:lumMod val="50000"/>
                    <a:lumOff val="50000"/>
                  </a:schemeClr>
                </a:solidFill>
                <a:latin typeface="+mn-lt"/>
              </a:rPr>
              <a:t> by writing another, more complicated series of numbers in</a:t>
            </a:r>
            <a:r>
              <a:rPr lang="en-GB" sz="4400" dirty="0" smtClean="0">
                <a:solidFill>
                  <a:schemeClr val="tx1">
                    <a:lumMod val="50000"/>
                    <a:lumOff val="50000"/>
                  </a:schemeClr>
                </a:solidFill>
                <a:latin typeface="+mn-lt"/>
              </a:rPr>
              <a:t> a text file.</a:t>
            </a:r>
            <a:r>
              <a:rPr lang="en-GB" sz="4400" baseline="0" dirty="0" smtClean="0">
                <a:solidFill>
                  <a:schemeClr val="tx1">
                    <a:lumMod val="50000"/>
                    <a:lumOff val="50000"/>
                  </a:schemeClr>
                </a:solidFill>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4400" baseline="0" dirty="0" smtClean="0">
              <a:solidFill>
                <a:schemeClr val="tx1">
                  <a:lumMod val="50000"/>
                  <a:lumOff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4400" baseline="0" dirty="0" smtClean="0">
                <a:solidFill>
                  <a:schemeClr val="tx1">
                    <a:lumMod val="50000"/>
                    <a:lumOff val="50000"/>
                  </a:schemeClr>
                </a:solidFill>
                <a:latin typeface="+mn-lt"/>
              </a:rPr>
              <a:t>Material developed from</a:t>
            </a:r>
            <a:r>
              <a:rPr lang="en-GB" baseline="0" dirty="0" smtClean="0"/>
              <a:t> CAS Tenderfoot; https://www.computingatschool.org.uk/custom_pages/56-tenderfoot </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bg1"/>
              </a:solidFill>
            </a:endParaRPr>
          </a:p>
        </p:txBody>
      </p:sp>
      <p:sp>
        <p:nvSpPr>
          <p:cNvPr id="4" name="Slide Number Placeholder 3"/>
          <p:cNvSpPr>
            <a:spLocks noGrp="1"/>
          </p:cNvSpPr>
          <p:nvPr>
            <p:ph type="sldNum" sz="quarter" idx="10"/>
          </p:nvPr>
        </p:nvSpPr>
        <p:spPr/>
        <p:txBody>
          <a:bodyPr/>
          <a:lstStyle/>
          <a:p>
            <a:fld id="{D426D3B5-75D9-4B81-9605-012F6554737F}" type="slidenum">
              <a:rPr lang="en-GB" smtClean="0"/>
              <a:t>32</a:t>
            </a:fld>
            <a:endParaRPr lang="en-GB" dirty="0"/>
          </a:p>
        </p:txBody>
      </p:sp>
    </p:spTree>
    <p:extLst>
      <p:ext uri="{BB962C8B-B14F-4D97-AF65-F5344CB8AC3E}">
        <p14:creationId xmlns:p14="http://schemas.microsoft.com/office/powerpoint/2010/main" val="2489345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a:t>
            </a:r>
            <a:r>
              <a:rPr lang="en-GB" baseline="0" dirty="0" smtClean="0"/>
              <a:t> o</a:t>
            </a:r>
            <a:r>
              <a:rPr lang="en-GB" dirty="0" smtClean="0"/>
              <a:t>pen 04ESA_sample in Notepad, and study</a:t>
            </a:r>
            <a:r>
              <a:rPr lang="en-GB" baseline="0" dirty="0" smtClean="0"/>
              <a:t> it. Notice it has different header information. P2 specifies different ways to interpret the data that follows. Ask pupils to study it and predict what will be displayed. Notice it has an extra number, 15 in the file header – what might that be related to? Only display the rendered image once they have made predictions. Save the file, but this time with a file extension .</a:t>
            </a:r>
            <a:r>
              <a:rPr lang="en-GB" baseline="0" dirty="0" err="1" smtClean="0"/>
              <a:t>pgm</a:t>
            </a:r>
            <a:r>
              <a:rPr lang="en-GB" baseline="0" dirty="0" smtClean="0"/>
              <a:t>. This will render as a grayscale image, with 16 values (0 to 15) of grey. Pupils should experiment by changing the maximum grey value and observing what happens. </a:t>
            </a:r>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33</a:t>
            </a:fld>
            <a:endParaRPr lang="en-GB"/>
          </a:p>
        </p:txBody>
      </p:sp>
    </p:spTree>
    <p:extLst>
      <p:ext uri="{BB962C8B-B14F-4D97-AF65-F5344CB8AC3E}">
        <p14:creationId xmlns:p14="http://schemas.microsoft.com/office/powerpoint/2010/main" val="2851898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Finally, pupils should open 05six_coloured_pixels,</a:t>
            </a:r>
            <a:r>
              <a:rPr lang="en-GB" baseline="0" dirty="0" smtClean="0"/>
              <a:t> study it before saving with the extension .ppm. They could use a colour picker utility to predict how it would render.</a:t>
            </a:r>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34</a:t>
            </a:fld>
            <a:endParaRPr lang="en-GB"/>
          </a:p>
        </p:txBody>
      </p:sp>
    </p:spTree>
    <p:extLst>
      <p:ext uri="{BB962C8B-B14F-4D97-AF65-F5344CB8AC3E}">
        <p14:creationId xmlns:p14="http://schemas.microsoft.com/office/powerpoint/2010/main" val="15629118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Following</a:t>
            </a:r>
            <a:r>
              <a:rPr lang="en-GB" baseline="0" dirty="0" smtClean="0"/>
              <a:t> the exploration of the different file types, a</a:t>
            </a:r>
            <a:r>
              <a:rPr lang="en-GB" dirty="0" smtClean="0"/>
              <a:t> class activity could be to write their own picture. Two</a:t>
            </a:r>
            <a:r>
              <a:rPr lang="en-GB" baseline="0" dirty="0" smtClean="0"/>
              <a:t> ‘</a:t>
            </a:r>
            <a:r>
              <a:rPr lang="en-GB" baseline="0" dirty="0" err="1" smtClean="0"/>
              <a:t>Write_Your_Own_Picture</a:t>
            </a:r>
            <a:r>
              <a:rPr lang="en-GB" baseline="0" dirty="0" smtClean="0"/>
              <a:t>’ design sheets are included in the resources, an easier and harder version. Students</a:t>
            </a:r>
            <a:r>
              <a:rPr lang="en-GB" dirty="0" smtClean="0"/>
              <a:t> need not work with as many pixels as given, a 10 by 10 grid is challenging enough for some. The more able could attempt full</a:t>
            </a:r>
            <a:r>
              <a:rPr lang="en-GB" baseline="0" dirty="0" smtClean="0"/>
              <a:t> colour images, whilst the easiest would be simple black and white images, like the simple binary images attempted earlier. </a:t>
            </a:r>
          </a:p>
          <a:p>
            <a:r>
              <a:rPr lang="en-GB" baseline="0" dirty="0" smtClean="0"/>
              <a:t>(click)</a:t>
            </a:r>
          </a:p>
          <a:p>
            <a:r>
              <a:rPr lang="en-GB" baseline="0" dirty="0" smtClean="0"/>
              <a:t>The picture is the logo of the European Space Agency. Perhaps students could try to write this as an image?</a:t>
            </a:r>
          </a:p>
          <a:p>
            <a:endParaRPr lang="en-GB" baseline="0" dirty="0" smtClean="0"/>
          </a:p>
          <a:p>
            <a:r>
              <a:rPr lang="en-GB" baseline="0" dirty="0" smtClean="0"/>
              <a:t>Extension:</a:t>
            </a:r>
          </a:p>
          <a:p>
            <a:r>
              <a:rPr lang="en-GB" baseline="0" dirty="0" smtClean="0"/>
              <a:t>As well as introducing the idea of pixel values being numbers, file header information has also been introduced in this lesson. A further investigation of file sizes using, say Paint will reveal that image files are larger than just the sum of the pixel values. The extra size is due to the information stored in the file header.</a:t>
            </a:r>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35</a:t>
            </a:fld>
            <a:endParaRPr lang="en-GB"/>
          </a:p>
        </p:txBody>
      </p:sp>
    </p:spTree>
    <p:extLst>
      <p:ext uri="{BB962C8B-B14F-4D97-AF65-F5344CB8AC3E}">
        <p14:creationId xmlns:p14="http://schemas.microsoft.com/office/powerpoint/2010/main" val="933935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slide displays a simple bitmap image. </a:t>
            </a:r>
          </a:p>
          <a:p>
            <a:r>
              <a:rPr lang="en-GB" dirty="0" smtClean="0"/>
              <a:t>A bitmap is an image made up from</a:t>
            </a:r>
            <a:r>
              <a:rPr lang="en-GB" baseline="0" dirty="0" smtClean="0"/>
              <a:t> a grid of pixels.</a:t>
            </a:r>
          </a:p>
          <a:p>
            <a:r>
              <a:rPr lang="en-GB" baseline="0" dirty="0" smtClean="0"/>
              <a:t>Each pixel is the smallest picture element.</a:t>
            </a:r>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4</a:t>
            </a:fld>
            <a:endParaRPr lang="en-GB"/>
          </a:p>
        </p:txBody>
      </p:sp>
    </p:spTree>
    <p:extLst>
      <p:ext uri="{BB962C8B-B14F-4D97-AF65-F5344CB8AC3E}">
        <p14:creationId xmlns:p14="http://schemas.microsoft.com/office/powerpoint/2010/main" val="3405580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colour of each pixel can be coded as a number.</a:t>
            </a:r>
          </a:p>
          <a:p>
            <a:r>
              <a:rPr lang="en-GB" baseline="0" dirty="0" smtClean="0"/>
              <a:t>What numbers could we use to represent white and black?</a:t>
            </a:r>
          </a:p>
          <a:p>
            <a:r>
              <a:rPr lang="en-GB" baseline="0" dirty="0" smtClean="0"/>
              <a:t>(click)</a:t>
            </a:r>
          </a:p>
          <a:p>
            <a:r>
              <a:rPr lang="en-GB" baseline="0" dirty="0" smtClean="0"/>
              <a:t>We could use any numbers, but here we’ve used the simplest possible representation 0 for white, and 1 for black.</a:t>
            </a:r>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5</a:t>
            </a:fld>
            <a:endParaRPr lang="en-GB"/>
          </a:p>
        </p:txBody>
      </p:sp>
    </p:spTree>
    <p:extLst>
      <p:ext uri="{BB962C8B-B14F-4D97-AF65-F5344CB8AC3E}">
        <p14:creationId xmlns:p14="http://schemas.microsoft.com/office/powerpoint/2010/main" val="2026266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bitmap image is just</a:t>
            </a:r>
            <a:r>
              <a:rPr lang="en-GB" baseline="0" dirty="0" smtClean="0"/>
              <a:t> a long list of numbers.</a:t>
            </a:r>
          </a:p>
          <a:p>
            <a:r>
              <a:rPr lang="en-GB" baseline="0" dirty="0" smtClean="0"/>
              <a:t>In this simple, monochrome image, the value of each pixel can be stored as 1 bit.</a:t>
            </a:r>
          </a:p>
          <a:p>
            <a:r>
              <a:rPr lang="en-GB" baseline="0" dirty="0" smtClean="0"/>
              <a:t>(1 bit can store only two values, 0 or 1)</a:t>
            </a:r>
          </a:p>
          <a:p>
            <a:endParaRPr lang="en-GB" baseline="0" dirty="0" smtClean="0"/>
          </a:p>
          <a:p>
            <a:r>
              <a:rPr lang="en-GB" baseline="0" dirty="0" smtClean="0"/>
              <a:t>So the raw data in this image file would take up 15 bytes (15 rows, each of 8 bits).</a:t>
            </a:r>
          </a:p>
          <a:p>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6</a:t>
            </a:fld>
            <a:endParaRPr lang="en-GB"/>
          </a:p>
        </p:txBody>
      </p:sp>
    </p:spTree>
    <p:extLst>
      <p:ext uri="{BB962C8B-B14F-4D97-AF65-F5344CB8AC3E}">
        <p14:creationId xmlns:p14="http://schemas.microsoft.com/office/powerpoint/2010/main" val="1290892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We will use GIMP (https://www.gimp.org/) for a practical exercise – a free graphics editor</a:t>
            </a:r>
            <a:r>
              <a:rPr lang="en-GB" baseline="0" dirty="0" smtClean="0"/>
              <a:t> very similar in capabilities to Photoshop. We’ll use it to explore </a:t>
            </a:r>
            <a:r>
              <a:rPr lang="en-GB" sz="4400" baseline="0" dirty="0" smtClean="0">
                <a:solidFill>
                  <a:schemeClr val="tx1">
                    <a:lumMod val="50000"/>
                    <a:lumOff val="50000"/>
                  </a:schemeClr>
                </a:solidFill>
                <a:latin typeface="+mn-lt"/>
              </a:rPr>
              <a:t>how to draw</a:t>
            </a:r>
            <a:r>
              <a:rPr lang="en-GB" sz="4400" dirty="0" smtClean="0">
                <a:solidFill>
                  <a:schemeClr val="tx1">
                    <a:lumMod val="50000"/>
                    <a:lumOff val="50000"/>
                  </a:schemeClr>
                </a:solidFill>
                <a:latin typeface="+mn-lt"/>
              </a:rPr>
              <a:t> a picture</a:t>
            </a:r>
            <a:r>
              <a:rPr lang="en-GB" sz="4400" baseline="0" dirty="0" smtClean="0">
                <a:solidFill>
                  <a:schemeClr val="tx1">
                    <a:lumMod val="50000"/>
                    <a:lumOff val="50000"/>
                  </a:schemeClr>
                </a:solidFill>
                <a:latin typeface="+mn-lt"/>
              </a:rPr>
              <a:t> by writing a series of numbers in</a:t>
            </a:r>
            <a:r>
              <a:rPr lang="en-GB" sz="4400" dirty="0" smtClean="0">
                <a:solidFill>
                  <a:schemeClr val="tx1">
                    <a:lumMod val="50000"/>
                    <a:lumOff val="50000"/>
                  </a:schemeClr>
                </a:solidFill>
                <a:latin typeface="+mn-lt"/>
              </a:rPr>
              <a:t> a text file.</a:t>
            </a:r>
            <a:r>
              <a:rPr lang="en-GB" sz="4400" baseline="0" dirty="0" smtClean="0">
                <a:solidFill>
                  <a:schemeClr val="tx1">
                    <a:lumMod val="50000"/>
                    <a:lumOff val="50000"/>
                  </a:schemeClr>
                </a:solidFill>
                <a:latin typeface="+mn-lt"/>
              </a:rPr>
              <a:t> </a:t>
            </a:r>
            <a:endParaRPr lang="en-GB" dirty="0" smtClean="0"/>
          </a:p>
          <a:p>
            <a:r>
              <a:rPr lang="en-GB" dirty="0" smtClean="0"/>
              <a:t>In the following slides, we will open plain text files</a:t>
            </a:r>
            <a:r>
              <a:rPr lang="en-GB" baseline="0" dirty="0" smtClean="0"/>
              <a:t> (.txt) and save them with a new extension. We can then render them using GIMP.</a:t>
            </a:r>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7</a:t>
            </a:fld>
            <a:endParaRPr lang="en-GB"/>
          </a:p>
        </p:txBody>
      </p:sp>
    </p:spTree>
    <p:extLst>
      <p:ext uri="{BB962C8B-B14F-4D97-AF65-F5344CB8AC3E}">
        <p14:creationId xmlns:p14="http://schemas.microsoft.com/office/powerpoint/2010/main" val="3894715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a:t>
            </a:r>
            <a:r>
              <a:rPr lang="en-GB" baseline="0" dirty="0" smtClean="0"/>
              <a:t> Notepad, open the file 01sample_letter from</a:t>
            </a:r>
            <a:r>
              <a:rPr lang="en-GB" dirty="0" smtClean="0"/>
              <a:t> the Text Files folder.</a:t>
            </a:r>
          </a:p>
          <a:p>
            <a:r>
              <a:rPr lang="en-GB" dirty="0" smtClean="0"/>
              <a:t>Notice the layout of the characters highlighted. These</a:t>
            </a:r>
            <a:r>
              <a:rPr lang="en-GB" baseline="0" dirty="0" smtClean="0"/>
              <a:t> represent pixel values 0 for white, 1 for black.</a:t>
            </a:r>
          </a:p>
          <a:p>
            <a:r>
              <a:rPr lang="en-GB" baseline="0" dirty="0" smtClean="0"/>
              <a:t>In Notepad, save the file with a .</a:t>
            </a:r>
            <a:r>
              <a:rPr lang="en-GB" baseline="0" dirty="0" err="1" smtClean="0"/>
              <a:t>pbm</a:t>
            </a:r>
            <a:r>
              <a:rPr lang="en-GB" baseline="0" dirty="0" smtClean="0"/>
              <a:t> extension. GIMP, and some other image editors, will now be able to render the pixel information.</a:t>
            </a:r>
          </a:p>
          <a:p>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8</a:t>
            </a:fld>
            <a:endParaRPr lang="en-GB"/>
          </a:p>
        </p:txBody>
      </p:sp>
    </p:spTree>
    <p:extLst>
      <p:ext uri="{BB962C8B-B14F-4D97-AF65-F5344CB8AC3E}">
        <p14:creationId xmlns:p14="http://schemas.microsoft.com/office/powerpoint/2010/main" val="1729754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Open the file in GIMP and zoom in. It is only 60 pixels so very small.</a:t>
            </a:r>
            <a:endParaRPr lang="en-GB" dirty="0"/>
          </a:p>
        </p:txBody>
      </p:sp>
      <p:sp>
        <p:nvSpPr>
          <p:cNvPr id="4" name="Slide Number Placeholder 3"/>
          <p:cNvSpPr>
            <a:spLocks noGrp="1"/>
          </p:cNvSpPr>
          <p:nvPr>
            <p:ph type="sldNum" sz="quarter" idx="10"/>
          </p:nvPr>
        </p:nvSpPr>
        <p:spPr/>
        <p:txBody>
          <a:bodyPr/>
          <a:lstStyle/>
          <a:p>
            <a:fld id="{D426D3B5-75D9-4B81-9605-012F6554737F}" type="slidenum">
              <a:rPr lang="en-GB" smtClean="0"/>
              <a:t>9</a:t>
            </a:fld>
            <a:endParaRPr lang="en-GB"/>
          </a:p>
        </p:txBody>
      </p:sp>
    </p:spTree>
    <p:extLst>
      <p:ext uri="{BB962C8B-B14F-4D97-AF65-F5344CB8AC3E}">
        <p14:creationId xmlns:p14="http://schemas.microsoft.com/office/powerpoint/2010/main" val="288130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093462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C81616-AAA8-4CAD-B2BB-6BD0A46235EC}" type="datetimeFigureOut">
              <a:rPr lang="en-GB" smtClean="0"/>
              <a:t>16/01/2020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1EBD27-2F7B-4CD4-944B-F06C8056FC83}" type="slidenum">
              <a:rPr lang="en-GB" smtClean="0"/>
              <a:t>‹#›</a:t>
            </a:fld>
            <a:endParaRPr lang="en-GB"/>
          </a:p>
        </p:txBody>
      </p:sp>
    </p:spTree>
    <p:extLst>
      <p:ext uri="{BB962C8B-B14F-4D97-AF65-F5344CB8AC3E}">
        <p14:creationId xmlns:p14="http://schemas.microsoft.com/office/powerpoint/2010/main" val="3939273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C81616-AAA8-4CAD-B2BB-6BD0A46235EC}" type="datetimeFigureOut">
              <a:rPr lang="en-GB" smtClean="0"/>
              <a:t>16/01/2020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1EBD27-2F7B-4CD4-944B-F06C8056FC83}" type="slidenum">
              <a:rPr lang="en-GB" smtClean="0"/>
              <a:t>‹#›</a:t>
            </a:fld>
            <a:endParaRPr lang="en-GB"/>
          </a:p>
        </p:txBody>
      </p:sp>
    </p:spTree>
    <p:extLst>
      <p:ext uri="{BB962C8B-B14F-4D97-AF65-F5344CB8AC3E}">
        <p14:creationId xmlns:p14="http://schemas.microsoft.com/office/powerpoint/2010/main" val="1371284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1/16/20</a:t>
            </a:fld>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39493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C81616-AAA8-4CAD-B2BB-6BD0A46235EC}" type="datetimeFigureOut">
              <a:rPr lang="en-GB" smtClean="0"/>
              <a:t>16/01/2020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1EBD27-2F7B-4CD4-944B-F06C8056FC83}" type="slidenum">
              <a:rPr lang="en-GB" smtClean="0"/>
              <a:t>‹#›</a:t>
            </a:fld>
            <a:endParaRPr lang="en-GB"/>
          </a:p>
        </p:txBody>
      </p:sp>
    </p:spTree>
    <p:extLst>
      <p:ext uri="{BB962C8B-B14F-4D97-AF65-F5344CB8AC3E}">
        <p14:creationId xmlns:p14="http://schemas.microsoft.com/office/powerpoint/2010/main" val="198596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C81616-AAA8-4CAD-B2BB-6BD0A46235EC}" type="datetimeFigureOut">
              <a:rPr lang="en-GB" smtClean="0"/>
              <a:t>16/01/2020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1EBD27-2F7B-4CD4-944B-F06C8056FC83}" type="slidenum">
              <a:rPr lang="en-GB" smtClean="0"/>
              <a:t>‹#›</a:t>
            </a:fld>
            <a:endParaRPr lang="en-GB"/>
          </a:p>
        </p:txBody>
      </p:sp>
    </p:spTree>
    <p:extLst>
      <p:ext uri="{BB962C8B-B14F-4D97-AF65-F5344CB8AC3E}">
        <p14:creationId xmlns:p14="http://schemas.microsoft.com/office/powerpoint/2010/main" val="713725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C81616-AAA8-4CAD-B2BB-6BD0A46235EC}" type="datetimeFigureOut">
              <a:rPr lang="en-GB" smtClean="0"/>
              <a:t>16/01/2020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1EBD27-2F7B-4CD4-944B-F06C8056FC83}" type="slidenum">
              <a:rPr lang="en-GB" smtClean="0"/>
              <a:t>‹#›</a:t>
            </a:fld>
            <a:endParaRPr lang="en-GB"/>
          </a:p>
        </p:txBody>
      </p:sp>
    </p:spTree>
    <p:extLst>
      <p:ext uri="{BB962C8B-B14F-4D97-AF65-F5344CB8AC3E}">
        <p14:creationId xmlns:p14="http://schemas.microsoft.com/office/powerpoint/2010/main" val="11631369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9C81616-AAA8-4CAD-B2BB-6BD0A46235EC}" type="datetimeFigureOut">
              <a:rPr lang="en-GB" smtClean="0"/>
              <a:t>16/01/2020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1EBD27-2F7B-4CD4-944B-F06C8056FC83}" type="slidenum">
              <a:rPr lang="en-GB" smtClean="0"/>
              <a:t>‹#›</a:t>
            </a:fld>
            <a:endParaRPr lang="en-GB"/>
          </a:p>
        </p:txBody>
      </p:sp>
    </p:spTree>
    <p:extLst>
      <p:ext uri="{BB962C8B-B14F-4D97-AF65-F5344CB8AC3E}">
        <p14:creationId xmlns:p14="http://schemas.microsoft.com/office/powerpoint/2010/main" val="23404403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81616-AAA8-4CAD-B2BB-6BD0A46235EC}" type="datetimeFigureOut">
              <a:rPr lang="en-GB" smtClean="0"/>
              <a:t>16/01/2020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1EBD27-2F7B-4CD4-944B-F06C8056FC83}" type="slidenum">
              <a:rPr lang="en-GB" smtClean="0"/>
              <a:t>‹#›</a:t>
            </a:fld>
            <a:endParaRPr lang="en-GB"/>
          </a:p>
        </p:txBody>
      </p:sp>
    </p:spTree>
    <p:extLst>
      <p:ext uri="{BB962C8B-B14F-4D97-AF65-F5344CB8AC3E}">
        <p14:creationId xmlns:p14="http://schemas.microsoft.com/office/powerpoint/2010/main" val="1021814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81616-AAA8-4CAD-B2BB-6BD0A46235EC}" type="datetimeFigureOut">
              <a:rPr lang="en-GB" smtClean="0"/>
              <a:t>16/01/2020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1EBD27-2F7B-4CD4-944B-F06C8056FC83}" type="slidenum">
              <a:rPr lang="en-GB" smtClean="0"/>
              <a:t>‹#›</a:t>
            </a:fld>
            <a:endParaRPr lang="en-GB"/>
          </a:p>
        </p:txBody>
      </p:sp>
    </p:spTree>
    <p:extLst>
      <p:ext uri="{BB962C8B-B14F-4D97-AF65-F5344CB8AC3E}">
        <p14:creationId xmlns:p14="http://schemas.microsoft.com/office/powerpoint/2010/main" val="3842405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81616-AAA8-4CAD-B2BB-6BD0A46235EC}" type="datetimeFigureOut">
              <a:rPr lang="en-GB" smtClean="0"/>
              <a:t>16/01/2020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1EBD27-2F7B-4CD4-944B-F06C8056FC83}" type="slidenum">
              <a:rPr lang="en-GB" smtClean="0"/>
              <a:t>‹#›</a:t>
            </a:fld>
            <a:endParaRPr lang="en-GB"/>
          </a:p>
        </p:txBody>
      </p:sp>
    </p:spTree>
    <p:extLst>
      <p:ext uri="{BB962C8B-B14F-4D97-AF65-F5344CB8AC3E}">
        <p14:creationId xmlns:p14="http://schemas.microsoft.com/office/powerpoint/2010/main" val="1725651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81616-AAA8-4CAD-B2BB-6BD0A46235EC}" type="datetimeFigureOut">
              <a:rPr lang="en-GB" smtClean="0"/>
              <a:t>16/01/2020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6DAB9E-1081-47E9-8C73-18B0B875C062}" type="slidenum">
              <a:rPr lang="en-GB" smtClean="0"/>
              <a:pPr/>
              <a:t>‹#›</a:t>
            </a:fld>
            <a:endParaRPr lang="en-GB" dirty="0"/>
          </a:p>
        </p:txBody>
      </p:sp>
    </p:spTree>
    <p:extLst>
      <p:ext uri="{BB962C8B-B14F-4D97-AF65-F5344CB8AC3E}">
        <p14:creationId xmlns:p14="http://schemas.microsoft.com/office/powerpoint/2010/main" val="37468862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C0000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C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7.jp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hyperlink" Target="http://www.think-maths.co.uk/spreadsheet" TargetMode="External"/><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8.png"/><Relationship Id="rId5" Type="http://schemas.openxmlformats.org/officeDocument/2006/relationships/image" Target="../media/image32.jpe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4.gif"/><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2458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1485900" y="2057400"/>
            <a:ext cx="6172200" cy="3943350"/>
          </a:xfrm>
        </p:spPr>
        <p:txBody>
          <a:bodyPr>
            <a:normAutofit fontScale="85000" lnSpcReduction="20000"/>
          </a:bodyPr>
          <a:lstStyle/>
          <a:p>
            <a:pPr>
              <a:lnSpc>
                <a:spcPct val="90000"/>
              </a:lnSpc>
              <a:buFontTx/>
              <a:buNone/>
            </a:pPr>
            <a:r>
              <a:rPr lang="en-US" sz="1800" dirty="0">
                <a:solidFill>
                  <a:schemeClr val="tx1">
                    <a:lumMod val="50000"/>
                    <a:lumOff val="50000"/>
                  </a:schemeClr>
                </a:solidFill>
              </a:rPr>
              <a:t>P1 </a:t>
            </a:r>
          </a:p>
          <a:p>
            <a:pPr>
              <a:lnSpc>
                <a:spcPct val="90000"/>
              </a:lnSpc>
              <a:buFontTx/>
              <a:buNone/>
            </a:pPr>
            <a:r>
              <a:rPr lang="en-US" sz="1800" dirty="0">
                <a:solidFill>
                  <a:schemeClr val="tx1">
                    <a:lumMod val="50000"/>
                    <a:lumOff val="50000"/>
                  </a:schemeClr>
                </a:solidFill>
              </a:rPr>
              <a:t># This is an example of a comment</a:t>
            </a:r>
          </a:p>
          <a:p>
            <a:pPr>
              <a:lnSpc>
                <a:spcPct val="90000"/>
              </a:lnSpc>
              <a:buFontTx/>
              <a:buNone/>
            </a:pPr>
            <a:r>
              <a:rPr lang="en-US" sz="1800" dirty="0">
                <a:solidFill>
                  <a:schemeClr val="tx1">
                    <a:lumMod val="50000"/>
                    <a:lumOff val="50000"/>
                  </a:schemeClr>
                </a:solidFill>
              </a:rPr>
              <a:t>6 10 </a:t>
            </a:r>
          </a:p>
          <a:p>
            <a:pPr>
              <a:lnSpc>
                <a:spcPct val="90000"/>
              </a:lnSpc>
              <a:buFontTx/>
              <a:buNone/>
            </a:pPr>
            <a:r>
              <a:rPr lang="en-US" sz="1800" dirty="0">
                <a:solidFill>
                  <a:schemeClr val="tx1">
                    <a:lumMod val="50000"/>
                    <a:lumOff val="50000"/>
                  </a:schemeClr>
                </a:solidFill>
              </a:rPr>
              <a:t>0 0 0 0 1 0 </a:t>
            </a:r>
          </a:p>
          <a:p>
            <a:pPr>
              <a:lnSpc>
                <a:spcPct val="90000"/>
              </a:lnSpc>
              <a:buFontTx/>
              <a:buNone/>
            </a:pPr>
            <a:r>
              <a:rPr lang="en-US" sz="1800" dirty="0">
                <a:solidFill>
                  <a:schemeClr val="tx1">
                    <a:lumMod val="50000"/>
                    <a:lumOff val="50000"/>
                  </a:schemeClr>
                </a:solidFill>
              </a:rPr>
              <a:t>0 0 0 0 1 0 </a:t>
            </a:r>
          </a:p>
          <a:p>
            <a:pPr>
              <a:lnSpc>
                <a:spcPct val="90000"/>
              </a:lnSpc>
              <a:buFontTx/>
              <a:buNone/>
            </a:pPr>
            <a:r>
              <a:rPr lang="en-US" sz="1800" dirty="0">
                <a:solidFill>
                  <a:schemeClr val="tx1">
                    <a:lumMod val="50000"/>
                    <a:lumOff val="50000"/>
                  </a:schemeClr>
                </a:solidFill>
              </a:rPr>
              <a:t>0 0 0 0 1 0 </a:t>
            </a:r>
          </a:p>
          <a:p>
            <a:pPr>
              <a:lnSpc>
                <a:spcPct val="90000"/>
              </a:lnSpc>
              <a:buFontTx/>
              <a:buNone/>
            </a:pPr>
            <a:r>
              <a:rPr lang="en-US" sz="1800" dirty="0">
                <a:solidFill>
                  <a:schemeClr val="tx1">
                    <a:lumMod val="50000"/>
                    <a:lumOff val="50000"/>
                  </a:schemeClr>
                </a:solidFill>
              </a:rPr>
              <a:t>0 0 0 0 1 0 </a:t>
            </a:r>
          </a:p>
          <a:p>
            <a:pPr>
              <a:lnSpc>
                <a:spcPct val="90000"/>
              </a:lnSpc>
              <a:buFontTx/>
              <a:buNone/>
            </a:pPr>
            <a:r>
              <a:rPr lang="en-US" sz="1800" dirty="0">
                <a:solidFill>
                  <a:schemeClr val="tx1">
                    <a:lumMod val="50000"/>
                    <a:lumOff val="50000"/>
                  </a:schemeClr>
                </a:solidFill>
              </a:rPr>
              <a:t>0 0 0 0 1 0 </a:t>
            </a:r>
          </a:p>
          <a:p>
            <a:pPr>
              <a:lnSpc>
                <a:spcPct val="90000"/>
              </a:lnSpc>
              <a:buFontTx/>
              <a:buNone/>
            </a:pPr>
            <a:r>
              <a:rPr lang="en-US" sz="1800" dirty="0">
                <a:solidFill>
                  <a:schemeClr val="tx1">
                    <a:lumMod val="50000"/>
                    <a:lumOff val="50000"/>
                  </a:schemeClr>
                </a:solidFill>
              </a:rPr>
              <a:t>0 0 0 0 1 0 </a:t>
            </a:r>
          </a:p>
          <a:p>
            <a:pPr>
              <a:lnSpc>
                <a:spcPct val="90000"/>
              </a:lnSpc>
              <a:buFontTx/>
              <a:buNone/>
            </a:pPr>
            <a:r>
              <a:rPr lang="en-US" sz="1800" dirty="0">
                <a:solidFill>
                  <a:schemeClr val="tx1">
                    <a:lumMod val="50000"/>
                    <a:lumOff val="50000"/>
                  </a:schemeClr>
                </a:solidFill>
              </a:rPr>
              <a:t>1 0 0 0 1 0 </a:t>
            </a:r>
          </a:p>
          <a:p>
            <a:pPr>
              <a:lnSpc>
                <a:spcPct val="90000"/>
              </a:lnSpc>
              <a:buFontTx/>
              <a:buNone/>
            </a:pPr>
            <a:r>
              <a:rPr lang="en-US" sz="1800" dirty="0">
                <a:solidFill>
                  <a:schemeClr val="tx1">
                    <a:lumMod val="50000"/>
                    <a:lumOff val="50000"/>
                  </a:schemeClr>
                </a:solidFill>
              </a:rPr>
              <a:t>0 1 1 1 0 0 </a:t>
            </a:r>
          </a:p>
          <a:p>
            <a:pPr>
              <a:lnSpc>
                <a:spcPct val="90000"/>
              </a:lnSpc>
              <a:buFontTx/>
              <a:buNone/>
            </a:pPr>
            <a:r>
              <a:rPr lang="en-US" sz="1800" dirty="0">
                <a:solidFill>
                  <a:schemeClr val="tx1">
                    <a:lumMod val="50000"/>
                    <a:lumOff val="50000"/>
                  </a:schemeClr>
                </a:solidFill>
              </a:rPr>
              <a:t>0 0 0 0 0 0 </a:t>
            </a:r>
          </a:p>
          <a:p>
            <a:pPr>
              <a:lnSpc>
                <a:spcPct val="90000"/>
              </a:lnSpc>
              <a:buFontTx/>
              <a:buNone/>
            </a:pPr>
            <a:r>
              <a:rPr lang="en-US" sz="1800" dirty="0">
                <a:solidFill>
                  <a:schemeClr val="tx1">
                    <a:lumMod val="50000"/>
                    <a:lumOff val="50000"/>
                  </a:schemeClr>
                </a:solidFill>
              </a:rPr>
              <a:t>0 0 0 0 0 0 </a:t>
            </a:r>
          </a:p>
        </p:txBody>
      </p:sp>
      <p:sp>
        <p:nvSpPr>
          <p:cNvPr id="22668" name="Oval 140"/>
          <p:cNvSpPr>
            <a:spLocks noChangeArrowheads="1"/>
          </p:cNvSpPr>
          <p:nvPr/>
        </p:nvSpPr>
        <p:spPr bwMode="auto">
          <a:xfrm>
            <a:off x="1332311" y="1809750"/>
            <a:ext cx="701278" cy="809625"/>
          </a:xfrm>
          <a:prstGeom prst="ellipse">
            <a:avLst/>
          </a:prstGeom>
          <a:noFill/>
          <a:ln w="76200">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350">
              <a:solidFill>
                <a:srgbClr val="FF0000"/>
              </a:solidFill>
            </a:endParaRPr>
          </a:p>
        </p:txBody>
      </p:sp>
      <p:sp>
        <p:nvSpPr>
          <p:cNvPr id="22670" name="Rectangle 142"/>
          <p:cNvSpPr>
            <a:spLocks noChangeArrowheads="1"/>
          </p:cNvSpPr>
          <p:nvPr/>
        </p:nvSpPr>
        <p:spPr bwMode="auto">
          <a:xfrm>
            <a:off x="1331119" y="1970486"/>
            <a:ext cx="3943350" cy="1026319"/>
          </a:xfrm>
          <a:prstGeom prst="rect">
            <a:avLst/>
          </a:prstGeom>
          <a:noFill/>
          <a:ln w="762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7" name="Text Box 4"/>
          <p:cNvSpPr txBox="1">
            <a:spLocks noChangeArrowheads="1"/>
          </p:cNvSpPr>
          <p:nvPr/>
        </p:nvSpPr>
        <p:spPr bwMode="auto">
          <a:xfrm>
            <a:off x="3066514" y="5036821"/>
            <a:ext cx="431470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4400" dirty="0">
                <a:solidFill>
                  <a:schemeClr val="tx1">
                    <a:lumMod val="50000"/>
                    <a:lumOff val="50000"/>
                  </a:schemeClr>
                </a:solidFill>
              </a:rPr>
              <a:t>File Format: .</a:t>
            </a:r>
            <a:r>
              <a:rPr lang="en-GB" sz="4400" dirty="0" err="1">
                <a:solidFill>
                  <a:schemeClr val="tx1">
                    <a:lumMod val="50000"/>
                    <a:lumOff val="50000"/>
                  </a:schemeClr>
                </a:solidFill>
              </a:rPr>
              <a:t>pbm</a:t>
            </a:r>
            <a:endParaRPr lang="en-GB" sz="4400" dirty="0">
              <a:solidFill>
                <a:schemeClr val="tx1">
                  <a:lumMod val="50000"/>
                  <a:lumOff val="50000"/>
                </a:schemeClr>
              </a:solidFill>
            </a:endParaRPr>
          </a:p>
          <a:p>
            <a:r>
              <a:rPr lang="en-GB" sz="4400" dirty="0" smtClean="0">
                <a:solidFill>
                  <a:schemeClr val="tx1">
                    <a:lumMod val="50000"/>
                    <a:lumOff val="50000"/>
                  </a:schemeClr>
                </a:solidFill>
              </a:rPr>
              <a:t>Black/white </a:t>
            </a:r>
            <a:r>
              <a:rPr lang="en-GB" sz="4400" dirty="0">
                <a:solidFill>
                  <a:schemeClr val="tx1">
                    <a:lumMod val="50000"/>
                    <a:lumOff val="50000"/>
                  </a:schemeClr>
                </a:solidFill>
              </a:rPr>
              <a:t>only</a:t>
            </a:r>
            <a:endParaRPr lang="en-US" sz="4400" dirty="0">
              <a:solidFill>
                <a:schemeClr val="tx1">
                  <a:lumMod val="50000"/>
                  <a:lumOff val="50000"/>
                </a:schemeClr>
              </a:solidFill>
            </a:endParaRPr>
          </a:p>
        </p:txBody>
      </p:sp>
      <p:sp>
        <p:nvSpPr>
          <p:cNvPr id="9" name="Rectangle 2"/>
          <p:cNvSpPr>
            <a:spLocks noGrp="1" noChangeArrowheads="1"/>
          </p:cNvSpPr>
          <p:nvPr>
            <p:ph type="title"/>
          </p:nvPr>
        </p:nvSpPr>
        <p:spPr>
          <a:xfrm>
            <a:off x="12879" y="10278"/>
            <a:ext cx="9131121" cy="1325563"/>
          </a:xfrm>
        </p:spPr>
        <p:txBody>
          <a:bodyPr>
            <a:noAutofit/>
          </a:bodyPr>
          <a:lstStyle/>
          <a:p>
            <a:r>
              <a:rPr lang="en-GB" sz="6000" dirty="0" smtClean="0"/>
              <a:t>Portable Bitmap .</a:t>
            </a:r>
            <a:r>
              <a:rPr lang="en-GB" sz="6000" dirty="0" err="1" smtClean="0"/>
              <a:t>pbm</a:t>
            </a:r>
            <a:endParaRPr lang="en-US" sz="6000" b="1" dirty="0"/>
          </a:p>
        </p:txBody>
      </p:sp>
      <p:sp>
        <p:nvSpPr>
          <p:cNvPr id="8" name="Rectangle 7"/>
          <p:cNvSpPr/>
          <p:nvPr/>
        </p:nvSpPr>
        <p:spPr>
          <a:xfrm>
            <a:off x="7898524" y="5801710"/>
            <a:ext cx="1245476" cy="1056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7875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670"/>
                                        </p:tgtEl>
                                        <p:attrNameLst>
                                          <p:attrName>style.visibility</p:attrName>
                                        </p:attrNameLst>
                                      </p:cBhvr>
                                      <p:to>
                                        <p:strVal val="visible"/>
                                      </p:to>
                                    </p:set>
                                    <p:animEffect transition="in" filter="fade">
                                      <p:cBhvr>
                                        <p:cTn id="7" dur="500"/>
                                        <p:tgtEl>
                                          <p:spTgt spid="226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22670"/>
                                        </p:tgtEl>
                                      </p:cBhvr>
                                    </p:animEffect>
                                    <p:set>
                                      <p:cBhvr>
                                        <p:cTn id="12" dur="1" fill="hold">
                                          <p:stCondLst>
                                            <p:cond delay="499"/>
                                          </p:stCondLst>
                                        </p:cTn>
                                        <p:tgtEl>
                                          <p:spTgt spid="22670"/>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22668"/>
                                        </p:tgtEl>
                                        <p:attrNameLst>
                                          <p:attrName>style.visibility</p:attrName>
                                        </p:attrNameLst>
                                      </p:cBhvr>
                                      <p:to>
                                        <p:strVal val="visible"/>
                                      </p:to>
                                    </p:set>
                                    <p:animEffect transition="in" filter="fade">
                                      <p:cBhvr>
                                        <p:cTn id="15" dur="500"/>
                                        <p:tgtEl>
                                          <p:spTgt spid="22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68" grpId="0" animBg="1"/>
      <p:bldP spid="22670" grpId="0" animBg="1"/>
      <p:bldP spid="2267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348845"/>
            <a:ext cx="9144000" cy="2533252"/>
          </a:xfrm>
          <a:prstGeom prst="rect">
            <a:avLst/>
          </a:prstGeom>
        </p:spPr>
      </p:pic>
      <p:sp>
        <p:nvSpPr>
          <p:cNvPr id="7" name="Text Box 4"/>
          <p:cNvSpPr txBox="1">
            <a:spLocks noChangeArrowheads="1"/>
          </p:cNvSpPr>
          <p:nvPr/>
        </p:nvSpPr>
        <p:spPr bwMode="auto">
          <a:xfrm>
            <a:off x="-20460" y="374005"/>
            <a:ext cx="330673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4400" dirty="0" smtClean="0">
                <a:solidFill>
                  <a:schemeClr val="tx1">
                    <a:lumMod val="50000"/>
                    <a:lumOff val="50000"/>
                  </a:schemeClr>
                </a:solidFill>
              </a:rPr>
              <a:t>Can you predict what this image is?</a:t>
            </a:r>
            <a:endParaRPr lang="en-GB" sz="4400" dirty="0">
              <a:solidFill>
                <a:schemeClr val="tx1">
                  <a:lumMod val="50000"/>
                  <a:lumOff val="50000"/>
                </a:schemeClr>
              </a:solidFill>
            </a:endParaRPr>
          </a:p>
        </p:txBody>
      </p:sp>
      <p:sp>
        <p:nvSpPr>
          <p:cNvPr id="14" name="Text Box 4"/>
          <p:cNvSpPr txBox="1">
            <a:spLocks noChangeArrowheads="1"/>
          </p:cNvSpPr>
          <p:nvPr/>
        </p:nvSpPr>
        <p:spPr bwMode="auto">
          <a:xfrm>
            <a:off x="26536" y="2871668"/>
            <a:ext cx="407150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4400" dirty="0" smtClean="0">
                <a:solidFill>
                  <a:schemeClr val="tx1">
                    <a:lumMod val="50000"/>
                    <a:lumOff val="50000"/>
                  </a:schemeClr>
                </a:solidFill>
              </a:rPr>
              <a:t>And this?</a:t>
            </a:r>
            <a:endParaRPr lang="en-GB" sz="4400" dirty="0">
              <a:solidFill>
                <a:schemeClr val="tx1">
                  <a:lumMod val="50000"/>
                  <a:lumOff val="50000"/>
                </a:schemeClr>
              </a:solidFill>
            </a:endParaRPr>
          </a:p>
        </p:txBody>
      </p:sp>
      <p:sp>
        <p:nvSpPr>
          <p:cNvPr id="16" name="Right Arrow 15"/>
          <p:cNvSpPr/>
          <p:nvPr/>
        </p:nvSpPr>
        <p:spPr>
          <a:xfrm rot="5400000">
            <a:off x="678858" y="3067561"/>
            <a:ext cx="811767" cy="200596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stretch>
            <a:fillRect/>
          </a:stretch>
        </p:blipFill>
        <p:spPr>
          <a:xfrm>
            <a:off x="4098039" y="158320"/>
            <a:ext cx="4848923" cy="4986970"/>
          </a:xfrm>
          <a:prstGeom prst="rect">
            <a:avLst/>
          </a:prstGeom>
        </p:spPr>
      </p:pic>
      <p:sp>
        <p:nvSpPr>
          <p:cNvPr id="11" name="Right Arrow 10"/>
          <p:cNvSpPr/>
          <p:nvPr/>
        </p:nvSpPr>
        <p:spPr>
          <a:xfrm>
            <a:off x="3369397" y="504477"/>
            <a:ext cx="811767" cy="200596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3875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5684"/>
            <a:ext cx="9144000" cy="2545773"/>
          </a:xfrm>
          <a:prstGeom prst="rect">
            <a:avLst/>
          </a:prstGeom>
        </p:spPr>
      </p:pic>
      <p:pic>
        <p:nvPicPr>
          <p:cNvPr id="2" name="Picture 1"/>
          <p:cNvPicPr>
            <a:picLocks noChangeAspect="1"/>
          </p:cNvPicPr>
          <p:nvPr/>
        </p:nvPicPr>
        <p:blipFill>
          <a:blip r:embed="rId4"/>
          <a:stretch>
            <a:fillRect/>
          </a:stretch>
        </p:blipFill>
        <p:spPr>
          <a:xfrm>
            <a:off x="0" y="4348845"/>
            <a:ext cx="9144000" cy="2533252"/>
          </a:xfrm>
          <a:prstGeom prst="rect">
            <a:avLst/>
          </a:prstGeom>
        </p:spPr>
      </p:pic>
      <p:sp>
        <p:nvSpPr>
          <p:cNvPr id="14" name="Text Box 4"/>
          <p:cNvSpPr txBox="1">
            <a:spLocks noChangeArrowheads="1"/>
          </p:cNvSpPr>
          <p:nvPr/>
        </p:nvSpPr>
        <p:spPr bwMode="auto">
          <a:xfrm>
            <a:off x="0" y="3168297"/>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4400" dirty="0" smtClean="0">
                <a:solidFill>
                  <a:schemeClr val="tx1">
                    <a:lumMod val="50000"/>
                    <a:lumOff val="50000"/>
                  </a:schemeClr>
                </a:solidFill>
              </a:rPr>
              <a:t>Is this the same as the image  below?</a:t>
            </a:r>
            <a:endParaRPr lang="en-GB" sz="4400" dirty="0">
              <a:solidFill>
                <a:schemeClr val="tx1">
                  <a:lumMod val="50000"/>
                  <a:lumOff val="50000"/>
                </a:schemeClr>
              </a:solidFill>
            </a:endParaRPr>
          </a:p>
        </p:txBody>
      </p:sp>
      <p:sp>
        <p:nvSpPr>
          <p:cNvPr id="11" name="Right Arrow 10"/>
          <p:cNvSpPr/>
          <p:nvPr/>
        </p:nvSpPr>
        <p:spPr>
          <a:xfrm rot="16200000">
            <a:off x="4166117" y="1830692"/>
            <a:ext cx="811767" cy="200596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9306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77807" y="5722883"/>
            <a:ext cx="1466193" cy="109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p:cNvSpPr txBox="1">
            <a:spLocks/>
          </p:cNvSpPr>
          <p:nvPr/>
        </p:nvSpPr>
        <p:spPr>
          <a:xfrm>
            <a:off x="0" y="557701"/>
            <a:ext cx="9128904" cy="9053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6600" b="1" spc="-150" dirty="0" smtClean="0">
                <a:solidFill>
                  <a:srgbClr val="C00000"/>
                </a:solidFill>
                <a:latin typeface="+mn-lt"/>
              </a:rPr>
              <a:t>Key Ideas </a:t>
            </a:r>
            <a:endParaRPr lang="en-GB" sz="6600" b="1" spc="-150" dirty="0">
              <a:solidFill>
                <a:srgbClr val="C00000"/>
              </a:solidFill>
              <a:latin typeface="+mn-lt"/>
            </a:endParaRPr>
          </a:p>
        </p:txBody>
      </p:sp>
      <p:sp>
        <p:nvSpPr>
          <p:cNvPr id="6" name="Subtitle 2"/>
          <p:cNvSpPr txBox="1">
            <a:spLocks/>
          </p:cNvSpPr>
          <p:nvPr/>
        </p:nvSpPr>
        <p:spPr>
          <a:xfrm>
            <a:off x="-15096" y="0"/>
            <a:ext cx="9144000" cy="7177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C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4400" b="1" spc="-150" dirty="0" smtClean="0">
                <a:solidFill>
                  <a:schemeClr val="bg1">
                    <a:lumMod val="50000"/>
                  </a:schemeClr>
                </a:solidFill>
              </a:rPr>
              <a:t>Understanding Digital Images</a:t>
            </a:r>
            <a:endParaRPr lang="en-GB" sz="4400" b="1" spc="-150" dirty="0">
              <a:solidFill>
                <a:schemeClr val="bg1">
                  <a:lumMod val="50000"/>
                </a:schemeClr>
              </a:solidFill>
            </a:endParaRPr>
          </a:p>
        </p:txBody>
      </p:sp>
      <p:sp>
        <p:nvSpPr>
          <p:cNvPr id="7" name="TextBox 6"/>
          <p:cNvSpPr txBox="1"/>
          <p:nvPr/>
        </p:nvSpPr>
        <p:spPr>
          <a:xfrm>
            <a:off x="-15096" y="1842478"/>
            <a:ext cx="1484702" cy="3170099"/>
          </a:xfrm>
          <a:prstGeom prst="rect">
            <a:avLst/>
          </a:prstGeom>
          <a:noFill/>
        </p:spPr>
        <p:txBody>
          <a:bodyPr wrap="none" rtlCol="0">
            <a:spAutoFit/>
          </a:bodyPr>
          <a:lstStyle/>
          <a:p>
            <a:r>
              <a:rPr lang="en-GB" sz="20000" b="1" dirty="0">
                <a:solidFill>
                  <a:srgbClr val="DEDEDE"/>
                </a:solidFill>
              </a:rPr>
              <a:t>2</a:t>
            </a:r>
          </a:p>
        </p:txBody>
      </p:sp>
      <p:sp>
        <p:nvSpPr>
          <p:cNvPr id="3" name="TextBox 2"/>
          <p:cNvSpPr txBox="1"/>
          <p:nvPr/>
        </p:nvSpPr>
        <p:spPr>
          <a:xfrm>
            <a:off x="1230283" y="3693534"/>
            <a:ext cx="6641242" cy="769441"/>
          </a:xfrm>
          <a:prstGeom prst="rect">
            <a:avLst/>
          </a:prstGeom>
          <a:noFill/>
        </p:spPr>
        <p:txBody>
          <a:bodyPr wrap="none" rtlCol="0">
            <a:spAutoFit/>
          </a:bodyPr>
          <a:lstStyle/>
          <a:p>
            <a:r>
              <a:rPr lang="en-GB" sz="4400" dirty="0" smtClean="0">
                <a:solidFill>
                  <a:schemeClr val="tx1">
                    <a:lumMod val="50000"/>
                    <a:lumOff val="50000"/>
                  </a:schemeClr>
                </a:solidFill>
              </a:rPr>
              <a:t>Images as ‘millions of pixels’</a:t>
            </a:r>
            <a:endParaRPr lang="en-GB" sz="4400" dirty="0">
              <a:solidFill>
                <a:schemeClr val="tx1">
                  <a:lumMod val="50000"/>
                  <a:lumOff val="50000"/>
                </a:schemeClr>
              </a:solidFill>
            </a:endParaRPr>
          </a:p>
        </p:txBody>
      </p:sp>
      <p:sp>
        <p:nvSpPr>
          <p:cNvPr id="4" name="TextBox 3"/>
          <p:cNvSpPr txBox="1"/>
          <p:nvPr/>
        </p:nvSpPr>
        <p:spPr>
          <a:xfrm>
            <a:off x="1163780" y="2358969"/>
            <a:ext cx="5494581" cy="1569660"/>
          </a:xfrm>
          <a:prstGeom prst="rect">
            <a:avLst/>
          </a:prstGeom>
          <a:noFill/>
        </p:spPr>
        <p:txBody>
          <a:bodyPr wrap="none" rtlCol="0">
            <a:spAutoFit/>
          </a:bodyPr>
          <a:lstStyle/>
          <a:p>
            <a:r>
              <a:rPr lang="en-GB" sz="9600" dirty="0" smtClean="0">
                <a:solidFill>
                  <a:schemeClr val="tx1">
                    <a:lumMod val="50000"/>
                    <a:lumOff val="50000"/>
                  </a:schemeClr>
                </a:solidFill>
              </a:rPr>
              <a:t>Resolution</a:t>
            </a:r>
            <a:endParaRPr lang="en-GB" sz="9600" dirty="0">
              <a:solidFill>
                <a:schemeClr val="tx1">
                  <a:lumMod val="50000"/>
                  <a:lumOff val="50000"/>
                </a:schemeClr>
              </a:solidFill>
            </a:endParaRPr>
          </a:p>
        </p:txBody>
      </p:sp>
    </p:spTree>
    <p:extLst>
      <p:ext uri="{BB962C8B-B14F-4D97-AF65-F5344CB8AC3E}">
        <p14:creationId xmlns:p14="http://schemas.microsoft.com/office/powerpoint/2010/main" val="1187459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00"/>
            <a:ext cx="9174264" cy="6855700"/>
          </a:xfrm>
          <a:prstGeom prst="rect">
            <a:avLst/>
          </a:prstGeom>
        </p:spPr>
      </p:pic>
      <p:sp>
        <p:nvSpPr>
          <p:cNvPr id="3" name="Title 1"/>
          <p:cNvSpPr txBox="1">
            <a:spLocks/>
          </p:cNvSpPr>
          <p:nvPr/>
        </p:nvSpPr>
        <p:spPr>
          <a:xfrm>
            <a:off x="5863107" y="2300"/>
            <a:ext cx="3280893" cy="108700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6600" b="1" dirty="0" smtClean="0">
                <a:solidFill>
                  <a:schemeClr val="bg1"/>
                </a:solidFill>
                <a:latin typeface="+mn-lt"/>
              </a:rPr>
              <a:t>Lets talk</a:t>
            </a:r>
            <a:br>
              <a:rPr lang="en-GB" sz="6600" b="1" dirty="0" smtClean="0">
                <a:solidFill>
                  <a:schemeClr val="bg1"/>
                </a:solidFill>
                <a:latin typeface="+mn-lt"/>
              </a:rPr>
            </a:br>
            <a:r>
              <a:rPr lang="en-GB" sz="6600" b="1" dirty="0" smtClean="0">
                <a:solidFill>
                  <a:schemeClr val="bg1"/>
                </a:solidFill>
                <a:latin typeface="+mn-lt"/>
              </a:rPr>
              <a:t>phones!</a:t>
            </a:r>
            <a:endParaRPr lang="en-GB" sz="6600" b="1" dirty="0">
              <a:solidFill>
                <a:schemeClr val="bg1"/>
              </a:solidFill>
              <a:latin typeface="+mn-lt"/>
            </a:endParaRPr>
          </a:p>
        </p:txBody>
      </p:sp>
    </p:spTree>
    <p:extLst>
      <p:ext uri="{BB962C8B-B14F-4D97-AF65-F5344CB8AC3E}">
        <p14:creationId xmlns:p14="http://schemas.microsoft.com/office/powerpoint/2010/main" val="2512020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82759" y="5869944"/>
            <a:ext cx="1261241" cy="988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0" y="857250"/>
            <a:ext cx="9136481" cy="5143500"/>
          </a:xfrm>
          <a:prstGeom prst="rect">
            <a:avLst/>
          </a:prstGeom>
        </p:spPr>
      </p:pic>
      <p:sp>
        <p:nvSpPr>
          <p:cNvPr id="4" name="TextBox 3"/>
          <p:cNvSpPr txBox="1"/>
          <p:nvPr/>
        </p:nvSpPr>
        <p:spPr>
          <a:xfrm>
            <a:off x="0" y="5100503"/>
            <a:ext cx="6465873" cy="769441"/>
          </a:xfrm>
          <a:prstGeom prst="rect">
            <a:avLst/>
          </a:prstGeom>
          <a:noFill/>
        </p:spPr>
        <p:txBody>
          <a:bodyPr wrap="none" rtlCol="0">
            <a:spAutoFit/>
          </a:bodyPr>
          <a:lstStyle/>
          <a:p>
            <a:r>
              <a:rPr lang="en-GB" sz="4400" dirty="0">
                <a:solidFill>
                  <a:srgbClr val="C00000"/>
                </a:solidFill>
              </a:rPr>
              <a:t>Which has the best screen?</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55960" b="31994"/>
          <a:stretch/>
        </p:blipFill>
        <p:spPr>
          <a:xfrm>
            <a:off x="3760" y="857251"/>
            <a:ext cx="9140240" cy="492617"/>
          </a:xfrm>
          <a:prstGeom prst="rect">
            <a:avLst/>
          </a:prstGeom>
        </p:spPr>
      </p:pic>
      <p:sp>
        <p:nvSpPr>
          <p:cNvPr id="6" name="Rectangle 5"/>
          <p:cNvSpPr/>
          <p:nvPr/>
        </p:nvSpPr>
        <p:spPr>
          <a:xfrm>
            <a:off x="6932" y="6488668"/>
            <a:ext cx="9137068" cy="369332"/>
          </a:xfrm>
          <a:prstGeom prst="rect">
            <a:avLst/>
          </a:prstGeom>
        </p:spPr>
        <p:txBody>
          <a:bodyPr wrap="square">
            <a:spAutoFit/>
          </a:bodyPr>
          <a:lstStyle/>
          <a:p>
            <a:pPr algn="r"/>
            <a:r>
              <a:rPr lang="en-GB" dirty="0" smtClean="0">
                <a:solidFill>
                  <a:schemeClr val="bg1">
                    <a:lumMod val="75000"/>
                  </a:schemeClr>
                </a:solidFill>
              </a:rPr>
              <a:t>Resources  courtesy of CAS Tenderfoot </a:t>
            </a:r>
            <a:endParaRPr lang="en-GB" dirty="0">
              <a:solidFill>
                <a:schemeClr val="bg1">
                  <a:lumMod val="75000"/>
                </a:schemeClr>
              </a:solidFill>
            </a:endParaRPr>
          </a:p>
        </p:txBody>
      </p:sp>
    </p:spTree>
    <p:extLst>
      <p:ext uri="{BB962C8B-B14F-4D97-AF65-F5344CB8AC3E}">
        <p14:creationId xmlns:p14="http://schemas.microsoft.com/office/powerpoint/2010/main" val="184541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82759" y="5869944"/>
            <a:ext cx="1261241" cy="988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0" y="857250"/>
            <a:ext cx="9136481" cy="5143500"/>
          </a:xfrm>
          <a:prstGeom prst="rect">
            <a:avLst/>
          </a:prstGeom>
        </p:spPr>
      </p:pic>
      <p:sp>
        <p:nvSpPr>
          <p:cNvPr id="4" name="TextBox 3"/>
          <p:cNvSpPr txBox="1"/>
          <p:nvPr/>
        </p:nvSpPr>
        <p:spPr>
          <a:xfrm>
            <a:off x="0" y="5100503"/>
            <a:ext cx="6563143" cy="769441"/>
          </a:xfrm>
          <a:prstGeom prst="rect">
            <a:avLst/>
          </a:prstGeom>
          <a:noFill/>
        </p:spPr>
        <p:txBody>
          <a:bodyPr wrap="none" rtlCol="0">
            <a:spAutoFit/>
          </a:bodyPr>
          <a:lstStyle/>
          <a:p>
            <a:r>
              <a:rPr lang="en-GB" sz="4400" dirty="0">
                <a:solidFill>
                  <a:srgbClr val="C00000"/>
                </a:solidFill>
              </a:rPr>
              <a:t>Which has the best screen?</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06" t="84304" r="-106" b="3650"/>
          <a:stretch/>
        </p:blipFill>
        <p:spPr>
          <a:xfrm>
            <a:off x="3760" y="857251"/>
            <a:ext cx="9140240" cy="492617"/>
          </a:xfrm>
          <a:prstGeom prst="rect">
            <a:avLst/>
          </a:prstGeom>
        </p:spPr>
      </p:pic>
    </p:spTree>
    <p:extLst>
      <p:ext uri="{BB962C8B-B14F-4D97-AF65-F5344CB8AC3E}">
        <p14:creationId xmlns:p14="http://schemas.microsoft.com/office/powerpoint/2010/main" val="1051376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82759" y="5869944"/>
            <a:ext cx="1261241" cy="988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0" y="857250"/>
            <a:ext cx="9136481" cy="5143500"/>
          </a:xfrm>
          <a:prstGeom prst="rect">
            <a:avLst/>
          </a:prstGeom>
        </p:spPr>
      </p:pic>
      <p:sp>
        <p:nvSpPr>
          <p:cNvPr id="4" name="TextBox 3"/>
          <p:cNvSpPr txBox="1"/>
          <p:nvPr/>
        </p:nvSpPr>
        <p:spPr>
          <a:xfrm>
            <a:off x="0" y="5100503"/>
            <a:ext cx="6563143" cy="769441"/>
          </a:xfrm>
          <a:prstGeom prst="rect">
            <a:avLst/>
          </a:prstGeom>
          <a:noFill/>
        </p:spPr>
        <p:txBody>
          <a:bodyPr wrap="none" rtlCol="0">
            <a:spAutoFit/>
          </a:bodyPr>
          <a:lstStyle/>
          <a:p>
            <a:r>
              <a:rPr lang="en-GB" sz="4400" dirty="0">
                <a:solidFill>
                  <a:srgbClr val="C00000"/>
                </a:solidFill>
              </a:rPr>
              <a:t>Which has the best screen?</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06" t="70132" r="-106" b="17822"/>
          <a:stretch/>
        </p:blipFill>
        <p:spPr>
          <a:xfrm>
            <a:off x="3760" y="857251"/>
            <a:ext cx="9140240" cy="492617"/>
          </a:xfrm>
          <a:prstGeom prst="rect">
            <a:avLst/>
          </a:prstGeom>
        </p:spPr>
      </p:pic>
    </p:spTree>
    <p:extLst>
      <p:ext uri="{BB962C8B-B14F-4D97-AF65-F5344CB8AC3E}">
        <p14:creationId xmlns:p14="http://schemas.microsoft.com/office/powerpoint/2010/main" val="221751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82759" y="5869944"/>
            <a:ext cx="1261241" cy="988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0" y="857250"/>
            <a:ext cx="9136481" cy="51435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8661" t="58019" b="30847"/>
          <a:stretch/>
        </p:blipFill>
        <p:spPr>
          <a:xfrm>
            <a:off x="1" y="857251"/>
            <a:ext cx="9136481" cy="463640"/>
          </a:xfrm>
          <a:prstGeom prst="rect">
            <a:avLst/>
          </a:prstGeom>
        </p:spPr>
      </p:pic>
      <p:sp>
        <p:nvSpPr>
          <p:cNvPr id="4" name="TextBox 3"/>
          <p:cNvSpPr txBox="1"/>
          <p:nvPr/>
        </p:nvSpPr>
        <p:spPr>
          <a:xfrm>
            <a:off x="1" y="5120912"/>
            <a:ext cx="6758966" cy="769441"/>
          </a:xfrm>
          <a:prstGeom prst="rect">
            <a:avLst/>
          </a:prstGeom>
          <a:noFill/>
        </p:spPr>
        <p:txBody>
          <a:bodyPr wrap="none" rtlCol="0">
            <a:spAutoFit/>
          </a:bodyPr>
          <a:lstStyle/>
          <a:p>
            <a:r>
              <a:rPr lang="en-GB" sz="4400" dirty="0">
                <a:solidFill>
                  <a:srgbClr val="C00000"/>
                </a:solidFill>
              </a:rPr>
              <a:t>Which has the best camera?</a:t>
            </a:r>
          </a:p>
        </p:txBody>
      </p:sp>
    </p:spTree>
    <p:extLst>
      <p:ext uri="{BB962C8B-B14F-4D97-AF65-F5344CB8AC3E}">
        <p14:creationId xmlns:p14="http://schemas.microsoft.com/office/powerpoint/2010/main" val="1762238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82759" y="5869944"/>
            <a:ext cx="1261241" cy="988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316" name="Picture 2" descr="http://www.fasblog.com/wp-content/uploads/2009/02/polaroid_i1035_10mp_digital_camera_display.jpg"/>
          <p:cNvPicPr>
            <a:picLocks noChangeAspect="1" noChangeArrowheads="1"/>
          </p:cNvPicPr>
          <p:nvPr/>
        </p:nvPicPr>
        <p:blipFill>
          <a:blip r:embed="rId3">
            <a:extLst>
              <a:ext uri="{28A0092B-C50C-407E-A947-70E740481C1C}">
                <a14:useLocalDpi xmlns:a14="http://schemas.microsoft.com/office/drawing/2010/main" val="0"/>
              </a:ext>
            </a:extLst>
          </a:blip>
          <a:srcRect t="15190" b="15190"/>
          <a:stretch>
            <a:fillRect/>
          </a:stretch>
        </p:blipFill>
        <p:spPr bwMode="auto">
          <a:xfrm>
            <a:off x="103586" y="1017985"/>
            <a:ext cx="5130403"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5807976" y="2614421"/>
            <a:ext cx="32287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sz="4400" b="1" dirty="0">
                <a:solidFill>
                  <a:srgbClr val="C00000"/>
                </a:solidFill>
                <a:latin typeface="Courier New" panose="02070309020205020404" pitchFamily="49" charset="0"/>
                <a:cs typeface="Courier New" panose="02070309020205020404" pitchFamily="49" charset="0"/>
              </a:rPr>
              <a:t>9,980,928</a:t>
            </a:r>
          </a:p>
        </p:txBody>
      </p:sp>
      <p:sp>
        <p:nvSpPr>
          <p:cNvPr id="2" name="TextBox 1"/>
          <p:cNvSpPr txBox="1"/>
          <p:nvPr/>
        </p:nvSpPr>
        <p:spPr>
          <a:xfrm>
            <a:off x="5831927" y="1007823"/>
            <a:ext cx="3204818" cy="1446550"/>
          </a:xfrm>
          <a:prstGeom prst="rect">
            <a:avLst/>
          </a:prstGeom>
          <a:noFill/>
        </p:spPr>
        <p:txBody>
          <a:bodyPr wrap="square" rtlCol="0">
            <a:spAutoFit/>
          </a:bodyPr>
          <a:lstStyle/>
          <a:p>
            <a:pPr algn="r"/>
            <a:r>
              <a:rPr lang="en-GB" sz="4400" dirty="0">
                <a:solidFill>
                  <a:srgbClr val="585858"/>
                </a:solidFill>
              </a:rPr>
              <a:t>How many</a:t>
            </a:r>
          </a:p>
          <a:p>
            <a:pPr algn="r"/>
            <a:r>
              <a:rPr lang="en-GB" sz="4400" dirty="0">
                <a:solidFill>
                  <a:srgbClr val="585858"/>
                </a:solidFill>
              </a:rPr>
              <a:t>pixels?</a:t>
            </a:r>
          </a:p>
        </p:txBody>
      </p:sp>
    </p:spTree>
    <p:extLst>
      <p:ext uri="{BB962C8B-B14F-4D97-AF65-F5344CB8AC3E}">
        <p14:creationId xmlns:p14="http://schemas.microsoft.com/office/powerpoint/2010/main" val="2674672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77807" y="5722883"/>
            <a:ext cx="1466193" cy="109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p:cNvSpPr txBox="1">
            <a:spLocks/>
          </p:cNvSpPr>
          <p:nvPr/>
        </p:nvSpPr>
        <p:spPr>
          <a:xfrm>
            <a:off x="0" y="557701"/>
            <a:ext cx="9128904" cy="9053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6600" b="1" spc="-150" dirty="0" smtClean="0">
                <a:solidFill>
                  <a:srgbClr val="C00000"/>
                </a:solidFill>
                <a:latin typeface="+mn-lt"/>
              </a:rPr>
              <a:t>Learning Outcomes </a:t>
            </a:r>
            <a:endParaRPr lang="en-GB" sz="6600" b="1" spc="-150" dirty="0">
              <a:solidFill>
                <a:srgbClr val="C00000"/>
              </a:solidFill>
              <a:latin typeface="+mn-lt"/>
            </a:endParaRPr>
          </a:p>
        </p:txBody>
      </p:sp>
      <p:sp>
        <p:nvSpPr>
          <p:cNvPr id="6" name="Subtitle 2"/>
          <p:cNvSpPr txBox="1">
            <a:spLocks/>
          </p:cNvSpPr>
          <p:nvPr/>
        </p:nvSpPr>
        <p:spPr>
          <a:xfrm>
            <a:off x="-15096" y="0"/>
            <a:ext cx="9144000" cy="7177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C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4400" b="1" spc="-150" dirty="0" smtClean="0">
                <a:solidFill>
                  <a:schemeClr val="bg1">
                    <a:lumMod val="50000"/>
                  </a:schemeClr>
                </a:solidFill>
              </a:rPr>
              <a:t>Understanding Digital Images</a:t>
            </a:r>
            <a:endParaRPr lang="en-GB" sz="4400" b="1" spc="-150" dirty="0">
              <a:solidFill>
                <a:schemeClr val="bg1">
                  <a:lumMod val="50000"/>
                </a:schemeClr>
              </a:solidFill>
            </a:endParaRPr>
          </a:p>
        </p:txBody>
      </p:sp>
      <p:sp>
        <p:nvSpPr>
          <p:cNvPr id="8" name="Title 1"/>
          <p:cNvSpPr txBox="1">
            <a:spLocks/>
          </p:cNvSpPr>
          <p:nvPr/>
        </p:nvSpPr>
        <p:spPr>
          <a:xfrm>
            <a:off x="19182" y="1514033"/>
            <a:ext cx="9031208" cy="53504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dirty="0" smtClean="0">
                <a:solidFill>
                  <a:schemeClr val="tx1">
                    <a:lumMod val="50000"/>
                    <a:lumOff val="50000"/>
                  </a:schemeClr>
                </a:solidFill>
                <a:latin typeface="+mn-lt"/>
              </a:rPr>
              <a:t>After the session we hope you will know:</a:t>
            </a:r>
          </a:p>
          <a:p>
            <a:pPr>
              <a:lnSpc>
                <a:spcPct val="100000"/>
              </a:lnSpc>
            </a:pPr>
            <a:endParaRPr lang="en-US" sz="2800" b="1" dirty="0" smtClean="0">
              <a:solidFill>
                <a:schemeClr val="bg1">
                  <a:lumMod val="50000"/>
                </a:schemeClr>
              </a:solidFill>
              <a:latin typeface="+mn-lt"/>
            </a:endParaRPr>
          </a:p>
          <a:p>
            <a:pPr>
              <a:lnSpc>
                <a:spcPct val="100000"/>
              </a:lnSpc>
              <a:spcBef>
                <a:spcPts val="0"/>
              </a:spcBef>
              <a:defRPr/>
            </a:pPr>
            <a:r>
              <a:rPr lang="en-US" sz="2800" dirty="0">
                <a:solidFill>
                  <a:schemeClr val="bg1">
                    <a:lumMod val="50000"/>
                  </a:schemeClr>
                </a:solidFill>
                <a:latin typeface="+mn-lt"/>
              </a:rPr>
              <a:t>A</a:t>
            </a:r>
            <a:r>
              <a:rPr lang="en-US" sz="2800" dirty="0" smtClean="0">
                <a:solidFill>
                  <a:schemeClr val="bg1">
                    <a:lumMod val="50000"/>
                  </a:schemeClr>
                </a:solidFill>
                <a:latin typeface="+mn-lt"/>
              </a:rPr>
              <a:t> bitmap image is rendered from a set of numbers</a:t>
            </a:r>
          </a:p>
          <a:p>
            <a:pPr>
              <a:lnSpc>
                <a:spcPct val="100000"/>
              </a:lnSpc>
              <a:spcBef>
                <a:spcPts val="0"/>
              </a:spcBef>
              <a:defRPr/>
            </a:pPr>
            <a:r>
              <a:rPr lang="en-US" sz="2800" dirty="0" smtClean="0">
                <a:solidFill>
                  <a:schemeClr val="bg1">
                    <a:lumMod val="50000"/>
                  </a:schemeClr>
                </a:solidFill>
                <a:latin typeface="+mn-lt"/>
              </a:rPr>
              <a:t>Binary is used to store numbers in an computer file</a:t>
            </a:r>
          </a:p>
          <a:p>
            <a:pPr>
              <a:lnSpc>
                <a:spcPct val="100000"/>
              </a:lnSpc>
              <a:spcBef>
                <a:spcPts val="0"/>
              </a:spcBef>
              <a:defRPr/>
            </a:pPr>
            <a:r>
              <a:rPr lang="en-US" sz="2800" dirty="0" smtClean="0">
                <a:solidFill>
                  <a:schemeClr val="bg1">
                    <a:lumMod val="50000"/>
                  </a:schemeClr>
                </a:solidFill>
                <a:latin typeface="+mn-lt"/>
              </a:rPr>
              <a:t>A pixel is the key element in bitmap images</a:t>
            </a:r>
          </a:p>
          <a:p>
            <a:pPr>
              <a:lnSpc>
                <a:spcPct val="100000"/>
              </a:lnSpc>
              <a:spcBef>
                <a:spcPts val="0"/>
              </a:spcBef>
              <a:defRPr/>
            </a:pPr>
            <a:r>
              <a:rPr lang="en-US" sz="2800" dirty="0" smtClean="0">
                <a:solidFill>
                  <a:schemeClr val="bg1">
                    <a:lumMod val="50000"/>
                  </a:schemeClr>
                </a:solidFill>
                <a:latin typeface="+mn-lt"/>
              </a:rPr>
              <a:t>Monochrome images require 1 bit to represent each pixel</a:t>
            </a:r>
          </a:p>
          <a:p>
            <a:pPr>
              <a:lnSpc>
                <a:spcPct val="100000"/>
              </a:lnSpc>
              <a:spcBef>
                <a:spcPts val="0"/>
              </a:spcBef>
              <a:defRPr/>
            </a:pPr>
            <a:r>
              <a:rPr lang="en-US" sz="2800" dirty="0" smtClean="0">
                <a:solidFill>
                  <a:schemeClr val="bg1">
                    <a:lumMod val="50000"/>
                  </a:schemeClr>
                </a:solidFill>
                <a:latin typeface="+mn-lt"/>
              </a:rPr>
              <a:t>Full </a:t>
            </a:r>
            <a:r>
              <a:rPr lang="en-US" sz="2800" dirty="0" err="1" smtClean="0">
                <a:solidFill>
                  <a:schemeClr val="bg1">
                    <a:lumMod val="50000"/>
                  </a:schemeClr>
                </a:solidFill>
                <a:latin typeface="+mn-lt"/>
              </a:rPr>
              <a:t>colour</a:t>
            </a:r>
            <a:r>
              <a:rPr lang="en-US" sz="2800" dirty="0" smtClean="0">
                <a:solidFill>
                  <a:schemeClr val="bg1">
                    <a:lumMod val="50000"/>
                  </a:schemeClr>
                </a:solidFill>
                <a:latin typeface="+mn-lt"/>
              </a:rPr>
              <a:t> pixels are made up of red, green and blue values</a:t>
            </a:r>
          </a:p>
          <a:p>
            <a:pPr>
              <a:lnSpc>
                <a:spcPct val="100000"/>
              </a:lnSpc>
              <a:spcBef>
                <a:spcPts val="0"/>
              </a:spcBef>
              <a:defRPr/>
            </a:pPr>
            <a:r>
              <a:rPr lang="en-US" sz="2800" dirty="0" smtClean="0">
                <a:solidFill>
                  <a:schemeClr val="bg1">
                    <a:lumMod val="50000"/>
                  </a:schemeClr>
                </a:solidFill>
                <a:latin typeface="+mn-lt"/>
              </a:rPr>
              <a:t>There are lots of different image file formats</a:t>
            </a:r>
          </a:p>
          <a:p>
            <a:pPr>
              <a:lnSpc>
                <a:spcPct val="100000"/>
              </a:lnSpc>
              <a:spcBef>
                <a:spcPts val="0"/>
              </a:spcBef>
              <a:defRPr/>
            </a:pPr>
            <a:r>
              <a:rPr lang="en-US" sz="2800" dirty="0">
                <a:solidFill>
                  <a:schemeClr val="tx1">
                    <a:lumMod val="50000"/>
                    <a:lumOff val="50000"/>
                  </a:schemeClr>
                </a:solidFill>
                <a:latin typeface="+mn-lt"/>
              </a:rPr>
              <a:t/>
            </a:r>
            <a:br>
              <a:rPr lang="en-US" sz="2800" dirty="0">
                <a:solidFill>
                  <a:schemeClr val="tx1">
                    <a:lumMod val="50000"/>
                    <a:lumOff val="50000"/>
                  </a:schemeClr>
                </a:solidFill>
                <a:latin typeface="+mn-lt"/>
              </a:rPr>
            </a:br>
            <a:endParaRPr lang="en-US" sz="2800" dirty="0" smtClean="0">
              <a:solidFill>
                <a:schemeClr val="tx1">
                  <a:lumMod val="50000"/>
                  <a:lumOff val="50000"/>
                </a:schemeClr>
              </a:solidFill>
              <a:latin typeface="+mn-lt"/>
            </a:endParaRPr>
          </a:p>
        </p:txBody>
      </p:sp>
    </p:spTree>
    <p:extLst>
      <p:ext uri="{BB962C8B-B14F-4D97-AF65-F5344CB8AC3E}">
        <p14:creationId xmlns:p14="http://schemas.microsoft.com/office/powerpoint/2010/main" val="21218263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7701" t="35173" r="32759"/>
          <a:stretch/>
        </p:blipFill>
        <p:spPr>
          <a:xfrm>
            <a:off x="2975956" y="988056"/>
            <a:ext cx="1291498" cy="2117456"/>
          </a:xfrm>
          <a:prstGeom prst="rect">
            <a:avLst/>
          </a:prstGeom>
        </p:spPr>
      </p:pic>
      <p:sp>
        <p:nvSpPr>
          <p:cNvPr id="7" name="Rectangle 6"/>
          <p:cNvSpPr/>
          <p:nvPr/>
        </p:nvSpPr>
        <p:spPr>
          <a:xfrm>
            <a:off x="7882759" y="5869944"/>
            <a:ext cx="1261241" cy="988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774610" y="0"/>
            <a:ext cx="7369390" cy="1015663"/>
          </a:xfrm>
          <a:prstGeom prst="rect">
            <a:avLst/>
          </a:prstGeom>
          <a:noFill/>
        </p:spPr>
        <p:txBody>
          <a:bodyPr wrap="none" rtlCol="0">
            <a:spAutoFit/>
          </a:bodyPr>
          <a:lstStyle/>
          <a:p>
            <a:pPr algn="r"/>
            <a:r>
              <a:rPr lang="en-GB" sz="6000" dirty="0">
                <a:solidFill>
                  <a:srgbClr val="585858"/>
                </a:solidFill>
              </a:rPr>
              <a:t>Screens render images</a:t>
            </a:r>
          </a:p>
        </p:txBody>
      </p:sp>
      <p:sp>
        <p:nvSpPr>
          <p:cNvPr id="5" name="Rectangle 4"/>
          <p:cNvSpPr/>
          <p:nvPr/>
        </p:nvSpPr>
        <p:spPr>
          <a:xfrm>
            <a:off x="0" y="5842337"/>
            <a:ext cx="7815537" cy="1015663"/>
          </a:xfrm>
          <a:prstGeom prst="rect">
            <a:avLst/>
          </a:prstGeom>
        </p:spPr>
        <p:txBody>
          <a:bodyPr wrap="none">
            <a:spAutoFit/>
          </a:bodyPr>
          <a:lstStyle/>
          <a:p>
            <a:r>
              <a:rPr lang="en-GB" sz="6000" dirty="0">
                <a:solidFill>
                  <a:srgbClr val="C00000"/>
                </a:solidFill>
              </a:rPr>
              <a:t>Cameras digitize images</a:t>
            </a:r>
          </a:p>
        </p:txBody>
      </p:sp>
      <p:sp>
        <p:nvSpPr>
          <p:cNvPr id="8" name="Rectangle 7"/>
          <p:cNvSpPr/>
          <p:nvPr/>
        </p:nvSpPr>
        <p:spPr>
          <a:xfrm>
            <a:off x="4039985" y="1134069"/>
            <a:ext cx="4954383" cy="470826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t>What is the resolution of your phone display?</a:t>
            </a:r>
          </a:p>
          <a:p>
            <a:pPr algn="ctr"/>
            <a:endParaRPr lang="en-GB" sz="4400" dirty="0" smtClean="0"/>
          </a:p>
          <a:p>
            <a:pPr algn="ctr"/>
            <a:r>
              <a:rPr lang="en-GB" sz="4400" dirty="0" smtClean="0"/>
              <a:t>What resolution does the camera capture images at?</a:t>
            </a:r>
            <a:endParaRPr lang="en-GB" sz="44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2813" r="41406"/>
          <a:stretch/>
        </p:blipFill>
        <p:spPr>
          <a:xfrm>
            <a:off x="739315" y="1134070"/>
            <a:ext cx="2357438" cy="4589860"/>
          </a:xfrm>
          <a:prstGeom prst="rect">
            <a:avLst/>
          </a:prstGeom>
        </p:spPr>
      </p:pic>
      <p:sp>
        <p:nvSpPr>
          <p:cNvPr id="6" name="Rectangle 5"/>
          <p:cNvSpPr/>
          <p:nvPr/>
        </p:nvSpPr>
        <p:spPr>
          <a:xfrm rot="16200000">
            <a:off x="-1644465" y="1644465"/>
            <a:ext cx="3658262" cy="369332"/>
          </a:xfrm>
          <a:prstGeom prst="rect">
            <a:avLst/>
          </a:prstGeom>
        </p:spPr>
        <p:txBody>
          <a:bodyPr wrap="square">
            <a:spAutoFit/>
          </a:bodyPr>
          <a:lstStyle/>
          <a:p>
            <a:pPr algn="r"/>
            <a:r>
              <a:rPr lang="en-GB" dirty="0" smtClean="0">
                <a:solidFill>
                  <a:schemeClr val="bg1">
                    <a:lumMod val="75000"/>
                  </a:schemeClr>
                </a:solidFill>
              </a:rPr>
              <a:t>Image courtesy of Intel Free Press </a:t>
            </a:r>
            <a:endParaRPr lang="en-GB" dirty="0">
              <a:solidFill>
                <a:schemeClr val="bg1">
                  <a:lumMod val="75000"/>
                </a:schemeClr>
              </a:solidFill>
            </a:endParaRPr>
          </a:p>
        </p:txBody>
      </p:sp>
    </p:spTree>
    <p:extLst>
      <p:ext uri="{BB962C8B-B14F-4D97-AF65-F5344CB8AC3E}">
        <p14:creationId xmlns:p14="http://schemas.microsoft.com/office/powerpoint/2010/main" val="1997372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82759" y="5869944"/>
            <a:ext cx="1261241" cy="988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l="49718" t="58160" r="20438" b="14354"/>
          <a:stretch>
            <a:fillRect/>
          </a:stretch>
        </p:blipFill>
        <p:spPr bwMode="auto">
          <a:xfrm>
            <a:off x="2783058" y="0"/>
            <a:ext cx="6360942" cy="3661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 y="0"/>
            <a:ext cx="9144003" cy="6848029"/>
          </a:xfrm>
          <a:prstGeom prst="rect">
            <a:avLst/>
          </a:prstGeom>
          <a:noFill/>
        </p:spPr>
        <p:txBody>
          <a:bodyPr wrap="square" rtlCol="0">
            <a:spAutoFit/>
          </a:bodyPr>
          <a:lstStyle/>
          <a:p>
            <a:pPr>
              <a:lnSpc>
                <a:spcPts val="6600"/>
              </a:lnSpc>
            </a:pPr>
            <a:r>
              <a:rPr lang="en-GB" sz="6600" b="1" dirty="0" smtClean="0">
                <a:solidFill>
                  <a:srgbClr val="585858"/>
                </a:solidFill>
              </a:rPr>
              <a:t>Thinking</a:t>
            </a:r>
          </a:p>
          <a:p>
            <a:pPr>
              <a:lnSpc>
                <a:spcPts val="6600"/>
              </a:lnSpc>
            </a:pPr>
            <a:r>
              <a:rPr lang="en-GB" sz="6600" b="1" dirty="0" smtClean="0">
                <a:solidFill>
                  <a:srgbClr val="585858"/>
                </a:solidFill>
              </a:rPr>
              <a:t>About</a:t>
            </a:r>
          </a:p>
          <a:p>
            <a:pPr>
              <a:lnSpc>
                <a:spcPts val="6600"/>
              </a:lnSpc>
            </a:pPr>
            <a:r>
              <a:rPr lang="en-GB" sz="6600" b="1" dirty="0" smtClean="0">
                <a:solidFill>
                  <a:srgbClr val="585858"/>
                </a:solidFill>
              </a:rPr>
              <a:t>Files</a:t>
            </a:r>
            <a:endParaRPr lang="en-GB" sz="6600" b="1" dirty="0">
              <a:solidFill>
                <a:srgbClr val="585858"/>
              </a:solidFill>
            </a:endParaRPr>
          </a:p>
          <a:p>
            <a:pPr>
              <a:spcBef>
                <a:spcPts val="1200"/>
              </a:spcBef>
            </a:pPr>
            <a:r>
              <a:rPr lang="en-GB" sz="4400" dirty="0" smtClean="0">
                <a:solidFill>
                  <a:srgbClr val="585858"/>
                </a:solidFill>
              </a:rPr>
              <a:t>The </a:t>
            </a:r>
            <a:r>
              <a:rPr lang="en-GB" sz="4400" dirty="0">
                <a:solidFill>
                  <a:srgbClr val="585858"/>
                </a:solidFill>
              </a:rPr>
              <a:t>more </a:t>
            </a:r>
            <a:r>
              <a:rPr lang="en-GB" sz="4400" dirty="0" smtClean="0">
                <a:solidFill>
                  <a:srgbClr val="585858"/>
                </a:solidFill>
              </a:rPr>
              <a:t>pixels,</a:t>
            </a:r>
          </a:p>
          <a:p>
            <a:r>
              <a:rPr lang="en-GB" sz="4400" dirty="0" smtClean="0">
                <a:solidFill>
                  <a:srgbClr val="585858"/>
                </a:solidFill>
              </a:rPr>
              <a:t>the </a:t>
            </a:r>
            <a:r>
              <a:rPr lang="en-GB" sz="4400" dirty="0">
                <a:solidFill>
                  <a:srgbClr val="585858"/>
                </a:solidFill>
              </a:rPr>
              <a:t>greater </a:t>
            </a:r>
            <a:r>
              <a:rPr lang="en-GB" sz="4400" dirty="0" smtClean="0">
                <a:solidFill>
                  <a:srgbClr val="585858"/>
                </a:solidFill>
              </a:rPr>
              <a:t>the resolution.</a:t>
            </a:r>
            <a:endParaRPr lang="en-GB" sz="4400" b="1" dirty="0">
              <a:solidFill>
                <a:srgbClr val="585858"/>
              </a:solidFill>
            </a:endParaRPr>
          </a:p>
          <a:p>
            <a:r>
              <a:rPr lang="en-GB" sz="4400" dirty="0">
                <a:solidFill>
                  <a:srgbClr val="585858"/>
                </a:solidFill>
              </a:rPr>
              <a:t>The greater the </a:t>
            </a:r>
            <a:r>
              <a:rPr lang="en-GB" sz="4400" dirty="0" smtClean="0">
                <a:solidFill>
                  <a:srgbClr val="585858"/>
                </a:solidFill>
              </a:rPr>
              <a:t>resolution</a:t>
            </a:r>
            <a:r>
              <a:rPr lang="en-GB" sz="4400" dirty="0">
                <a:solidFill>
                  <a:srgbClr val="585858"/>
                </a:solidFill>
              </a:rPr>
              <a:t>, </a:t>
            </a:r>
            <a:r>
              <a:rPr lang="en-GB" sz="4400" dirty="0" smtClean="0">
                <a:solidFill>
                  <a:srgbClr val="585858"/>
                </a:solidFill>
              </a:rPr>
              <a:t>the </a:t>
            </a:r>
            <a:r>
              <a:rPr lang="en-GB" sz="4400" dirty="0">
                <a:solidFill>
                  <a:srgbClr val="585858"/>
                </a:solidFill>
              </a:rPr>
              <a:t>better the </a:t>
            </a:r>
            <a:r>
              <a:rPr lang="en-GB" sz="4400" dirty="0" smtClean="0">
                <a:solidFill>
                  <a:srgbClr val="585858"/>
                </a:solidFill>
              </a:rPr>
              <a:t>image.</a:t>
            </a:r>
            <a:endParaRPr lang="en-GB" sz="4400" b="1" dirty="0">
              <a:solidFill>
                <a:srgbClr val="585858"/>
              </a:solidFill>
            </a:endParaRPr>
          </a:p>
          <a:p>
            <a:r>
              <a:rPr lang="en-GB" sz="4400" dirty="0">
                <a:solidFill>
                  <a:srgbClr val="585858"/>
                </a:solidFill>
              </a:rPr>
              <a:t>The better the </a:t>
            </a:r>
            <a:r>
              <a:rPr lang="en-GB" sz="4400" dirty="0" smtClean="0">
                <a:solidFill>
                  <a:srgbClr val="585858"/>
                </a:solidFill>
              </a:rPr>
              <a:t>image, the </a:t>
            </a:r>
            <a:r>
              <a:rPr lang="en-GB" sz="4400" dirty="0">
                <a:solidFill>
                  <a:srgbClr val="585858"/>
                </a:solidFill>
              </a:rPr>
              <a:t>bigger the file!</a:t>
            </a:r>
          </a:p>
        </p:txBody>
      </p:sp>
    </p:spTree>
    <p:extLst>
      <p:ext uri="{BB962C8B-B14F-4D97-AF65-F5344CB8AC3E}">
        <p14:creationId xmlns:p14="http://schemas.microsoft.com/office/powerpoint/2010/main" val="3865366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animEffect transition="in" filter="fade">
                                      <p:cBhvr>
                                        <p:cTn id="1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77807" y="5722883"/>
            <a:ext cx="1466193" cy="109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p:cNvSpPr txBox="1">
            <a:spLocks/>
          </p:cNvSpPr>
          <p:nvPr/>
        </p:nvSpPr>
        <p:spPr>
          <a:xfrm>
            <a:off x="0" y="557701"/>
            <a:ext cx="9128904" cy="9053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6600" b="1" spc="-150" dirty="0" smtClean="0">
                <a:solidFill>
                  <a:srgbClr val="C00000"/>
                </a:solidFill>
                <a:latin typeface="+mn-lt"/>
              </a:rPr>
              <a:t>Key Ideas </a:t>
            </a:r>
            <a:endParaRPr lang="en-GB" sz="6600" b="1" spc="-150" dirty="0">
              <a:solidFill>
                <a:srgbClr val="C00000"/>
              </a:solidFill>
              <a:latin typeface="+mn-lt"/>
            </a:endParaRPr>
          </a:p>
        </p:txBody>
      </p:sp>
      <p:sp>
        <p:nvSpPr>
          <p:cNvPr id="6" name="Subtitle 2"/>
          <p:cNvSpPr txBox="1">
            <a:spLocks/>
          </p:cNvSpPr>
          <p:nvPr/>
        </p:nvSpPr>
        <p:spPr>
          <a:xfrm>
            <a:off x="-15096" y="0"/>
            <a:ext cx="9144000" cy="7177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C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4400" b="1" spc="-150" dirty="0" smtClean="0">
                <a:solidFill>
                  <a:schemeClr val="bg1">
                    <a:lumMod val="50000"/>
                  </a:schemeClr>
                </a:solidFill>
              </a:rPr>
              <a:t>Understanding Digital Images</a:t>
            </a:r>
            <a:endParaRPr lang="en-GB" sz="4400" b="1" spc="-150" dirty="0">
              <a:solidFill>
                <a:schemeClr val="bg1">
                  <a:lumMod val="50000"/>
                </a:schemeClr>
              </a:solidFill>
            </a:endParaRPr>
          </a:p>
        </p:txBody>
      </p:sp>
      <p:sp>
        <p:nvSpPr>
          <p:cNvPr id="7" name="TextBox 6"/>
          <p:cNvSpPr txBox="1"/>
          <p:nvPr/>
        </p:nvSpPr>
        <p:spPr>
          <a:xfrm>
            <a:off x="-15096" y="1842478"/>
            <a:ext cx="1484702" cy="3170099"/>
          </a:xfrm>
          <a:prstGeom prst="rect">
            <a:avLst/>
          </a:prstGeom>
          <a:noFill/>
        </p:spPr>
        <p:txBody>
          <a:bodyPr wrap="none" rtlCol="0">
            <a:spAutoFit/>
          </a:bodyPr>
          <a:lstStyle/>
          <a:p>
            <a:r>
              <a:rPr lang="en-GB" sz="20000" b="1" dirty="0">
                <a:solidFill>
                  <a:srgbClr val="DEDEDE"/>
                </a:solidFill>
              </a:rPr>
              <a:t>3</a:t>
            </a:r>
          </a:p>
        </p:txBody>
      </p:sp>
      <p:sp>
        <p:nvSpPr>
          <p:cNvPr id="3" name="TextBox 2"/>
          <p:cNvSpPr txBox="1"/>
          <p:nvPr/>
        </p:nvSpPr>
        <p:spPr>
          <a:xfrm>
            <a:off x="1230283" y="3693534"/>
            <a:ext cx="6318012" cy="769441"/>
          </a:xfrm>
          <a:prstGeom prst="rect">
            <a:avLst/>
          </a:prstGeom>
          <a:noFill/>
        </p:spPr>
        <p:txBody>
          <a:bodyPr wrap="none" rtlCol="0">
            <a:spAutoFit/>
          </a:bodyPr>
          <a:lstStyle/>
          <a:p>
            <a:r>
              <a:rPr lang="en-GB" sz="4400" dirty="0" smtClean="0">
                <a:solidFill>
                  <a:schemeClr val="tx1">
                    <a:lumMod val="50000"/>
                    <a:lumOff val="50000"/>
                  </a:schemeClr>
                </a:solidFill>
              </a:rPr>
              <a:t>Images with lots of colour</a:t>
            </a:r>
            <a:endParaRPr lang="en-GB" sz="4400" dirty="0">
              <a:solidFill>
                <a:schemeClr val="tx1">
                  <a:lumMod val="50000"/>
                  <a:lumOff val="50000"/>
                </a:schemeClr>
              </a:solidFill>
            </a:endParaRPr>
          </a:p>
        </p:txBody>
      </p:sp>
      <p:sp>
        <p:nvSpPr>
          <p:cNvPr id="4" name="TextBox 3"/>
          <p:cNvSpPr txBox="1"/>
          <p:nvPr/>
        </p:nvSpPr>
        <p:spPr>
          <a:xfrm>
            <a:off x="1163780" y="2358969"/>
            <a:ext cx="5991320" cy="1569660"/>
          </a:xfrm>
          <a:prstGeom prst="rect">
            <a:avLst/>
          </a:prstGeom>
          <a:noFill/>
        </p:spPr>
        <p:txBody>
          <a:bodyPr wrap="none" rtlCol="0">
            <a:spAutoFit/>
          </a:bodyPr>
          <a:lstStyle/>
          <a:p>
            <a:r>
              <a:rPr lang="en-GB" sz="9600" dirty="0" smtClean="0">
                <a:solidFill>
                  <a:schemeClr val="tx1">
                    <a:lumMod val="50000"/>
                    <a:lumOff val="50000"/>
                  </a:schemeClr>
                </a:solidFill>
              </a:rPr>
              <a:t>True Colour</a:t>
            </a:r>
            <a:endParaRPr lang="en-GB" sz="9600" dirty="0">
              <a:solidFill>
                <a:schemeClr val="tx1">
                  <a:lumMod val="50000"/>
                  <a:lumOff val="50000"/>
                </a:schemeClr>
              </a:solidFill>
            </a:endParaRPr>
          </a:p>
        </p:txBody>
      </p:sp>
    </p:spTree>
    <p:extLst>
      <p:ext uri="{BB962C8B-B14F-4D97-AF65-F5344CB8AC3E}">
        <p14:creationId xmlns:p14="http://schemas.microsoft.com/office/powerpoint/2010/main" val="6234556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26" y="173930"/>
            <a:ext cx="8607440" cy="1325563"/>
          </a:xfrm>
        </p:spPr>
        <p:txBody>
          <a:bodyPr>
            <a:noAutofit/>
          </a:bodyPr>
          <a:lstStyle/>
          <a:p>
            <a:r>
              <a:rPr lang="en-GB" sz="6000" dirty="0" smtClean="0"/>
              <a:t>Understanding </a:t>
            </a:r>
            <a:r>
              <a:rPr lang="en-GB" sz="6000" b="1" dirty="0" smtClean="0">
                <a:latin typeface="+mn-lt"/>
              </a:rPr>
              <a:t>Colour</a:t>
            </a:r>
            <a:endParaRPr lang="en-GB" sz="6000" b="1"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526" y="1266825"/>
            <a:ext cx="4093189" cy="408576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6518" y="1266825"/>
            <a:ext cx="4085760" cy="4085760"/>
          </a:xfrm>
          <a:prstGeom prst="rect">
            <a:avLst/>
          </a:prstGeom>
        </p:spPr>
      </p:pic>
      <p:sp>
        <p:nvSpPr>
          <p:cNvPr id="5" name="Rectangle 4"/>
          <p:cNvSpPr/>
          <p:nvPr/>
        </p:nvSpPr>
        <p:spPr>
          <a:xfrm>
            <a:off x="7882759" y="5869944"/>
            <a:ext cx="1261241" cy="988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37072" y="5385835"/>
            <a:ext cx="4072643" cy="1200329"/>
          </a:xfrm>
          <a:prstGeom prst="rect">
            <a:avLst/>
          </a:prstGeom>
          <a:noFill/>
        </p:spPr>
        <p:txBody>
          <a:bodyPr wrap="square" rtlCol="0">
            <a:spAutoFit/>
          </a:bodyPr>
          <a:lstStyle/>
          <a:p>
            <a:r>
              <a:rPr lang="en-GB" sz="3600" dirty="0" smtClean="0">
                <a:solidFill>
                  <a:schemeClr val="tx1">
                    <a:lumMod val="50000"/>
                    <a:lumOff val="50000"/>
                  </a:schemeClr>
                </a:solidFill>
              </a:rPr>
              <a:t>Screens add light to create colour</a:t>
            </a:r>
            <a:endParaRPr lang="en-GB" sz="3600" dirty="0">
              <a:solidFill>
                <a:schemeClr val="tx1">
                  <a:lumMod val="50000"/>
                  <a:lumOff val="50000"/>
                </a:schemeClr>
              </a:solidFill>
            </a:endParaRPr>
          </a:p>
        </p:txBody>
      </p:sp>
      <p:sp>
        <p:nvSpPr>
          <p:cNvPr id="8" name="TextBox 7"/>
          <p:cNvSpPr txBox="1"/>
          <p:nvPr/>
        </p:nvSpPr>
        <p:spPr>
          <a:xfrm>
            <a:off x="4751323" y="5385835"/>
            <a:ext cx="4072643" cy="1200329"/>
          </a:xfrm>
          <a:prstGeom prst="rect">
            <a:avLst/>
          </a:prstGeom>
          <a:noFill/>
        </p:spPr>
        <p:txBody>
          <a:bodyPr wrap="square" rtlCol="0">
            <a:spAutoFit/>
          </a:bodyPr>
          <a:lstStyle/>
          <a:p>
            <a:r>
              <a:rPr lang="en-GB" sz="3600" dirty="0" smtClean="0">
                <a:solidFill>
                  <a:schemeClr val="tx1">
                    <a:lumMod val="50000"/>
                    <a:lumOff val="50000"/>
                  </a:schemeClr>
                </a:solidFill>
              </a:rPr>
              <a:t>Printers subtract light to create colour</a:t>
            </a:r>
            <a:endParaRPr lang="en-GB" sz="3600" dirty="0">
              <a:solidFill>
                <a:schemeClr val="tx1">
                  <a:lumMod val="50000"/>
                  <a:lumOff val="50000"/>
                </a:schemeClr>
              </a:solidFill>
            </a:endParaRPr>
          </a:p>
        </p:txBody>
      </p:sp>
    </p:spTree>
    <p:extLst>
      <p:ext uri="{BB962C8B-B14F-4D97-AF65-F5344CB8AC3E}">
        <p14:creationId xmlns:p14="http://schemas.microsoft.com/office/powerpoint/2010/main" val="39229223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07927" y="5749636"/>
            <a:ext cx="1136073" cy="10945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072" t="40572" r="26629" b="35047"/>
          <a:stretch/>
        </p:blipFill>
        <p:spPr bwMode="auto">
          <a:xfrm>
            <a:off x="105032" y="3717032"/>
            <a:ext cx="8718934" cy="314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16526" y="173930"/>
            <a:ext cx="8607440" cy="1325563"/>
          </a:xfrm>
        </p:spPr>
        <p:txBody>
          <a:bodyPr>
            <a:normAutofit/>
          </a:bodyPr>
          <a:lstStyle/>
          <a:p>
            <a:r>
              <a:rPr lang="en-GB" sz="6000" b="1" dirty="0" smtClean="0">
                <a:latin typeface="+mn-lt"/>
              </a:rPr>
              <a:t>Full Colour Bitmaps</a:t>
            </a:r>
            <a:endParaRPr lang="en-GB" sz="6000" b="1" dirty="0">
              <a:latin typeface="+mn-lt"/>
            </a:endParaRPr>
          </a:p>
        </p:txBody>
      </p:sp>
      <p:sp>
        <p:nvSpPr>
          <p:cNvPr id="3" name="Content Placeholder 2"/>
          <p:cNvSpPr>
            <a:spLocks noGrp="1"/>
          </p:cNvSpPr>
          <p:nvPr>
            <p:ph idx="1"/>
          </p:nvPr>
        </p:nvSpPr>
        <p:spPr>
          <a:xfrm>
            <a:off x="3829914" y="3827872"/>
            <a:ext cx="3193605" cy="2573110"/>
          </a:xfrm>
        </p:spPr>
        <p:txBody>
          <a:bodyPr>
            <a:normAutofit/>
          </a:bodyPr>
          <a:lstStyle/>
          <a:p>
            <a:pPr marL="0" indent="0">
              <a:buNone/>
            </a:pPr>
            <a:r>
              <a:rPr lang="en-GB" sz="4400" dirty="0" smtClean="0">
                <a:solidFill>
                  <a:srgbClr val="585858"/>
                </a:solidFill>
              </a:rPr>
              <a:t>Each pixel is made of RGB values in the range 0-255</a:t>
            </a:r>
          </a:p>
          <a:p>
            <a:pPr marL="0" indent="0">
              <a:buNone/>
            </a:pPr>
            <a:endParaRPr lang="en-GB" dirty="0"/>
          </a:p>
        </p:txBody>
      </p:sp>
      <p:sp>
        <p:nvSpPr>
          <p:cNvPr id="4" name="Rectangle 3"/>
          <p:cNvSpPr/>
          <p:nvPr/>
        </p:nvSpPr>
        <p:spPr>
          <a:xfrm>
            <a:off x="7011039" y="3717032"/>
            <a:ext cx="1495647" cy="30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585858"/>
                </a:solidFill>
              </a:rPr>
              <a:t>Examples</a:t>
            </a:r>
            <a:endParaRPr lang="en-GB" dirty="0">
              <a:solidFill>
                <a:srgbClr val="585858"/>
              </a:solidFill>
            </a:endParaRPr>
          </a:p>
        </p:txBody>
      </p:sp>
      <p:sp>
        <p:nvSpPr>
          <p:cNvPr id="6" name="Rectangle 5"/>
          <p:cNvSpPr/>
          <p:nvPr/>
        </p:nvSpPr>
        <p:spPr>
          <a:xfrm>
            <a:off x="1274618" y="3629892"/>
            <a:ext cx="1039091" cy="114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04782" y="3761372"/>
            <a:ext cx="3253310" cy="301627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t>How many bits are needed to store a pixel?</a:t>
            </a:r>
            <a:endParaRPr lang="en-GB" sz="4400" dirty="0"/>
          </a:p>
        </p:txBody>
      </p:sp>
      <p:pic>
        <p:nvPicPr>
          <p:cNvPr id="8" name="Picture 7"/>
          <p:cNvPicPr>
            <a:picLocks noChangeAspect="1"/>
          </p:cNvPicPr>
          <p:nvPr/>
        </p:nvPicPr>
        <p:blipFill rotWithShape="1">
          <a:blip r:embed="rId4"/>
          <a:srcRect l="549" t="19729" r="68146" b="26564"/>
          <a:stretch/>
        </p:blipFill>
        <p:spPr>
          <a:xfrm>
            <a:off x="204782" y="1213498"/>
            <a:ext cx="2555043" cy="2336039"/>
          </a:xfrm>
          <a:prstGeom prst="rect">
            <a:avLst/>
          </a:prstGeom>
        </p:spPr>
      </p:pic>
      <p:pic>
        <p:nvPicPr>
          <p:cNvPr id="9" name="Picture 8"/>
          <p:cNvPicPr>
            <a:picLocks noChangeAspect="1"/>
          </p:cNvPicPr>
          <p:nvPr/>
        </p:nvPicPr>
        <p:blipFill rotWithShape="1">
          <a:blip r:embed="rId5"/>
          <a:srcRect l="16267" t="19011" r="39778" b="6184"/>
          <a:stretch/>
        </p:blipFill>
        <p:spPr>
          <a:xfrm>
            <a:off x="3224673" y="1218366"/>
            <a:ext cx="2557895" cy="2319952"/>
          </a:xfrm>
          <a:prstGeom prst="rect">
            <a:avLst/>
          </a:prstGeom>
        </p:spPr>
      </p:pic>
      <p:pic>
        <p:nvPicPr>
          <p:cNvPr id="11" name="Picture 10"/>
          <p:cNvPicPr>
            <a:picLocks noChangeAspect="1"/>
          </p:cNvPicPr>
          <p:nvPr/>
        </p:nvPicPr>
        <p:blipFill rotWithShape="1">
          <a:blip r:embed="rId6"/>
          <a:srcRect l="17800" t="19251" r="38628" b="6424"/>
          <a:stretch/>
        </p:blipFill>
        <p:spPr>
          <a:xfrm>
            <a:off x="6233438" y="1212145"/>
            <a:ext cx="2551947" cy="2319952"/>
          </a:xfrm>
          <a:prstGeom prst="rect">
            <a:avLst/>
          </a:prstGeom>
        </p:spPr>
      </p:pic>
    </p:spTree>
    <p:extLst>
      <p:ext uri="{BB962C8B-B14F-4D97-AF65-F5344CB8AC3E}">
        <p14:creationId xmlns:p14="http://schemas.microsoft.com/office/powerpoint/2010/main" val="24888381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07927" y="5749636"/>
            <a:ext cx="1136073" cy="10945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4573" t="40572" r="26629" b="35047"/>
          <a:stretch/>
        </p:blipFill>
        <p:spPr bwMode="auto">
          <a:xfrm>
            <a:off x="7010400" y="3717032"/>
            <a:ext cx="1813566" cy="314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16526" y="173930"/>
            <a:ext cx="8607440" cy="1325563"/>
          </a:xfrm>
        </p:spPr>
        <p:txBody>
          <a:bodyPr>
            <a:normAutofit/>
          </a:bodyPr>
          <a:lstStyle/>
          <a:p>
            <a:r>
              <a:rPr lang="en-GB" sz="6000" b="1" dirty="0" smtClean="0">
                <a:latin typeface="+mn-lt"/>
              </a:rPr>
              <a:t>Full Colour Bitmaps</a:t>
            </a:r>
            <a:endParaRPr lang="en-GB" sz="6000" b="1" dirty="0">
              <a:latin typeface="+mn-lt"/>
            </a:endParaRPr>
          </a:p>
        </p:txBody>
      </p:sp>
      <p:sp>
        <p:nvSpPr>
          <p:cNvPr id="3" name="Content Placeholder 2"/>
          <p:cNvSpPr>
            <a:spLocks noGrp="1"/>
          </p:cNvSpPr>
          <p:nvPr>
            <p:ph idx="1"/>
          </p:nvPr>
        </p:nvSpPr>
        <p:spPr>
          <a:xfrm>
            <a:off x="216526" y="1295292"/>
            <a:ext cx="8816638" cy="1281653"/>
          </a:xfrm>
        </p:spPr>
        <p:txBody>
          <a:bodyPr>
            <a:normAutofit lnSpcReduction="10000"/>
          </a:bodyPr>
          <a:lstStyle/>
          <a:p>
            <a:pPr marL="0" indent="0">
              <a:buNone/>
            </a:pPr>
            <a:r>
              <a:rPr lang="en-GB" sz="4400" dirty="0" smtClean="0">
                <a:solidFill>
                  <a:srgbClr val="585858"/>
                </a:solidFill>
              </a:rPr>
              <a:t>How would each pixel be represented in a computers memory?</a:t>
            </a:r>
          </a:p>
          <a:p>
            <a:pPr marL="0" indent="0">
              <a:buNone/>
            </a:pPr>
            <a:endParaRPr lang="en-GB" dirty="0"/>
          </a:p>
        </p:txBody>
      </p:sp>
      <p:sp>
        <p:nvSpPr>
          <p:cNvPr id="4" name="Rectangle 3"/>
          <p:cNvSpPr/>
          <p:nvPr/>
        </p:nvSpPr>
        <p:spPr>
          <a:xfrm>
            <a:off x="7011039" y="3717032"/>
            <a:ext cx="1495647" cy="30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585858"/>
                </a:solidFill>
              </a:rPr>
              <a:t>Examples</a:t>
            </a:r>
            <a:endParaRPr lang="en-GB" dirty="0">
              <a:solidFill>
                <a:srgbClr val="585858"/>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445067232"/>
              </p:ext>
            </p:extLst>
          </p:nvPr>
        </p:nvGraphicFramePr>
        <p:xfrm>
          <a:off x="84218" y="2576945"/>
          <a:ext cx="8872056" cy="970280"/>
        </p:xfrm>
        <a:graphic>
          <a:graphicData uri="http://schemas.openxmlformats.org/drawingml/2006/table">
            <a:tbl>
              <a:tblPr firstRow="1" bandRow="1">
                <a:tableStyleId>{5C22544A-7EE6-4342-B048-85BDC9FD1C3A}</a:tableStyleId>
              </a:tblPr>
              <a:tblGrid>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tblGrid>
              <a:tr h="370840">
                <a:tc gridSpan="8">
                  <a:txBody>
                    <a:bodyPr/>
                    <a:lstStyle/>
                    <a:p>
                      <a:pPr algn="ctr"/>
                      <a:r>
                        <a:rPr lang="en-GB" dirty="0" smtClean="0">
                          <a:solidFill>
                            <a:srgbClr val="585858"/>
                          </a:solidFill>
                        </a:rPr>
                        <a:t>Red Value</a:t>
                      </a:r>
                      <a:endParaRPr lang="en-GB" dirty="0">
                        <a:solidFill>
                          <a:srgbClr val="585858"/>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gridSpan="8">
                  <a:txBody>
                    <a:bodyPr/>
                    <a:lstStyle/>
                    <a:p>
                      <a:pPr algn="ctr"/>
                      <a:r>
                        <a:rPr lang="en-GB" dirty="0" smtClean="0">
                          <a:solidFill>
                            <a:srgbClr val="585858"/>
                          </a:solidFill>
                        </a:rPr>
                        <a:t>Green Value</a:t>
                      </a:r>
                      <a:endParaRPr lang="en-GB" dirty="0">
                        <a:solidFill>
                          <a:srgbClr val="585858"/>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gridSpan="8">
                  <a:txBody>
                    <a:bodyPr/>
                    <a:lstStyle/>
                    <a:p>
                      <a:pPr algn="ctr"/>
                      <a:r>
                        <a:rPr lang="en-GB" dirty="0" smtClean="0">
                          <a:solidFill>
                            <a:srgbClr val="585858"/>
                          </a:solidFill>
                        </a:rPr>
                        <a:t>Blue Value</a:t>
                      </a:r>
                      <a:endParaRPr lang="en-GB" dirty="0">
                        <a:solidFill>
                          <a:srgbClr val="585858"/>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r>
              <a:tr h="169488">
                <a:tc>
                  <a:txBody>
                    <a:bodyPr/>
                    <a:lstStyle/>
                    <a:p>
                      <a:r>
                        <a:rPr lang="en-GB" sz="900" dirty="0" smtClean="0">
                          <a:solidFill>
                            <a:srgbClr val="C00000"/>
                          </a:solidFill>
                        </a:rPr>
                        <a:t>128</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64</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32</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16</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8</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4</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2</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128</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64</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32</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16</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8</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4</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2</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128</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64</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32</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16</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8</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4</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2</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r>
              <a:tr h="370840">
                <a:tc>
                  <a:txBody>
                    <a:bodyPr/>
                    <a:lstStyle/>
                    <a:p>
                      <a:endParaRPr lang="en-GB"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en-GB"/>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580308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07927" y="5749636"/>
            <a:ext cx="1136073" cy="10945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4573" t="43105" r="26629" b="35047"/>
          <a:stretch/>
        </p:blipFill>
        <p:spPr bwMode="auto">
          <a:xfrm>
            <a:off x="7010400" y="4043362"/>
            <a:ext cx="1813566" cy="281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16526" y="173930"/>
            <a:ext cx="8607440" cy="1325563"/>
          </a:xfrm>
        </p:spPr>
        <p:txBody>
          <a:bodyPr>
            <a:normAutofit/>
          </a:bodyPr>
          <a:lstStyle/>
          <a:p>
            <a:r>
              <a:rPr lang="en-GB" sz="6000" b="1" dirty="0" smtClean="0">
                <a:latin typeface="+mn-lt"/>
              </a:rPr>
              <a:t>Full Colour Bitmaps</a:t>
            </a:r>
            <a:endParaRPr lang="en-GB" sz="6000" b="1" dirty="0">
              <a:latin typeface="+mn-lt"/>
            </a:endParaRPr>
          </a:p>
        </p:txBody>
      </p:sp>
      <p:sp>
        <p:nvSpPr>
          <p:cNvPr id="3" name="Content Placeholder 2"/>
          <p:cNvSpPr>
            <a:spLocks noGrp="1"/>
          </p:cNvSpPr>
          <p:nvPr>
            <p:ph idx="1"/>
          </p:nvPr>
        </p:nvSpPr>
        <p:spPr>
          <a:xfrm>
            <a:off x="216526" y="1295292"/>
            <a:ext cx="8816638" cy="1281653"/>
          </a:xfrm>
        </p:spPr>
        <p:txBody>
          <a:bodyPr>
            <a:normAutofit lnSpcReduction="10000"/>
          </a:bodyPr>
          <a:lstStyle/>
          <a:p>
            <a:pPr marL="0" indent="0">
              <a:buNone/>
            </a:pPr>
            <a:r>
              <a:rPr lang="en-GB" sz="4400" dirty="0" smtClean="0">
                <a:solidFill>
                  <a:srgbClr val="585858"/>
                </a:solidFill>
              </a:rPr>
              <a:t>How would each pixel be represented in a computers memory?</a:t>
            </a:r>
          </a:p>
          <a:p>
            <a:pPr marL="0" indent="0">
              <a:buNone/>
            </a:pP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3750827676"/>
              </p:ext>
            </p:extLst>
          </p:nvPr>
        </p:nvGraphicFramePr>
        <p:xfrm>
          <a:off x="84218" y="2576945"/>
          <a:ext cx="8872056" cy="970280"/>
        </p:xfrm>
        <a:graphic>
          <a:graphicData uri="http://schemas.openxmlformats.org/drawingml/2006/table">
            <a:tbl>
              <a:tblPr firstRow="1" bandRow="1">
                <a:tableStyleId>{5C22544A-7EE6-4342-B048-85BDC9FD1C3A}</a:tableStyleId>
              </a:tblPr>
              <a:tblGrid>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tblGrid>
              <a:tr h="370840">
                <a:tc gridSpan="8">
                  <a:txBody>
                    <a:bodyPr/>
                    <a:lstStyle/>
                    <a:p>
                      <a:pPr algn="ctr"/>
                      <a:r>
                        <a:rPr lang="en-GB" dirty="0" smtClean="0">
                          <a:solidFill>
                            <a:srgbClr val="585858"/>
                          </a:solidFill>
                        </a:rPr>
                        <a:t>Red Value</a:t>
                      </a:r>
                      <a:endParaRPr lang="en-GB" dirty="0">
                        <a:solidFill>
                          <a:srgbClr val="585858"/>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gridSpan="8">
                  <a:txBody>
                    <a:bodyPr/>
                    <a:lstStyle/>
                    <a:p>
                      <a:pPr algn="ctr"/>
                      <a:r>
                        <a:rPr lang="en-GB" dirty="0" smtClean="0">
                          <a:solidFill>
                            <a:srgbClr val="585858"/>
                          </a:solidFill>
                        </a:rPr>
                        <a:t>Green Value</a:t>
                      </a:r>
                      <a:endParaRPr lang="en-GB" dirty="0">
                        <a:solidFill>
                          <a:srgbClr val="585858"/>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gridSpan="8">
                  <a:txBody>
                    <a:bodyPr/>
                    <a:lstStyle/>
                    <a:p>
                      <a:pPr algn="ctr"/>
                      <a:r>
                        <a:rPr lang="en-GB" dirty="0" smtClean="0">
                          <a:solidFill>
                            <a:srgbClr val="585858"/>
                          </a:solidFill>
                        </a:rPr>
                        <a:t>Blue Value</a:t>
                      </a:r>
                      <a:endParaRPr lang="en-GB" dirty="0">
                        <a:solidFill>
                          <a:srgbClr val="585858"/>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r>
              <a:tr h="169488">
                <a:tc>
                  <a:txBody>
                    <a:bodyPr/>
                    <a:lstStyle/>
                    <a:p>
                      <a:r>
                        <a:rPr lang="en-GB" sz="900" dirty="0" smtClean="0">
                          <a:solidFill>
                            <a:srgbClr val="C00000"/>
                          </a:solidFill>
                        </a:rPr>
                        <a:t>128</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64</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32</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16</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8</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4</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2</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128</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64</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32</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16</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8</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4</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2</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128</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64</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32</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16</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8</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4</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2</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r>
              <a:tr h="370840">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1</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1</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1</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1</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1</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1</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1</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1</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1</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r>
            </a:tbl>
          </a:graphicData>
        </a:graphic>
      </p:graphicFrame>
      <p:cxnSp>
        <p:nvCxnSpPr>
          <p:cNvPr id="9" name="Straight Connector 8"/>
          <p:cNvCxnSpPr/>
          <p:nvPr/>
        </p:nvCxnSpPr>
        <p:spPr>
          <a:xfrm flipH="1">
            <a:off x="1565564" y="4211782"/>
            <a:ext cx="604058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530436" y="4419600"/>
            <a:ext cx="307570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495309" y="4599709"/>
            <a:ext cx="11083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565564" y="3717032"/>
            <a:ext cx="0" cy="4947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530436" y="3717032"/>
            <a:ext cx="0" cy="70256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495309" y="3717032"/>
            <a:ext cx="0" cy="89452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110836" y="3213392"/>
            <a:ext cx="2895630" cy="280883"/>
            <a:chOff x="110836" y="3213392"/>
            <a:chExt cx="2895630" cy="280883"/>
          </a:xfrm>
        </p:grpSpPr>
        <p:sp>
          <p:nvSpPr>
            <p:cNvPr id="23" name="Rectangle 22"/>
            <p:cNvSpPr/>
            <p:nvPr/>
          </p:nvSpPr>
          <p:spPr>
            <a:xfrm>
              <a:off x="110836" y="3214255"/>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498766"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858987" y="3217185"/>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1233063"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1593283"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1967362"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2341441"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2715520" y="3213392"/>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3072431" y="3185903"/>
            <a:ext cx="2895630" cy="280883"/>
            <a:chOff x="110836" y="3213392"/>
            <a:chExt cx="2895630" cy="280883"/>
          </a:xfrm>
        </p:grpSpPr>
        <p:sp>
          <p:nvSpPr>
            <p:cNvPr id="34" name="Rectangle 33"/>
            <p:cNvSpPr/>
            <p:nvPr/>
          </p:nvSpPr>
          <p:spPr>
            <a:xfrm>
              <a:off x="110836" y="3214255"/>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498766"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858987" y="3217185"/>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233063"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1593283"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1967362"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2341441"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2715520" y="3213392"/>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p:cNvGrpSpPr/>
          <p:nvPr/>
        </p:nvGrpSpPr>
        <p:grpSpPr>
          <a:xfrm>
            <a:off x="6030736" y="3227436"/>
            <a:ext cx="2895630" cy="280883"/>
            <a:chOff x="110836" y="3213392"/>
            <a:chExt cx="2895630" cy="280883"/>
          </a:xfrm>
        </p:grpSpPr>
        <p:sp>
          <p:nvSpPr>
            <p:cNvPr id="43" name="Rectangle 42"/>
            <p:cNvSpPr/>
            <p:nvPr/>
          </p:nvSpPr>
          <p:spPr>
            <a:xfrm>
              <a:off x="110836" y="3214255"/>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498766"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858987" y="3217185"/>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1233063"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1593283"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1967362"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2341441"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2715520" y="3213392"/>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Content Placeholder 2"/>
          <p:cNvSpPr txBox="1">
            <a:spLocks/>
          </p:cNvSpPr>
          <p:nvPr/>
        </p:nvSpPr>
        <p:spPr>
          <a:xfrm>
            <a:off x="216526" y="5669055"/>
            <a:ext cx="8816638" cy="118386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C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800" dirty="0" smtClean="0">
                <a:solidFill>
                  <a:srgbClr val="585858"/>
                </a:solidFill>
              </a:rPr>
              <a:t>Whatever the colour</a:t>
            </a:r>
          </a:p>
          <a:p>
            <a:pPr marL="0" indent="0">
              <a:buFont typeface="Arial" panose="020B0604020202020204" pitchFamily="34" charset="0"/>
              <a:buNone/>
            </a:pPr>
            <a:r>
              <a:rPr lang="en-GB" sz="4800" dirty="0" smtClean="0">
                <a:solidFill>
                  <a:srgbClr val="585858"/>
                </a:solidFill>
              </a:rPr>
              <a:t>It take 3 bytes to store 1 pixel</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413657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4"/>
                                        </p:tgtEl>
                                      </p:cBhvr>
                                    </p:animEffect>
                                    <p:set>
                                      <p:cBhvr>
                                        <p:cTn id="16" dur="1" fill="hold">
                                          <p:stCondLst>
                                            <p:cond delay="499"/>
                                          </p:stCondLst>
                                        </p:cTn>
                                        <p:tgtEl>
                                          <p:spTgt spid="2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3"/>
                                        </p:tgtEl>
                                      </p:cBhvr>
                                    </p:animEffect>
                                    <p:set>
                                      <p:cBhvr>
                                        <p:cTn id="30" dur="1" fill="hold">
                                          <p:stCondLst>
                                            <p:cond delay="499"/>
                                          </p:stCondLst>
                                        </p:cTn>
                                        <p:tgtEl>
                                          <p:spTgt spid="3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par>
                          <p:cTn id="36" fill="hold">
                            <p:stCondLst>
                              <p:cond delay="500"/>
                            </p:stCondLst>
                            <p:childTnLst>
                              <p:par>
                                <p:cTn id="37" presetID="22" presetClass="entr" presetSubtype="4"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42"/>
                                        </p:tgtEl>
                                      </p:cBhvr>
                                    </p:animEffect>
                                    <p:set>
                                      <p:cBhvr>
                                        <p:cTn id="44" dur="1" fill="hold">
                                          <p:stCondLst>
                                            <p:cond delay="499"/>
                                          </p:stCondLst>
                                        </p:cTn>
                                        <p:tgtEl>
                                          <p:spTgt spid="42"/>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07927" y="5749636"/>
            <a:ext cx="1136073" cy="10945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4573" t="43105" r="26629" b="35047"/>
          <a:stretch/>
        </p:blipFill>
        <p:spPr bwMode="auto">
          <a:xfrm>
            <a:off x="7010400" y="4043362"/>
            <a:ext cx="1813566" cy="281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16526" y="173930"/>
            <a:ext cx="8607440" cy="1325563"/>
          </a:xfrm>
        </p:spPr>
        <p:txBody>
          <a:bodyPr>
            <a:normAutofit/>
          </a:bodyPr>
          <a:lstStyle/>
          <a:p>
            <a:r>
              <a:rPr lang="en-GB" sz="6000" b="1" dirty="0" smtClean="0">
                <a:latin typeface="+mn-lt"/>
              </a:rPr>
              <a:t>Full Colour Bitmaps</a:t>
            </a:r>
            <a:endParaRPr lang="en-GB" sz="6000" b="1" dirty="0">
              <a:latin typeface="+mn-lt"/>
            </a:endParaRPr>
          </a:p>
        </p:txBody>
      </p:sp>
      <p:sp>
        <p:nvSpPr>
          <p:cNvPr id="3" name="Content Placeholder 2"/>
          <p:cNvSpPr>
            <a:spLocks noGrp="1"/>
          </p:cNvSpPr>
          <p:nvPr>
            <p:ph idx="1"/>
          </p:nvPr>
        </p:nvSpPr>
        <p:spPr>
          <a:xfrm>
            <a:off x="216526" y="1295292"/>
            <a:ext cx="8816638" cy="1281653"/>
          </a:xfrm>
        </p:spPr>
        <p:txBody>
          <a:bodyPr>
            <a:normAutofit lnSpcReduction="10000"/>
          </a:bodyPr>
          <a:lstStyle/>
          <a:p>
            <a:pPr marL="0" indent="0">
              <a:buNone/>
            </a:pPr>
            <a:r>
              <a:rPr lang="en-GB" sz="4400" dirty="0" smtClean="0">
                <a:solidFill>
                  <a:srgbClr val="585858"/>
                </a:solidFill>
              </a:rPr>
              <a:t>How would each pixel be represented in a computers memory?</a:t>
            </a:r>
          </a:p>
          <a:p>
            <a:pPr marL="0" indent="0">
              <a:buNone/>
            </a:pP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3231864248"/>
              </p:ext>
            </p:extLst>
          </p:nvPr>
        </p:nvGraphicFramePr>
        <p:xfrm>
          <a:off x="84218" y="2576945"/>
          <a:ext cx="8872056" cy="970280"/>
        </p:xfrm>
        <a:graphic>
          <a:graphicData uri="http://schemas.openxmlformats.org/drawingml/2006/table">
            <a:tbl>
              <a:tblPr firstRow="1" bandRow="1">
                <a:tableStyleId>{5C22544A-7EE6-4342-B048-85BDC9FD1C3A}</a:tableStyleId>
              </a:tblPr>
              <a:tblGrid>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tblGrid>
              <a:tr h="370840">
                <a:tc gridSpan="8">
                  <a:txBody>
                    <a:bodyPr/>
                    <a:lstStyle/>
                    <a:p>
                      <a:pPr algn="ctr"/>
                      <a:r>
                        <a:rPr lang="en-GB" dirty="0" smtClean="0">
                          <a:solidFill>
                            <a:srgbClr val="585858"/>
                          </a:solidFill>
                        </a:rPr>
                        <a:t>Red Value</a:t>
                      </a:r>
                      <a:endParaRPr lang="en-GB" dirty="0">
                        <a:solidFill>
                          <a:srgbClr val="585858"/>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gridSpan="8">
                  <a:txBody>
                    <a:bodyPr/>
                    <a:lstStyle/>
                    <a:p>
                      <a:pPr algn="ctr"/>
                      <a:r>
                        <a:rPr lang="en-GB" dirty="0" smtClean="0">
                          <a:solidFill>
                            <a:srgbClr val="585858"/>
                          </a:solidFill>
                        </a:rPr>
                        <a:t>Green Value</a:t>
                      </a:r>
                      <a:endParaRPr lang="en-GB" dirty="0">
                        <a:solidFill>
                          <a:srgbClr val="585858"/>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gridSpan="8">
                  <a:txBody>
                    <a:bodyPr/>
                    <a:lstStyle/>
                    <a:p>
                      <a:pPr algn="ctr"/>
                      <a:r>
                        <a:rPr lang="en-GB" dirty="0" smtClean="0">
                          <a:solidFill>
                            <a:srgbClr val="585858"/>
                          </a:solidFill>
                        </a:rPr>
                        <a:t>Blue Value</a:t>
                      </a:r>
                      <a:endParaRPr lang="en-GB" dirty="0">
                        <a:solidFill>
                          <a:srgbClr val="585858"/>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r>
              <a:tr h="169488">
                <a:tc>
                  <a:txBody>
                    <a:bodyPr/>
                    <a:lstStyle/>
                    <a:p>
                      <a:r>
                        <a:rPr lang="en-GB" sz="900" dirty="0" smtClean="0">
                          <a:solidFill>
                            <a:srgbClr val="C00000"/>
                          </a:solidFill>
                        </a:rPr>
                        <a:t>128</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64</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32</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16</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8</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4</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2</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128</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64</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32</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16</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8</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4</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2</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128</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64</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32</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16</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8</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4</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2</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r>
              <a:tr h="370840">
                <a:tc>
                  <a:txBody>
                    <a:bodyPr/>
                    <a:lstStyle/>
                    <a:p>
                      <a:r>
                        <a:rPr lang="en-GB" b="1" dirty="0" smtClean="0">
                          <a:solidFill>
                            <a:srgbClr val="C00000"/>
                          </a:solidFill>
                        </a:rPr>
                        <a:t>1</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1</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1</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1</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r>
            </a:tbl>
          </a:graphicData>
        </a:graphic>
      </p:graphicFrame>
      <p:cxnSp>
        <p:nvCxnSpPr>
          <p:cNvPr id="9" name="Straight Connector 8"/>
          <p:cNvCxnSpPr/>
          <p:nvPr/>
        </p:nvCxnSpPr>
        <p:spPr>
          <a:xfrm flipH="1">
            <a:off x="1565564" y="4946069"/>
            <a:ext cx="604058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530436" y="5153887"/>
            <a:ext cx="307570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495309" y="5333996"/>
            <a:ext cx="11083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565564" y="3726873"/>
            <a:ext cx="0" cy="121919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530436" y="3726873"/>
            <a:ext cx="0" cy="142701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495309" y="3699164"/>
            <a:ext cx="0" cy="164668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110836" y="3213380"/>
            <a:ext cx="2895630" cy="280883"/>
            <a:chOff x="110836" y="3213392"/>
            <a:chExt cx="2895630" cy="280883"/>
          </a:xfrm>
        </p:grpSpPr>
        <p:sp>
          <p:nvSpPr>
            <p:cNvPr id="23" name="Rectangle 22"/>
            <p:cNvSpPr/>
            <p:nvPr/>
          </p:nvSpPr>
          <p:spPr>
            <a:xfrm>
              <a:off x="110836" y="3214255"/>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498766"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858987" y="3217185"/>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1233063"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1593283"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1967362"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2341441"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2715520" y="3213392"/>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3072431" y="3185891"/>
            <a:ext cx="2895630" cy="280883"/>
            <a:chOff x="110836" y="3213392"/>
            <a:chExt cx="2895630" cy="280883"/>
          </a:xfrm>
        </p:grpSpPr>
        <p:sp>
          <p:nvSpPr>
            <p:cNvPr id="34" name="Rectangle 33"/>
            <p:cNvSpPr/>
            <p:nvPr/>
          </p:nvSpPr>
          <p:spPr>
            <a:xfrm>
              <a:off x="110836" y="3214255"/>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498766"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858987" y="3217185"/>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233063"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1593283"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1967362"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2341441"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2715520" y="3213392"/>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p:cNvGrpSpPr/>
          <p:nvPr/>
        </p:nvGrpSpPr>
        <p:grpSpPr>
          <a:xfrm>
            <a:off x="6030736" y="3227424"/>
            <a:ext cx="2895630" cy="280883"/>
            <a:chOff x="110836" y="3213392"/>
            <a:chExt cx="2895630" cy="280883"/>
          </a:xfrm>
        </p:grpSpPr>
        <p:sp>
          <p:nvSpPr>
            <p:cNvPr id="43" name="Rectangle 42"/>
            <p:cNvSpPr/>
            <p:nvPr/>
          </p:nvSpPr>
          <p:spPr>
            <a:xfrm>
              <a:off x="110836" y="3214255"/>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498766"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858987" y="3217185"/>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1233063"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1593283"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1967362"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2341441"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2715520" y="3213392"/>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2" name="Content Placeholder 2"/>
          <p:cNvSpPr txBox="1">
            <a:spLocks/>
          </p:cNvSpPr>
          <p:nvPr/>
        </p:nvSpPr>
        <p:spPr>
          <a:xfrm>
            <a:off x="216526" y="5669055"/>
            <a:ext cx="8816638" cy="118386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C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800" dirty="0" smtClean="0">
                <a:solidFill>
                  <a:srgbClr val="585858"/>
                </a:solidFill>
              </a:rPr>
              <a:t>Whatever the colour</a:t>
            </a:r>
          </a:p>
          <a:p>
            <a:pPr marL="0" indent="0">
              <a:buFont typeface="Arial" panose="020B0604020202020204" pitchFamily="34" charset="0"/>
              <a:buNone/>
            </a:pPr>
            <a:r>
              <a:rPr lang="en-GB" sz="4800" dirty="0" smtClean="0">
                <a:solidFill>
                  <a:srgbClr val="585858"/>
                </a:solidFill>
              </a:rPr>
              <a:t>It take 3 bytes to store 1 pixel</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6510529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4"/>
                                        </p:tgtEl>
                                      </p:cBhvr>
                                    </p:animEffect>
                                    <p:set>
                                      <p:cBhvr>
                                        <p:cTn id="16" dur="1" fill="hold">
                                          <p:stCondLst>
                                            <p:cond delay="499"/>
                                          </p:stCondLst>
                                        </p:cTn>
                                        <p:tgtEl>
                                          <p:spTgt spid="2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3"/>
                                        </p:tgtEl>
                                      </p:cBhvr>
                                    </p:animEffect>
                                    <p:set>
                                      <p:cBhvr>
                                        <p:cTn id="30" dur="1" fill="hold">
                                          <p:stCondLst>
                                            <p:cond delay="499"/>
                                          </p:stCondLst>
                                        </p:cTn>
                                        <p:tgtEl>
                                          <p:spTgt spid="3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par>
                          <p:cTn id="36" fill="hold">
                            <p:stCondLst>
                              <p:cond delay="500"/>
                            </p:stCondLst>
                            <p:childTnLst>
                              <p:par>
                                <p:cTn id="37" presetID="22" presetClass="entr" presetSubtype="4"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42"/>
                                        </p:tgtEl>
                                      </p:cBhvr>
                                    </p:animEffect>
                                    <p:set>
                                      <p:cBhvr>
                                        <p:cTn id="44"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4573" t="43105" r="26629" b="35047"/>
          <a:stretch/>
        </p:blipFill>
        <p:spPr bwMode="auto">
          <a:xfrm>
            <a:off x="7010400" y="4043362"/>
            <a:ext cx="1813566" cy="281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16526" y="173930"/>
            <a:ext cx="8607440" cy="1325563"/>
          </a:xfrm>
        </p:spPr>
        <p:txBody>
          <a:bodyPr>
            <a:normAutofit/>
          </a:bodyPr>
          <a:lstStyle/>
          <a:p>
            <a:r>
              <a:rPr lang="en-GB" sz="6000" b="1" dirty="0" smtClean="0">
                <a:latin typeface="+mn-lt"/>
              </a:rPr>
              <a:t>Full Colour Bitmaps</a:t>
            </a:r>
            <a:endParaRPr lang="en-GB" sz="6000" b="1" dirty="0">
              <a:latin typeface="+mn-lt"/>
            </a:endParaRPr>
          </a:p>
        </p:txBody>
      </p:sp>
      <p:sp>
        <p:nvSpPr>
          <p:cNvPr id="3" name="Content Placeholder 2"/>
          <p:cNvSpPr>
            <a:spLocks noGrp="1"/>
          </p:cNvSpPr>
          <p:nvPr>
            <p:ph idx="1"/>
          </p:nvPr>
        </p:nvSpPr>
        <p:spPr>
          <a:xfrm>
            <a:off x="216526" y="1295292"/>
            <a:ext cx="8816638" cy="1281653"/>
          </a:xfrm>
        </p:spPr>
        <p:txBody>
          <a:bodyPr>
            <a:normAutofit lnSpcReduction="10000"/>
          </a:bodyPr>
          <a:lstStyle/>
          <a:p>
            <a:pPr marL="0" indent="0">
              <a:buNone/>
            </a:pPr>
            <a:r>
              <a:rPr lang="en-GB" sz="4400" dirty="0" smtClean="0">
                <a:solidFill>
                  <a:srgbClr val="585858"/>
                </a:solidFill>
              </a:rPr>
              <a:t>How would each pixel be represented in a computers memory?</a:t>
            </a:r>
          </a:p>
          <a:p>
            <a:pPr marL="0" indent="0">
              <a:buNone/>
            </a:pP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3102751229"/>
              </p:ext>
            </p:extLst>
          </p:nvPr>
        </p:nvGraphicFramePr>
        <p:xfrm>
          <a:off x="84218" y="2576945"/>
          <a:ext cx="8872056" cy="970280"/>
        </p:xfrm>
        <a:graphic>
          <a:graphicData uri="http://schemas.openxmlformats.org/drawingml/2006/table">
            <a:tbl>
              <a:tblPr firstRow="1" bandRow="1">
                <a:tableStyleId>{5C22544A-7EE6-4342-B048-85BDC9FD1C3A}</a:tableStyleId>
              </a:tblPr>
              <a:tblGrid>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gridCol w="369669"/>
              </a:tblGrid>
              <a:tr h="370840">
                <a:tc gridSpan="8">
                  <a:txBody>
                    <a:bodyPr/>
                    <a:lstStyle/>
                    <a:p>
                      <a:pPr algn="ctr"/>
                      <a:r>
                        <a:rPr lang="en-GB" dirty="0" smtClean="0">
                          <a:solidFill>
                            <a:srgbClr val="585858"/>
                          </a:solidFill>
                        </a:rPr>
                        <a:t>Red Value</a:t>
                      </a:r>
                      <a:endParaRPr lang="en-GB" dirty="0">
                        <a:solidFill>
                          <a:srgbClr val="585858"/>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gridSpan="8">
                  <a:txBody>
                    <a:bodyPr/>
                    <a:lstStyle/>
                    <a:p>
                      <a:pPr algn="ctr"/>
                      <a:r>
                        <a:rPr lang="en-GB" dirty="0" smtClean="0">
                          <a:solidFill>
                            <a:srgbClr val="585858"/>
                          </a:solidFill>
                        </a:rPr>
                        <a:t>Green Value</a:t>
                      </a:r>
                      <a:endParaRPr lang="en-GB" dirty="0">
                        <a:solidFill>
                          <a:srgbClr val="585858"/>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gridSpan="8">
                  <a:txBody>
                    <a:bodyPr/>
                    <a:lstStyle/>
                    <a:p>
                      <a:pPr algn="ctr"/>
                      <a:r>
                        <a:rPr lang="en-GB" dirty="0" smtClean="0">
                          <a:solidFill>
                            <a:srgbClr val="585858"/>
                          </a:solidFill>
                        </a:rPr>
                        <a:t>Blue Value</a:t>
                      </a:r>
                      <a:endParaRPr lang="en-GB" dirty="0">
                        <a:solidFill>
                          <a:srgbClr val="585858"/>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c hMerge="1">
                  <a:txBody>
                    <a:bodyPr/>
                    <a:lstStyle/>
                    <a:p>
                      <a:endParaRPr lang="en-GB" dirty="0"/>
                    </a:p>
                  </a:txBody>
                  <a:tcPr>
                    <a:solidFill>
                      <a:srgbClr val="FFC000"/>
                    </a:solidFill>
                  </a:tcPr>
                </a:tc>
              </a:tr>
              <a:tr h="169488">
                <a:tc>
                  <a:txBody>
                    <a:bodyPr/>
                    <a:lstStyle/>
                    <a:p>
                      <a:r>
                        <a:rPr lang="en-GB" sz="900" dirty="0" smtClean="0">
                          <a:solidFill>
                            <a:srgbClr val="C00000"/>
                          </a:solidFill>
                        </a:rPr>
                        <a:t>128</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64</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32</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16</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8</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4</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2</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128</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64</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32</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16</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8</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4</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2</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128</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64</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32</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16</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8</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4</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2</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c>
                  <a:txBody>
                    <a:bodyPr/>
                    <a:lstStyle/>
                    <a:p>
                      <a:r>
                        <a:rPr lang="en-GB" sz="900" dirty="0" smtClean="0">
                          <a:solidFill>
                            <a:srgbClr val="C00000"/>
                          </a:solidFill>
                        </a:rPr>
                        <a:t>1</a:t>
                      </a:r>
                      <a:endParaRPr lang="en-GB" sz="900"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bg1"/>
                    </a:solidFill>
                  </a:tcPr>
                </a:tc>
              </a:tr>
              <a:tr h="370840">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1</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1</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1</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1</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1</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1</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1</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1</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1</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1</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1</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1</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GB" b="1" dirty="0" smtClean="0">
                          <a:solidFill>
                            <a:srgbClr val="C00000"/>
                          </a:solidFill>
                        </a:rPr>
                        <a:t>0</a:t>
                      </a:r>
                      <a:endParaRPr lang="en-GB" b="1" dirty="0">
                        <a:solidFill>
                          <a:srgbClr val="C0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r>
            </a:tbl>
          </a:graphicData>
        </a:graphic>
      </p:graphicFrame>
      <p:cxnSp>
        <p:nvCxnSpPr>
          <p:cNvPr id="9" name="Straight Connector 8"/>
          <p:cNvCxnSpPr/>
          <p:nvPr/>
        </p:nvCxnSpPr>
        <p:spPr>
          <a:xfrm flipH="1">
            <a:off x="1565564" y="5666519"/>
            <a:ext cx="604058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530436" y="5874337"/>
            <a:ext cx="307570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495309" y="6054446"/>
            <a:ext cx="11083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565564" y="3713018"/>
            <a:ext cx="0" cy="195350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530436" y="3726873"/>
            <a:ext cx="0" cy="214746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495309" y="3713018"/>
            <a:ext cx="0" cy="235327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110836" y="3227230"/>
            <a:ext cx="2895630" cy="280883"/>
            <a:chOff x="110836" y="3213392"/>
            <a:chExt cx="2895630" cy="280883"/>
          </a:xfrm>
        </p:grpSpPr>
        <p:sp>
          <p:nvSpPr>
            <p:cNvPr id="23" name="Rectangle 22"/>
            <p:cNvSpPr/>
            <p:nvPr/>
          </p:nvSpPr>
          <p:spPr>
            <a:xfrm>
              <a:off x="110836" y="3214255"/>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498766"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858987" y="3217185"/>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1233063"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1593283"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1967362"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2341441"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2715520" y="3213392"/>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3072431" y="3199741"/>
            <a:ext cx="2895630" cy="280883"/>
            <a:chOff x="110836" y="3213392"/>
            <a:chExt cx="2895630" cy="280883"/>
          </a:xfrm>
        </p:grpSpPr>
        <p:sp>
          <p:nvSpPr>
            <p:cNvPr id="34" name="Rectangle 33"/>
            <p:cNvSpPr/>
            <p:nvPr/>
          </p:nvSpPr>
          <p:spPr>
            <a:xfrm>
              <a:off x="110836" y="3214255"/>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498766"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858987" y="3217185"/>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233063"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1593283"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1967362"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2341441"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2715520" y="3213392"/>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p:cNvGrpSpPr/>
          <p:nvPr/>
        </p:nvGrpSpPr>
        <p:grpSpPr>
          <a:xfrm>
            <a:off x="6030736" y="3241274"/>
            <a:ext cx="2895630" cy="280883"/>
            <a:chOff x="110836" y="3213392"/>
            <a:chExt cx="2895630" cy="280883"/>
          </a:xfrm>
        </p:grpSpPr>
        <p:sp>
          <p:nvSpPr>
            <p:cNvPr id="43" name="Rectangle 42"/>
            <p:cNvSpPr/>
            <p:nvPr/>
          </p:nvSpPr>
          <p:spPr>
            <a:xfrm>
              <a:off x="110836" y="3214255"/>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498766"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858987" y="3217185"/>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1233063"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1593283"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1967362"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2341441" y="3214250"/>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2715520" y="3213392"/>
              <a:ext cx="290946" cy="27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Content Placeholder 2"/>
          <p:cNvSpPr txBox="1">
            <a:spLocks/>
          </p:cNvSpPr>
          <p:nvPr/>
        </p:nvSpPr>
        <p:spPr>
          <a:xfrm>
            <a:off x="216526" y="5669055"/>
            <a:ext cx="8816638" cy="118386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C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800" dirty="0" smtClean="0">
                <a:solidFill>
                  <a:schemeClr val="bg1"/>
                </a:solidFill>
              </a:rPr>
              <a:t>Whatever the colour</a:t>
            </a:r>
          </a:p>
          <a:p>
            <a:pPr marL="0" indent="0">
              <a:buFont typeface="Arial" panose="020B0604020202020204" pitchFamily="34" charset="0"/>
              <a:buNone/>
            </a:pPr>
            <a:r>
              <a:rPr lang="en-GB" sz="4800" dirty="0" smtClean="0">
                <a:solidFill>
                  <a:srgbClr val="585858"/>
                </a:solidFill>
              </a:rPr>
              <a:t>It take 3 bytes to store 1 pixel</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695336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4"/>
                                        </p:tgtEl>
                                      </p:cBhvr>
                                    </p:animEffect>
                                    <p:set>
                                      <p:cBhvr>
                                        <p:cTn id="16" dur="1" fill="hold">
                                          <p:stCondLst>
                                            <p:cond delay="499"/>
                                          </p:stCondLst>
                                        </p:cTn>
                                        <p:tgtEl>
                                          <p:spTgt spid="2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3"/>
                                        </p:tgtEl>
                                      </p:cBhvr>
                                    </p:animEffect>
                                    <p:set>
                                      <p:cBhvr>
                                        <p:cTn id="30" dur="1" fill="hold">
                                          <p:stCondLst>
                                            <p:cond delay="499"/>
                                          </p:stCondLst>
                                        </p:cTn>
                                        <p:tgtEl>
                                          <p:spTgt spid="3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par>
                          <p:cTn id="36" fill="hold">
                            <p:stCondLst>
                              <p:cond delay="500"/>
                            </p:stCondLst>
                            <p:childTnLst>
                              <p:par>
                                <p:cTn id="37" presetID="22" presetClass="entr" presetSubtype="4"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42"/>
                                        </p:tgtEl>
                                      </p:cBhvr>
                                    </p:animEffect>
                                    <p:set>
                                      <p:cBhvr>
                                        <p:cTn id="44"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26" y="173930"/>
            <a:ext cx="8607440" cy="1325563"/>
          </a:xfrm>
        </p:spPr>
        <p:txBody>
          <a:bodyPr>
            <a:normAutofit/>
          </a:bodyPr>
          <a:lstStyle/>
          <a:p>
            <a:r>
              <a:rPr lang="en-GB" sz="6000" b="1" dirty="0" smtClean="0">
                <a:latin typeface="+mn-lt"/>
              </a:rPr>
              <a:t>Full Colour Bitmaps</a:t>
            </a:r>
            <a:endParaRPr lang="en-GB" sz="6000" b="1" dirty="0">
              <a:latin typeface="+mn-lt"/>
            </a:endParaRPr>
          </a:p>
        </p:txBody>
      </p:sp>
      <p:sp>
        <p:nvSpPr>
          <p:cNvPr id="3" name="Content Placeholder 2"/>
          <p:cNvSpPr>
            <a:spLocks noGrp="1"/>
          </p:cNvSpPr>
          <p:nvPr>
            <p:ph idx="1"/>
          </p:nvPr>
        </p:nvSpPr>
        <p:spPr>
          <a:xfrm>
            <a:off x="216526" y="1295292"/>
            <a:ext cx="8816638" cy="1281653"/>
          </a:xfrm>
        </p:spPr>
        <p:txBody>
          <a:bodyPr>
            <a:normAutofit lnSpcReduction="10000"/>
          </a:bodyPr>
          <a:lstStyle/>
          <a:p>
            <a:pPr marL="0" indent="0">
              <a:buNone/>
            </a:pPr>
            <a:r>
              <a:rPr lang="en-GB" sz="4400" dirty="0" smtClean="0">
                <a:solidFill>
                  <a:srgbClr val="585858"/>
                </a:solidFill>
              </a:rPr>
              <a:t>Calculate the size of the file to store this image of a satellite</a:t>
            </a:r>
          </a:p>
          <a:p>
            <a:pPr marL="0" indent="0">
              <a:buNone/>
            </a:pPr>
            <a:endParaRPr lang="en-GB" dirty="0"/>
          </a:p>
        </p:txBody>
      </p:sp>
      <p:sp>
        <p:nvSpPr>
          <p:cNvPr id="51" name="Content Placeholder 2"/>
          <p:cNvSpPr txBox="1">
            <a:spLocks/>
          </p:cNvSpPr>
          <p:nvPr/>
        </p:nvSpPr>
        <p:spPr>
          <a:xfrm>
            <a:off x="216526" y="5669055"/>
            <a:ext cx="8816638" cy="118386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C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800" dirty="0" smtClean="0">
                <a:solidFill>
                  <a:schemeClr val="bg1"/>
                </a:solidFill>
              </a:rPr>
              <a:t>Whatever the colour</a:t>
            </a:r>
          </a:p>
          <a:p>
            <a:pPr marL="0" indent="0">
              <a:buFont typeface="Arial" panose="020B0604020202020204" pitchFamily="34" charset="0"/>
              <a:buNone/>
            </a:pPr>
            <a:r>
              <a:rPr lang="en-GB" sz="4800" dirty="0" smtClean="0">
                <a:solidFill>
                  <a:srgbClr val="585858"/>
                </a:solidFill>
              </a:rPr>
              <a:t>It take 3 bytes to store 1 pixel</a:t>
            </a:r>
          </a:p>
          <a:p>
            <a:pPr marL="0" indent="0">
              <a:buFont typeface="Arial" panose="020B0604020202020204" pitchFamily="34" charset="0"/>
              <a:buNone/>
            </a:pPr>
            <a:endParaRPr lang="en-GB" dirty="0"/>
          </a:p>
        </p:txBody>
      </p:sp>
      <p:pic>
        <p:nvPicPr>
          <p:cNvPr id="52" name="Picture 51"/>
          <p:cNvPicPr>
            <a:picLocks noChangeAspect="1"/>
          </p:cNvPicPr>
          <p:nvPr/>
        </p:nvPicPr>
        <p:blipFill rotWithShape="1">
          <a:blip r:embed="rId3"/>
          <a:srcRect l="549" t="19729" r="68146" b="33312"/>
          <a:stretch/>
        </p:blipFill>
        <p:spPr>
          <a:xfrm>
            <a:off x="603791" y="2842953"/>
            <a:ext cx="3473162" cy="2776451"/>
          </a:xfrm>
          <a:prstGeom prst="rect">
            <a:avLst/>
          </a:prstGeom>
        </p:spPr>
      </p:pic>
      <p:sp>
        <p:nvSpPr>
          <p:cNvPr id="4" name="TextBox 3"/>
          <p:cNvSpPr txBox="1"/>
          <p:nvPr/>
        </p:nvSpPr>
        <p:spPr>
          <a:xfrm>
            <a:off x="1407844" y="2359245"/>
            <a:ext cx="1815049" cy="523220"/>
          </a:xfrm>
          <a:prstGeom prst="rect">
            <a:avLst/>
          </a:prstGeom>
          <a:noFill/>
        </p:spPr>
        <p:txBody>
          <a:bodyPr wrap="none" rtlCol="0">
            <a:spAutoFit/>
          </a:bodyPr>
          <a:lstStyle/>
          <a:p>
            <a:r>
              <a:rPr lang="en-GB" sz="2800" dirty="0" smtClean="0">
                <a:solidFill>
                  <a:srgbClr val="C00000"/>
                </a:solidFill>
              </a:rPr>
              <a:t>4000 pixels</a:t>
            </a:r>
            <a:endParaRPr lang="en-GB" sz="2800" dirty="0">
              <a:solidFill>
                <a:srgbClr val="C00000"/>
              </a:solidFill>
            </a:endParaRPr>
          </a:p>
        </p:txBody>
      </p:sp>
      <p:sp>
        <p:nvSpPr>
          <p:cNvPr id="53" name="TextBox 52"/>
          <p:cNvSpPr txBox="1"/>
          <p:nvPr/>
        </p:nvSpPr>
        <p:spPr>
          <a:xfrm rot="16200000">
            <a:off x="-532093" y="3986199"/>
            <a:ext cx="1815049" cy="523220"/>
          </a:xfrm>
          <a:prstGeom prst="rect">
            <a:avLst/>
          </a:prstGeom>
          <a:noFill/>
        </p:spPr>
        <p:txBody>
          <a:bodyPr wrap="none" rtlCol="0">
            <a:spAutoFit/>
          </a:bodyPr>
          <a:lstStyle/>
          <a:p>
            <a:r>
              <a:rPr lang="en-GB" sz="2800" dirty="0" smtClean="0">
                <a:solidFill>
                  <a:srgbClr val="C00000"/>
                </a:solidFill>
              </a:rPr>
              <a:t>3000 pixels</a:t>
            </a:r>
            <a:endParaRPr lang="en-GB" sz="2800" dirty="0">
              <a:solidFill>
                <a:srgbClr val="C00000"/>
              </a:solidFill>
            </a:endParaRPr>
          </a:p>
        </p:txBody>
      </p:sp>
      <p:cxnSp>
        <p:nvCxnSpPr>
          <p:cNvPr id="6" name="Straight Arrow Connector 5"/>
          <p:cNvCxnSpPr/>
          <p:nvPr/>
        </p:nvCxnSpPr>
        <p:spPr>
          <a:xfrm>
            <a:off x="11405062" y="2732585"/>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189775" y="2673548"/>
            <a:ext cx="87356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582350" y="2673505"/>
            <a:ext cx="87356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08681" y="5063962"/>
            <a:ext cx="7752" cy="55544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411456" y="2855556"/>
            <a:ext cx="7752" cy="55544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12494" y="2803731"/>
            <a:ext cx="5031506" cy="3262432"/>
          </a:xfrm>
          <a:prstGeom prst="rect">
            <a:avLst/>
          </a:prstGeom>
          <a:noFill/>
        </p:spPr>
        <p:txBody>
          <a:bodyPr wrap="none" rtlCol="0">
            <a:spAutoFit/>
          </a:bodyPr>
          <a:lstStyle/>
          <a:p>
            <a:r>
              <a:rPr lang="en-GB" sz="2800" dirty="0" smtClean="0">
                <a:solidFill>
                  <a:srgbClr val="C00000"/>
                </a:solidFill>
              </a:rPr>
              <a:t>1 row is 4000 pixels:</a:t>
            </a:r>
          </a:p>
          <a:p>
            <a:r>
              <a:rPr lang="en-GB" sz="2800" dirty="0" smtClean="0">
                <a:solidFill>
                  <a:srgbClr val="C00000"/>
                </a:solidFill>
              </a:rPr>
              <a:t>4000 X 3 = 12,000 bytes</a:t>
            </a:r>
          </a:p>
          <a:p>
            <a:pPr>
              <a:spcBef>
                <a:spcPts val="1200"/>
              </a:spcBef>
            </a:pPr>
            <a:r>
              <a:rPr lang="en-GB" sz="2800" dirty="0" smtClean="0">
                <a:solidFill>
                  <a:srgbClr val="C00000"/>
                </a:solidFill>
              </a:rPr>
              <a:t>3000 rows:</a:t>
            </a:r>
          </a:p>
          <a:p>
            <a:r>
              <a:rPr lang="en-GB" sz="2800" dirty="0" smtClean="0">
                <a:solidFill>
                  <a:srgbClr val="C00000"/>
                </a:solidFill>
              </a:rPr>
              <a:t>3000 X 12000 = 36,000,000 bytes</a:t>
            </a:r>
          </a:p>
          <a:p>
            <a:pPr>
              <a:spcBef>
                <a:spcPts val="1200"/>
              </a:spcBef>
            </a:pPr>
            <a:r>
              <a:rPr lang="en-GB" sz="2800" dirty="0" smtClean="0">
                <a:solidFill>
                  <a:srgbClr val="C00000"/>
                </a:solidFill>
              </a:rPr>
              <a:t>Covert to megabytes:</a:t>
            </a:r>
          </a:p>
          <a:p>
            <a:r>
              <a:rPr lang="en-GB" sz="2800" dirty="0" smtClean="0">
                <a:solidFill>
                  <a:srgbClr val="C00000"/>
                </a:solidFill>
              </a:rPr>
              <a:t>36000000 / 100000 = 36 MB</a:t>
            </a:r>
          </a:p>
          <a:p>
            <a:endParaRPr lang="en-GB" dirty="0"/>
          </a:p>
        </p:txBody>
      </p:sp>
    </p:spTree>
    <p:extLst>
      <p:ext uri="{BB962C8B-B14F-4D97-AF65-F5344CB8AC3E}">
        <p14:creationId xmlns:p14="http://schemas.microsoft.com/office/powerpoint/2010/main" val="1714391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fade">
                                      <p:cBhvr>
                                        <p:cTn id="15" dur="500"/>
                                        <p:tgtEl>
                                          <p:spTgt spid="1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xEl>
                                              <p:pRg st="3" end="3"/>
                                            </p:txEl>
                                          </p:spTgt>
                                        </p:tgtEl>
                                        <p:attrNameLst>
                                          <p:attrName>style.visibility</p:attrName>
                                        </p:attrNameLst>
                                      </p:cBhvr>
                                      <p:to>
                                        <p:strVal val="visible"/>
                                      </p:to>
                                    </p:set>
                                    <p:animEffect transition="in" filter="fade">
                                      <p:cBhvr>
                                        <p:cTn id="18" dur="500"/>
                                        <p:tgtEl>
                                          <p:spTgt spid="1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fade">
                                      <p:cBhvr>
                                        <p:cTn id="23" dur="500"/>
                                        <p:tgtEl>
                                          <p:spTgt spid="1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xEl>
                                              <p:pRg st="5" end="5"/>
                                            </p:txEl>
                                          </p:spTgt>
                                        </p:tgtEl>
                                        <p:attrNameLst>
                                          <p:attrName>style.visibility</p:attrName>
                                        </p:attrNameLst>
                                      </p:cBhvr>
                                      <p:to>
                                        <p:strVal val="visible"/>
                                      </p:to>
                                    </p:set>
                                    <p:animEffect transition="in" filter="fade">
                                      <p:cBhvr>
                                        <p:cTn id="26"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77807" y="5722883"/>
            <a:ext cx="1466193" cy="109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p:cNvSpPr txBox="1">
            <a:spLocks/>
          </p:cNvSpPr>
          <p:nvPr/>
        </p:nvSpPr>
        <p:spPr>
          <a:xfrm>
            <a:off x="0" y="557701"/>
            <a:ext cx="9128904" cy="9053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6600" b="1" spc="-150" dirty="0" smtClean="0">
                <a:solidFill>
                  <a:srgbClr val="C00000"/>
                </a:solidFill>
                <a:latin typeface="+mn-lt"/>
              </a:rPr>
              <a:t>Key Ideas </a:t>
            </a:r>
            <a:endParaRPr lang="en-GB" sz="6600" b="1" spc="-150" dirty="0">
              <a:solidFill>
                <a:srgbClr val="C00000"/>
              </a:solidFill>
              <a:latin typeface="+mn-lt"/>
            </a:endParaRPr>
          </a:p>
        </p:txBody>
      </p:sp>
      <p:sp>
        <p:nvSpPr>
          <p:cNvPr id="6" name="Subtitle 2"/>
          <p:cNvSpPr txBox="1">
            <a:spLocks/>
          </p:cNvSpPr>
          <p:nvPr/>
        </p:nvSpPr>
        <p:spPr>
          <a:xfrm>
            <a:off x="-15096" y="0"/>
            <a:ext cx="9144000" cy="7177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C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4400" b="1" spc="-150" dirty="0" smtClean="0">
                <a:solidFill>
                  <a:schemeClr val="bg1">
                    <a:lumMod val="50000"/>
                  </a:schemeClr>
                </a:solidFill>
              </a:rPr>
              <a:t>Understanding Digital Images</a:t>
            </a:r>
            <a:endParaRPr lang="en-GB" sz="4400" b="1" spc="-150" dirty="0">
              <a:solidFill>
                <a:schemeClr val="bg1">
                  <a:lumMod val="50000"/>
                </a:schemeClr>
              </a:solidFill>
            </a:endParaRPr>
          </a:p>
        </p:txBody>
      </p:sp>
      <p:sp>
        <p:nvSpPr>
          <p:cNvPr id="7" name="TextBox 6"/>
          <p:cNvSpPr txBox="1"/>
          <p:nvPr/>
        </p:nvSpPr>
        <p:spPr>
          <a:xfrm>
            <a:off x="-15096" y="1842478"/>
            <a:ext cx="1484702" cy="3170099"/>
          </a:xfrm>
          <a:prstGeom prst="rect">
            <a:avLst/>
          </a:prstGeom>
          <a:noFill/>
        </p:spPr>
        <p:txBody>
          <a:bodyPr wrap="none" rtlCol="0">
            <a:spAutoFit/>
          </a:bodyPr>
          <a:lstStyle/>
          <a:p>
            <a:r>
              <a:rPr lang="en-GB" sz="20000" b="1" dirty="0">
                <a:solidFill>
                  <a:srgbClr val="DEDEDE"/>
                </a:solidFill>
              </a:rPr>
              <a:t>1</a:t>
            </a:r>
          </a:p>
        </p:txBody>
      </p:sp>
      <p:sp>
        <p:nvSpPr>
          <p:cNvPr id="3" name="TextBox 2"/>
          <p:cNvSpPr txBox="1"/>
          <p:nvPr/>
        </p:nvSpPr>
        <p:spPr>
          <a:xfrm>
            <a:off x="1230283" y="3693534"/>
            <a:ext cx="5798510" cy="769441"/>
          </a:xfrm>
          <a:prstGeom prst="rect">
            <a:avLst/>
          </a:prstGeom>
          <a:noFill/>
        </p:spPr>
        <p:txBody>
          <a:bodyPr wrap="none" rtlCol="0">
            <a:spAutoFit/>
          </a:bodyPr>
          <a:lstStyle/>
          <a:p>
            <a:r>
              <a:rPr lang="en-GB" sz="4400" dirty="0" smtClean="0">
                <a:solidFill>
                  <a:schemeClr val="tx1">
                    <a:lumMod val="50000"/>
                    <a:lumOff val="50000"/>
                  </a:schemeClr>
                </a:solidFill>
              </a:rPr>
              <a:t>Images as a ‘map of bits’</a:t>
            </a:r>
            <a:endParaRPr lang="en-GB" sz="4400" dirty="0">
              <a:solidFill>
                <a:schemeClr val="tx1">
                  <a:lumMod val="50000"/>
                  <a:lumOff val="50000"/>
                </a:schemeClr>
              </a:solidFill>
            </a:endParaRPr>
          </a:p>
        </p:txBody>
      </p:sp>
      <p:sp>
        <p:nvSpPr>
          <p:cNvPr id="4" name="TextBox 3"/>
          <p:cNvSpPr txBox="1"/>
          <p:nvPr/>
        </p:nvSpPr>
        <p:spPr>
          <a:xfrm>
            <a:off x="1163780" y="2358969"/>
            <a:ext cx="4245458" cy="1569660"/>
          </a:xfrm>
          <a:prstGeom prst="rect">
            <a:avLst/>
          </a:prstGeom>
          <a:noFill/>
        </p:spPr>
        <p:txBody>
          <a:bodyPr wrap="none" rtlCol="0">
            <a:spAutoFit/>
          </a:bodyPr>
          <a:lstStyle/>
          <a:p>
            <a:r>
              <a:rPr lang="en-GB" sz="9600" dirty="0" smtClean="0">
                <a:solidFill>
                  <a:schemeClr val="tx1">
                    <a:lumMod val="50000"/>
                    <a:lumOff val="50000"/>
                  </a:schemeClr>
                </a:solidFill>
              </a:rPr>
              <a:t>Bitmaps</a:t>
            </a:r>
            <a:endParaRPr lang="en-GB" sz="9600" dirty="0">
              <a:solidFill>
                <a:schemeClr val="tx1">
                  <a:lumMod val="50000"/>
                  <a:lumOff val="50000"/>
                </a:schemeClr>
              </a:solidFill>
            </a:endParaRPr>
          </a:p>
        </p:txBody>
      </p:sp>
    </p:spTree>
    <p:extLst>
      <p:ext uri="{BB962C8B-B14F-4D97-AF65-F5344CB8AC3E}">
        <p14:creationId xmlns:p14="http://schemas.microsoft.com/office/powerpoint/2010/main" val="37632848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1"/>
            <a:ext cx="9144000" cy="1943101"/>
          </a:xfrm>
        </p:spPr>
        <p:txBody>
          <a:bodyPr>
            <a:noAutofit/>
          </a:bodyPr>
          <a:lstStyle/>
          <a:p>
            <a:pPr eaLnBrk="1" hangingPunct="1"/>
            <a:r>
              <a:rPr lang="en-GB" altLang="en-US" sz="6000" b="0" dirty="0" smtClean="0"/>
              <a:t>How does a screen render a digital image?</a:t>
            </a:r>
            <a:endParaRPr lang="en-US" altLang="en-US" sz="6000" b="0" dirty="0" smtClean="0"/>
          </a:p>
        </p:txBody>
      </p:sp>
      <p:sp>
        <p:nvSpPr>
          <p:cNvPr id="4" name="Rectangle 3"/>
          <p:cNvSpPr/>
          <p:nvPr/>
        </p:nvSpPr>
        <p:spPr>
          <a:xfrm>
            <a:off x="8001000" y="5700713"/>
            <a:ext cx="1143000" cy="1157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2123001"/>
            <a:ext cx="4250692" cy="1446550"/>
          </a:xfrm>
          <a:prstGeom prst="rect">
            <a:avLst/>
          </a:prstGeom>
        </p:spPr>
        <p:txBody>
          <a:bodyPr wrap="square">
            <a:spAutoFit/>
          </a:bodyPr>
          <a:lstStyle/>
          <a:p>
            <a:r>
              <a:rPr lang="en-GB" sz="4400" dirty="0" smtClean="0">
                <a:solidFill>
                  <a:schemeClr val="tx1">
                    <a:lumMod val="50000"/>
                    <a:lumOff val="50000"/>
                  </a:schemeClr>
                </a:solidFill>
              </a:rPr>
              <a:t>See the principles in a spreadsheet</a:t>
            </a:r>
            <a:endParaRPr lang="en-GB" sz="4400" dirty="0">
              <a:solidFill>
                <a:schemeClr val="tx1">
                  <a:lumMod val="50000"/>
                  <a:lumOff val="50000"/>
                </a:schemeClr>
              </a:solidFill>
            </a:endParaRPr>
          </a:p>
        </p:txBody>
      </p:sp>
      <p:pic>
        <p:nvPicPr>
          <p:cNvPr id="3" name="Picture 2"/>
          <p:cNvPicPr>
            <a:picLocks noChangeAspect="1"/>
          </p:cNvPicPr>
          <p:nvPr/>
        </p:nvPicPr>
        <p:blipFill rotWithShape="1">
          <a:blip r:embed="rId3"/>
          <a:srcRect l="15848" t="24927" r="46487" b="52734"/>
          <a:stretch/>
        </p:blipFill>
        <p:spPr>
          <a:xfrm>
            <a:off x="4459466" y="1093211"/>
            <a:ext cx="4327344" cy="1443038"/>
          </a:xfrm>
          <a:prstGeom prst="rect">
            <a:avLst/>
          </a:prstGeom>
        </p:spPr>
      </p:pic>
      <p:sp>
        <p:nvSpPr>
          <p:cNvPr id="5" name="Rectangle 4"/>
          <p:cNvSpPr/>
          <p:nvPr/>
        </p:nvSpPr>
        <p:spPr>
          <a:xfrm>
            <a:off x="68124" y="4009388"/>
            <a:ext cx="4335739" cy="369332"/>
          </a:xfrm>
          <a:prstGeom prst="rect">
            <a:avLst/>
          </a:prstGeom>
        </p:spPr>
        <p:txBody>
          <a:bodyPr wrap="none">
            <a:spAutoFit/>
          </a:bodyPr>
          <a:lstStyle/>
          <a:p>
            <a:r>
              <a:rPr lang="en-GB" dirty="0">
                <a:solidFill>
                  <a:schemeClr val="tx1">
                    <a:lumMod val="50000"/>
                    <a:lumOff val="50000"/>
                  </a:schemeClr>
                </a:solidFill>
                <a:hlinkClick r:id="rId4"/>
              </a:rPr>
              <a:t>http://</a:t>
            </a:r>
            <a:r>
              <a:rPr lang="en-GB" dirty="0" smtClean="0">
                <a:solidFill>
                  <a:schemeClr val="tx1">
                    <a:lumMod val="50000"/>
                    <a:lumOff val="50000"/>
                  </a:schemeClr>
                </a:solidFill>
                <a:hlinkClick r:id="rId4"/>
              </a:rPr>
              <a:t>www.think-maths.co.uk/spreadsheet</a:t>
            </a:r>
            <a:r>
              <a:rPr lang="en-GB" dirty="0" smtClean="0">
                <a:solidFill>
                  <a:schemeClr val="tx1">
                    <a:lumMod val="50000"/>
                    <a:lumOff val="50000"/>
                  </a:schemeClr>
                </a:solidFill>
              </a:rPr>
              <a:t> </a:t>
            </a:r>
            <a:endParaRPr lang="en-GB" dirty="0">
              <a:solidFill>
                <a:schemeClr val="tx1">
                  <a:lumMod val="50000"/>
                  <a:lumOff val="50000"/>
                </a:schemeClr>
              </a:solidFill>
            </a:endParaRPr>
          </a:p>
        </p:txBody>
      </p:sp>
      <p:pic>
        <p:nvPicPr>
          <p:cNvPr id="8" name="Picture 7"/>
          <p:cNvPicPr>
            <a:picLocks noChangeAspect="1"/>
          </p:cNvPicPr>
          <p:nvPr/>
        </p:nvPicPr>
        <p:blipFill rotWithShape="1">
          <a:blip r:embed="rId5"/>
          <a:srcRect l="38530" t="48794" r="39625" b="14856"/>
          <a:stretch/>
        </p:blipFill>
        <p:spPr>
          <a:xfrm>
            <a:off x="4459467" y="2502742"/>
            <a:ext cx="4327344" cy="4048161"/>
          </a:xfrm>
          <a:prstGeom prst="rect">
            <a:avLst/>
          </a:prstGeom>
        </p:spPr>
      </p:pic>
      <p:pic>
        <p:nvPicPr>
          <p:cNvPr id="9" name="Picture 8"/>
          <p:cNvPicPr>
            <a:picLocks noChangeAspect="1"/>
          </p:cNvPicPr>
          <p:nvPr/>
        </p:nvPicPr>
        <p:blipFill rotWithShape="1">
          <a:blip r:embed="rId6"/>
          <a:srcRect l="14421" t="11719" r="53404" b="68360"/>
          <a:stretch/>
        </p:blipFill>
        <p:spPr>
          <a:xfrm>
            <a:off x="142876" y="4378720"/>
            <a:ext cx="4186237" cy="1457325"/>
          </a:xfrm>
          <a:prstGeom prst="rect">
            <a:avLst/>
          </a:prstGeom>
        </p:spPr>
      </p:pic>
      <p:sp>
        <p:nvSpPr>
          <p:cNvPr id="10" name="Rectangle 9"/>
          <p:cNvSpPr/>
          <p:nvPr/>
        </p:nvSpPr>
        <p:spPr>
          <a:xfrm>
            <a:off x="142876" y="5824819"/>
            <a:ext cx="4186237" cy="738664"/>
          </a:xfrm>
          <a:prstGeom prst="rect">
            <a:avLst/>
          </a:prstGeom>
          <a:solidFill>
            <a:srgbClr val="E9E2D0"/>
          </a:solidFill>
        </p:spPr>
        <p:txBody>
          <a:bodyPr wrap="square">
            <a:spAutoFit/>
          </a:bodyPr>
          <a:lstStyle/>
          <a:p>
            <a:r>
              <a:rPr lang="en-GB" sz="1400" dirty="0" smtClean="0">
                <a:solidFill>
                  <a:schemeClr val="tx1">
                    <a:lumMod val="50000"/>
                    <a:lumOff val="50000"/>
                  </a:schemeClr>
                </a:solidFill>
              </a:rPr>
              <a:t>Image </a:t>
            </a:r>
            <a:r>
              <a:rPr lang="en-GB" sz="1400" dirty="0">
                <a:solidFill>
                  <a:schemeClr val="tx1">
                    <a:lumMod val="50000"/>
                    <a:lumOff val="50000"/>
                  </a:schemeClr>
                </a:solidFill>
              </a:rPr>
              <a:t>converting code by Andrew Taylor. Website assembled by Rick </a:t>
            </a:r>
            <a:r>
              <a:rPr lang="en-GB" sz="1400" dirty="0" err="1">
                <a:solidFill>
                  <a:schemeClr val="tx1">
                    <a:lumMod val="50000"/>
                    <a:lumOff val="50000"/>
                  </a:schemeClr>
                </a:solidFill>
              </a:rPr>
              <a:t>Steckles</a:t>
            </a:r>
            <a:r>
              <a:rPr lang="en-GB" sz="1400" dirty="0">
                <a:solidFill>
                  <a:schemeClr val="tx1">
                    <a:lumMod val="50000"/>
                    <a:lumOff val="50000"/>
                  </a:schemeClr>
                </a:solidFill>
              </a:rPr>
              <a:t> and Alison Hover. Phone-screen microscopic image courtesy of Jamie </a:t>
            </a:r>
            <a:r>
              <a:rPr lang="en-GB" sz="1400" dirty="0" smtClean="0">
                <a:solidFill>
                  <a:schemeClr val="tx1">
                    <a:lumMod val="50000"/>
                    <a:lumOff val="50000"/>
                  </a:schemeClr>
                </a:solidFill>
              </a:rPr>
              <a:t>Gallagher.</a:t>
            </a:r>
            <a:endParaRPr lang="en-GB" sz="1400" dirty="0">
              <a:solidFill>
                <a:schemeClr val="tx1">
                  <a:lumMod val="50000"/>
                  <a:lumOff val="50000"/>
                </a:schemeClr>
              </a:solidFill>
            </a:endParaRPr>
          </a:p>
        </p:txBody>
      </p:sp>
    </p:spTree>
    <p:extLst>
      <p:ext uri="{BB962C8B-B14F-4D97-AF65-F5344CB8AC3E}">
        <p14:creationId xmlns:p14="http://schemas.microsoft.com/office/powerpoint/2010/main" val="16838776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23438" r="2083" b="17331"/>
          <a:stretch/>
        </p:blipFill>
        <p:spPr>
          <a:xfrm>
            <a:off x="114300" y="2702013"/>
            <a:ext cx="8658222" cy="2821900"/>
          </a:xfrm>
          <a:prstGeom prst="rect">
            <a:avLst/>
          </a:prstGeom>
        </p:spPr>
      </p:pic>
      <p:sp>
        <p:nvSpPr>
          <p:cNvPr id="5122" name="Title 1"/>
          <p:cNvSpPr>
            <a:spLocks noGrp="1"/>
          </p:cNvSpPr>
          <p:nvPr>
            <p:ph type="title"/>
          </p:nvPr>
        </p:nvSpPr>
        <p:spPr>
          <a:xfrm>
            <a:off x="0" y="-1"/>
            <a:ext cx="9144000" cy="1943101"/>
          </a:xfrm>
        </p:spPr>
        <p:txBody>
          <a:bodyPr>
            <a:noAutofit/>
          </a:bodyPr>
          <a:lstStyle/>
          <a:p>
            <a:pPr eaLnBrk="1" hangingPunct="1"/>
            <a:r>
              <a:rPr lang="en-GB" altLang="en-US" sz="6000" b="0" dirty="0" smtClean="0"/>
              <a:t>How does a screen render a digital image?</a:t>
            </a:r>
            <a:endParaRPr lang="en-US" altLang="en-US" sz="6000" b="0" dirty="0" smtClean="0"/>
          </a:p>
        </p:txBody>
      </p:sp>
      <p:sp>
        <p:nvSpPr>
          <p:cNvPr id="4" name="Rectangle 3"/>
          <p:cNvSpPr/>
          <p:nvPr/>
        </p:nvSpPr>
        <p:spPr>
          <a:xfrm>
            <a:off x="8001000" y="5700713"/>
            <a:ext cx="1143000" cy="1157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4"/>
          <a:srcRect l="15848" t="24927" r="46487" b="52734"/>
          <a:stretch/>
        </p:blipFill>
        <p:spPr>
          <a:xfrm>
            <a:off x="4459466" y="1093211"/>
            <a:ext cx="4327344" cy="144303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5499" y="1247245"/>
            <a:ext cx="2100263" cy="1789067"/>
          </a:xfrm>
          <a:prstGeom prst="rect">
            <a:avLst/>
          </a:prstGeom>
          <a:ln>
            <a:solidFill>
              <a:schemeClr val="bg1"/>
            </a:solidFill>
          </a:ln>
        </p:spPr>
      </p:pic>
      <p:sp>
        <p:nvSpPr>
          <p:cNvPr id="14" name="Right Arrow 13"/>
          <p:cNvSpPr/>
          <p:nvPr/>
        </p:nvSpPr>
        <p:spPr>
          <a:xfrm>
            <a:off x="5925823" y="1257517"/>
            <a:ext cx="842963" cy="68558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5400000">
            <a:off x="4863786" y="2550645"/>
            <a:ext cx="842963" cy="68558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3437351" y="6057900"/>
            <a:ext cx="1815621" cy="239574"/>
          </a:xfrm>
          <a:prstGeom prst="roundRect">
            <a:avLst/>
          </a:prstGeom>
          <a:solidFill>
            <a:srgbClr val="4A98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ZOOM OUT</a:t>
            </a:r>
            <a:endParaRPr lang="en-GB" sz="1400"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6"/>
          <a:srcRect l="805" t="14489" r="71339" b="45511"/>
          <a:stretch/>
        </p:blipFill>
        <p:spPr>
          <a:xfrm>
            <a:off x="574814" y="4961618"/>
            <a:ext cx="2087084" cy="1684985"/>
          </a:xfrm>
          <a:prstGeom prst="rect">
            <a:avLst/>
          </a:prstGeom>
          <a:ln>
            <a:solidFill>
              <a:schemeClr val="bg1"/>
            </a:solidFill>
          </a:ln>
        </p:spPr>
      </p:pic>
      <p:sp>
        <p:nvSpPr>
          <p:cNvPr id="19" name="Right Arrow 18"/>
          <p:cNvSpPr/>
          <p:nvPr/>
        </p:nvSpPr>
        <p:spPr>
          <a:xfrm flipH="1">
            <a:off x="2462398" y="5834895"/>
            <a:ext cx="842963" cy="68558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60717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right)">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24884" y="5813946"/>
            <a:ext cx="1119116" cy="1044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827" t="18821" r="26237" b="28717"/>
          <a:stretch/>
        </p:blipFill>
        <p:spPr>
          <a:xfrm>
            <a:off x="6941" y="1672452"/>
            <a:ext cx="9137059" cy="5210481"/>
          </a:xfrm>
          <a:prstGeom prst="rect">
            <a:avLst/>
          </a:prstGeom>
        </p:spPr>
      </p:pic>
      <p:sp>
        <p:nvSpPr>
          <p:cNvPr id="11" name="Rectangle 10"/>
          <p:cNvSpPr/>
          <p:nvPr/>
        </p:nvSpPr>
        <p:spPr>
          <a:xfrm flipV="1">
            <a:off x="-17253" y="1571097"/>
            <a:ext cx="9177878" cy="1030575"/>
          </a:xfrm>
          <a:prstGeom prst="rect">
            <a:avLst/>
          </a:prstGeom>
          <a:gradFill flip="none" rotWithShape="1">
            <a:gsLst>
              <a:gs pos="53000">
                <a:schemeClr val="bg1"/>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p:cNvSpPr txBox="1">
            <a:spLocks/>
          </p:cNvSpPr>
          <p:nvPr/>
        </p:nvSpPr>
        <p:spPr>
          <a:xfrm>
            <a:off x="0" y="232729"/>
            <a:ext cx="912890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6600" b="1" dirty="0" smtClean="0">
                <a:solidFill>
                  <a:srgbClr val="C00000"/>
                </a:solidFill>
                <a:latin typeface="+mn-lt"/>
              </a:rPr>
              <a:t>Painting By Numbers</a:t>
            </a:r>
            <a:endParaRPr lang="en-GB" sz="6600" b="1" dirty="0">
              <a:solidFill>
                <a:srgbClr val="C00000"/>
              </a:solidFill>
              <a:latin typeface="+mn-lt"/>
            </a:endParaRPr>
          </a:p>
        </p:txBody>
      </p:sp>
      <p:sp>
        <p:nvSpPr>
          <p:cNvPr id="6" name="Subtitle 2"/>
          <p:cNvSpPr txBox="1">
            <a:spLocks/>
          </p:cNvSpPr>
          <p:nvPr/>
        </p:nvSpPr>
        <p:spPr>
          <a:xfrm>
            <a:off x="-15096" y="0"/>
            <a:ext cx="9144000" cy="7177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C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4400" b="1" spc="-150" dirty="0" smtClean="0">
                <a:solidFill>
                  <a:schemeClr val="bg1">
                    <a:lumMod val="50000"/>
                  </a:schemeClr>
                </a:solidFill>
              </a:rPr>
              <a:t>Understanding Digital Images</a:t>
            </a:r>
            <a:endParaRPr lang="en-GB" sz="4400" b="1" spc="-150" dirty="0">
              <a:solidFill>
                <a:schemeClr val="bg1">
                  <a:lumMod val="50000"/>
                </a:schemeClr>
              </a:solidFill>
            </a:endParaRP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14776" b="8026"/>
          <a:stretch/>
        </p:blipFill>
        <p:spPr>
          <a:xfrm>
            <a:off x="6038099" y="4463646"/>
            <a:ext cx="3090805" cy="2386035"/>
          </a:xfrm>
          <a:prstGeom prst="rect">
            <a:avLst/>
          </a:prstGeom>
        </p:spPr>
      </p:pic>
      <p:sp>
        <p:nvSpPr>
          <p:cNvPr id="8" name="TextBox 7"/>
          <p:cNvSpPr txBox="1"/>
          <p:nvPr/>
        </p:nvSpPr>
        <p:spPr>
          <a:xfrm>
            <a:off x="4551" y="-451161"/>
            <a:ext cx="1484702" cy="3170099"/>
          </a:xfrm>
          <a:prstGeom prst="rect">
            <a:avLst/>
          </a:prstGeom>
          <a:noFill/>
        </p:spPr>
        <p:txBody>
          <a:bodyPr wrap="none" rtlCol="0">
            <a:spAutoFit/>
          </a:bodyPr>
          <a:lstStyle/>
          <a:p>
            <a:r>
              <a:rPr lang="en-GB" sz="20000" b="1" dirty="0">
                <a:solidFill>
                  <a:srgbClr val="DEDEDE"/>
                </a:solidFill>
              </a:rPr>
              <a:t>2</a:t>
            </a:r>
          </a:p>
        </p:txBody>
      </p:sp>
      <p:sp>
        <p:nvSpPr>
          <p:cNvPr id="9" name="TextBox 8"/>
          <p:cNvSpPr txBox="1"/>
          <p:nvPr/>
        </p:nvSpPr>
        <p:spPr>
          <a:xfrm>
            <a:off x="459734" y="1301443"/>
            <a:ext cx="1122423" cy="461665"/>
          </a:xfrm>
          <a:prstGeom prst="rect">
            <a:avLst/>
          </a:prstGeom>
          <a:noFill/>
        </p:spPr>
        <p:txBody>
          <a:bodyPr wrap="none" rtlCol="0">
            <a:spAutoFit/>
          </a:bodyPr>
          <a:lstStyle/>
          <a:p>
            <a:r>
              <a:rPr lang="en-GB" sz="2400" b="1" dirty="0" smtClean="0">
                <a:solidFill>
                  <a:srgbClr val="595959"/>
                </a:solidFill>
              </a:rPr>
              <a:t>activity</a:t>
            </a:r>
            <a:endParaRPr lang="en-GB" sz="2400" b="1" dirty="0">
              <a:solidFill>
                <a:srgbClr val="595959"/>
              </a:solidFill>
            </a:endParaRPr>
          </a:p>
        </p:txBody>
      </p:sp>
    </p:spTree>
    <p:extLst>
      <p:ext uri="{BB962C8B-B14F-4D97-AF65-F5344CB8AC3E}">
        <p14:creationId xmlns:p14="http://schemas.microsoft.com/office/powerpoint/2010/main" val="20824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4899951" y="4868525"/>
            <a:ext cx="4200061"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4400" dirty="0">
                <a:solidFill>
                  <a:schemeClr val="tx1">
                    <a:lumMod val="50000"/>
                    <a:lumOff val="50000"/>
                  </a:schemeClr>
                </a:solidFill>
              </a:rPr>
              <a:t>File Format: .</a:t>
            </a:r>
            <a:r>
              <a:rPr lang="en-GB" sz="4400" dirty="0" err="1" smtClean="0">
                <a:solidFill>
                  <a:schemeClr val="tx1">
                    <a:lumMod val="50000"/>
                    <a:lumOff val="50000"/>
                  </a:schemeClr>
                </a:solidFill>
              </a:rPr>
              <a:t>pgm</a:t>
            </a:r>
            <a:endParaRPr lang="en-GB" sz="4400" dirty="0">
              <a:solidFill>
                <a:schemeClr val="tx1">
                  <a:lumMod val="50000"/>
                  <a:lumOff val="50000"/>
                </a:schemeClr>
              </a:solidFill>
            </a:endParaRPr>
          </a:p>
          <a:p>
            <a:r>
              <a:rPr lang="en-GB" sz="4400" dirty="0" smtClean="0">
                <a:solidFill>
                  <a:schemeClr val="tx1">
                    <a:lumMod val="50000"/>
                    <a:lumOff val="50000"/>
                  </a:schemeClr>
                </a:solidFill>
              </a:rPr>
              <a:t>Greyscale </a:t>
            </a:r>
            <a:r>
              <a:rPr lang="en-GB" sz="4400" dirty="0">
                <a:solidFill>
                  <a:schemeClr val="tx1">
                    <a:lumMod val="50000"/>
                    <a:lumOff val="50000"/>
                  </a:schemeClr>
                </a:solidFill>
              </a:rPr>
              <a:t>only</a:t>
            </a:r>
            <a:endParaRPr lang="en-US" sz="4400" dirty="0">
              <a:solidFill>
                <a:schemeClr val="tx1">
                  <a:lumMod val="50000"/>
                  <a:lumOff val="50000"/>
                </a:schemeClr>
              </a:solidFill>
            </a:endParaRPr>
          </a:p>
        </p:txBody>
      </p:sp>
      <p:pic>
        <p:nvPicPr>
          <p:cNvPr id="6" name="Picture 5"/>
          <p:cNvPicPr>
            <a:picLocks noChangeAspect="1"/>
          </p:cNvPicPr>
          <p:nvPr/>
        </p:nvPicPr>
        <p:blipFill>
          <a:blip r:embed="rId3"/>
          <a:stretch>
            <a:fillRect/>
          </a:stretch>
        </p:blipFill>
        <p:spPr>
          <a:xfrm>
            <a:off x="33250" y="0"/>
            <a:ext cx="9083388" cy="3730379"/>
          </a:xfrm>
          <a:prstGeom prst="rect">
            <a:avLst/>
          </a:prstGeom>
        </p:spPr>
      </p:pic>
      <p:pic>
        <p:nvPicPr>
          <p:cNvPr id="7" name="Picture 6"/>
          <p:cNvPicPr>
            <a:picLocks noChangeAspect="1"/>
          </p:cNvPicPr>
          <p:nvPr/>
        </p:nvPicPr>
        <p:blipFill rotWithShape="1">
          <a:blip r:embed="rId4"/>
          <a:srcRect l="25467" t="35794" r="25594" b="33517"/>
          <a:stretch/>
        </p:blipFill>
        <p:spPr>
          <a:xfrm>
            <a:off x="16625" y="3804496"/>
            <a:ext cx="9136657" cy="3053504"/>
          </a:xfrm>
          <a:prstGeom prst="rect">
            <a:avLst/>
          </a:prstGeom>
        </p:spPr>
      </p:pic>
    </p:spTree>
    <p:extLst>
      <p:ext uri="{BB962C8B-B14F-4D97-AF65-F5344CB8AC3E}">
        <p14:creationId xmlns:p14="http://schemas.microsoft.com/office/powerpoint/2010/main" val="3442345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4579417" y="5036821"/>
            <a:ext cx="423051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4400" dirty="0">
                <a:solidFill>
                  <a:schemeClr val="tx1">
                    <a:lumMod val="50000"/>
                    <a:lumOff val="50000"/>
                  </a:schemeClr>
                </a:solidFill>
              </a:rPr>
              <a:t>File Format: .</a:t>
            </a:r>
            <a:r>
              <a:rPr lang="en-GB" sz="4400" dirty="0" smtClean="0">
                <a:solidFill>
                  <a:schemeClr val="tx1">
                    <a:lumMod val="50000"/>
                    <a:lumOff val="50000"/>
                  </a:schemeClr>
                </a:solidFill>
              </a:rPr>
              <a:t>ppm</a:t>
            </a:r>
            <a:endParaRPr lang="en-GB" sz="4400" dirty="0">
              <a:solidFill>
                <a:schemeClr val="tx1">
                  <a:lumMod val="50000"/>
                  <a:lumOff val="50000"/>
                </a:schemeClr>
              </a:solidFill>
            </a:endParaRPr>
          </a:p>
          <a:p>
            <a:r>
              <a:rPr lang="en-GB" sz="4400" dirty="0" smtClean="0">
                <a:solidFill>
                  <a:schemeClr val="tx1">
                    <a:lumMod val="50000"/>
                    <a:lumOff val="50000"/>
                  </a:schemeClr>
                </a:solidFill>
              </a:rPr>
              <a:t>Full colour</a:t>
            </a:r>
            <a:endParaRPr lang="en-US" sz="4400" dirty="0">
              <a:solidFill>
                <a:schemeClr val="tx1">
                  <a:lumMod val="50000"/>
                  <a:lumOff val="50000"/>
                </a:schemeClr>
              </a:solidFill>
            </a:endParaRPr>
          </a:p>
        </p:txBody>
      </p:sp>
      <p:sp>
        <p:nvSpPr>
          <p:cNvPr id="5" name="Rectangle 4"/>
          <p:cNvSpPr/>
          <p:nvPr/>
        </p:nvSpPr>
        <p:spPr>
          <a:xfrm>
            <a:off x="8029575" y="5772150"/>
            <a:ext cx="1114425" cy="1085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3"/>
          <a:srcRect b="4136"/>
          <a:stretch/>
        </p:blipFill>
        <p:spPr>
          <a:xfrm>
            <a:off x="0" y="15240"/>
            <a:ext cx="8922486" cy="6842760"/>
          </a:xfrm>
          <a:prstGeom prst="rect">
            <a:avLst/>
          </a:prstGeom>
        </p:spPr>
      </p:pic>
      <p:pic>
        <p:nvPicPr>
          <p:cNvPr id="3" name="Picture 2"/>
          <p:cNvPicPr>
            <a:picLocks noChangeAspect="1"/>
          </p:cNvPicPr>
          <p:nvPr/>
        </p:nvPicPr>
        <p:blipFill rotWithShape="1">
          <a:blip r:embed="rId4"/>
          <a:srcRect t="2185"/>
          <a:stretch/>
        </p:blipFill>
        <p:spPr>
          <a:xfrm>
            <a:off x="799630" y="12879"/>
            <a:ext cx="7468606" cy="3459656"/>
          </a:xfrm>
          <a:prstGeom prst="rect">
            <a:avLst/>
          </a:prstGeom>
        </p:spPr>
      </p:pic>
      <p:sp>
        <p:nvSpPr>
          <p:cNvPr id="4" name="Rectangle 3"/>
          <p:cNvSpPr/>
          <p:nvPr/>
        </p:nvSpPr>
        <p:spPr>
          <a:xfrm>
            <a:off x="799630" y="2756079"/>
            <a:ext cx="1711750" cy="32197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74485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20944463">
            <a:off x="-7877" y="725257"/>
            <a:ext cx="5022607" cy="3550955"/>
          </a:xfrm>
          <a:prstGeom prst="rect">
            <a:avLst/>
          </a:prstGeom>
          <a:ln>
            <a:solidFill>
              <a:schemeClr val="bg1">
                <a:lumMod val="50000"/>
              </a:schemeClr>
            </a:solidFill>
          </a:ln>
        </p:spPr>
      </p:pic>
      <p:sp>
        <p:nvSpPr>
          <p:cNvPr id="2" name="TextBox 1"/>
          <p:cNvSpPr txBox="1"/>
          <p:nvPr/>
        </p:nvSpPr>
        <p:spPr>
          <a:xfrm>
            <a:off x="5011009" y="126603"/>
            <a:ext cx="4132991" cy="2123658"/>
          </a:xfrm>
          <a:prstGeom prst="rect">
            <a:avLst/>
          </a:prstGeom>
          <a:noFill/>
        </p:spPr>
        <p:txBody>
          <a:bodyPr wrap="none" rtlCol="0">
            <a:spAutoFit/>
          </a:bodyPr>
          <a:lstStyle/>
          <a:p>
            <a:r>
              <a:rPr lang="en-GB" sz="4400" dirty="0" smtClean="0">
                <a:solidFill>
                  <a:srgbClr val="C00000"/>
                </a:solidFill>
              </a:rPr>
              <a:t>Design on paper</a:t>
            </a:r>
          </a:p>
          <a:p>
            <a:r>
              <a:rPr lang="en-GB" sz="4400" dirty="0" smtClean="0">
                <a:solidFill>
                  <a:srgbClr val="C00000"/>
                </a:solidFill>
              </a:rPr>
              <a:t>Write in Notepad</a:t>
            </a:r>
          </a:p>
          <a:p>
            <a:r>
              <a:rPr lang="en-GB" sz="4400" dirty="0" smtClean="0">
                <a:solidFill>
                  <a:srgbClr val="C00000"/>
                </a:solidFill>
              </a:rPr>
              <a:t>Render in GIMP</a:t>
            </a:r>
            <a:endParaRPr lang="en-GB" sz="4400" dirty="0">
              <a:solidFill>
                <a:srgbClr val="C00000"/>
              </a:solidFill>
            </a:endParaRPr>
          </a:p>
        </p:txBody>
      </p:sp>
      <p:pic>
        <p:nvPicPr>
          <p:cNvPr id="3" name="Picture 2"/>
          <p:cNvPicPr>
            <a:picLocks noChangeAspect="1"/>
          </p:cNvPicPr>
          <p:nvPr/>
        </p:nvPicPr>
        <p:blipFill rotWithShape="1">
          <a:blip r:embed="rId4"/>
          <a:srcRect l="26562" t="29687" r="26250" b="27149"/>
          <a:stretch/>
        </p:blipFill>
        <p:spPr>
          <a:xfrm>
            <a:off x="3390900" y="2647950"/>
            <a:ext cx="5753100" cy="4210050"/>
          </a:xfrm>
          <a:prstGeom prst="rect">
            <a:avLst/>
          </a:prstGeom>
        </p:spPr>
      </p:pic>
      <p:grpSp>
        <p:nvGrpSpPr>
          <p:cNvPr id="7" name="Group 6"/>
          <p:cNvGrpSpPr/>
          <p:nvPr/>
        </p:nvGrpSpPr>
        <p:grpSpPr>
          <a:xfrm>
            <a:off x="3390900" y="2647950"/>
            <a:ext cx="5753100" cy="4210050"/>
            <a:chOff x="3390900" y="2647950"/>
            <a:chExt cx="5753100" cy="4210050"/>
          </a:xfrm>
        </p:grpSpPr>
        <p:sp>
          <p:nvSpPr>
            <p:cNvPr id="6" name="Rectangle 5"/>
            <p:cNvSpPr/>
            <p:nvPr/>
          </p:nvSpPr>
          <p:spPr>
            <a:xfrm>
              <a:off x="3390900" y="2647950"/>
              <a:ext cx="5753100" cy="421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rotWithShape="1">
            <a:blip r:embed="rId5"/>
            <a:srcRect l="13327" t="41088" r="66101" b="27102"/>
            <a:stretch/>
          </p:blipFill>
          <p:spPr>
            <a:xfrm>
              <a:off x="3540541" y="2826329"/>
              <a:ext cx="4406438" cy="3830727"/>
            </a:xfrm>
            <a:prstGeom prst="rect">
              <a:avLst/>
            </a:prstGeom>
          </p:spPr>
        </p:pic>
      </p:grpSp>
    </p:spTree>
    <p:extLst>
      <p:ext uri="{BB962C8B-B14F-4D97-AF65-F5344CB8AC3E}">
        <p14:creationId xmlns:p14="http://schemas.microsoft.com/office/powerpoint/2010/main" val="36954290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700" t="16028" r="43099" b="34644"/>
          <a:stretch/>
        </p:blipFill>
        <p:spPr>
          <a:xfrm>
            <a:off x="177" y="877772"/>
            <a:ext cx="9122883" cy="4392498"/>
          </a:xfrm>
          <a:prstGeom prst="rect">
            <a:avLst/>
          </a:prstGeom>
        </p:spPr>
      </p:pic>
      <p:pic>
        <p:nvPicPr>
          <p:cNvPr id="3" name="Picture 2"/>
          <p:cNvPicPr>
            <a:picLocks noChangeAspect="1"/>
          </p:cNvPicPr>
          <p:nvPr/>
        </p:nvPicPr>
        <p:blipFill rotWithShape="1">
          <a:blip r:embed="rId4"/>
          <a:srcRect l="1700" t="16028" r="42972" b="34644"/>
          <a:stretch/>
        </p:blipFill>
        <p:spPr>
          <a:xfrm>
            <a:off x="1" y="877772"/>
            <a:ext cx="9144000" cy="4392498"/>
          </a:xfrm>
          <a:prstGeom prst="rect">
            <a:avLst/>
          </a:prstGeom>
        </p:spPr>
      </p:pic>
      <p:sp>
        <p:nvSpPr>
          <p:cNvPr id="4" name="TextBox 3"/>
          <p:cNvSpPr txBox="1"/>
          <p:nvPr/>
        </p:nvSpPr>
        <p:spPr>
          <a:xfrm>
            <a:off x="-33249" y="0"/>
            <a:ext cx="9329926" cy="769441"/>
          </a:xfrm>
          <a:prstGeom prst="rect">
            <a:avLst/>
          </a:prstGeom>
          <a:noFill/>
        </p:spPr>
        <p:txBody>
          <a:bodyPr wrap="none" rtlCol="0">
            <a:spAutoFit/>
          </a:bodyPr>
          <a:lstStyle/>
          <a:p>
            <a:r>
              <a:rPr lang="en-GB" sz="4400" dirty="0" smtClean="0">
                <a:solidFill>
                  <a:schemeClr val="tx1">
                    <a:lumMod val="50000"/>
                    <a:lumOff val="50000"/>
                  </a:schemeClr>
                </a:solidFill>
              </a:rPr>
              <a:t>Cup and Saucer: A Simple Bitmap Image</a:t>
            </a:r>
            <a:endParaRPr lang="en-GB" sz="4400" dirty="0">
              <a:solidFill>
                <a:schemeClr val="tx1">
                  <a:lumMod val="50000"/>
                  <a:lumOff val="50000"/>
                </a:schemeClr>
              </a:solidFill>
            </a:endParaRPr>
          </a:p>
        </p:txBody>
      </p:sp>
      <p:grpSp>
        <p:nvGrpSpPr>
          <p:cNvPr id="15" name="Group 14"/>
          <p:cNvGrpSpPr/>
          <p:nvPr/>
        </p:nvGrpSpPr>
        <p:grpSpPr>
          <a:xfrm>
            <a:off x="1097278" y="3244733"/>
            <a:ext cx="7520863" cy="3223678"/>
            <a:chOff x="1097278" y="3244733"/>
            <a:chExt cx="7520863" cy="3223678"/>
          </a:xfrm>
        </p:grpSpPr>
        <p:grpSp>
          <p:nvGrpSpPr>
            <p:cNvPr id="14" name="Group 13"/>
            <p:cNvGrpSpPr/>
            <p:nvPr/>
          </p:nvGrpSpPr>
          <p:grpSpPr>
            <a:xfrm>
              <a:off x="1097278" y="3244733"/>
              <a:ext cx="7520863" cy="1593259"/>
              <a:chOff x="1097278" y="3244733"/>
              <a:chExt cx="7520863" cy="1593259"/>
            </a:xfrm>
          </p:grpSpPr>
          <p:sp>
            <p:nvSpPr>
              <p:cNvPr id="5" name="Rectangle 4"/>
              <p:cNvSpPr/>
              <p:nvPr/>
            </p:nvSpPr>
            <p:spPr>
              <a:xfrm>
                <a:off x="6783185" y="3707468"/>
                <a:ext cx="698269" cy="63176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812473" y="3710246"/>
                <a:ext cx="698269" cy="63176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919872" y="3244733"/>
                <a:ext cx="698269" cy="63176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097278" y="4206225"/>
                <a:ext cx="698269" cy="63176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p:cNvSpPr txBox="1"/>
            <p:nvPr/>
          </p:nvSpPr>
          <p:spPr>
            <a:xfrm>
              <a:off x="3085542" y="5268082"/>
              <a:ext cx="3619132" cy="1200329"/>
            </a:xfrm>
            <a:prstGeom prst="rect">
              <a:avLst/>
            </a:prstGeom>
            <a:noFill/>
          </p:spPr>
          <p:txBody>
            <a:bodyPr wrap="none" rtlCol="0">
              <a:spAutoFit/>
            </a:bodyPr>
            <a:lstStyle/>
            <a:p>
              <a:pPr algn="ctr"/>
              <a:r>
                <a:rPr lang="en-GB" sz="3600" dirty="0" smtClean="0">
                  <a:solidFill>
                    <a:schemeClr val="tx1">
                      <a:lumMod val="50000"/>
                      <a:lumOff val="50000"/>
                    </a:schemeClr>
                  </a:solidFill>
                </a:rPr>
                <a:t>Pixels</a:t>
              </a:r>
            </a:p>
            <a:p>
              <a:pPr algn="ctr"/>
              <a:r>
                <a:rPr lang="en-GB" sz="3600" dirty="0" smtClean="0">
                  <a:solidFill>
                    <a:schemeClr val="tx1">
                      <a:lumMod val="50000"/>
                      <a:lumOff val="50000"/>
                    </a:schemeClr>
                  </a:solidFill>
                </a:rPr>
                <a:t>(Picture Elements)</a:t>
              </a:r>
              <a:endParaRPr lang="en-GB" sz="3600" dirty="0">
                <a:solidFill>
                  <a:schemeClr val="tx1">
                    <a:lumMod val="50000"/>
                    <a:lumOff val="50000"/>
                  </a:schemeClr>
                </a:solidFill>
              </a:endParaRPr>
            </a:p>
          </p:txBody>
        </p:sp>
      </p:grpSp>
      <p:grpSp>
        <p:nvGrpSpPr>
          <p:cNvPr id="16" name="Group 15"/>
          <p:cNvGrpSpPr/>
          <p:nvPr/>
        </p:nvGrpSpPr>
        <p:grpSpPr>
          <a:xfrm>
            <a:off x="1668701" y="3815540"/>
            <a:ext cx="6391258" cy="1992011"/>
            <a:chOff x="1668701" y="3815540"/>
            <a:chExt cx="6391258" cy="1992011"/>
          </a:xfrm>
        </p:grpSpPr>
        <p:sp>
          <p:nvSpPr>
            <p:cNvPr id="10" name="Arc 9"/>
            <p:cNvSpPr/>
            <p:nvPr/>
          </p:nvSpPr>
          <p:spPr>
            <a:xfrm>
              <a:off x="1668701" y="4206225"/>
              <a:ext cx="4422371" cy="1587730"/>
            </a:xfrm>
            <a:prstGeom prst="arc">
              <a:avLst>
                <a:gd name="adj1" fmla="val 4483278"/>
                <a:gd name="adj2" fmla="val 10718807"/>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Arc 10"/>
            <p:cNvSpPr/>
            <p:nvPr/>
          </p:nvSpPr>
          <p:spPr>
            <a:xfrm flipH="1">
              <a:off x="3637588" y="4219821"/>
              <a:ext cx="4422371" cy="1587730"/>
            </a:xfrm>
            <a:prstGeom prst="arc">
              <a:avLst>
                <a:gd name="adj1" fmla="val 4483278"/>
                <a:gd name="adj2" fmla="val 10718807"/>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Arc 11"/>
            <p:cNvSpPr/>
            <p:nvPr/>
          </p:nvSpPr>
          <p:spPr>
            <a:xfrm>
              <a:off x="3118967" y="3815540"/>
              <a:ext cx="1885294" cy="1587730"/>
            </a:xfrm>
            <a:prstGeom prst="arc">
              <a:avLst>
                <a:gd name="adj1" fmla="val 5349586"/>
                <a:gd name="adj2" fmla="val 10718807"/>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Arc 12"/>
            <p:cNvSpPr/>
            <p:nvPr/>
          </p:nvSpPr>
          <p:spPr>
            <a:xfrm flipH="1">
              <a:off x="4202855" y="3818315"/>
              <a:ext cx="2905143" cy="1584955"/>
            </a:xfrm>
            <a:prstGeom prst="arc">
              <a:avLst>
                <a:gd name="adj1" fmla="val 5349586"/>
                <a:gd name="adj2" fmla="val 10718807"/>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4014579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700" t="16028" r="43099" b="34644"/>
          <a:stretch/>
        </p:blipFill>
        <p:spPr>
          <a:xfrm>
            <a:off x="177" y="877772"/>
            <a:ext cx="9122883" cy="4392498"/>
          </a:xfrm>
          <a:prstGeom prst="rect">
            <a:avLst/>
          </a:prstGeom>
        </p:spPr>
      </p:pic>
      <p:pic>
        <p:nvPicPr>
          <p:cNvPr id="3" name="Picture 2"/>
          <p:cNvPicPr>
            <a:picLocks noChangeAspect="1"/>
          </p:cNvPicPr>
          <p:nvPr/>
        </p:nvPicPr>
        <p:blipFill rotWithShape="1">
          <a:blip r:embed="rId4"/>
          <a:srcRect l="1700" t="16028" r="42972" b="34644"/>
          <a:stretch/>
        </p:blipFill>
        <p:spPr>
          <a:xfrm>
            <a:off x="1" y="877772"/>
            <a:ext cx="9144000" cy="4392498"/>
          </a:xfrm>
          <a:prstGeom prst="rect">
            <a:avLst/>
          </a:prstGeom>
        </p:spPr>
      </p:pic>
      <p:sp>
        <p:nvSpPr>
          <p:cNvPr id="4" name="TextBox 3"/>
          <p:cNvSpPr txBox="1"/>
          <p:nvPr/>
        </p:nvSpPr>
        <p:spPr>
          <a:xfrm>
            <a:off x="-33249" y="0"/>
            <a:ext cx="9329926" cy="769441"/>
          </a:xfrm>
          <a:prstGeom prst="rect">
            <a:avLst/>
          </a:prstGeom>
          <a:noFill/>
        </p:spPr>
        <p:txBody>
          <a:bodyPr wrap="none" rtlCol="0">
            <a:spAutoFit/>
          </a:bodyPr>
          <a:lstStyle/>
          <a:p>
            <a:r>
              <a:rPr lang="en-GB" sz="4400" dirty="0" smtClean="0">
                <a:solidFill>
                  <a:schemeClr val="tx1">
                    <a:lumMod val="50000"/>
                    <a:lumOff val="50000"/>
                  </a:schemeClr>
                </a:solidFill>
              </a:rPr>
              <a:t>Cup and Saucer: A Simple Bitmap Image</a:t>
            </a:r>
            <a:endParaRPr lang="en-GB" sz="4400" dirty="0">
              <a:solidFill>
                <a:schemeClr val="tx1">
                  <a:lumMod val="50000"/>
                  <a:lumOff val="50000"/>
                </a:schemeClr>
              </a:solidFill>
            </a:endParaRPr>
          </a:p>
        </p:txBody>
      </p:sp>
      <p:sp>
        <p:nvSpPr>
          <p:cNvPr id="9" name="TextBox 8"/>
          <p:cNvSpPr txBox="1"/>
          <p:nvPr/>
        </p:nvSpPr>
        <p:spPr>
          <a:xfrm>
            <a:off x="-2046" y="5534091"/>
            <a:ext cx="9025804" cy="1200329"/>
          </a:xfrm>
          <a:prstGeom prst="rect">
            <a:avLst/>
          </a:prstGeom>
          <a:noFill/>
        </p:spPr>
        <p:txBody>
          <a:bodyPr wrap="none" rtlCol="0">
            <a:spAutoFit/>
          </a:bodyPr>
          <a:lstStyle/>
          <a:p>
            <a:r>
              <a:rPr lang="en-GB" sz="3600" dirty="0" smtClean="0">
                <a:solidFill>
                  <a:schemeClr val="tx1">
                    <a:lumMod val="50000"/>
                    <a:lumOff val="50000"/>
                  </a:schemeClr>
                </a:solidFill>
              </a:rPr>
              <a:t>The colour of each pixel is given by a number.</a:t>
            </a:r>
          </a:p>
          <a:p>
            <a:r>
              <a:rPr lang="en-GB" sz="3600" dirty="0" smtClean="0">
                <a:solidFill>
                  <a:schemeClr val="tx1">
                    <a:lumMod val="50000"/>
                    <a:lumOff val="50000"/>
                  </a:schemeClr>
                </a:solidFill>
              </a:rPr>
              <a:t>What numbers could we use for white &amp; black?</a:t>
            </a:r>
          </a:p>
        </p:txBody>
      </p:sp>
    </p:spTree>
    <p:extLst>
      <p:ext uri="{BB962C8B-B14F-4D97-AF65-F5344CB8AC3E}">
        <p14:creationId xmlns:p14="http://schemas.microsoft.com/office/powerpoint/2010/main" val="2679850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9172" t="17670" r="47828" b="15738"/>
          <a:stretch/>
        </p:blipFill>
        <p:spPr>
          <a:xfrm>
            <a:off x="282637" y="62714"/>
            <a:ext cx="4077549" cy="6637343"/>
          </a:xfrm>
          <a:prstGeom prst="rect">
            <a:avLst/>
          </a:prstGeom>
        </p:spPr>
      </p:pic>
      <p:sp>
        <p:nvSpPr>
          <p:cNvPr id="4" name="TextBox 3"/>
          <p:cNvSpPr txBox="1"/>
          <p:nvPr/>
        </p:nvSpPr>
        <p:spPr>
          <a:xfrm>
            <a:off x="4621873" y="-18806"/>
            <a:ext cx="4518260" cy="5078313"/>
          </a:xfrm>
          <a:prstGeom prst="rect">
            <a:avLst/>
          </a:prstGeom>
          <a:noFill/>
        </p:spPr>
        <p:txBody>
          <a:bodyPr wrap="square" rtlCol="0">
            <a:spAutoFit/>
          </a:bodyPr>
          <a:lstStyle/>
          <a:p>
            <a:r>
              <a:rPr lang="en-GB" sz="3600" dirty="0" smtClean="0">
                <a:solidFill>
                  <a:schemeClr val="tx1">
                    <a:lumMod val="50000"/>
                    <a:lumOff val="50000"/>
                  </a:schemeClr>
                </a:solidFill>
              </a:rPr>
              <a:t>An bitmap image file is just a long list of numbers.</a:t>
            </a:r>
          </a:p>
          <a:p>
            <a:endParaRPr lang="en-GB" sz="3600" dirty="0">
              <a:solidFill>
                <a:schemeClr val="tx1">
                  <a:lumMod val="50000"/>
                  <a:lumOff val="50000"/>
                </a:schemeClr>
              </a:solidFill>
            </a:endParaRPr>
          </a:p>
          <a:p>
            <a:r>
              <a:rPr lang="en-GB" sz="3600" dirty="0" smtClean="0">
                <a:solidFill>
                  <a:schemeClr val="tx1">
                    <a:lumMod val="50000"/>
                    <a:lumOff val="50000"/>
                  </a:schemeClr>
                </a:solidFill>
              </a:rPr>
              <a:t>How big would this file be?</a:t>
            </a:r>
          </a:p>
          <a:p>
            <a:endParaRPr lang="en-GB" sz="3600" dirty="0">
              <a:solidFill>
                <a:schemeClr val="tx1">
                  <a:lumMod val="50000"/>
                  <a:lumOff val="50000"/>
                </a:schemeClr>
              </a:solidFill>
            </a:endParaRPr>
          </a:p>
          <a:p>
            <a:r>
              <a:rPr lang="en-GB" sz="3600" dirty="0" smtClean="0">
                <a:solidFill>
                  <a:schemeClr val="tx1">
                    <a:lumMod val="50000"/>
                    <a:lumOff val="50000"/>
                  </a:schemeClr>
                </a:solidFill>
              </a:rPr>
              <a:t>Hint: There are 8 bits in a byte.</a:t>
            </a:r>
          </a:p>
        </p:txBody>
      </p:sp>
    </p:spTree>
    <p:extLst>
      <p:ext uri="{BB962C8B-B14F-4D97-AF65-F5344CB8AC3E}">
        <p14:creationId xmlns:p14="http://schemas.microsoft.com/office/powerpoint/2010/main" val="1150042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2879" y="10278"/>
            <a:ext cx="9131121" cy="1325563"/>
          </a:xfrm>
        </p:spPr>
        <p:txBody>
          <a:bodyPr>
            <a:noAutofit/>
          </a:bodyPr>
          <a:lstStyle/>
          <a:p>
            <a:pPr algn="r"/>
            <a:r>
              <a:rPr lang="en-GB" sz="6000" dirty="0" smtClean="0"/>
              <a:t>Portable </a:t>
            </a:r>
            <a:r>
              <a:rPr lang="en-GB" sz="6000" b="1" dirty="0" smtClean="0"/>
              <a:t>Bitmap Format</a:t>
            </a:r>
            <a:endParaRPr lang="en-US" sz="6000" b="1" dirty="0"/>
          </a:p>
        </p:txBody>
      </p:sp>
      <p:sp>
        <p:nvSpPr>
          <p:cNvPr id="4" name="Content Placeholder 3"/>
          <p:cNvSpPr>
            <a:spLocks noGrp="1"/>
          </p:cNvSpPr>
          <p:nvPr>
            <p:ph idx="1"/>
          </p:nvPr>
        </p:nvSpPr>
        <p:spPr>
          <a:xfrm>
            <a:off x="12879" y="2108250"/>
            <a:ext cx="8502471" cy="4351338"/>
          </a:xfrm>
        </p:spPr>
        <p:txBody>
          <a:bodyPr>
            <a:normAutofit/>
          </a:bodyPr>
          <a:lstStyle/>
          <a:p>
            <a:pPr marL="0" indent="0">
              <a:buNone/>
            </a:pPr>
            <a:r>
              <a:rPr lang="en-GB" sz="4400" dirty="0" smtClean="0">
                <a:solidFill>
                  <a:schemeClr val="tx1">
                    <a:lumMod val="50000"/>
                    <a:lumOff val="50000"/>
                  </a:schemeClr>
                </a:solidFill>
              </a:rPr>
              <a:t>NETPBM format:  </a:t>
            </a:r>
          </a:p>
          <a:p>
            <a:pPr marL="0" indent="0">
              <a:buNone/>
            </a:pPr>
            <a:r>
              <a:rPr lang="en-GB" sz="4400" dirty="0" smtClean="0">
                <a:solidFill>
                  <a:schemeClr val="tx1">
                    <a:lumMod val="50000"/>
                    <a:lumOff val="50000"/>
                  </a:schemeClr>
                </a:solidFill>
              </a:rPr>
              <a:t>several file formats that allow a bitmap to be written in plain text.</a:t>
            </a:r>
          </a:p>
          <a:p>
            <a:pPr marL="0" indent="0">
              <a:buNone/>
            </a:pPr>
            <a:endParaRPr lang="en-GB" sz="4400" dirty="0">
              <a:solidFill>
                <a:schemeClr val="tx1">
                  <a:lumMod val="50000"/>
                  <a:lumOff val="50000"/>
                </a:schemeClr>
              </a:solidFill>
            </a:endParaRPr>
          </a:p>
          <a:p>
            <a:pPr marL="0" indent="0">
              <a:buNone/>
            </a:pPr>
            <a:r>
              <a:rPr lang="en-GB" sz="4400" dirty="0" smtClean="0">
                <a:solidFill>
                  <a:schemeClr val="tx1">
                    <a:lumMod val="50000"/>
                    <a:lumOff val="50000"/>
                  </a:schemeClr>
                </a:solidFill>
              </a:rPr>
              <a:t>They use file extensions </a:t>
            </a:r>
          </a:p>
          <a:p>
            <a:pPr marL="0" indent="0">
              <a:buNone/>
            </a:pPr>
            <a:r>
              <a:rPr lang="en-GB" sz="4400" dirty="0" smtClean="0"/>
              <a:t>.</a:t>
            </a:r>
            <a:r>
              <a:rPr lang="en-GB" sz="4400" dirty="0" err="1" smtClean="0"/>
              <a:t>pbm</a:t>
            </a:r>
            <a:r>
              <a:rPr lang="en-GB" sz="4400" dirty="0"/>
              <a:t>, .</a:t>
            </a:r>
            <a:r>
              <a:rPr lang="en-GB" sz="4400" dirty="0" err="1"/>
              <a:t>pgm</a:t>
            </a:r>
            <a:r>
              <a:rPr lang="en-GB" sz="4400" dirty="0"/>
              <a:t> </a:t>
            </a:r>
            <a:r>
              <a:rPr lang="en-GB" sz="4400" dirty="0">
                <a:solidFill>
                  <a:schemeClr val="tx1">
                    <a:lumMod val="50000"/>
                    <a:lumOff val="50000"/>
                  </a:schemeClr>
                </a:solidFill>
              </a:rPr>
              <a:t>and</a:t>
            </a:r>
            <a:r>
              <a:rPr lang="en-GB" sz="4400" dirty="0"/>
              <a:t> .ppm</a:t>
            </a:r>
          </a:p>
          <a:p>
            <a:pPr marL="0" indent="0">
              <a:buNone/>
            </a:pPr>
            <a:endParaRPr lang="en-GB" sz="4400" dirty="0">
              <a:solidFill>
                <a:schemeClr val="tx1">
                  <a:lumMod val="50000"/>
                  <a:lumOff val="50000"/>
                </a:schemeClr>
              </a:solidFill>
            </a:endParaRPr>
          </a:p>
          <a:p>
            <a:pPr marL="0" indent="0">
              <a:buNone/>
            </a:pPr>
            <a:endParaRPr lang="en-GB" sz="4400" dirty="0">
              <a:solidFill>
                <a:schemeClr val="tx1">
                  <a:lumMod val="50000"/>
                  <a:lumOff val="50000"/>
                </a:schemeClr>
              </a:solidFill>
            </a:endParaRPr>
          </a:p>
        </p:txBody>
      </p:sp>
      <p:sp>
        <p:nvSpPr>
          <p:cNvPr id="5" name="Rectangle 4"/>
          <p:cNvSpPr/>
          <p:nvPr/>
        </p:nvSpPr>
        <p:spPr>
          <a:xfrm>
            <a:off x="7898524" y="5801710"/>
            <a:ext cx="1245476" cy="1056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551" y="-451161"/>
            <a:ext cx="1484702" cy="3170099"/>
          </a:xfrm>
          <a:prstGeom prst="rect">
            <a:avLst/>
          </a:prstGeom>
          <a:noFill/>
        </p:spPr>
        <p:txBody>
          <a:bodyPr wrap="none" rtlCol="0">
            <a:spAutoFit/>
          </a:bodyPr>
          <a:lstStyle/>
          <a:p>
            <a:r>
              <a:rPr lang="en-GB" sz="20000" b="1" dirty="0">
                <a:solidFill>
                  <a:srgbClr val="DEDEDE"/>
                </a:solidFill>
              </a:rPr>
              <a:t>1</a:t>
            </a:r>
          </a:p>
        </p:txBody>
      </p:sp>
      <p:sp>
        <p:nvSpPr>
          <p:cNvPr id="8" name="TextBox 7"/>
          <p:cNvSpPr txBox="1"/>
          <p:nvPr/>
        </p:nvSpPr>
        <p:spPr>
          <a:xfrm>
            <a:off x="459734" y="1301443"/>
            <a:ext cx="1122423" cy="461665"/>
          </a:xfrm>
          <a:prstGeom prst="rect">
            <a:avLst/>
          </a:prstGeom>
          <a:noFill/>
        </p:spPr>
        <p:txBody>
          <a:bodyPr wrap="none" rtlCol="0">
            <a:spAutoFit/>
          </a:bodyPr>
          <a:lstStyle/>
          <a:p>
            <a:r>
              <a:rPr lang="en-GB" sz="2400" b="1" dirty="0" smtClean="0">
                <a:solidFill>
                  <a:srgbClr val="595959"/>
                </a:solidFill>
              </a:rPr>
              <a:t>activity</a:t>
            </a:r>
            <a:endParaRPr lang="en-GB" sz="2400" b="1" dirty="0">
              <a:solidFill>
                <a:srgbClr val="595959"/>
              </a:solidFill>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4776" b="8026"/>
          <a:stretch/>
        </p:blipFill>
        <p:spPr>
          <a:xfrm>
            <a:off x="6038099" y="4463646"/>
            <a:ext cx="3090805" cy="2386035"/>
          </a:xfrm>
          <a:prstGeom prst="rect">
            <a:avLst/>
          </a:prstGeom>
        </p:spPr>
      </p:pic>
    </p:spTree>
    <p:extLst>
      <p:ext uri="{BB962C8B-B14F-4D97-AF65-F5344CB8AC3E}">
        <p14:creationId xmlns:p14="http://schemas.microsoft.com/office/powerpoint/2010/main" val="2778172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2879" y="10278"/>
            <a:ext cx="9131121" cy="1325563"/>
          </a:xfrm>
        </p:spPr>
        <p:txBody>
          <a:bodyPr>
            <a:noAutofit/>
          </a:bodyPr>
          <a:lstStyle/>
          <a:p>
            <a:r>
              <a:rPr lang="en-GB" sz="6000" dirty="0" smtClean="0"/>
              <a:t>Portable Bitmap .</a:t>
            </a:r>
            <a:r>
              <a:rPr lang="en-GB" sz="6000" dirty="0" err="1" smtClean="0"/>
              <a:t>pbm</a:t>
            </a:r>
            <a:endParaRPr lang="en-US" sz="6000" b="1" dirty="0"/>
          </a:p>
        </p:txBody>
      </p:sp>
      <p:sp>
        <p:nvSpPr>
          <p:cNvPr id="22531" name="Rectangle 3"/>
          <p:cNvSpPr>
            <a:spLocks noGrp="1" noChangeArrowheads="1"/>
          </p:cNvSpPr>
          <p:nvPr>
            <p:ph type="body" idx="1"/>
          </p:nvPr>
        </p:nvSpPr>
        <p:spPr>
          <a:xfrm>
            <a:off x="1485900" y="2057400"/>
            <a:ext cx="6172200" cy="3943350"/>
          </a:xfrm>
        </p:spPr>
        <p:txBody>
          <a:bodyPr>
            <a:normAutofit fontScale="85000" lnSpcReduction="20000"/>
          </a:bodyPr>
          <a:lstStyle/>
          <a:p>
            <a:pPr>
              <a:lnSpc>
                <a:spcPct val="90000"/>
              </a:lnSpc>
              <a:buFontTx/>
              <a:buNone/>
            </a:pPr>
            <a:r>
              <a:rPr lang="en-US" sz="1800" dirty="0">
                <a:solidFill>
                  <a:schemeClr val="tx1">
                    <a:lumMod val="50000"/>
                    <a:lumOff val="50000"/>
                  </a:schemeClr>
                </a:solidFill>
              </a:rPr>
              <a:t>P1 </a:t>
            </a:r>
          </a:p>
          <a:p>
            <a:pPr>
              <a:lnSpc>
                <a:spcPct val="90000"/>
              </a:lnSpc>
              <a:buFontTx/>
              <a:buNone/>
            </a:pPr>
            <a:r>
              <a:rPr lang="en-US" sz="1800" dirty="0">
                <a:solidFill>
                  <a:schemeClr val="tx1">
                    <a:lumMod val="50000"/>
                    <a:lumOff val="50000"/>
                  </a:schemeClr>
                </a:solidFill>
              </a:rPr>
              <a:t># This is an example of a comment</a:t>
            </a:r>
          </a:p>
          <a:p>
            <a:pPr>
              <a:lnSpc>
                <a:spcPct val="90000"/>
              </a:lnSpc>
              <a:buFontTx/>
              <a:buNone/>
            </a:pPr>
            <a:r>
              <a:rPr lang="en-US" sz="1800" dirty="0">
                <a:solidFill>
                  <a:schemeClr val="tx1">
                    <a:lumMod val="50000"/>
                    <a:lumOff val="50000"/>
                  </a:schemeClr>
                </a:solidFill>
              </a:rPr>
              <a:t>6 10 </a:t>
            </a:r>
          </a:p>
          <a:p>
            <a:pPr>
              <a:lnSpc>
                <a:spcPct val="90000"/>
              </a:lnSpc>
              <a:buFontTx/>
              <a:buNone/>
            </a:pPr>
            <a:r>
              <a:rPr lang="en-US" sz="1800" dirty="0">
                <a:solidFill>
                  <a:schemeClr val="tx1">
                    <a:lumMod val="50000"/>
                    <a:lumOff val="50000"/>
                  </a:schemeClr>
                </a:solidFill>
              </a:rPr>
              <a:t>0 0 0 0 1 0 </a:t>
            </a:r>
          </a:p>
          <a:p>
            <a:pPr>
              <a:lnSpc>
                <a:spcPct val="90000"/>
              </a:lnSpc>
              <a:buFontTx/>
              <a:buNone/>
            </a:pPr>
            <a:r>
              <a:rPr lang="en-US" sz="1800" dirty="0">
                <a:solidFill>
                  <a:schemeClr val="tx1">
                    <a:lumMod val="50000"/>
                    <a:lumOff val="50000"/>
                  </a:schemeClr>
                </a:solidFill>
              </a:rPr>
              <a:t>0 0 0 0 1 0 </a:t>
            </a:r>
          </a:p>
          <a:p>
            <a:pPr>
              <a:lnSpc>
                <a:spcPct val="90000"/>
              </a:lnSpc>
              <a:buFontTx/>
              <a:buNone/>
            </a:pPr>
            <a:r>
              <a:rPr lang="en-US" sz="1800" dirty="0">
                <a:solidFill>
                  <a:schemeClr val="tx1">
                    <a:lumMod val="50000"/>
                    <a:lumOff val="50000"/>
                  </a:schemeClr>
                </a:solidFill>
              </a:rPr>
              <a:t>0 0 0 0 1 0 </a:t>
            </a:r>
          </a:p>
          <a:p>
            <a:pPr>
              <a:lnSpc>
                <a:spcPct val="90000"/>
              </a:lnSpc>
              <a:buFontTx/>
              <a:buNone/>
            </a:pPr>
            <a:r>
              <a:rPr lang="en-US" sz="1800" dirty="0">
                <a:solidFill>
                  <a:schemeClr val="tx1">
                    <a:lumMod val="50000"/>
                    <a:lumOff val="50000"/>
                  </a:schemeClr>
                </a:solidFill>
              </a:rPr>
              <a:t>0 0 0 0 1 0 </a:t>
            </a:r>
          </a:p>
          <a:p>
            <a:pPr>
              <a:lnSpc>
                <a:spcPct val="90000"/>
              </a:lnSpc>
              <a:buFontTx/>
              <a:buNone/>
            </a:pPr>
            <a:r>
              <a:rPr lang="en-US" sz="1800" dirty="0">
                <a:solidFill>
                  <a:schemeClr val="tx1">
                    <a:lumMod val="50000"/>
                    <a:lumOff val="50000"/>
                  </a:schemeClr>
                </a:solidFill>
              </a:rPr>
              <a:t>0 0 0 0 1 0 </a:t>
            </a:r>
          </a:p>
          <a:p>
            <a:pPr>
              <a:lnSpc>
                <a:spcPct val="90000"/>
              </a:lnSpc>
              <a:buFontTx/>
              <a:buNone/>
            </a:pPr>
            <a:r>
              <a:rPr lang="en-US" sz="1800" dirty="0">
                <a:solidFill>
                  <a:schemeClr val="tx1">
                    <a:lumMod val="50000"/>
                    <a:lumOff val="50000"/>
                  </a:schemeClr>
                </a:solidFill>
              </a:rPr>
              <a:t>0 0 0 0 1 0 </a:t>
            </a:r>
          </a:p>
          <a:p>
            <a:pPr>
              <a:lnSpc>
                <a:spcPct val="90000"/>
              </a:lnSpc>
              <a:buFontTx/>
              <a:buNone/>
            </a:pPr>
            <a:r>
              <a:rPr lang="en-US" sz="1800" dirty="0">
                <a:solidFill>
                  <a:schemeClr val="tx1">
                    <a:lumMod val="50000"/>
                    <a:lumOff val="50000"/>
                  </a:schemeClr>
                </a:solidFill>
              </a:rPr>
              <a:t>1 0 0 0 1 0 </a:t>
            </a:r>
          </a:p>
          <a:p>
            <a:pPr>
              <a:lnSpc>
                <a:spcPct val="90000"/>
              </a:lnSpc>
              <a:buFontTx/>
              <a:buNone/>
            </a:pPr>
            <a:r>
              <a:rPr lang="en-US" sz="1800" dirty="0">
                <a:solidFill>
                  <a:schemeClr val="tx1">
                    <a:lumMod val="50000"/>
                    <a:lumOff val="50000"/>
                  </a:schemeClr>
                </a:solidFill>
              </a:rPr>
              <a:t>0 1 1 1 0 0 </a:t>
            </a:r>
          </a:p>
          <a:p>
            <a:pPr>
              <a:lnSpc>
                <a:spcPct val="90000"/>
              </a:lnSpc>
              <a:buFontTx/>
              <a:buNone/>
            </a:pPr>
            <a:r>
              <a:rPr lang="en-US" sz="1800" dirty="0">
                <a:solidFill>
                  <a:schemeClr val="tx1">
                    <a:lumMod val="50000"/>
                    <a:lumOff val="50000"/>
                  </a:schemeClr>
                </a:solidFill>
              </a:rPr>
              <a:t>0 0 0 0 0 0 </a:t>
            </a:r>
          </a:p>
          <a:p>
            <a:pPr>
              <a:lnSpc>
                <a:spcPct val="90000"/>
              </a:lnSpc>
              <a:buFontTx/>
              <a:buNone/>
            </a:pPr>
            <a:r>
              <a:rPr lang="en-US" sz="1800" dirty="0">
                <a:solidFill>
                  <a:schemeClr val="tx1">
                    <a:lumMod val="50000"/>
                    <a:lumOff val="50000"/>
                  </a:schemeClr>
                </a:solidFill>
              </a:rPr>
              <a:t>0 0 0 0 0 0 </a:t>
            </a:r>
          </a:p>
        </p:txBody>
      </p:sp>
      <p:sp>
        <p:nvSpPr>
          <p:cNvPr id="22532" name="Text Box 4"/>
          <p:cNvSpPr txBox="1">
            <a:spLocks noChangeArrowheads="1"/>
          </p:cNvSpPr>
          <p:nvPr/>
        </p:nvSpPr>
        <p:spPr bwMode="auto">
          <a:xfrm>
            <a:off x="3066514" y="5036821"/>
            <a:ext cx="431470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4400" dirty="0">
                <a:solidFill>
                  <a:schemeClr val="tx1">
                    <a:lumMod val="50000"/>
                    <a:lumOff val="50000"/>
                  </a:schemeClr>
                </a:solidFill>
              </a:rPr>
              <a:t>File Format: .</a:t>
            </a:r>
            <a:r>
              <a:rPr lang="en-GB" sz="4400" dirty="0" err="1">
                <a:solidFill>
                  <a:schemeClr val="tx1">
                    <a:lumMod val="50000"/>
                    <a:lumOff val="50000"/>
                  </a:schemeClr>
                </a:solidFill>
              </a:rPr>
              <a:t>pbm</a:t>
            </a:r>
            <a:endParaRPr lang="en-GB" sz="4400" dirty="0">
              <a:solidFill>
                <a:schemeClr val="tx1">
                  <a:lumMod val="50000"/>
                  <a:lumOff val="50000"/>
                </a:schemeClr>
              </a:solidFill>
            </a:endParaRPr>
          </a:p>
          <a:p>
            <a:r>
              <a:rPr lang="en-GB" sz="4400" dirty="0" smtClean="0">
                <a:solidFill>
                  <a:schemeClr val="tx1">
                    <a:lumMod val="50000"/>
                    <a:lumOff val="50000"/>
                  </a:schemeClr>
                </a:solidFill>
              </a:rPr>
              <a:t>Black/white </a:t>
            </a:r>
            <a:r>
              <a:rPr lang="en-GB" sz="4400" dirty="0">
                <a:solidFill>
                  <a:schemeClr val="tx1">
                    <a:lumMod val="50000"/>
                    <a:lumOff val="50000"/>
                  </a:schemeClr>
                </a:solidFill>
              </a:rPr>
              <a:t>only</a:t>
            </a:r>
            <a:endParaRPr lang="en-US" sz="4400" dirty="0">
              <a:solidFill>
                <a:schemeClr val="tx1">
                  <a:lumMod val="50000"/>
                  <a:lumOff val="50000"/>
                </a:schemeClr>
              </a:solidFill>
            </a:endParaRPr>
          </a:p>
        </p:txBody>
      </p:sp>
      <p:sp>
        <p:nvSpPr>
          <p:cNvPr id="22669" name="Rectangle 141"/>
          <p:cNvSpPr>
            <a:spLocks noChangeArrowheads="1"/>
          </p:cNvSpPr>
          <p:nvPr/>
        </p:nvSpPr>
        <p:spPr bwMode="auto">
          <a:xfrm>
            <a:off x="1385889" y="2888457"/>
            <a:ext cx="1403747" cy="3112294"/>
          </a:xfrm>
          <a:prstGeom prst="rect">
            <a:avLst/>
          </a:prstGeom>
          <a:noFill/>
          <a:ln w="762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pic>
        <p:nvPicPr>
          <p:cNvPr id="8" name="Picture 7"/>
          <p:cNvPicPr>
            <a:picLocks noChangeAspect="1"/>
          </p:cNvPicPr>
          <p:nvPr/>
        </p:nvPicPr>
        <p:blipFill rotWithShape="1">
          <a:blip r:embed="rId3"/>
          <a:srcRect l="32982" t="87794" r="36547" b="1"/>
          <a:stretch/>
        </p:blipFill>
        <p:spPr>
          <a:xfrm>
            <a:off x="3124209" y="3060747"/>
            <a:ext cx="6019791" cy="1928874"/>
          </a:xfrm>
          <a:prstGeom prst="rect">
            <a:avLst/>
          </a:prstGeom>
        </p:spPr>
      </p:pic>
      <p:sp>
        <p:nvSpPr>
          <p:cNvPr id="9" name="Rectangle 8"/>
          <p:cNvSpPr/>
          <p:nvPr/>
        </p:nvSpPr>
        <p:spPr>
          <a:xfrm>
            <a:off x="7898524" y="5801710"/>
            <a:ext cx="1245476" cy="1056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Image result for microsoft notepad icon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5308" y="113644"/>
            <a:ext cx="1896556" cy="18965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srcRect l="39266" t="18125" r="52428" b="78239"/>
          <a:stretch/>
        </p:blipFill>
        <p:spPr>
          <a:xfrm>
            <a:off x="7184746" y="1924396"/>
            <a:ext cx="1876843" cy="461992"/>
          </a:xfrm>
          <a:prstGeom prst="rect">
            <a:avLst/>
          </a:prstGeom>
        </p:spPr>
      </p:pic>
    </p:spTree>
    <p:extLst>
      <p:ext uri="{BB962C8B-B14F-4D97-AF65-F5344CB8AC3E}">
        <p14:creationId xmlns:p14="http://schemas.microsoft.com/office/powerpoint/2010/main" val="3031992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1">
                                            <p:txEl>
                                              <p:pRg st="1" end="1"/>
                                            </p:txEl>
                                          </p:spTgt>
                                        </p:tgtEl>
                                        <p:attrNameLst>
                                          <p:attrName>style.visibility</p:attrName>
                                        </p:attrNameLst>
                                      </p:cBhvr>
                                      <p:to>
                                        <p:strVal val="visible"/>
                                      </p:to>
                                    </p:set>
                                    <p:animEffect transition="in" filter="fade">
                                      <p:cBhvr>
                                        <p:cTn id="10" dur="500"/>
                                        <p:tgtEl>
                                          <p:spTgt spid="2253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Effect transition="in" filter="fade">
                                      <p:cBhvr>
                                        <p:cTn id="13" dur="500"/>
                                        <p:tgtEl>
                                          <p:spTgt spid="2253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1">
                                            <p:txEl>
                                              <p:pRg st="3" end="3"/>
                                            </p:txEl>
                                          </p:spTgt>
                                        </p:tgtEl>
                                        <p:attrNameLst>
                                          <p:attrName>style.visibility</p:attrName>
                                        </p:attrNameLst>
                                      </p:cBhvr>
                                      <p:to>
                                        <p:strVal val="visible"/>
                                      </p:to>
                                    </p:set>
                                    <p:animEffect transition="in" filter="fade">
                                      <p:cBhvr>
                                        <p:cTn id="16" dur="500"/>
                                        <p:tgtEl>
                                          <p:spTgt spid="2253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animEffect transition="in" filter="fade">
                                      <p:cBhvr>
                                        <p:cTn id="19" dur="500"/>
                                        <p:tgtEl>
                                          <p:spTgt spid="22531">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531">
                                            <p:txEl>
                                              <p:pRg st="5" end="5"/>
                                            </p:txEl>
                                          </p:spTgt>
                                        </p:tgtEl>
                                        <p:attrNameLst>
                                          <p:attrName>style.visibility</p:attrName>
                                        </p:attrNameLst>
                                      </p:cBhvr>
                                      <p:to>
                                        <p:strVal val="visible"/>
                                      </p:to>
                                    </p:set>
                                    <p:animEffect transition="in" filter="fade">
                                      <p:cBhvr>
                                        <p:cTn id="22" dur="500"/>
                                        <p:tgtEl>
                                          <p:spTgt spid="22531">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531">
                                            <p:txEl>
                                              <p:pRg st="6" end="6"/>
                                            </p:txEl>
                                          </p:spTgt>
                                        </p:tgtEl>
                                        <p:attrNameLst>
                                          <p:attrName>style.visibility</p:attrName>
                                        </p:attrNameLst>
                                      </p:cBhvr>
                                      <p:to>
                                        <p:strVal val="visible"/>
                                      </p:to>
                                    </p:set>
                                    <p:animEffect transition="in" filter="fade">
                                      <p:cBhvr>
                                        <p:cTn id="25" dur="500"/>
                                        <p:tgtEl>
                                          <p:spTgt spid="22531">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531">
                                            <p:txEl>
                                              <p:pRg st="7" end="7"/>
                                            </p:txEl>
                                          </p:spTgt>
                                        </p:tgtEl>
                                        <p:attrNameLst>
                                          <p:attrName>style.visibility</p:attrName>
                                        </p:attrNameLst>
                                      </p:cBhvr>
                                      <p:to>
                                        <p:strVal val="visible"/>
                                      </p:to>
                                    </p:set>
                                    <p:animEffect transition="in" filter="fade">
                                      <p:cBhvr>
                                        <p:cTn id="28" dur="500"/>
                                        <p:tgtEl>
                                          <p:spTgt spid="22531">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531">
                                            <p:txEl>
                                              <p:pRg st="8" end="8"/>
                                            </p:txEl>
                                          </p:spTgt>
                                        </p:tgtEl>
                                        <p:attrNameLst>
                                          <p:attrName>style.visibility</p:attrName>
                                        </p:attrNameLst>
                                      </p:cBhvr>
                                      <p:to>
                                        <p:strVal val="visible"/>
                                      </p:to>
                                    </p:set>
                                    <p:animEffect transition="in" filter="fade">
                                      <p:cBhvr>
                                        <p:cTn id="31" dur="500"/>
                                        <p:tgtEl>
                                          <p:spTgt spid="22531">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531">
                                            <p:txEl>
                                              <p:pRg st="9" end="9"/>
                                            </p:txEl>
                                          </p:spTgt>
                                        </p:tgtEl>
                                        <p:attrNameLst>
                                          <p:attrName>style.visibility</p:attrName>
                                        </p:attrNameLst>
                                      </p:cBhvr>
                                      <p:to>
                                        <p:strVal val="visible"/>
                                      </p:to>
                                    </p:set>
                                    <p:animEffect transition="in" filter="fade">
                                      <p:cBhvr>
                                        <p:cTn id="34" dur="500"/>
                                        <p:tgtEl>
                                          <p:spTgt spid="22531">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531">
                                            <p:txEl>
                                              <p:pRg st="10" end="10"/>
                                            </p:txEl>
                                          </p:spTgt>
                                        </p:tgtEl>
                                        <p:attrNameLst>
                                          <p:attrName>style.visibility</p:attrName>
                                        </p:attrNameLst>
                                      </p:cBhvr>
                                      <p:to>
                                        <p:strVal val="visible"/>
                                      </p:to>
                                    </p:set>
                                    <p:animEffect transition="in" filter="fade">
                                      <p:cBhvr>
                                        <p:cTn id="37" dur="500"/>
                                        <p:tgtEl>
                                          <p:spTgt spid="22531">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531">
                                            <p:txEl>
                                              <p:pRg st="11" end="11"/>
                                            </p:txEl>
                                          </p:spTgt>
                                        </p:tgtEl>
                                        <p:attrNameLst>
                                          <p:attrName>style.visibility</p:attrName>
                                        </p:attrNameLst>
                                      </p:cBhvr>
                                      <p:to>
                                        <p:strVal val="visible"/>
                                      </p:to>
                                    </p:set>
                                    <p:animEffect transition="in" filter="fade">
                                      <p:cBhvr>
                                        <p:cTn id="40" dur="500"/>
                                        <p:tgtEl>
                                          <p:spTgt spid="22531">
                                            <p:txEl>
                                              <p:pRg st="11" end="1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531">
                                            <p:txEl>
                                              <p:pRg st="12" end="12"/>
                                            </p:txEl>
                                          </p:spTgt>
                                        </p:tgtEl>
                                        <p:attrNameLst>
                                          <p:attrName>style.visibility</p:attrName>
                                        </p:attrNameLst>
                                      </p:cBhvr>
                                      <p:to>
                                        <p:strVal val="visible"/>
                                      </p:to>
                                    </p:set>
                                    <p:animEffect transition="in" filter="fade">
                                      <p:cBhvr>
                                        <p:cTn id="43" dur="500"/>
                                        <p:tgtEl>
                                          <p:spTgt spid="22531">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669"/>
                                        </p:tgtEl>
                                        <p:attrNameLst>
                                          <p:attrName>style.visibility</p:attrName>
                                        </p:attrNameLst>
                                      </p:cBhvr>
                                      <p:to>
                                        <p:strVal val="visible"/>
                                      </p:to>
                                    </p:set>
                                    <p:animEffect transition="in" filter="fade">
                                      <p:cBhvr>
                                        <p:cTn id="48" dur="500"/>
                                        <p:tgtEl>
                                          <p:spTgt spid="2266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226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3776"/>
          <a:stretch/>
        </p:blipFill>
        <p:spPr>
          <a:xfrm>
            <a:off x="274719" y="0"/>
            <a:ext cx="8869281" cy="6827520"/>
          </a:xfrm>
          <a:prstGeom prst="rect">
            <a:avLst/>
          </a:prstGeom>
        </p:spPr>
      </p:pic>
      <p:pic>
        <p:nvPicPr>
          <p:cNvPr id="3" name="Picture 2"/>
          <p:cNvPicPr>
            <a:picLocks noChangeAspect="1"/>
          </p:cNvPicPr>
          <p:nvPr/>
        </p:nvPicPr>
        <p:blipFill rotWithShape="1">
          <a:blip r:embed="rId4"/>
          <a:srcRect l="28044" t="11742" r="28319" b="9167"/>
          <a:stretch/>
        </p:blipFill>
        <p:spPr>
          <a:xfrm>
            <a:off x="4056610" y="413209"/>
            <a:ext cx="3763415" cy="6106654"/>
          </a:xfrm>
          <a:prstGeom prst="rect">
            <a:avLst/>
          </a:prstGeom>
        </p:spPr>
      </p:pic>
    </p:spTree>
    <p:extLst>
      <p:ext uri="{BB962C8B-B14F-4D97-AF65-F5344CB8AC3E}">
        <p14:creationId xmlns:p14="http://schemas.microsoft.com/office/powerpoint/2010/main" val="28476978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BFBFBF"/>
      </a:hlink>
      <a:folHlink>
        <a:srgbClr val="FFFFF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16033</TotalTime>
  <Words>2788</Words>
  <Application>Microsoft Macintosh PowerPoint</Application>
  <PresentationFormat>On-screen Show (4:3)</PresentationFormat>
  <Paragraphs>450</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Portable Bitmap Format</vt:lpstr>
      <vt:lpstr>Portable Bitmap .pbm</vt:lpstr>
      <vt:lpstr>PowerPoint Presentation</vt:lpstr>
      <vt:lpstr>Portable Bitmap .pbm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Understanding Colour</vt:lpstr>
      <vt:lpstr>Full Colour Bitmaps</vt:lpstr>
      <vt:lpstr>Full Colour Bitmaps</vt:lpstr>
      <vt:lpstr>Full Colour Bitmaps</vt:lpstr>
      <vt:lpstr>Full Colour Bitmaps</vt:lpstr>
      <vt:lpstr>Full Colour Bitmaps</vt:lpstr>
      <vt:lpstr>Full Colour Bitmaps</vt:lpstr>
      <vt:lpstr>How does a screen render a digital image?</vt:lpstr>
      <vt:lpstr>How does a screen render a digital image?</vt:lpstr>
      <vt:lpstr>PowerPoint Presentation</vt:lpstr>
      <vt:lpstr>PowerPoint Presentation</vt:lpstr>
      <vt:lpstr>PowerPoint Presentation</vt:lpstr>
      <vt:lpstr>PowerPoint Presentation</vt:lpstr>
    </vt:vector>
  </TitlesOfParts>
  <Company>SCCM</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Bits AND Chips</dc:title>
  <dc:creator>R Davies</dc:creator>
  <cp:lastModifiedBy>info@fusioned.co.uk</cp:lastModifiedBy>
  <cp:revision>692</cp:revision>
  <dcterms:created xsi:type="dcterms:W3CDTF">2013-10-17T07:30:44Z</dcterms:created>
  <dcterms:modified xsi:type="dcterms:W3CDTF">2020-01-16T09:15:14Z</dcterms:modified>
</cp:coreProperties>
</file>