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handoutMasterIdLst>
    <p:handoutMasterId r:id="rId23"/>
  </p:handoutMasterIdLst>
  <p:sldIdLst>
    <p:sldId id="256" r:id="rId2"/>
    <p:sldId id="260" r:id="rId3"/>
    <p:sldId id="261" r:id="rId4"/>
    <p:sldId id="262" r:id="rId5"/>
    <p:sldId id="268" r:id="rId6"/>
    <p:sldId id="267" r:id="rId7"/>
    <p:sldId id="266" r:id="rId8"/>
    <p:sldId id="265" r:id="rId9"/>
    <p:sldId id="264" r:id="rId10"/>
    <p:sldId id="263" r:id="rId11"/>
    <p:sldId id="271" r:id="rId12"/>
    <p:sldId id="273" r:id="rId13"/>
    <p:sldId id="277" r:id="rId14"/>
    <p:sldId id="276" r:id="rId15"/>
    <p:sldId id="275" r:id="rId16"/>
    <p:sldId id="274" r:id="rId17"/>
    <p:sldId id="272" r:id="rId18"/>
    <p:sldId id="279" r:id="rId19"/>
    <p:sldId id="278" r:id="rId20"/>
    <p:sldId id="270"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charset="-128"/>
        <a:cs typeface="+mn-cs"/>
      </a:defRPr>
    </a:lvl5pPr>
    <a:lvl6pPr marL="2286000" algn="l" defTabSz="914400" rtl="0" eaLnBrk="1" latinLnBrk="0" hangingPunct="1">
      <a:defRPr kern="1200">
        <a:solidFill>
          <a:schemeClr val="tx1"/>
        </a:solidFill>
        <a:latin typeface="Times New Roman" pitchFamily="18" charset="0"/>
        <a:ea typeface="ＭＳ Ｐゴシック" charset="-128"/>
        <a:cs typeface="+mn-cs"/>
      </a:defRPr>
    </a:lvl6pPr>
    <a:lvl7pPr marL="2743200" algn="l" defTabSz="914400" rtl="0" eaLnBrk="1" latinLnBrk="0" hangingPunct="1">
      <a:defRPr kern="1200">
        <a:solidFill>
          <a:schemeClr val="tx1"/>
        </a:solidFill>
        <a:latin typeface="Times New Roman" pitchFamily="18" charset="0"/>
        <a:ea typeface="ＭＳ Ｐゴシック" charset="-128"/>
        <a:cs typeface="+mn-cs"/>
      </a:defRPr>
    </a:lvl7pPr>
    <a:lvl8pPr marL="3200400" algn="l" defTabSz="914400" rtl="0" eaLnBrk="1" latinLnBrk="0" hangingPunct="1">
      <a:defRPr kern="1200">
        <a:solidFill>
          <a:schemeClr val="tx1"/>
        </a:solidFill>
        <a:latin typeface="Times New Roman" pitchFamily="18" charset="0"/>
        <a:ea typeface="ＭＳ Ｐゴシック" charset="-128"/>
        <a:cs typeface="+mn-cs"/>
      </a:defRPr>
    </a:lvl8pPr>
    <a:lvl9pPr marL="3657600" algn="l" defTabSz="914400" rtl="0" eaLnBrk="1" latinLnBrk="0" hangingPunct="1">
      <a:defRPr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5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4" autoAdjust="0"/>
    <p:restoredTop sz="87690" autoAdjust="0"/>
  </p:normalViewPr>
  <p:slideViewPr>
    <p:cSldViewPr>
      <p:cViewPr>
        <p:scale>
          <a:sx n="165" d="100"/>
          <a:sy n="165" d="100"/>
        </p:scale>
        <p:origin x="-760"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1BC0-7E63-1A4B-AF6D-47100B63BBA9}" type="datetimeFigureOut">
              <a:rPr lang="en-US" smtClean="0"/>
              <a:t>30/01/2015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4C1B6A-CDD0-064E-A0D1-0C4F7E7F966A}" type="slidenum">
              <a:rPr lang="en-US" smtClean="0"/>
              <a:t>‹#›</a:t>
            </a:fld>
            <a:endParaRPr lang="en-US"/>
          </a:p>
        </p:txBody>
      </p:sp>
    </p:spTree>
    <p:extLst>
      <p:ext uri="{BB962C8B-B14F-4D97-AF65-F5344CB8AC3E}">
        <p14:creationId xmlns:p14="http://schemas.microsoft.com/office/powerpoint/2010/main" val="1658915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D7AFEB9-1716-451D-BD6A-D7CE04909A76}" type="slidenum">
              <a:rPr lang="en-GB"/>
              <a:pPr/>
              <a:t>‹#›</a:t>
            </a:fld>
            <a:endParaRPr lang="en-GB"/>
          </a:p>
        </p:txBody>
      </p:sp>
    </p:spTree>
    <p:extLst>
      <p:ext uri="{BB962C8B-B14F-4D97-AF65-F5344CB8AC3E}">
        <p14:creationId xmlns:p14="http://schemas.microsoft.com/office/powerpoint/2010/main" val="42956815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2</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11</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12</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13</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14</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15</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16</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17</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18</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19</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3</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4</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5</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6</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7</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8</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9</a:t>
            </a:fld>
            <a:endParaRPr lang="en-GB"/>
          </a:p>
        </p:txBody>
      </p:sp>
    </p:spTree>
    <p:extLst>
      <p:ext uri="{BB962C8B-B14F-4D97-AF65-F5344CB8AC3E}">
        <p14:creationId xmlns:p14="http://schemas.microsoft.com/office/powerpoint/2010/main" val="251846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AFEB9-1716-451D-BD6A-D7CE04909A76}" type="slidenum">
              <a:rPr lang="en-GB" smtClean="0"/>
              <a:pPr/>
              <a:t>10</a:t>
            </a:fld>
            <a:endParaRPr lang="en-GB"/>
          </a:p>
        </p:txBody>
      </p:sp>
    </p:spTree>
    <p:extLst>
      <p:ext uri="{BB962C8B-B14F-4D97-AF65-F5344CB8AC3E}">
        <p14:creationId xmlns:p14="http://schemas.microsoft.com/office/powerpoint/2010/main" val="251846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05D1A2E-FACC-2E46-88BA-D7D9D85C7778}" type="datetime1">
              <a:rPr lang="en-GB" smtClean="0"/>
              <a:t>30/01/2015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27305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914623-A92D-6649-BD89-555D3A5CFFF9}" type="datetime1">
              <a:rPr lang="en-GB" smtClean="0"/>
              <a:t>30/01/2015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48080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ECA0C0F-870C-E04A-B5EA-00BD3F592860}" type="datetime1">
              <a:rPr lang="en-GB" smtClean="0"/>
              <a:t>30/01/2015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87985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4EDD0A8-CD03-6248-AEAC-677F2EA056ED}" type="datetime1">
              <a:rPr lang="en-GB" smtClean="0"/>
              <a:t>30/01/2015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90118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F2FF71-2B80-C044-BC9C-F5F8531A4772}" type="datetime1">
              <a:rPr lang="en-GB" smtClean="0"/>
              <a:t>30/01/2015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55117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9863EC6-AD63-EB4D-B6D3-D5C38C552F25}" type="datetime1">
              <a:rPr lang="en-GB" smtClean="0"/>
              <a:t>30/01/2015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3821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8A1AFD0-24CF-5C40-A363-38799DBD898C}" type="datetime1">
              <a:rPr lang="en-GB" smtClean="0"/>
              <a:t>30/01/2015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63458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FBBD367-C92A-5947-91A6-D9B329BD8771}" type="datetime1">
              <a:rPr lang="en-GB" smtClean="0"/>
              <a:t>30/01/2015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81074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4043D-F567-3140-85FF-CABD7B914DA9}" type="datetime1">
              <a:rPr lang="en-GB" smtClean="0"/>
              <a:t>30/01/2015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5751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0C69D83-02A3-B549-919E-2E57132718DD}" type="datetime1">
              <a:rPr lang="en-GB" smtClean="0"/>
              <a:t>30/01/2015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8276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186FCB-0D16-E542-B99D-F8A1E868D843}" type="datetime1">
              <a:rPr lang="en-GB" smtClean="0"/>
              <a:t>30/01/2015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802895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1A538-228B-0348-86E9-2D10E628DF38}" type="datetime1">
              <a:rPr lang="en-GB" smtClean="0"/>
              <a:t>30/01/2015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31BC6-8D41-114C-B207-DD0C140A080B}" type="slidenum">
              <a:rPr lang="en-US" smtClean="0"/>
              <a:t>‹#›</a:t>
            </a:fld>
            <a:endParaRPr lang="en-US"/>
          </a:p>
        </p:txBody>
      </p:sp>
    </p:spTree>
    <p:extLst>
      <p:ext uri="{BB962C8B-B14F-4D97-AF65-F5344CB8AC3E}">
        <p14:creationId xmlns:p14="http://schemas.microsoft.com/office/powerpoint/2010/main" val="9728630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4" Type="http://schemas.openxmlformats.org/officeDocument/2006/relationships/hyperlink" Target="mailto:bigpicture@wellcome.ac.uk" TargetMode="External"/><Relationship Id="rId1" Type="http://schemas.openxmlformats.org/officeDocument/2006/relationships/slideLayout" Target="../slideLayouts/slideLayout2.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g Picture MASTHEAD 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2196962"/>
            <a:ext cx="7789334" cy="1664086"/>
          </a:xfrm>
          <a:prstGeom prst="rect">
            <a:avLst/>
          </a:prstGeom>
        </p:spPr>
      </p:pic>
      <p:sp>
        <p:nvSpPr>
          <p:cNvPr id="3" name="Subtitle 2"/>
          <p:cNvSpPr>
            <a:spLocks noGrp="1"/>
          </p:cNvSpPr>
          <p:nvPr>
            <p:ph type="subTitle" idx="1"/>
          </p:nvPr>
        </p:nvSpPr>
        <p:spPr>
          <a:xfrm>
            <a:off x="3275856" y="3501008"/>
            <a:ext cx="5248672" cy="432048"/>
          </a:xfrm>
        </p:spPr>
        <p:txBody>
          <a:bodyPr>
            <a:noAutofit/>
          </a:bodyPr>
          <a:lstStyle/>
          <a:p>
            <a:pPr algn="r"/>
            <a:r>
              <a:rPr lang="en-GB" sz="1800" b="1" dirty="0" smtClean="0">
                <a:cs typeface="Calluna Sans"/>
              </a:rPr>
              <a:t>IMMUNE RESPONSE COMPONENT IMAGES</a:t>
            </a:r>
            <a:endParaRPr lang="en-GB" sz="1800" b="1" dirty="0">
              <a:solidFill>
                <a:schemeClr val="accent2"/>
              </a:solidFill>
              <a:cs typeface="Calluna Sans"/>
            </a:endParaRPr>
          </a:p>
        </p:txBody>
      </p:sp>
      <p:pic>
        <p:nvPicPr>
          <p:cNvPr id="6" name="Picture 5" descr="WE_logotype_blac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256328"/>
            <a:ext cx="1512168" cy="197008"/>
          </a:xfrm>
          <a:prstGeom prst="rect">
            <a:avLst/>
          </a:prstGeom>
        </p:spPr>
      </p:pic>
    </p:spTree>
    <p:extLst>
      <p:ext uri="{BB962C8B-B14F-4D97-AF65-F5344CB8AC3E}">
        <p14:creationId xmlns:p14="http://schemas.microsoft.com/office/powerpoint/2010/main" val="4002978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Antigens are non-self markers, often proteins, that alert the immune system’s cells to the presence of potential danger. </a:t>
            </a:r>
            <a:endParaRPr lang="en-US" sz="800" dirty="0" smtClean="0"/>
          </a:p>
          <a:p>
            <a:pPr marL="0" indent="0" algn="r">
              <a:buNone/>
            </a:pPr>
            <a:r>
              <a:rPr lang="en-US" sz="800" dirty="0" smtClean="0"/>
              <a:t>These </a:t>
            </a:r>
            <a:r>
              <a:rPr lang="en-US" sz="800" dirty="0"/>
              <a:t>antigens may pose no threat on their own – they are just components, such as molecules in bacterial membranes, that raise a flag to immune </a:t>
            </a:r>
            <a:r>
              <a:rPr lang="en-US" sz="800" dirty="0" smtClean="0"/>
              <a:t>cells</a:t>
            </a:r>
            <a:r>
              <a:rPr lang="en-GB" sz="800" dirty="0" smtClean="0"/>
              <a:t>.</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1584176"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1538353"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Antigens</a:t>
            </a:r>
            <a:endParaRPr lang="en-GB" sz="2800" b="1" dirty="0">
              <a:solidFill>
                <a:srgbClr val="FFFFFF"/>
              </a:solidFill>
              <a:latin typeface="+mn-lt"/>
              <a:cs typeface="Calluna Sans"/>
            </a:endParaRPr>
          </a:p>
        </p:txBody>
      </p:sp>
      <p:pic>
        <p:nvPicPr>
          <p:cNvPr id="7" name="Picture 6" descr="9 antige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92696"/>
            <a:ext cx="9144000" cy="5143500"/>
          </a:xfrm>
          <a:prstGeom prst="rect">
            <a:avLst/>
          </a:prstGeom>
        </p:spPr>
      </p:pic>
    </p:spTree>
    <p:extLst>
      <p:ext uri="{BB962C8B-B14F-4D97-AF65-F5344CB8AC3E}">
        <p14:creationId xmlns:p14="http://schemas.microsoft.com/office/powerpoint/2010/main" val="4254233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Named after the bone marrow, where immature B cells are produced. </a:t>
            </a:r>
            <a:r>
              <a:rPr lang="en-US" sz="800" dirty="0"/>
              <a:t>Types include plasma B cells and memory B cells. A type of </a:t>
            </a:r>
            <a:r>
              <a:rPr lang="en-US" sz="800" dirty="0" smtClean="0"/>
              <a:t>lymphocyte</a:t>
            </a:r>
            <a:r>
              <a:rPr lang="en-GB" sz="800" dirty="0" smtClean="0"/>
              <a:t>.</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1080120"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4850721"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B cell</a:t>
            </a:r>
            <a:endParaRPr lang="en-GB" sz="2800" b="1" dirty="0">
              <a:solidFill>
                <a:srgbClr val="FFFFFF"/>
              </a:solidFill>
              <a:latin typeface="+mn-lt"/>
              <a:cs typeface="Calluna Sans"/>
            </a:endParaRPr>
          </a:p>
        </p:txBody>
      </p:sp>
      <p:pic>
        <p:nvPicPr>
          <p:cNvPr id="4" name="Picture 3" descr="10 b-ce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614"/>
            <a:ext cx="9144000" cy="5143500"/>
          </a:xfrm>
          <a:prstGeom prst="rect">
            <a:avLst/>
          </a:prstGeom>
        </p:spPr>
      </p:pic>
    </p:spTree>
    <p:extLst>
      <p:ext uri="{BB962C8B-B14F-4D97-AF65-F5344CB8AC3E}">
        <p14:creationId xmlns:p14="http://schemas.microsoft.com/office/powerpoint/2010/main" val="16412599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B cells that have been activated to produce antibodies (</a:t>
            </a:r>
            <a:r>
              <a:rPr lang="en-GB" sz="800" dirty="0" err="1"/>
              <a:t>immunoglobulins</a:t>
            </a:r>
            <a:r>
              <a:rPr lang="en-GB" sz="800" dirty="0"/>
              <a:t>). Each B cell makes only one type of </a:t>
            </a:r>
            <a:r>
              <a:rPr lang="en-GB" sz="800" dirty="0" smtClean="0"/>
              <a:t>antibody.</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2376264"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330441"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Plasma B cell</a:t>
            </a:r>
            <a:endParaRPr lang="en-GB" sz="2800" b="1" dirty="0">
              <a:solidFill>
                <a:srgbClr val="FFFFFF"/>
              </a:solidFill>
              <a:latin typeface="+mn-lt"/>
              <a:cs typeface="Calluna Sans"/>
            </a:endParaRPr>
          </a:p>
        </p:txBody>
      </p:sp>
      <p:pic>
        <p:nvPicPr>
          <p:cNvPr id="3" name="Picture 2" descr="11 Plasma-B-Cel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664"/>
            <a:ext cx="9144000" cy="5143500"/>
          </a:xfrm>
          <a:prstGeom prst="rect">
            <a:avLst/>
          </a:prstGeom>
        </p:spPr>
      </p:pic>
    </p:spTree>
    <p:extLst>
      <p:ext uri="{BB962C8B-B14F-4D97-AF65-F5344CB8AC3E}">
        <p14:creationId xmlns:p14="http://schemas.microsoft.com/office/powerpoint/2010/main" val="14687343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Also known as </a:t>
            </a:r>
            <a:r>
              <a:rPr lang="en-US" sz="800" dirty="0" err="1"/>
              <a:t>immunoglobulins</a:t>
            </a:r>
            <a:r>
              <a:rPr lang="en-US" sz="800" dirty="0"/>
              <a:t> (</a:t>
            </a:r>
            <a:r>
              <a:rPr lang="en-US" sz="800" dirty="0" err="1"/>
              <a:t>Ig</a:t>
            </a:r>
            <a:r>
              <a:rPr lang="en-US" sz="800" dirty="0"/>
              <a:t>). These are Y-shaped globular proteins, whose secondary structure is based mostly </a:t>
            </a:r>
            <a:endParaRPr lang="en-US" sz="800" dirty="0" smtClean="0"/>
          </a:p>
          <a:p>
            <a:pPr marL="0" indent="0" algn="r">
              <a:buNone/>
            </a:pPr>
            <a:r>
              <a:rPr lang="en-US" sz="800" dirty="0" smtClean="0"/>
              <a:t>on </a:t>
            </a:r>
            <a:r>
              <a:rPr lang="en-US" sz="800" dirty="0"/>
              <a:t>beta-pleated sheets. They are produced by plasma B cells to fight against antigens. Types include IgA, </a:t>
            </a:r>
            <a:r>
              <a:rPr lang="en-US" sz="800" dirty="0" err="1"/>
              <a:t>IgD</a:t>
            </a:r>
            <a:r>
              <a:rPr lang="en-US" sz="800" dirty="0"/>
              <a:t>, </a:t>
            </a:r>
            <a:r>
              <a:rPr lang="en-US" sz="800" dirty="0" err="1"/>
              <a:t>IgE</a:t>
            </a:r>
            <a:r>
              <a:rPr lang="en-US" sz="800" dirty="0"/>
              <a:t>, </a:t>
            </a:r>
            <a:r>
              <a:rPr lang="en-US" sz="800" dirty="0" err="1"/>
              <a:t>IgG</a:t>
            </a:r>
            <a:r>
              <a:rPr lang="en-US" sz="800" dirty="0"/>
              <a:t> and </a:t>
            </a:r>
            <a:r>
              <a:rPr lang="en-US" sz="800" dirty="0" err="1" smtClean="0"/>
              <a:t>IgM</a:t>
            </a:r>
            <a:r>
              <a:rPr lang="en-GB" sz="800" dirty="0" smtClean="0"/>
              <a:t>.</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2088232"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042409"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FFFFFF"/>
                </a:solidFill>
              </a:rPr>
              <a:t>Antibodies</a:t>
            </a:r>
            <a:endParaRPr lang="en-GB" sz="2800" dirty="0">
              <a:solidFill>
                <a:srgbClr val="FFFFFF"/>
              </a:solidFill>
            </a:endParaRPr>
          </a:p>
        </p:txBody>
      </p:sp>
      <p:pic>
        <p:nvPicPr>
          <p:cNvPr id="3" name="Picture 2" descr="12 antibodi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680"/>
            <a:ext cx="9144000" cy="5143500"/>
          </a:xfrm>
          <a:prstGeom prst="rect">
            <a:avLst/>
          </a:prstGeom>
        </p:spPr>
      </p:pic>
    </p:spTree>
    <p:extLst>
      <p:ext uri="{BB962C8B-B14F-4D97-AF65-F5344CB8AC3E}">
        <p14:creationId xmlns:p14="http://schemas.microsoft.com/office/powerpoint/2010/main" val="3741822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Long-lived B cells that remember past infections by recognising antigens to provide a secondary immune </a:t>
            </a:r>
            <a:r>
              <a:rPr lang="en-GB" sz="800" dirty="0" smtClean="0"/>
              <a:t>response.</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2376264"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474457"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Memory B cell</a:t>
            </a:r>
            <a:endParaRPr lang="en-GB" sz="2800" b="1" dirty="0">
              <a:solidFill>
                <a:srgbClr val="FFFFFF"/>
              </a:solidFill>
              <a:latin typeface="+mn-lt"/>
              <a:cs typeface="Calluna Sans"/>
            </a:endParaRPr>
          </a:p>
        </p:txBody>
      </p:sp>
      <p:pic>
        <p:nvPicPr>
          <p:cNvPr id="3" name="Picture 2" descr="13 hr-Memory B-Ce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462"/>
            <a:ext cx="9144000" cy="5143500"/>
          </a:xfrm>
          <a:prstGeom prst="rect">
            <a:avLst/>
          </a:prstGeom>
        </p:spPr>
      </p:pic>
    </p:spTree>
    <p:extLst>
      <p:ext uri="{BB962C8B-B14F-4D97-AF65-F5344CB8AC3E}">
        <p14:creationId xmlns:p14="http://schemas.microsoft.com/office/powerpoint/2010/main" val="34699413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Named after the thymus, the organ where T cells mature. T cells have a protein called the T cell receptor on their surface. </a:t>
            </a:r>
            <a:endParaRPr lang="en-US" sz="800" dirty="0" smtClean="0"/>
          </a:p>
          <a:p>
            <a:pPr marL="0" indent="0" algn="r">
              <a:buNone/>
            </a:pPr>
            <a:r>
              <a:rPr lang="en-US" sz="800" dirty="0" smtClean="0"/>
              <a:t>Types </a:t>
            </a:r>
            <a:r>
              <a:rPr lang="en-US" sz="800" dirty="0"/>
              <a:t>include helper T cells, cytotoxic T cells and regulatory T cells. A type of </a:t>
            </a:r>
            <a:r>
              <a:rPr lang="en-US" sz="800" dirty="0" smtClean="0"/>
              <a:t>lymphocyte</a:t>
            </a:r>
            <a:r>
              <a:rPr lang="en-GB" sz="800" dirty="0" smtClean="0"/>
              <a:t>.</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1008112"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1106305"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FFFFFF"/>
                </a:solidFill>
                <a:latin typeface="+mn-lt"/>
                <a:cs typeface="Calluna Sans"/>
              </a:rPr>
              <a:t>T</a:t>
            </a:r>
            <a:r>
              <a:rPr lang="en-GB" sz="2800" b="1" dirty="0" smtClean="0">
                <a:solidFill>
                  <a:srgbClr val="FFFFFF"/>
                </a:solidFill>
                <a:latin typeface="+mn-lt"/>
                <a:cs typeface="Calluna Sans"/>
              </a:rPr>
              <a:t> cell</a:t>
            </a:r>
            <a:endParaRPr lang="en-GB" sz="2800" b="1" dirty="0">
              <a:solidFill>
                <a:srgbClr val="FFFFFF"/>
              </a:solidFill>
              <a:latin typeface="+mn-lt"/>
              <a:cs typeface="Calluna Sans"/>
            </a:endParaRPr>
          </a:p>
        </p:txBody>
      </p:sp>
      <p:pic>
        <p:nvPicPr>
          <p:cNvPr id="3" name="Picture 2" descr="14 cm-T-Cell_2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6672"/>
            <a:ext cx="9144000" cy="5143500"/>
          </a:xfrm>
          <a:prstGeom prst="rect">
            <a:avLst/>
          </a:prstGeom>
        </p:spPr>
      </p:pic>
    </p:spTree>
    <p:extLst>
      <p:ext uri="{BB962C8B-B14F-4D97-AF65-F5344CB8AC3E}">
        <p14:creationId xmlns:p14="http://schemas.microsoft.com/office/powerpoint/2010/main" val="39578297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latin typeface="Calibri"/>
                <a:cs typeface="Calibri"/>
              </a:rPr>
              <a:t>T cells that </a:t>
            </a:r>
            <a:r>
              <a:rPr lang="en-US" sz="800" dirty="0" err="1">
                <a:latin typeface="Calibri"/>
                <a:cs typeface="Calibri"/>
              </a:rPr>
              <a:t>recognise</a:t>
            </a:r>
            <a:r>
              <a:rPr lang="en-US" sz="800" dirty="0">
                <a:latin typeface="Calibri"/>
                <a:cs typeface="Calibri"/>
              </a:rPr>
              <a:t> antigens presented by </a:t>
            </a:r>
            <a:r>
              <a:rPr lang="en-GB" sz="800" dirty="0">
                <a:latin typeface="Calibri"/>
                <a:cs typeface="Calibri"/>
              </a:rPr>
              <a:t>antigen-presenting cells </a:t>
            </a:r>
            <a:r>
              <a:rPr lang="en-US" sz="800" dirty="0">
                <a:latin typeface="Calibri"/>
                <a:cs typeface="Calibri"/>
              </a:rPr>
              <a:t>and stimulate T, B and other immune cells. Also known as </a:t>
            </a:r>
            <a:r>
              <a:rPr lang="en-US" sz="800" dirty="0" smtClean="0">
                <a:latin typeface="Calibri"/>
                <a:cs typeface="Calibri"/>
              </a:rPr>
              <a:t>CD4+ </a:t>
            </a:r>
          </a:p>
          <a:p>
            <a:pPr marL="0" indent="0" algn="r">
              <a:buNone/>
            </a:pPr>
            <a:r>
              <a:rPr lang="en-US" sz="800" dirty="0" smtClean="0"/>
              <a:t>cells, because of a protein that they express on their cell surface. These are the cells depleted by infection with HIV (human immunodeficiency virus). A type of lymphocyte.</a:t>
            </a:r>
            <a:r>
              <a:rPr lang="en-GB" sz="800" dirty="0" smtClean="0"/>
              <a:t> </a:t>
            </a:r>
          </a:p>
          <a:p>
            <a:pPr marL="0" indent="0" algn="r">
              <a:buNone/>
            </a:pPr>
            <a:r>
              <a:rPr lang="en-GB" sz="800" dirty="0" smtClean="0"/>
              <a:t>Credit</a:t>
            </a:r>
            <a:r>
              <a:rPr lang="en-GB" sz="800" dirty="0"/>
              <a: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3096344"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4850721"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rPr>
              <a:t>Helper </a:t>
            </a:r>
            <a:r>
              <a:rPr lang="en-GB" sz="2800" b="1" dirty="0">
                <a:solidFill>
                  <a:srgbClr val="FFFFFF"/>
                </a:solidFill>
              </a:rPr>
              <a:t>T cell (CD4</a:t>
            </a:r>
            <a:r>
              <a:rPr lang="en-GB" sz="2800" b="1" baseline="30000" dirty="0">
                <a:solidFill>
                  <a:srgbClr val="FFFFFF"/>
                </a:solidFill>
              </a:rPr>
              <a:t>+</a:t>
            </a:r>
            <a:r>
              <a:rPr lang="en-GB" sz="2800" b="1" dirty="0" smtClean="0">
                <a:solidFill>
                  <a:srgbClr val="FFFFFF"/>
                </a:solidFill>
              </a:rPr>
              <a:t>)</a:t>
            </a:r>
            <a:endParaRPr lang="en-GB" sz="2800" dirty="0">
              <a:solidFill>
                <a:srgbClr val="FFFFFF"/>
              </a:solidFill>
            </a:endParaRPr>
          </a:p>
        </p:txBody>
      </p:sp>
      <p:pic>
        <p:nvPicPr>
          <p:cNvPr id="3" name="Picture 2" descr="15 cm-helper T-Ce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7280"/>
            <a:ext cx="9144000" cy="5143500"/>
          </a:xfrm>
          <a:prstGeom prst="rect">
            <a:avLst/>
          </a:prstGeom>
        </p:spPr>
      </p:pic>
    </p:spTree>
    <p:extLst>
      <p:ext uri="{BB962C8B-B14F-4D97-AF65-F5344CB8AC3E}">
        <p14:creationId xmlns:p14="http://schemas.microsoft.com/office/powerpoint/2010/main" val="5723817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T cells that kill infected cells and cancer cells by releasing toxic chemicals. Also known as </a:t>
            </a:r>
            <a:r>
              <a:rPr lang="en-US" sz="800" dirty="0" smtClean="0"/>
              <a:t>CD8+ cells,</a:t>
            </a:r>
          </a:p>
          <a:p>
            <a:pPr marL="0" indent="0" algn="r">
              <a:buNone/>
            </a:pPr>
            <a:r>
              <a:rPr lang="en-US" sz="800" dirty="0" smtClean="0"/>
              <a:t> </a:t>
            </a:r>
            <a:r>
              <a:rPr lang="en-US" sz="800" dirty="0"/>
              <a:t>because of a protein that they express on their cell surface, and as killer T cells. A type of </a:t>
            </a:r>
            <a:r>
              <a:rPr lang="en-US" sz="800" dirty="0" smtClean="0"/>
              <a:t>lymphocyte</a:t>
            </a:r>
            <a:r>
              <a:rPr lang="en-GB" sz="800" dirty="0" smtClean="0"/>
              <a:t>.</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3528392"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3482569"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rPr>
              <a:t>Cytotoxic </a:t>
            </a:r>
            <a:r>
              <a:rPr lang="en-GB" sz="2800" b="1" dirty="0">
                <a:solidFill>
                  <a:srgbClr val="FFFFFF"/>
                </a:solidFill>
              </a:rPr>
              <a:t>T cell (CD8</a:t>
            </a:r>
            <a:r>
              <a:rPr lang="en-GB" sz="2800" b="1" baseline="30000" dirty="0">
                <a:solidFill>
                  <a:srgbClr val="FFFFFF"/>
                </a:solidFill>
              </a:rPr>
              <a:t>+</a:t>
            </a:r>
            <a:r>
              <a:rPr lang="en-GB" sz="2800" b="1" dirty="0" smtClean="0">
                <a:solidFill>
                  <a:srgbClr val="FFFFFF"/>
                </a:solidFill>
              </a:rPr>
              <a:t>)</a:t>
            </a:r>
            <a:endParaRPr lang="en-GB" sz="2800" b="1" dirty="0">
              <a:solidFill>
                <a:srgbClr val="FFFFFF"/>
              </a:solidFill>
              <a:latin typeface="+mn-lt"/>
              <a:cs typeface="Calluna Sans"/>
            </a:endParaRPr>
          </a:p>
        </p:txBody>
      </p:sp>
      <p:pic>
        <p:nvPicPr>
          <p:cNvPr id="3" name="Picture 2" descr="16 cm-cyto T-Cell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2696"/>
            <a:ext cx="9144000" cy="5143500"/>
          </a:xfrm>
          <a:prstGeom prst="rect">
            <a:avLst/>
          </a:prstGeom>
        </p:spPr>
      </p:pic>
    </p:spTree>
    <p:extLst>
      <p:ext uri="{BB962C8B-B14F-4D97-AF65-F5344CB8AC3E}">
        <p14:creationId xmlns:p14="http://schemas.microsoft.com/office/powerpoint/2010/main" val="3517518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800" dirty="0"/>
              <a:t>Long-lived T cells that ‘remember’ past infections to provide a secondary immune response. A type of </a:t>
            </a:r>
            <a:r>
              <a:rPr lang="en-US" sz="800" dirty="0" smtClean="0"/>
              <a:t>lymphocyte</a:t>
            </a:r>
            <a:r>
              <a:rPr lang="en-GB" sz="800" dirty="0" smtClean="0"/>
              <a:t>.</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2376264"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3482569"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rPr>
              <a:t>Memory </a:t>
            </a:r>
            <a:r>
              <a:rPr lang="en-GB" sz="2800" b="1" dirty="0">
                <a:solidFill>
                  <a:srgbClr val="FFFFFF"/>
                </a:solidFill>
              </a:rPr>
              <a:t>T </a:t>
            </a:r>
            <a:r>
              <a:rPr lang="en-GB" sz="2800" b="1" dirty="0" smtClean="0">
                <a:solidFill>
                  <a:srgbClr val="FFFFFF"/>
                </a:solidFill>
              </a:rPr>
              <a:t>cell</a:t>
            </a:r>
            <a:endParaRPr lang="en-GB" sz="2800" b="1" dirty="0">
              <a:solidFill>
                <a:srgbClr val="FFFFFF"/>
              </a:solidFill>
              <a:latin typeface="+mn-lt"/>
              <a:cs typeface="Calluna Sans"/>
            </a:endParaRPr>
          </a:p>
        </p:txBody>
      </p:sp>
      <p:pic>
        <p:nvPicPr>
          <p:cNvPr id="3" name="Picture 2" descr="17 memory T-Cell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3280"/>
            <a:ext cx="9144000" cy="5143500"/>
          </a:xfrm>
          <a:prstGeom prst="rect">
            <a:avLst/>
          </a:prstGeom>
        </p:spPr>
      </p:pic>
    </p:spTree>
    <p:extLst>
      <p:ext uri="{BB962C8B-B14F-4D97-AF65-F5344CB8AC3E}">
        <p14:creationId xmlns:p14="http://schemas.microsoft.com/office/powerpoint/2010/main" val="35026924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Proteins that cause cells to lyse (burst) by making pores form in the plasma membrane of the cell. Found in the granules of cytotoxic T </a:t>
            </a:r>
            <a:r>
              <a:rPr lang="en-GB" sz="800" dirty="0" smtClean="0"/>
              <a:t>cells.</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1656184"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3482569"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FFFFFF"/>
                </a:solidFill>
              </a:rPr>
              <a:t>Perforins</a:t>
            </a:r>
            <a:endParaRPr lang="en-GB" sz="2800" b="1" dirty="0">
              <a:solidFill>
                <a:srgbClr val="FFFFFF"/>
              </a:solidFill>
              <a:latin typeface="+mn-lt"/>
              <a:cs typeface="Calluna Sans"/>
            </a:endParaRPr>
          </a:p>
        </p:txBody>
      </p:sp>
      <p:pic>
        <p:nvPicPr>
          <p:cNvPr id="4" name="Picture 3" descr="18 perfori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64704"/>
            <a:ext cx="9144000" cy="5143500"/>
          </a:xfrm>
          <a:prstGeom prst="rect">
            <a:avLst/>
          </a:prstGeom>
        </p:spPr>
      </p:pic>
    </p:spTree>
    <p:extLst>
      <p:ext uri="{BB962C8B-B14F-4D97-AF65-F5344CB8AC3E}">
        <p14:creationId xmlns:p14="http://schemas.microsoft.com/office/powerpoint/2010/main" val="2624659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endParaRPr lang="en-GB" sz="800" i="1" dirty="0" smtClean="0">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5" name="TextBox 4"/>
          <p:cNvSpPr txBox="1"/>
          <p:nvPr/>
        </p:nvSpPr>
        <p:spPr>
          <a:xfrm>
            <a:off x="611560" y="5842000"/>
            <a:ext cx="8170621" cy="338554"/>
          </a:xfrm>
          <a:prstGeom prst="rect">
            <a:avLst/>
          </a:prstGeom>
          <a:noFill/>
        </p:spPr>
        <p:txBody>
          <a:bodyPr wrap="square" rtlCol="0">
            <a:spAutoFit/>
          </a:bodyPr>
          <a:lstStyle/>
          <a:p>
            <a:pPr algn="r"/>
            <a:r>
              <a:rPr lang="en-GB" sz="800" dirty="0">
                <a:latin typeface="Calibri"/>
                <a:cs typeface="Calibri"/>
              </a:rPr>
              <a:t>Involved in allergic responses, releasing histamine and other inflammatory molecules. Mast cells sit within skin and mucosal tissues.</a:t>
            </a:r>
          </a:p>
          <a:p>
            <a:pPr algn="r"/>
            <a:r>
              <a:rPr lang="en-US" sz="800" dirty="0" smtClean="0">
                <a:latin typeface="Calibri"/>
                <a:cs typeface="Calibri"/>
              </a:rPr>
              <a:t>Credit</a:t>
            </a:r>
            <a:r>
              <a:rPr lang="en-US" sz="800" dirty="0">
                <a:latin typeface="Calibri"/>
                <a:cs typeface="Calibri"/>
              </a:rPr>
              <a:t>: </a:t>
            </a:r>
            <a:r>
              <a:rPr lang="en-GB" sz="800" dirty="0" smtClean="0">
                <a:latin typeface="Calibri"/>
                <a:cs typeface="Calibri"/>
              </a:rPr>
              <a:t>Bret </a:t>
            </a:r>
            <a:r>
              <a:rPr lang="en-GB" sz="800" dirty="0" err="1" smtClean="0">
                <a:latin typeface="Calibri"/>
                <a:cs typeface="Calibri"/>
              </a:rPr>
              <a:t>Syfert</a:t>
            </a:r>
            <a:r>
              <a:rPr lang="en-GB" sz="800" dirty="0" smtClean="0">
                <a:latin typeface="Calibri"/>
                <a:cs typeface="Calibri"/>
              </a:rPr>
              <a:t>/Big Picture CC BY</a:t>
            </a:r>
            <a:endParaRPr lang="en-GB" sz="800" dirty="0">
              <a:latin typeface="Calibri"/>
              <a:cs typeface="Calibri"/>
            </a:endParaRPr>
          </a:p>
        </p:txBody>
      </p:sp>
      <p:sp>
        <p:nvSpPr>
          <p:cNvPr id="11" name="Title 1"/>
          <p:cNvSpPr txBox="1">
            <a:spLocks/>
          </p:cNvSpPr>
          <p:nvPr/>
        </p:nvSpPr>
        <p:spPr>
          <a:xfrm>
            <a:off x="441359" y="385621"/>
            <a:ext cx="2618473"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2800" b="1" dirty="0">
              <a:solidFill>
                <a:srgbClr val="FFFFFF"/>
              </a:solidFill>
              <a:latin typeface="+mn-lt"/>
              <a:cs typeface="Calluna Sans"/>
            </a:endParaRPr>
          </a:p>
        </p:txBody>
      </p:sp>
      <p:sp>
        <p:nvSpPr>
          <p:cNvPr id="2" name="Rectangle 1"/>
          <p:cNvSpPr/>
          <p:nvPr/>
        </p:nvSpPr>
        <p:spPr>
          <a:xfrm>
            <a:off x="395536" y="404664"/>
            <a:ext cx="1440160"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400" b="1" dirty="0" smtClean="0">
                <a:solidFill>
                  <a:srgbClr val="FFFFFF"/>
                </a:solidFill>
                <a:cs typeface="Calluna Sans"/>
              </a:rPr>
              <a:t>Mast cell</a:t>
            </a:r>
            <a:endParaRPr lang="en-GB" sz="2400" b="1" dirty="0">
              <a:solidFill>
                <a:srgbClr val="FFFFFF"/>
              </a:solidFill>
              <a:cs typeface="Calluna Sans"/>
            </a:endParaRPr>
          </a:p>
        </p:txBody>
      </p:sp>
      <p:pic>
        <p:nvPicPr>
          <p:cNvPr id="8" name="Picture 7" descr="1 Mast-Ce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692696"/>
            <a:ext cx="9144000" cy="5143500"/>
          </a:xfrm>
          <a:prstGeom prst="rect">
            <a:avLst/>
          </a:prstGeom>
        </p:spPr>
      </p:pic>
    </p:spTree>
    <p:extLst>
      <p:ext uri="{BB962C8B-B14F-4D97-AF65-F5344CB8AC3E}">
        <p14:creationId xmlns:p14="http://schemas.microsoft.com/office/powerpoint/2010/main" val="9881094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Reusing our images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Images and illustrations</a:t>
            </a:r>
          </a:p>
          <a:p>
            <a:r>
              <a:rPr lang="en-US" dirty="0"/>
              <a:t>All images, unless otherwise indicated, are from Wellcome Images.</a:t>
            </a:r>
          </a:p>
          <a:p>
            <a:r>
              <a:rPr lang="en-US" dirty="0"/>
              <a:t>Contemporary images are free to use for educational purposes (they have a </a:t>
            </a:r>
            <a:r>
              <a:rPr lang="en-US" dirty="0">
                <a:hlinkClick r:id="rId2"/>
              </a:rPr>
              <a:t>Creative Commons Attribution, Non-commercial, No derivatives licence</a:t>
            </a:r>
            <a:r>
              <a:rPr lang="en-US" dirty="0"/>
              <a:t>). Please make sure you credit them as we have done on the site; the format is ‘Creator’s name, Wellcome Images’.</a:t>
            </a:r>
          </a:p>
          <a:p>
            <a:r>
              <a:rPr lang="en-US" dirty="0"/>
              <a:t>Historical images have a </a:t>
            </a:r>
            <a:r>
              <a:rPr lang="en-US" dirty="0">
                <a:hlinkClick r:id="rId3"/>
              </a:rPr>
              <a:t>Creative Commons Attribution 4.0 licence</a:t>
            </a:r>
            <a:r>
              <a:rPr lang="en-US" dirty="0"/>
              <a:t>: they’re free to use in any way as long as they’re credited to ‘Wellcome Library, London’</a:t>
            </a:r>
            <a:r>
              <a:rPr lang="en-US" dirty="0" smtClean="0"/>
              <a:t>.</a:t>
            </a:r>
          </a:p>
          <a:p>
            <a:r>
              <a:rPr lang="en-US" dirty="0" smtClean="0"/>
              <a:t>Flickr images that we have used have a </a:t>
            </a:r>
            <a:r>
              <a:rPr lang="en-US" dirty="0">
                <a:hlinkClick r:id="rId3"/>
              </a:rPr>
              <a:t>Creative Commons Attribution 4.0 </a:t>
            </a:r>
            <a:r>
              <a:rPr lang="en-US" dirty="0" smtClean="0">
                <a:hlinkClick r:id="rId3"/>
              </a:rPr>
              <a:t>licence</a:t>
            </a:r>
            <a:r>
              <a:rPr lang="en-US" dirty="0" smtClean="0"/>
              <a:t>, meaning we – and you – are free to use in any way as long as the original owner is credited.</a:t>
            </a:r>
          </a:p>
          <a:p>
            <a:r>
              <a:rPr lang="en-US" dirty="0" smtClean="0"/>
              <a:t>Cartoon </a:t>
            </a:r>
            <a:r>
              <a:rPr lang="en-US" dirty="0"/>
              <a:t>illustrations are © Glen </a:t>
            </a:r>
            <a:r>
              <a:rPr lang="en-US" dirty="0" err="1"/>
              <a:t>McBeth</a:t>
            </a:r>
            <a:r>
              <a:rPr lang="en-US" dirty="0"/>
              <a:t>. We commission Glen to produce these illustrations for ‘Big Picture’. He is happy for teachers and students to use his illustrations in a classroom setting, but for other uses, permission must be sought.</a:t>
            </a:r>
          </a:p>
          <a:p>
            <a:r>
              <a:rPr lang="en-US" dirty="0"/>
              <a:t>We source other images from photo libraries such as Science Photo Library, Corbis and </a:t>
            </a:r>
            <a:r>
              <a:rPr lang="en-US" dirty="0" err="1"/>
              <a:t>iStock</a:t>
            </a:r>
            <a:r>
              <a:rPr lang="en-US" dirty="0"/>
              <a:t> and will acknowledge in an image’s credit if this is the case. We do not hold the rights to these images, so if you would like to reproduce them, you will need to contact the photo library directly.</a:t>
            </a:r>
          </a:p>
          <a:p>
            <a:r>
              <a:rPr lang="en-US" dirty="0"/>
              <a:t>If you’re unsure about whether you can use or republish a piece of content, just get in touch with us at </a:t>
            </a:r>
            <a:r>
              <a:rPr lang="en-US" dirty="0">
                <a:hlinkClick r:id="rId4"/>
              </a:rPr>
              <a:t>bigpicture@wellcome.ac.uk</a:t>
            </a:r>
            <a:r>
              <a:rPr lang="en-US" dirty="0"/>
              <a:t>.</a:t>
            </a:r>
          </a:p>
          <a:p>
            <a:pPr marL="0" indent="0">
              <a:buNone/>
            </a:pPr>
            <a:endParaRPr lang="en-US" dirty="0"/>
          </a:p>
        </p:txBody>
      </p:sp>
    </p:spTree>
    <p:extLst>
      <p:ext uri="{BB962C8B-B14F-4D97-AF65-F5344CB8AC3E}">
        <p14:creationId xmlns:p14="http://schemas.microsoft.com/office/powerpoint/2010/main" val="186330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1512168"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395535" y="404664"/>
            <a:ext cx="1512169"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Basophil</a:t>
            </a:r>
            <a:endParaRPr lang="en-GB" sz="2800" b="1" dirty="0">
              <a:solidFill>
                <a:srgbClr val="FFFFFF"/>
              </a:solidFill>
              <a:latin typeface="+mn-lt"/>
              <a:cs typeface="Calluna Sans"/>
            </a:endParaRPr>
          </a:p>
        </p:txBody>
      </p:sp>
      <p:sp>
        <p:nvSpPr>
          <p:cNvPr id="9" name="Subtitle 2"/>
          <p:cNvSpPr txBox="1">
            <a:spLocks/>
          </p:cNvSpPr>
          <p:nvPr/>
        </p:nvSpPr>
        <p:spPr>
          <a:xfrm>
            <a:off x="4067944" y="5733256"/>
            <a:ext cx="4752528" cy="4320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Involved in allergic and inflammatory responses. Basophils release histamine like mast cells, but unlike mast cells they circulate in the blood.</a:t>
            </a:r>
          </a:p>
          <a:p>
            <a:pPr marL="0" indent="0" algn="r">
              <a:buNone/>
            </a:pPr>
            <a:r>
              <a:rPr lang="en-US" sz="800" dirty="0" smtClean="0"/>
              <a:t>Credit</a:t>
            </a:r>
            <a:r>
              <a:rPr lang="en-US" sz="800" dirty="0"/>
              <a: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pic>
        <p:nvPicPr>
          <p:cNvPr id="7" name="Picture 6" descr="2 Basoph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8614"/>
            <a:ext cx="9144000" cy="5143500"/>
          </a:xfrm>
          <a:prstGeom prst="rect">
            <a:avLst/>
          </a:prstGeom>
        </p:spPr>
      </p:pic>
    </p:spTree>
    <p:extLst>
      <p:ext uri="{BB962C8B-B14F-4D97-AF65-F5344CB8AC3E}">
        <p14:creationId xmlns:p14="http://schemas.microsoft.com/office/powerpoint/2010/main" val="34755826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These kill pathogen-infected cells and cancer cells. They release chemicals called cytokines, which alert and attract other immune cells.</a:t>
            </a:r>
          </a:p>
          <a:p>
            <a:pPr marL="0" indent="0" algn="r">
              <a:buNone/>
            </a:pPr>
            <a:r>
              <a:rPr lang="en-US" sz="800" dirty="0" smtClean="0"/>
              <a:t>Credit</a:t>
            </a:r>
            <a:r>
              <a:rPr lang="en-US" sz="800" dirty="0"/>
              <a: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4104456"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4058633"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Natural killer (NK) cell</a:t>
            </a:r>
            <a:endParaRPr lang="en-GB" sz="2800" b="1" dirty="0">
              <a:solidFill>
                <a:srgbClr val="FFFFFF"/>
              </a:solidFill>
              <a:latin typeface="+mn-lt"/>
              <a:cs typeface="Calluna Sans"/>
            </a:endParaRPr>
          </a:p>
        </p:txBody>
      </p:sp>
      <p:pic>
        <p:nvPicPr>
          <p:cNvPr id="7" name="Picture 6" descr="3 N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2696"/>
            <a:ext cx="9144000" cy="5143500"/>
          </a:xfrm>
          <a:prstGeom prst="rect">
            <a:avLst/>
          </a:prstGeom>
        </p:spPr>
      </p:pic>
    </p:spTree>
    <p:extLst>
      <p:ext uri="{BB962C8B-B14F-4D97-AF65-F5344CB8AC3E}">
        <p14:creationId xmlns:p14="http://schemas.microsoft.com/office/powerpoint/2010/main" val="12979870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A set of around 30 proteins in the blood plasma that can be activated by the presence of microbes or antibody–antigen complexes. Complement can destroy pathogens and activate phagocytic </a:t>
            </a:r>
            <a:r>
              <a:rPr lang="en-GB" sz="800" dirty="0" smtClean="0"/>
              <a:t>cells.</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2232248"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186425"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chemeClr val="bg1"/>
                </a:solidFill>
              </a:rPr>
              <a:t>Complement</a:t>
            </a:r>
            <a:endParaRPr lang="en-GB" sz="2800" b="1" dirty="0">
              <a:solidFill>
                <a:schemeClr val="bg1"/>
              </a:solidFill>
            </a:endParaRPr>
          </a:p>
        </p:txBody>
      </p:sp>
      <p:pic>
        <p:nvPicPr>
          <p:cNvPr id="7" name="Picture 6" descr="4 Comple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280"/>
            <a:ext cx="9144000" cy="5143500"/>
          </a:xfrm>
          <a:prstGeom prst="rect">
            <a:avLst/>
          </a:prstGeom>
        </p:spPr>
      </p:pic>
    </p:spTree>
    <p:extLst>
      <p:ext uri="{BB962C8B-B14F-4D97-AF65-F5344CB8AC3E}">
        <p14:creationId xmlns:p14="http://schemas.microsoft.com/office/powerpoint/2010/main" val="18013155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Fast-acting phagocytes that flock to the site of </a:t>
            </a:r>
            <a:r>
              <a:rPr lang="en-GB" sz="800" dirty="0" smtClean="0"/>
              <a:t>inflammation. </a:t>
            </a:r>
            <a:endParaRPr lang="en-GB" sz="800" dirty="0"/>
          </a:p>
          <a:p>
            <a:pPr marL="0" indent="0" algn="r">
              <a:buNone/>
            </a:pPr>
            <a:r>
              <a:rPr lang="en-US"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1872208"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1898393"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Neutrophil</a:t>
            </a:r>
            <a:endParaRPr lang="en-GB" sz="2800" b="1" dirty="0">
              <a:solidFill>
                <a:srgbClr val="FFFFFF"/>
              </a:solidFill>
              <a:latin typeface="+mn-lt"/>
              <a:cs typeface="Calluna Sans"/>
            </a:endParaRPr>
          </a:p>
        </p:txBody>
      </p:sp>
      <p:pic>
        <p:nvPicPr>
          <p:cNvPr id="7" name="Picture 6" descr="5 pc-Neutroph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8" y="620688"/>
            <a:ext cx="9144000" cy="5143500"/>
          </a:xfrm>
          <a:prstGeom prst="rect">
            <a:avLst/>
          </a:prstGeom>
        </p:spPr>
      </p:pic>
    </p:spTree>
    <p:extLst>
      <p:ext uri="{BB962C8B-B14F-4D97-AF65-F5344CB8AC3E}">
        <p14:creationId xmlns:p14="http://schemas.microsoft.com/office/powerpoint/2010/main" val="39917740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Antigen-presenting cells that destroy foreign substances by phagocytosis (engulfing them) and activating other immune </a:t>
            </a:r>
            <a:r>
              <a:rPr lang="en-GB" sz="800" dirty="0" smtClean="0"/>
              <a:t>cells.</a:t>
            </a:r>
            <a:endParaRPr lang="en-GB" sz="800" dirty="0"/>
          </a:p>
          <a:p>
            <a:pPr marL="0" indent="0" algn="r">
              <a:buNone/>
            </a:pPr>
            <a:r>
              <a:rPr lang="en-US" sz="800" dirty="0"/>
              <a:t>Credit: </a:t>
            </a:r>
            <a:r>
              <a:rPr lang="en-GB" sz="800" dirty="0" smtClean="0"/>
              <a:t>Bret </a:t>
            </a:r>
            <a:r>
              <a:rPr lang="en-GB" sz="800" dirty="0" err="1" smtClean="0"/>
              <a:t>Syfert</a:t>
            </a:r>
            <a:r>
              <a:rPr lang="en-GB" sz="800" dirty="0" smtClean="0"/>
              <a:t>/Big Picture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2088232"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042409"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Microphage</a:t>
            </a:r>
            <a:endParaRPr lang="en-GB" sz="2800" b="1" dirty="0">
              <a:solidFill>
                <a:srgbClr val="FFFFFF"/>
              </a:solidFill>
              <a:latin typeface="+mn-lt"/>
              <a:cs typeface="Calluna Sans"/>
            </a:endParaRPr>
          </a:p>
        </p:txBody>
      </p:sp>
      <p:pic>
        <p:nvPicPr>
          <p:cNvPr id="7" name="Picture 6" descr="6 pc-Macroph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0795"/>
            <a:ext cx="9144000" cy="5143500"/>
          </a:xfrm>
          <a:prstGeom prst="rect">
            <a:avLst/>
          </a:prstGeom>
        </p:spPr>
      </p:pic>
    </p:spTree>
    <p:extLst>
      <p:ext uri="{BB962C8B-B14F-4D97-AF65-F5344CB8AC3E}">
        <p14:creationId xmlns:p14="http://schemas.microsoft.com/office/powerpoint/2010/main" val="6493883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Phagocytic antigen-presenting cells with an important role in alerting T cells to new </a:t>
            </a:r>
            <a:r>
              <a:rPr lang="en-GB" sz="800" dirty="0" smtClean="0"/>
              <a:t>pathogens.</a:t>
            </a:r>
            <a:endParaRPr lang="en-GB" sz="800" dirty="0"/>
          </a:p>
          <a:p>
            <a:pPr marL="0" indent="0" algn="r">
              <a:buNone/>
            </a:pPr>
            <a:r>
              <a:rPr lang="en-GB" sz="800" dirty="0"/>
              <a:t>Credit: </a:t>
            </a:r>
            <a:r>
              <a:rPr lang="en-GB" sz="800" dirty="0" smtClean="0"/>
              <a:t>Bret </a:t>
            </a:r>
            <a:r>
              <a:rPr lang="en-GB" sz="800" dirty="0" err="1" smtClean="0"/>
              <a:t>Syfert</a:t>
            </a:r>
            <a:r>
              <a:rPr lang="en-GB" sz="800" dirty="0" smtClean="0"/>
              <a:t>/Wellcome Images</a:t>
            </a:r>
            <a:endParaRPr lang="en-GB" sz="800" dirty="0"/>
          </a:p>
          <a:p>
            <a:pPr marL="0" indent="0" algn="r">
              <a:buNone/>
            </a:pPr>
            <a:r>
              <a:rPr lang="en-GB" sz="700" dirty="0"/>
              <a:t> </a:t>
            </a:r>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2232248"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2186425"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Dendritic cell</a:t>
            </a:r>
            <a:endParaRPr lang="en-GB" sz="2800" b="1" dirty="0">
              <a:solidFill>
                <a:srgbClr val="FFFFFF"/>
              </a:solidFill>
              <a:latin typeface="+mn-lt"/>
              <a:cs typeface="Calluna Sans"/>
            </a:endParaRPr>
          </a:p>
        </p:txBody>
      </p:sp>
      <p:pic>
        <p:nvPicPr>
          <p:cNvPr id="7" name="Picture 6" descr="7 pc-Dendritic-Cell-Ma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48680"/>
            <a:ext cx="9144000" cy="5143500"/>
          </a:xfrm>
          <a:prstGeom prst="rect">
            <a:avLst/>
          </a:prstGeom>
        </p:spPr>
      </p:pic>
    </p:spTree>
    <p:extLst>
      <p:ext uri="{BB962C8B-B14F-4D97-AF65-F5344CB8AC3E}">
        <p14:creationId xmlns:p14="http://schemas.microsoft.com/office/powerpoint/2010/main" val="41065113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95536" y="5733256"/>
            <a:ext cx="8424936" cy="4320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800" dirty="0"/>
              <a:t>Phagocytes that also produce enzymes to counteract the inflammatory molecules released by mast cells.</a:t>
            </a:r>
          </a:p>
          <a:p>
            <a:pPr marL="0" indent="0" algn="r">
              <a:buNone/>
            </a:pPr>
            <a:r>
              <a:rPr lang="en-US" sz="800" dirty="0" smtClean="0"/>
              <a:t>Credit</a:t>
            </a:r>
            <a:r>
              <a:rPr lang="en-US" sz="800" dirty="0"/>
              <a:t>: </a:t>
            </a:r>
            <a:r>
              <a:rPr lang="en-GB" sz="800" dirty="0" smtClean="0"/>
              <a:t>Bret </a:t>
            </a:r>
            <a:r>
              <a:rPr lang="en-GB" sz="800" dirty="0" err="1" smtClean="0"/>
              <a:t>Syfert</a:t>
            </a:r>
            <a:r>
              <a:rPr lang="en-GB" sz="800" dirty="0" smtClean="0"/>
              <a:t>/Wellcome Images CC BY</a:t>
            </a:r>
            <a:endParaRPr lang="en-GB" sz="800" dirty="0"/>
          </a:p>
        </p:txBody>
      </p:sp>
      <p:sp>
        <p:nvSpPr>
          <p:cNvPr id="10" name="Subtitle 2"/>
          <p:cNvSpPr txBox="1">
            <a:spLocks/>
          </p:cNvSpPr>
          <p:nvPr/>
        </p:nvSpPr>
        <p:spPr>
          <a:xfrm>
            <a:off x="6876256" y="6309320"/>
            <a:ext cx="1872208" cy="28803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000" b="1" dirty="0" smtClean="0">
                <a:solidFill>
                  <a:schemeClr val="bg1"/>
                </a:solidFill>
                <a:latin typeface="Calluna Sans"/>
                <a:cs typeface="Calluna Sans"/>
              </a:rPr>
              <a:t>BIGPICTUREEDUCATION.COM</a:t>
            </a:r>
            <a:endParaRPr lang="en-GB" sz="1000" b="1" dirty="0" smtClean="0">
              <a:solidFill>
                <a:schemeClr val="bg1"/>
              </a:solidFill>
              <a:latin typeface="Calluna Sans"/>
              <a:cs typeface="Calluna Sans"/>
            </a:endParaRPr>
          </a:p>
        </p:txBody>
      </p:sp>
      <p:pic>
        <p:nvPicPr>
          <p:cNvPr id="13" name="Picture 12"/>
          <p:cNvPicPr>
            <a:picLocks noChangeAspect="1"/>
          </p:cNvPicPr>
          <p:nvPr/>
        </p:nvPicPr>
        <p:blipFill>
          <a:blip r:embed="rId3"/>
          <a:stretch>
            <a:fillRect/>
          </a:stretch>
        </p:blipFill>
        <p:spPr>
          <a:xfrm>
            <a:off x="395536" y="6237312"/>
            <a:ext cx="8352928" cy="415756"/>
          </a:xfrm>
          <a:prstGeom prst="rect">
            <a:avLst/>
          </a:prstGeom>
        </p:spPr>
      </p:pic>
      <p:sp>
        <p:nvSpPr>
          <p:cNvPr id="2" name="Rectangle 1"/>
          <p:cNvSpPr/>
          <p:nvPr/>
        </p:nvSpPr>
        <p:spPr>
          <a:xfrm>
            <a:off x="395536" y="404664"/>
            <a:ext cx="1800200" cy="57606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p:cNvSpPr txBox="1">
            <a:spLocks/>
          </p:cNvSpPr>
          <p:nvPr/>
        </p:nvSpPr>
        <p:spPr>
          <a:xfrm>
            <a:off x="441359" y="385621"/>
            <a:ext cx="1826385" cy="595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FFFF"/>
                </a:solidFill>
                <a:latin typeface="+mn-lt"/>
                <a:cs typeface="Calluna Sans"/>
              </a:rPr>
              <a:t>Eosinophil</a:t>
            </a:r>
            <a:endParaRPr lang="en-GB" sz="2800" b="1" dirty="0">
              <a:solidFill>
                <a:srgbClr val="FFFFFF"/>
              </a:solidFill>
              <a:latin typeface="+mn-lt"/>
              <a:cs typeface="Calluna Sans"/>
            </a:endParaRPr>
          </a:p>
        </p:txBody>
      </p:sp>
      <p:pic>
        <p:nvPicPr>
          <p:cNvPr id="7" name="Picture 6" descr="8 -Eosinoph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250"/>
            <a:ext cx="9144000" cy="5143500"/>
          </a:xfrm>
          <a:prstGeom prst="rect">
            <a:avLst/>
          </a:prstGeom>
        </p:spPr>
      </p:pic>
    </p:spTree>
    <p:extLst>
      <p:ext uri="{BB962C8B-B14F-4D97-AF65-F5344CB8AC3E}">
        <p14:creationId xmlns:p14="http://schemas.microsoft.com/office/powerpoint/2010/main" val="37569189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876</TotalTime>
  <Words>1052</Words>
  <Application>Microsoft Macintosh PowerPoint</Application>
  <PresentationFormat>On-screen Show (4:3)</PresentationFormat>
  <Paragraphs>105</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Reusing our images</vt:lpstr>
    </vt:vector>
  </TitlesOfParts>
  <Company>Wellcome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Amy</dc:creator>
  <cp:lastModifiedBy>Staves, Jennifer</cp:lastModifiedBy>
  <cp:revision>89</cp:revision>
  <dcterms:created xsi:type="dcterms:W3CDTF">2012-04-30T10:45:33Z</dcterms:created>
  <dcterms:modified xsi:type="dcterms:W3CDTF">2015-01-30T12:33:07Z</dcterms:modified>
</cp:coreProperties>
</file>