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73"/>
    <a:srgbClr val="4A4C4E"/>
    <a:srgbClr val="0E547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90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48555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801161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31689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760614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043227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48531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701466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561062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892393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585937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573263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77029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069940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980776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57572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20941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510248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345596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847017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73778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394669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25080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rgbClr val="0E547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rgbClr val="4A4C4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5634547"/>
            <a:ext cx="12192000" cy="16924"/>
          </a:xfrm>
          <a:prstGeom prst="line">
            <a:avLst/>
          </a:prstGeom>
          <a:ln w="25400">
            <a:solidFill>
              <a:srgbClr val="747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750" y="5771072"/>
            <a:ext cx="1029176" cy="1086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rgbClr val="0E54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4A4C4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992" y="5651471"/>
            <a:ext cx="1029176" cy="108692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V="1">
            <a:off x="0" y="5634547"/>
            <a:ext cx="12192000" cy="16924"/>
          </a:xfrm>
          <a:prstGeom prst="line">
            <a:avLst/>
          </a:prstGeom>
          <a:ln w="25400">
            <a:solidFill>
              <a:srgbClr val="747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E5475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600" b="0" i="0" u="none" strike="noStrike" cap="none">
          <a:solidFill>
            <a:srgbClr val="4A4C4E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qS6UdC8Ev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zX5tpC8Bs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722376" y="1122362"/>
            <a:ext cx="9945624" cy="238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y-GB" dirty="0" err="1" smtClean="0"/>
              <a:t>Synhywro</a:t>
            </a:r>
            <a:r>
              <a:rPr lang="cy-GB" dirty="0" smtClean="0"/>
              <a:t> </a:t>
            </a:r>
            <a:r>
              <a:rPr lang="cy-GB" dirty="0"/>
              <a:t>Tân ar gyfer Rhyngrwyd Popeth (</a:t>
            </a:r>
            <a:r>
              <a:rPr lang="cy-GB" dirty="0" err="1"/>
              <a:t>IoT</a:t>
            </a:r>
            <a:r>
              <a:rPr lang="cy-GB" dirty="0"/>
              <a:t>)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722376" y="3602037"/>
            <a:ext cx="9945624" cy="16557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y-GB" sz="2400" b="0" i="0" u="none" strike="noStrike" cap="none">
                <a:ea typeface="Calibri"/>
                <a:sym typeface="Calibri"/>
              </a:rPr>
              <a:t>Ymchwilio i synwyryddion gwres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3127" y="303666"/>
            <a:ext cx="484887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724150" y="194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y-GB"/>
              <a:t>Synhwyrydd tymheredd stribed deufetel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893650" y="2074550"/>
            <a:ext cx="9192000" cy="107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Shape 186" descr="SCAN0024.JPG"/>
          <p:cNvPicPr preferRelativeResize="0"/>
          <p:nvPr/>
        </p:nvPicPr>
        <p:blipFill rotWithShape="1">
          <a:blip r:embed="rId3">
            <a:alphaModFix/>
          </a:blip>
          <a:srcRect t="50108" r="3006" b="8442"/>
          <a:stretch/>
        </p:blipFill>
        <p:spPr>
          <a:xfrm>
            <a:off x="2108737" y="1691640"/>
            <a:ext cx="7746425" cy="3611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y-GB">
                <a:solidFill>
                  <a:srgbClr val="0E5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Canfod tân - synhwyro gwres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9442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y-GB" sz="2600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Eich her yn y wers hon yw dylunio, creu, profi a mireinio dyfais all synhwyro tymheredd uwch a sbarduno ymateb trydanol.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y-GB" dirty="0" smtClean="0"/>
              <a:t>Mewnbwn, proses, </a:t>
            </a:r>
            <a:r>
              <a:rPr lang="cy-GB" dirty="0"/>
              <a:t>allbwn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838200" y="1426464"/>
            <a:ext cx="10515600" cy="2993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cy-GB" dirty="0"/>
              <a:t>Mae yna dair elfen i </a:t>
            </a:r>
            <a:r>
              <a:rPr lang="cy-GB" dirty="0" smtClean="0"/>
              <a:t>larwm </a:t>
            </a:r>
            <a:r>
              <a:rPr lang="cy-GB" dirty="0"/>
              <a:t>tân.</a:t>
            </a:r>
          </a:p>
          <a:p>
            <a:pPr marL="742950" lvl="0" indent="-514350" rt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cy-GB" dirty="0"/>
              <a:t>Rhyw fath o </a:t>
            </a:r>
            <a:r>
              <a:rPr lang="cy-GB" b="1" dirty="0"/>
              <a:t>fewnbwn</a:t>
            </a:r>
            <a:r>
              <a:rPr lang="cy-GB" dirty="0"/>
              <a:t> (gaiff ei gynhyrchu gan y tân) y gall y synhwyrydd ei synhwyro.</a:t>
            </a:r>
          </a:p>
          <a:p>
            <a:pPr marL="742950" lvl="0" indent="-514350" rt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cy-GB" b="1" dirty="0"/>
              <a:t>Prosesydd</a:t>
            </a:r>
            <a:r>
              <a:rPr lang="cy-GB" dirty="0"/>
              <a:t> sy’n ‘penderfynu’ a oes angen i’r larwm seinio.</a:t>
            </a:r>
          </a:p>
          <a:p>
            <a:pPr marL="742950" marR="0" lvl="0" indent="-514350" algn="l" rtl="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cy-GB" dirty="0"/>
              <a:t>Rhyw fath o </a:t>
            </a:r>
            <a:r>
              <a:rPr lang="cy-GB" b="1" dirty="0"/>
              <a:t>allbwn</a:t>
            </a:r>
            <a:r>
              <a:rPr lang="cy-GB" dirty="0"/>
              <a:t> sy’n </a:t>
            </a:r>
            <a:r>
              <a:rPr lang="cy-GB" dirty="0" smtClean="0"/>
              <a:t>rhybuddio’r </a:t>
            </a:r>
            <a:r>
              <a:rPr lang="cy-GB" dirty="0"/>
              <a:t>bobl yn y tŷ, sef sŵn uchel fel arfer.</a:t>
            </a:r>
          </a:p>
        </p:txBody>
      </p:sp>
      <p:grpSp>
        <p:nvGrpSpPr>
          <p:cNvPr id="200" name="Shape 200"/>
          <p:cNvGrpSpPr/>
          <p:nvPr/>
        </p:nvGrpSpPr>
        <p:grpSpPr>
          <a:xfrm>
            <a:off x="1048921" y="4420324"/>
            <a:ext cx="9923879" cy="1061339"/>
            <a:chOff x="2380" y="2129092"/>
            <a:chExt cx="8123237" cy="1160471"/>
          </a:xfrm>
        </p:grpSpPr>
        <p:sp>
          <p:nvSpPr>
            <p:cNvPr id="201" name="Shape 201"/>
            <p:cNvSpPr/>
            <p:nvPr/>
          </p:nvSpPr>
          <p:spPr>
            <a:xfrm>
              <a:off x="2380" y="2129101"/>
              <a:ext cx="2901155" cy="1160462"/>
            </a:xfrm>
            <a:prstGeom prst="chevron">
              <a:avLst>
                <a:gd name="adj" fmla="val 5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 txBox="1"/>
            <p:nvPr/>
          </p:nvSpPr>
          <p:spPr>
            <a:xfrm>
              <a:off x="582612" y="2129101"/>
              <a:ext cx="1740693" cy="11604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0000" tIns="26650" rIns="266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cy-GB" sz="1800" b="1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Mewnbwn</a:t>
              </a:r>
              <a:r>
                <a:rPr lang="cy-GB" sz="18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 (tymheredd yn codi)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2613421" y="2129101"/>
              <a:ext cx="2901155" cy="1160462"/>
            </a:xfrm>
            <a:prstGeom prst="chevron">
              <a:avLst>
                <a:gd name="adj" fmla="val 5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 txBox="1"/>
            <p:nvPr/>
          </p:nvSpPr>
          <p:spPr>
            <a:xfrm>
              <a:off x="3018761" y="2129092"/>
              <a:ext cx="2205599" cy="11603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0000" tIns="26650" rIns="266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cy-GB" sz="1800" b="1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Proses</a:t>
              </a:r>
              <a:r>
                <a:rPr lang="cy-GB" sz="18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 (pan fo’r tymheredd yn cyrraedd trothwy, cau switsh)</a:t>
              </a:r>
            </a:p>
          </p:txBody>
        </p:sp>
        <p:sp>
          <p:nvSpPr>
            <p:cNvPr id="205" name="Shape 205"/>
            <p:cNvSpPr/>
            <p:nvPr/>
          </p:nvSpPr>
          <p:spPr>
            <a:xfrm>
              <a:off x="5224462" y="2129101"/>
              <a:ext cx="2901155" cy="1160462"/>
            </a:xfrm>
            <a:prstGeom prst="chevron">
              <a:avLst>
                <a:gd name="adj" fmla="val 5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 txBox="1"/>
            <p:nvPr/>
          </p:nvSpPr>
          <p:spPr>
            <a:xfrm>
              <a:off x="5804692" y="2129101"/>
              <a:ext cx="1740693" cy="11604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0000" tIns="26650" rIns="266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cy-GB" sz="1800" b="1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Allbwn</a:t>
              </a:r>
              <a:r>
                <a:rPr lang="cy-GB" sz="18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 (sbarduno’r larwm)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Synhwyrydd tymheredd stribed deuddeunydd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893650" y="1600200"/>
            <a:ext cx="9192000" cy="39593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y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Rydych yn mynd i greu synhwyrydd </a:t>
            </a:r>
            <a:r>
              <a:rPr lang="cy-GB" sz="2600" dirty="0" smtClean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tymheredd yn </a:t>
            </a:r>
            <a:r>
              <a:rPr lang="cy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seiliedig ar stribed deuddeunydd wedi ei wneud o alwminiwm a phapur. </a:t>
            </a:r>
          </a:p>
          <a:p>
            <a:pPr lvl="0">
              <a:spcBef>
                <a:spcPts val="0"/>
              </a:spcBef>
              <a:buNone/>
            </a:pPr>
            <a:endParaRPr sz="2600" dirty="0">
              <a:solidFill>
                <a:srgbClr val="4A4C4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cy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Yna byddwch yn gosod eich stribed deuddeunydd yn y bwlch yn eich cylched ac yn ei defnyddio i gau switsh pan fo’r tymheredd yn cyrraedd lefel trothwy.</a:t>
            </a:r>
          </a:p>
          <a:p>
            <a:pPr lvl="0">
              <a:spcBef>
                <a:spcPts val="0"/>
              </a:spcBef>
              <a:buNone/>
            </a:pPr>
            <a:endParaRPr sz="2600" dirty="0">
              <a:solidFill>
                <a:srgbClr val="4A4C4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cy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Bydd y larwm yn seinio.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y-GB">
                <a:latin typeface="Arial" panose="020B0604020202020204" pitchFamily="34" charset="0"/>
                <a:cs typeface="Arial" panose="020B0604020202020204" pitchFamily="34" charset="0"/>
              </a:rPr>
              <a:t>Cylched drydan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851452" y="1626843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cy-GB" sz="2600" dirty="0">
                <a:latin typeface="Arial" panose="020B0604020202020204" pitchFamily="34" charset="0"/>
                <a:cs typeface="Arial" panose="020B0604020202020204" pitchFamily="34" charset="0"/>
              </a:rPr>
              <a:t>Gan </a:t>
            </a:r>
            <a:r>
              <a:rPr lang="cy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ddefnyddio </a:t>
            </a:r>
            <a:r>
              <a:rPr lang="cy-GB" sz="2600" dirty="0">
                <a:latin typeface="Arial" panose="020B0604020202020204" pitchFamily="34" charset="0"/>
                <a:cs typeface="Arial" panose="020B0604020202020204" pitchFamily="34" charset="0"/>
              </a:rPr>
              <a:t>batri, seinydd (larwm) a gwifrau, byddwch yn adeiladu cylched gyfres gyda bwlch yn rhywle yn y gylched.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None/>
            </a:pPr>
            <a:endParaRPr dirty="0"/>
          </a:p>
        </p:txBody>
      </p:sp>
      <p:pic>
        <p:nvPicPr>
          <p:cNvPr id="219" name="Shape 219" descr="series_circuit.jpg"/>
          <p:cNvPicPr preferRelativeResize="0"/>
          <p:nvPr/>
        </p:nvPicPr>
        <p:blipFill rotWithShape="1">
          <a:blip r:embed="rId3">
            <a:alphaModFix/>
          </a:blip>
          <a:srcRect t="12791"/>
          <a:stretch/>
        </p:blipFill>
        <p:spPr>
          <a:xfrm>
            <a:off x="6331890" y="2516250"/>
            <a:ext cx="5453525" cy="2970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y-GB" dirty="0">
                <a:latin typeface="+mn-lt"/>
              </a:rPr>
              <a:t>Cylched drydan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851452" y="141480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 Y bwlch yn y gylched yw ble y byddwch yn gosod eich synhwyrydd tymheredd.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None/>
            </a:pPr>
            <a:endParaRPr dirty="0"/>
          </a:p>
        </p:txBody>
      </p:sp>
      <p:pic>
        <p:nvPicPr>
          <p:cNvPr id="226" name="Shape 226" descr="series_circuit.jpg"/>
          <p:cNvPicPr preferRelativeResize="0"/>
          <p:nvPr/>
        </p:nvPicPr>
        <p:blipFill rotWithShape="1">
          <a:blip r:embed="rId3">
            <a:alphaModFix/>
          </a:blip>
          <a:srcRect t="11255"/>
          <a:stretch/>
        </p:blipFill>
        <p:spPr>
          <a:xfrm>
            <a:off x="3369237" y="2423160"/>
            <a:ext cx="5453525" cy="3022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Synhwyrydd tymheredd stribed deuddeunydd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893650" y="1541150"/>
            <a:ext cx="5269406" cy="397268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y-GB" sz="2400" b="1" dirty="0">
                <a:solidFill>
                  <a:srgbClr val="4A4C4E"/>
                </a:solidFill>
              </a:rPr>
              <a:t>Offer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rgbClr val="4A4C4E"/>
                </a:solidFill>
              </a:rPr>
              <a:t>Dau floc pren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rgbClr val="4A4C4E"/>
                </a:solidFill>
              </a:rPr>
              <a:t>Seinydd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rgbClr val="4A4C4E"/>
                </a:solidFill>
              </a:rPr>
              <a:t>Batris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rgbClr val="4A4C4E"/>
                </a:solidFill>
              </a:rPr>
              <a:t>Gwifrau i gysylltu’r gylched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rgbClr val="4A4C4E"/>
                </a:solidFill>
              </a:rPr>
              <a:t>Ffoil alwminiwm er mwyn creu pedwar stribed 8cm x 1cm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rgbClr val="4A4C4E"/>
                </a:solidFill>
              </a:rPr>
              <a:t>Labeli papur </a:t>
            </a:r>
            <a:r>
              <a:rPr lang="cy-GB" sz="2400" dirty="0" err="1">
                <a:solidFill>
                  <a:srgbClr val="4A4C4E"/>
                </a:solidFill>
              </a:rPr>
              <a:t>hunanludiog</a:t>
            </a:r>
            <a:r>
              <a:rPr lang="cy-GB" sz="2400" dirty="0">
                <a:solidFill>
                  <a:srgbClr val="4A4C4E"/>
                </a:solidFill>
              </a:rPr>
              <a:t> er mwyn gwneud pedair stribed 6cm x 1cm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3952" y="2011680"/>
            <a:ext cx="539496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Clr>
                <a:schemeClr val="dk1"/>
              </a:buClr>
              <a:buSzPct val="45833"/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rgbClr val="4A4C4E"/>
                </a:solidFill>
              </a:rPr>
              <a:t>Siswrn</a:t>
            </a:r>
          </a:p>
          <a:p>
            <a:pPr marL="342900" lvl="0" indent="-342900">
              <a:lnSpc>
                <a:spcPct val="115000"/>
              </a:lnSpc>
              <a:buClr>
                <a:schemeClr val="dk1"/>
              </a:buClr>
              <a:buSzPct val="45833"/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rgbClr val="4A4C4E"/>
                </a:solidFill>
              </a:rPr>
              <a:t>Tâp gludiog</a:t>
            </a:r>
          </a:p>
          <a:p>
            <a:pPr marL="342900" lvl="0" indent="-342900">
              <a:lnSpc>
                <a:spcPct val="115000"/>
              </a:lnSpc>
              <a:buClr>
                <a:schemeClr val="dk1"/>
              </a:buClr>
              <a:buSzPct val="45833"/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rgbClr val="4A4C4E"/>
                </a:solidFill>
              </a:rPr>
              <a:t>Cannwyll fach</a:t>
            </a:r>
          </a:p>
          <a:p>
            <a:pPr marL="342900" lvl="0" indent="-342900">
              <a:lnSpc>
                <a:spcPct val="115000"/>
              </a:lnSpc>
              <a:buClr>
                <a:schemeClr val="dk1"/>
              </a:buClr>
              <a:buSzPct val="45833"/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rgbClr val="4A4C4E"/>
                </a:solidFill>
              </a:rPr>
              <a:t>Gefelau</a:t>
            </a:r>
          </a:p>
          <a:p>
            <a:pPr marL="342900" lvl="0" indent="-342900">
              <a:lnSpc>
                <a:spcPct val="115000"/>
              </a:lnSpc>
              <a:buClr>
                <a:schemeClr val="dk1"/>
              </a:buClr>
              <a:buSzPct val="45833"/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rgbClr val="4A4C4E"/>
                </a:solidFill>
              </a:rPr>
              <a:t>Mat </a:t>
            </a:r>
            <a:r>
              <a:rPr lang="cy-GB" sz="2400" dirty="0" err="1">
                <a:solidFill>
                  <a:srgbClr val="4A4C4E"/>
                </a:solidFill>
              </a:rPr>
              <a:t>gwrth-wres</a:t>
            </a:r>
            <a:endParaRPr lang="cy-GB" sz="2400" dirty="0">
              <a:solidFill>
                <a:srgbClr val="4A4C4E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Cylched larwm stribed deuddeunydd</a:t>
            </a:r>
          </a:p>
        </p:txBody>
      </p:sp>
      <p:pic>
        <p:nvPicPr>
          <p:cNvPr id="238" name="Shape 238" descr="bms_diagram.jpg"/>
          <p:cNvPicPr preferRelativeResize="0"/>
          <p:nvPr/>
        </p:nvPicPr>
        <p:blipFill rotWithShape="1">
          <a:blip r:embed="rId3">
            <a:alphaModFix/>
          </a:blip>
          <a:srcRect t="5536" b="1501"/>
          <a:stretch/>
        </p:blipFill>
        <p:spPr>
          <a:xfrm>
            <a:off x="3294026" y="1490471"/>
            <a:ext cx="5603948" cy="4005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Synhwyrydd larwm stribed deuddeunydd</a:t>
            </a:r>
          </a:p>
        </p:txBody>
      </p:sp>
      <p:pic>
        <p:nvPicPr>
          <p:cNvPr id="244" name="Shape 244" descr="bms_col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541473"/>
            <a:ext cx="4520184" cy="345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 descr="bms_hot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4224" y="1541473"/>
            <a:ext cx="5062725" cy="345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838200" y="4992624"/>
            <a:ext cx="9894000" cy="107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y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OER - switsh yn agored POETH - switsh wedi cau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367700" y="678800"/>
            <a:ext cx="5319868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Gweithredu  larwm stribed deuddeunydd</a:t>
            </a:r>
          </a:p>
        </p:txBody>
      </p:sp>
      <p:sp>
        <p:nvSpPr>
          <p:cNvPr id="252" name="Shape 252" descr="A very simple fire sensor using a bimaterial strip made from cooking foil and a self-adhesive label. The sensor was connected to a micro:bit, programmed to create a simple  fire alarm system.">
            <a:hlinkClick r:id="rId3"/>
          </p:cNvPr>
          <p:cNvSpPr/>
          <p:nvPr/>
        </p:nvSpPr>
        <p:spPr>
          <a:xfrm>
            <a:off x="5833871" y="553037"/>
            <a:ext cx="5673863" cy="455845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y-GB" dirty="0" smtClean="0"/>
              <a:t>Synhwyro’n gynnar </a:t>
            </a:r>
            <a:r>
              <a:rPr lang="cy-GB" dirty="0"/>
              <a:t>a’r </a:t>
            </a:r>
            <a:r>
              <a:rPr lang="cy-GB" dirty="0" err="1"/>
              <a:t>IoT</a:t>
            </a:r>
            <a:endParaRPr lang="cy-GB" dirty="0"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190800" cy="413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y-GB" dirty="0"/>
              <a:t>Yn anffodus </a:t>
            </a:r>
            <a:r>
              <a:rPr lang="cy-GB" dirty="0" smtClean="0"/>
              <a:t>mae’r </a:t>
            </a:r>
            <a:r>
              <a:rPr lang="cy-GB" dirty="0"/>
              <a:t>straeon ar y newyddion am bobl, a </a:t>
            </a:r>
            <a:r>
              <a:rPr lang="cy-GB" dirty="0" smtClean="0"/>
              <a:t>phlant yn </a:t>
            </a:r>
            <a:r>
              <a:rPr lang="cy-GB" dirty="0"/>
              <a:t>aml, yn </a:t>
            </a:r>
            <a:r>
              <a:rPr lang="cy-GB" dirty="0" smtClean="0"/>
              <a:t>marw </a:t>
            </a:r>
            <a:r>
              <a:rPr lang="cy-GB" dirty="0"/>
              <a:t>mewn tanau yn eu cartrefi yn rhy gyffredin o lawer.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y-GB" dirty="0"/>
              <a:t>Yn y rhan fwyaf o’r achosion mae yna gyfnod byr ond allweddol rhwng pan fo’r tân yn cynnau a phan fo’r tân yn gwasgaru </a:t>
            </a:r>
            <a:r>
              <a:rPr lang="cy-GB" dirty="0" smtClean="0"/>
              <a:t>ac yn trapio </a:t>
            </a:r>
            <a:r>
              <a:rPr lang="cy-GB" dirty="0"/>
              <a:t>a lladd pobl. </a:t>
            </a:r>
          </a:p>
        </p:txBody>
      </p:sp>
      <p:pic>
        <p:nvPicPr>
          <p:cNvPr id="93" name="Shape 93" descr="Free stock photo of burn, chair, fi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2256" y="1526871"/>
            <a:ext cx="4858199" cy="364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y-GB" dirty="0" smtClean="0">
                <a:latin typeface="Arial" panose="020B0604020202020204" pitchFamily="34" charset="0"/>
                <a:cs typeface="Arial" panose="020B0604020202020204" pitchFamily="34" charset="0"/>
              </a:rPr>
              <a:t>Cwestiynau </a:t>
            </a:r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trafod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893650" y="1536192"/>
            <a:ext cx="10293000" cy="385876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y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Beth a wnaethoch i’w wneud yn llai sensitif?</a:t>
            </a: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y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Beth a wnaethoch i’w wneud yn fwy sensitif?</a:t>
            </a: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y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Gwerthuswch y </a:t>
            </a:r>
            <a:r>
              <a:rPr lang="cy-GB" sz="2600" dirty="0" smtClean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stribed </a:t>
            </a:r>
            <a:r>
              <a:rPr lang="cy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deuddeunydd fel synhwyrydd tân. Beth yw ei manteision ac anfanteision?</a:t>
            </a: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y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Sut allai dyfais o’r fath gael ei </a:t>
            </a:r>
            <a:r>
              <a:rPr lang="cy-GB" sz="2600" dirty="0" smtClean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hymgorffori </a:t>
            </a:r>
            <a:r>
              <a:rPr lang="cy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yn yr </a:t>
            </a:r>
            <a:r>
              <a:rPr lang="cy-GB" sz="2600" dirty="0" err="1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IoT</a:t>
            </a:r>
            <a:r>
              <a:rPr lang="cy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er mwyn cynhyrchu ymateb cyflymach i dân?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73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58"/>
          <a:stretch/>
        </p:blipFill>
        <p:spPr>
          <a:xfrm>
            <a:off x="6854890" y="2879242"/>
            <a:ext cx="5337110" cy="3978758"/>
          </a:xfrm>
          <a:prstGeom prst="rect">
            <a:avLst/>
          </a:prstGeom>
        </p:spPr>
      </p:pic>
      <p:sp>
        <p:nvSpPr>
          <p:cNvPr id="263" name="Shape 263"/>
          <p:cNvSpPr txBox="1">
            <a:spLocks noGrp="1"/>
          </p:cNvSpPr>
          <p:nvPr>
            <p:ph type="ctrTitle"/>
          </p:nvPr>
        </p:nvSpPr>
        <p:spPr>
          <a:xfrm>
            <a:off x="637124" y="903185"/>
            <a:ext cx="9964614" cy="9777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y-GB" sz="6000" b="0" i="0" u="none" strike="noStrike" cap="none" dirty="0">
                <a:solidFill>
                  <a:schemeClr val="bg1"/>
                </a:solidFill>
                <a:ea typeface="Calibri"/>
                <a:sym typeface="Calibri"/>
              </a:rPr>
              <a:t>Dyfodol Mawr i Rai Bach Cisco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676880" y="2016980"/>
            <a:ext cx="8148785" cy="23083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y-GB" sz="16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Cydnabyddiaethau delweddau: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y-GB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Thermistor: Gan </a:t>
            </a:r>
            <a:r>
              <a:rPr lang="cy-GB" sz="1600" dirty="0" err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Ansgar</a:t>
            </a:r>
            <a:r>
              <a:rPr lang="cy-GB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cy-GB" sz="1600" dirty="0" err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Hellwig</a:t>
            </a:r>
            <a:r>
              <a:rPr lang="cy-GB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(llun wedi ei dynnu â Canon </a:t>
            </a:r>
            <a:r>
              <a:rPr lang="cy-GB" sz="1600" dirty="0" err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PowerShot</a:t>
            </a:r>
            <a:r>
              <a:rPr lang="cy-GB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G3) [CC BY-SA 2.0 de (http://creativecommons.org/licenses/by-sa/2.0/de/deed.en)], drwy </a:t>
            </a:r>
            <a:r>
              <a:rPr lang="cy-GB" sz="1600" dirty="0" err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Wikimedia</a:t>
            </a:r>
            <a:r>
              <a:rPr lang="cy-GB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cy-GB" sz="1600" dirty="0" err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Commons</a:t>
            </a:r>
            <a:endParaRPr lang="cy-GB" sz="16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y-GB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Llun IOT: Gan </a:t>
            </a:r>
            <a:r>
              <a:rPr lang="cy-GB" sz="1600" dirty="0" err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Wilgengebroed</a:t>
            </a:r>
            <a:r>
              <a:rPr lang="cy-GB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ar </a:t>
            </a:r>
            <a:r>
              <a:rPr lang="cy-GB" sz="1600" dirty="0" err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Flickr</a:t>
            </a:r>
            <a:r>
              <a:rPr lang="cy-GB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[CC BY 2.0 (http://creativecommons.org/licenses/by/2.0)], drwy </a:t>
            </a:r>
            <a:r>
              <a:rPr lang="cy-GB" sz="1600" dirty="0" err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Wikimedia</a:t>
            </a:r>
            <a:r>
              <a:rPr lang="cy-GB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cy-GB" sz="1600" dirty="0" err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Commons</a:t>
            </a:r>
            <a:endParaRPr lang="cy-GB" sz="16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y-GB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Mae logos </a:t>
            </a:r>
            <a:r>
              <a:rPr lang="cy-GB" sz="1600" dirty="0" err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Bluetooth</a:t>
            </a:r>
            <a:r>
              <a:rPr lang="cy-GB" sz="16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 Wi-Fi yn nodau masnach cofrestredig cyhoeddus.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467739"/>
            <a:ext cx="7007290" cy="1390261"/>
          </a:xfrm>
          <a:prstGeom prst="rect">
            <a:avLst/>
          </a:prstGeom>
          <a:solidFill>
            <a:srgbClr val="005073"/>
          </a:solidFill>
          <a:ln>
            <a:solidFill>
              <a:srgbClr val="005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27010"/>
            <a:ext cx="2115316" cy="22372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708362" y="0"/>
            <a:ext cx="2285037" cy="800282"/>
            <a:chOff x="6538210" y="5970467"/>
            <a:chExt cx="2285037" cy="8002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38210" y="5970467"/>
              <a:ext cx="1168666" cy="80028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10395" y="6103433"/>
              <a:ext cx="1112852" cy="5343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y-GB"/>
              <a:t>Canfod yn gynnar a’r IoT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15800" cy="413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y-GB" sz="2400" dirty="0"/>
              <a:t>Yn anffodus gall pobl fod yn araf yn ymateb o dan bwysau eithriadol, gan wneud penderfyniadau gwael yn rheolaidd.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y-GB" sz="2400" dirty="0"/>
              <a:t>Mae systemau </a:t>
            </a:r>
            <a:r>
              <a:rPr lang="cy-GB" sz="2400" dirty="0" smtClean="0"/>
              <a:t>awtomeiddiedig </a:t>
            </a:r>
            <a:r>
              <a:rPr lang="cy-GB" sz="2400" dirty="0"/>
              <a:t>yn ymateb yn gyflym iawn ac mewn ffordd ragweladwy iawn. Mae’r ryngrwyd yn darparu seilwaith fydd yn galluogi i’r systemau awtomeiddiedig gysylltu a chyfathrebu â’i gilydd.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Shape 100" descr="https://upload.wikimedia.org/wikipedia/commons/a/ab/Internet_of_Thing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4000" y="1027975"/>
            <a:ext cx="4445700" cy="42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y-GB" dirty="0" smtClean="0">
                <a:solidFill>
                  <a:srgbClr val="0E5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Synhwyro </a:t>
            </a:r>
            <a:r>
              <a:rPr lang="cy-GB" dirty="0">
                <a:solidFill>
                  <a:srgbClr val="0E5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tân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470700" cy="435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y-GB" sz="2600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Rhan allweddol o system awtomeiddiedig o’r fath yw’r gallu i </a:t>
            </a:r>
            <a:r>
              <a:rPr lang="cy-GB" sz="2600" dirty="0" smtClean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synhwyro’r tân</a:t>
            </a:r>
            <a:r>
              <a:rPr lang="cy-GB" sz="2600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cy-GB" sz="2600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y-GB" sz="2600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y-GB" sz="2600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 mae </a:t>
            </a:r>
            <a:r>
              <a:rPr lang="cy-GB" sz="2600" dirty="0" smtClean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synhwyro </a:t>
            </a:r>
            <a:r>
              <a:rPr lang="cy-GB" sz="2600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tân: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Calibri"/>
            </a:pPr>
            <a:r>
              <a:rPr lang="cy-GB" sz="2600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 fyddai’n cael ei newid gan y tân?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Calibri"/>
            </a:pPr>
            <a:r>
              <a:rPr lang="cy-GB" sz="2600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 y gellid synhwyro’r newidiadau?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Font typeface="Calibri"/>
            </a:pPr>
            <a:r>
              <a:rPr lang="cy-GB" sz="2600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oes yna newid y gellid ei fesur/feintioli?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8265353" y="3110444"/>
            <a:ext cx="1073249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7620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y-GB" dirty="0" smtClean="0">
                <a:solidFill>
                  <a:srgbClr val="0E5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Synhwyro </a:t>
            </a:r>
            <a:r>
              <a:rPr lang="cy-GB" dirty="0">
                <a:solidFill>
                  <a:srgbClr val="0E5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29477" y="447860"/>
            <a:ext cx="10446648" cy="5980425"/>
            <a:chOff x="616352" y="767900"/>
            <a:chExt cx="10446648" cy="5980425"/>
          </a:xfrm>
        </p:grpSpPr>
        <p:sp>
          <p:nvSpPr>
            <p:cNvPr id="129" name="Shape 129"/>
            <p:cNvSpPr txBox="1"/>
            <p:nvPr/>
          </p:nvSpPr>
          <p:spPr>
            <a:xfrm>
              <a:off x="8389750" y="767900"/>
              <a:ext cx="902700" cy="429000"/>
            </a:xfrm>
            <a:prstGeom prst="rect">
              <a:avLst/>
            </a:prstGeom>
            <a:solidFill>
              <a:srgbClr val="FCE5CD"/>
            </a:solidFill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cy-GB"/>
                <a:t>carbon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16352" y="789650"/>
              <a:ext cx="10446648" cy="5958675"/>
              <a:chOff x="616352" y="789650"/>
              <a:chExt cx="10446648" cy="5958675"/>
            </a:xfrm>
          </p:grpSpPr>
          <p:sp>
            <p:nvSpPr>
              <p:cNvPr id="113" name="Shape 113"/>
              <p:cNvSpPr/>
              <p:nvPr/>
            </p:nvSpPr>
            <p:spPr>
              <a:xfrm>
                <a:off x="7647053" y="3417350"/>
                <a:ext cx="1505100" cy="8580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cy-GB"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Arogl</a:t>
                </a:r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5209997" y="3034239"/>
                <a:ext cx="1505100" cy="8580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cy-GB" sz="18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Tân</a:t>
                </a:r>
              </a:p>
            </p:txBody>
          </p:sp>
          <p:cxnSp>
            <p:nvCxnSpPr>
              <p:cNvPr id="115" name="Shape 115"/>
              <p:cNvCxnSpPr>
                <a:stCxn id="114" idx="3"/>
                <a:endCxn id="113" idx="1"/>
              </p:cNvCxnSpPr>
              <p:nvPr/>
            </p:nvCxnSpPr>
            <p:spPr>
              <a:xfrm>
                <a:off x="6715097" y="3463239"/>
                <a:ext cx="932100" cy="38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cxnSp>
            <p:nvCxnSpPr>
              <p:cNvPr id="116" name="Shape 116"/>
              <p:cNvCxnSpPr>
                <a:stCxn id="114" idx="2"/>
                <a:endCxn id="117" idx="0"/>
              </p:cNvCxnSpPr>
              <p:nvPr/>
            </p:nvCxnSpPr>
            <p:spPr>
              <a:xfrm flipH="1">
                <a:off x="5569547" y="3892239"/>
                <a:ext cx="393000" cy="85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cxnSp>
            <p:nvCxnSpPr>
              <p:cNvPr id="118" name="Shape 118"/>
              <p:cNvCxnSpPr/>
              <p:nvPr/>
            </p:nvCxnSpPr>
            <p:spPr>
              <a:xfrm>
                <a:off x="9152153" y="4051925"/>
                <a:ext cx="832200" cy="42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cxnSp>
            <p:nvCxnSpPr>
              <p:cNvPr id="119" name="Shape 119"/>
              <p:cNvCxnSpPr/>
              <p:nvPr/>
            </p:nvCxnSpPr>
            <p:spPr>
              <a:xfrm rot="10800000" flipH="1">
                <a:off x="9152153" y="3423350"/>
                <a:ext cx="902700" cy="27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sp>
            <p:nvSpPr>
              <p:cNvPr id="120" name="Shape 120"/>
              <p:cNvSpPr/>
              <p:nvPr/>
            </p:nvSpPr>
            <p:spPr>
              <a:xfrm>
                <a:off x="7113253" y="1812800"/>
                <a:ext cx="1505100" cy="8580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cy-GB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Mwg</a:t>
                </a:r>
              </a:p>
            </p:txBody>
          </p:sp>
          <p:sp>
            <p:nvSpPr>
              <p:cNvPr id="121" name="Shape 121"/>
              <p:cNvSpPr/>
              <p:nvPr/>
            </p:nvSpPr>
            <p:spPr>
              <a:xfrm>
                <a:off x="2853753" y="2481025"/>
                <a:ext cx="1505100" cy="8580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cy-GB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Gwres</a:t>
                </a:r>
              </a:p>
            </p:txBody>
          </p:sp>
          <p:sp>
            <p:nvSpPr>
              <p:cNvPr id="117" name="Shape 117"/>
              <p:cNvSpPr/>
              <p:nvPr/>
            </p:nvSpPr>
            <p:spPr>
              <a:xfrm>
                <a:off x="4816903" y="4743650"/>
                <a:ext cx="1505100" cy="8580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cy-GB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Nwyon</a:t>
                </a:r>
              </a:p>
            </p:txBody>
          </p:sp>
          <p:cxnSp>
            <p:nvCxnSpPr>
              <p:cNvPr id="122" name="Shape 122"/>
              <p:cNvCxnSpPr/>
              <p:nvPr/>
            </p:nvCxnSpPr>
            <p:spPr>
              <a:xfrm rot="10800000" flipH="1">
                <a:off x="6383250" y="2554200"/>
                <a:ext cx="729900" cy="57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cxnSp>
            <p:nvCxnSpPr>
              <p:cNvPr id="123" name="Shape 123"/>
              <p:cNvCxnSpPr>
                <a:stCxn id="114" idx="1"/>
                <a:endCxn id="121" idx="3"/>
              </p:cNvCxnSpPr>
              <p:nvPr/>
            </p:nvCxnSpPr>
            <p:spPr>
              <a:xfrm rot="10800000">
                <a:off x="4358897" y="2910039"/>
                <a:ext cx="851100" cy="553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sp>
            <p:nvSpPr>
              <p:cNvPr id="124" name="Shape 124"/>
              <p:cNvSpPr txBox="1"/>
              <p:nvPr/>
            </p:nvSpPr>
            <p:spPr>
              <a:xfrm>
                <a:off x="10160300" y="3112550"/>
                <a:ext cx="902700" cy="4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rPr lang="cy-GB"/>
                  <a:t>llosgi</a:t>
                </a:r>
              </a:p>
            </p:txBody>
          </p:sp>
          <p:cxnSp>
            <p:nvCxnSpPr>
              <p:cNvPr id="125" name="Shape 125"/>
              <p:cNvCxnSpPr/>
              <p:nvPr/>
            </p:nvCxnSpPr>
            <p:spPr>
              <a:xfrm>
                <a:off x="8889653" y="4275350"/>
                <a:ext cx="493800" cy="83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sp>
            <p:nvSpPr>
              <p:cNvPr id="126" name="Shape 126"/>
              <p:cNvSpPr txBox="1"/>
              <p:nvPr/>
            </p:nvSpPr>
            <p:spPr>
              <a:xfrm>
                <a:off x="10084100" y="4390850"/>
                <a:ext cx="902700" cy="4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cy-GB"/>
                  <a:t>coginio</a:t>
                </a:r>
              </a:p>
            </p:txBody>
          </p:sp>
          <p:sp>
            <p:nvSpPr>
              <p:cNvPr id="127" name="Shape 127"/>
              <p:cNvSpPr txBox="1"/>
              <p:nvPr/>
            </p:nvSpPr>
            <p:spPr>
              <a:xfrm>
                <a:off x="9271850" y="5110550"/>
                <a:ext cx="902700" cy="4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cy-GB"/>
                  <a:t>teimlad annifyr</a:t>
                </a:r>
              </a:p>
            </p:txBody>
          </p:sp>
          <p:sp>
            <p:nvSpPr>
              <p:cNvPr id="128" name="Shape 128"/>
              <p:cNvSpPr txBox="1"/>
              <p:nvPr/>
            </p:nvSpPr>
            <p:spPr>
              <a:xfrm>
                <a:off x="6884650" y="789650"/>
                <a:ext cx="902700" cy="4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cy-GB"/>
                  <a:t>huddygl</a:t>
                </a:r>
              </a:p>
            </p:txBody>
          </p:sp>
          <p:sp>
            <p:nvSpPr>
              <p:cNvPr id="130" name="Shape 130"/>
              <p:cNvSpPr txBox="1"/>
              <p:nvPr/>
            </p:nvSpPr>
            <p:spPr>
              <a:xfrm>
                <a:off x="9500450" y="1538425"/>
                <a:ext cx="902700" cy="4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cy-GB"/>
                  <a:t>llwch</a:t>
                </a:r>
              </a:p>
            </p:txBody>
          </p:sp>
          <p:sp>
            <p:nvSpPr>
              <p:cNvPr id="131" name="Shape 131"/>
              <p:cNvSpPr txBox="1"/>
              <p:nvPr/>
            </p:nvSpPr>
            <p:spPr>
              <a:xfrm>
                <a:off x="2396550" y="5020250"/>
                <a:ext cx="902700" cy="429000"/>
              </a:xfrm>
              <a:prstGeom prst="rect">
                <a:avLst/>
              </a:prstGeom>
              <a:solidFill>
                <a:srgbClr val="FCE5CD"/>
              </a:solidFill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cy-GB"/>
                  <a:t>CO</a:t>
                </a:r>
              </a:p>
            </p:txBody>
          </p:sp>
          <p:sp>
            <p:nvSpPr>
              <p:cNvPr id="132" name="Shape 132"/>
              <p:cNvSpPr txBox="1"/>
              <p:nvPr/>
            </p:nvSpPr>
            <p:spPr>
              <a:xfrm>
                <a:off x="3456200" y="6111850"/>
                <a:ext cx="902700" cy="429000"/>
              </a:xfrm>
              <a:prstGeom prst="rect">
                <a:avLst/>
              </a:prstGeom>
              <a:solidFill>
                <a:srgbClr val="FCE5CD"/>
              </a:solidFill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lnSpc>
                    <a:spcPct val="115000"/>
                  </a:lnSpc>
                  <a:spcBef>
                    <a:spcPts val="0"/>
                  </a:spcBef>
                  <a:buClr>
                    <a:schemeClr val="dk1"/>
                  </a:buClr>
                  <a:buFont typeface="Arial"/>
                  <a:buNone/>
                </a:pPr>
                <a:r>
                  <a:rPr lang="cy-GB">
                    <a:solidFill>
                      <a:schemeClr val="dk1"/>
                    </a:solidFill>
                  </a:rPr>
                  <a:t>CO</a:t>
                </a:r>
                <a:r>
                  <a:rPr lang="cy-GB" baseline="-25000">
                    <a:solidFill>
                      <a:schemeClr val="dk1"/>
                    </a:solidFill>
                  </a:rPr>
                  <a:t>2</a:t>
                </a:r>
              </a:p>
            </p:txBody>
          </p:sp>
          <p:sp>
            <p:nvSpPr>
              <p:cNvPr id="133" name="Shape 133"/>
              <p:cNvSpPr txBox="1"/>
              <p:nvPr/>
            </p:nvSpPr>
            <p:spPr>
              <a:xfrm>
                <a:off x="6857450" y="6090950"/>
                <a:ext cx="902700" cy="429000"/>
              </a:xfrm>
              <a:prstGeom prst="rect">
                <a:avLst/>
              </a:prstGeom>
              <a:solidFill>
                <a:srgbClr val="FCE5CD"/>
              </a:solidFill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lnSpc>
                    <a:spcPct val="115000"/>
                  </a:lnSpc>
                  <a:spcBef>
                    <a:spcPts val="0"/>
                  </a:spcBef>
                  <a:buClr>
                    <a:schemeClr val="dk1"/>
                  </a:buClr>
                  <a:buFont typeface="Arial"/>
                  <a:buNone/>
                </a:pPr>
                <a:r>
                  <a:rPr lang="cy-GB">
                    <a:solidFill>
                      <a:schemeClr val="dk1"/>
                    </a:solidFill>
                  </a:rPr>
                  <a:t>SO</a:t>
                </a:r>
                <a:r>
                  <a:rPr lang="cy-GB" baseline="-25000">
                    <a:solidFill>
                      <a:schemeClr val="dk1"/>
                    </a:solidFill>
                  </a:rPr>
                  <a:t>2</a:t>
                </a:r>
              </a:p>
            </p:txBody>
          </p:sp>
          <p:sp>
            <p:nvSpPr>
              <p:cNvPr id="134" name="Shape 134"/>
              <p:cNvSpPr txBox="1"/>
              <p:nvPr/>
            </p:nvSpPr>
            <p:spPr>
              <a:xfrm>
                <a:off x="4977725" y="6319325"/>
                <a:ext cx="902700" cy="429000"/>
              </a:xfrm>
              <a:prstGeom prst="rect">
                <a:avLst/>
              </a:prstGeom>
              <a:solidFill>
                <a:srgbClr val="FCE5CD"/>
              </a:solidFill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lnSpc>
                    <a:spcPct val="115000"/>
                  </a:lnSpc>
                  <a:spcBef>
                    <a:spcPts val="0"/>
                  </a:spcBef>
                  <a:buClr>
                    <a:schemeClr val="dk1"/>
                  </a:buClr>
                  <a:buFont typeface="Arial"/>
                  <a:buNone/>
                </a:pPr>
                <a:r>
                  <a:rPr lang="cy-GB">
                    <a:solidFill>
                      <a:schemeClr val="dk1"/>
                    </a:solidFill>
                  </a:rPr>
                  <a:t>NO</a:t>
                </a:r>
                <a:r>
                  <a:rPr lang="cy-GB" baseline="-25000">
                    <a:solidFill>
                      <a:schemeClr val="dk1"/>
                    </a:solidFill>
                  </a:rPr>
                  <a:t>2</a:t>
                </a:r>
              </a:p>
            </p:txBody>
          </p:sp>
          <p:cxnSp>
            <p:nvCxnSpPr>
              <p:cNvPr id="135" name="Shape 135"/>
              <p:cNvCxnSpPr/>
              <p:nvPr/>
            </p:nvCxnSpPr>
            <p:spPr>
              <a:xfrm>
                <a:off x="6221303" y="5539550"/>
                <a:ext cx="561000" cy="49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cxnSp>
            <p:nvCxnSpPr>
              <p:cNvPr id="136" name="Shape 136"/>
              <p:cNvCxnSpPr/>
              <p:nvPr/>
            </p:nvCxnSpPr>
            <p:spPr>
              <a:xfrm flipH="1">
                <a:off x="5347703" y="5488025"/>
                <a:ext cx="167100" cy="75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cxnSp>
            <p:nvCxnSpPr>
              <p:cNvPr id="137" name="Shape 137"/>
              <p:cNvCxnSpPr>
                <a:endCxn id="132" idx="0"/>
              </p:cNvCxnSpPr>
              <p:nvPr/>
            </p:nvCxnSpPr>
            <p:spPr>
              <a:xfrm flipH="1">
                <a:off x="3907550" y="5448250"/>
                <a:ext cx="972000" cy="66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cxnSp>
            <p:nvCxnSpPr>
              <p:cNvPr id="138" name="Shape 138"/>
              <p:cNvCxnSpPr/>
              <p:nvPr/>
            </p:nvCxnSpPr>
            <p:spPr>
              <a:xfrm flipH="1">
                <a:off x="3372525" y="5102475"/>
                <a:ext cx="1574700" cy="138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cxnSp>
            <p:nvCxnSpPr>
              <p:cNvPr id="139" name="Shape 139"/>
              <p:cNvCxnSpPr/>
              <p:nvPr/>
            </p:nvCxnSpPr>
            <p:spPr>
              <a:xfrm rot="10800000">
                <a:off x="7209025" y="1218550"/>
                <a:ext cx="291300" cy="74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cxnSp>
            <p:nvCxnSpPr>
              <p:cNvPr id="140" name="Shape 140"/>
              <p:cNvCxnSpPr/>
              <p:nvPr/>
            </p:nvCxnSpPr>
            <p:spPr>
              <a:xfrm rot="10800000" flipH="1">
                <a:off x="8113900" y="1196400"/>
                <a:ext cx="380100" cy="782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cxnSp>
            <p:nvCxnSpPr>
              <p:cNvPr id="141" name="Shape 141"/>
              <p:cNvCxnSpPr>
                <a:stCxn id="120" idx="3"/>
                <a:endCxn id="130" idx="1"/>
              </p:cNvCxnSpPr>
              <p:nvPr/>
            </p:nvCxnSpPr>
            <p:spPr>
              <a:xfrm rot="10800000" flipH="1">
                <a:off x="8618353" y="1752800"/>
                <a:ext cx="882000" cy="48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sp>
            <p:nvSpPr>
              <p:cNvPr id="142" name="Shape 142"/>
              <p:cNvSpPr txBox="1"/>
              <p:nvPr/>
            </p:nvSpPr>
            <p:spPr>
              <a:xfrm>
                <a:off x="1366050" y="1782800"/>
                <a:ext cx="902700" cy="4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cy-GB"/>
                  <a:t>fflam</a:t>
                </a:r>
              </a:p>
            </p:txBody>
          </p:sp>
          <p:sp>
            <p:nvSpPr>
              <p:cNvPr id="143" name="Shape 143"/>
              <p:cNvSpPr txBox="1"/>
              <p:nvPr/>
            </p:nvSpPr>
            <p:spPr>
              <a:xfrm>
                <a:off x="616352" y="2746498"/>
                <a:ext cx="1133061" cy="4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cy-GB" dirty="0"/>
                  <a:t>gwreichion</a:t>
                </a:r>
              </a:p>
            </p:txBody>
          </p:sp>
          <p:sp>
            <p:nvSpPr>
              <p:cNvPr id="144" name="Shape 144"/>
              <p:cNvSpPr txBox="1"/>
              <p:nvPr/>
            </p:nvSpPr>
            <p:spPr>
              <a:xfrm>
                <a:off x="1240000" y="3961850"/>
                <a:ext cx="1366200" cy="573600"/>
              </a:xfrm>
              <a:prstGeom prst="rect">
                <a:avLst/>
              </a:prstGeom>
              <a:solidFill>
                <a:srgbClr val="FCE5CD"/>
              </a:solidFill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cy-GB"/>
                  <a:t>tymheredd uwch</a:t>
                </a:r>
              </a:p>
            </p:txBody>
          </p:sp>
          <p:cxnSp>
            <p:nvCxnSpPr>
              <p:cNvPr id="145" name="Shape 145"/>
              <p:cNvCxnSpPr/>
              <p:nvPr/>
            </p:nvCxnSpPr>
            <p:spPr>
              <a:xfrm flipH="1">
                <a:off x="1575375" y="2947550"/>
                <a:ext cx="1366200" cy="26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cxnSp>
            <p:nvCxnSpPr>
              <p:cNvPr id="146" name="Shape 146"/>
              <p:cNvCxnSpPr>
                <a:endCxn id="144" idx="0"/>
              </p:cNvCxnSpPr>
              <p:nvPr/>
            </p:nvCxnSpPr>
            <p:spPr>
              <a:xfrm flipH="1">
                <a:off x="1923100" y="3174350"/>
                <a:ext cx="1072800" cy="78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cxnSp>
            <p:nvCxnSpPr>
              <p:cNvPr id="147" name="Shape 147"/>
              <p:cNvCxnSpPr/>
              <p:nvPr/>
            </p:nvCxnSpPr>
            <p:spPr>
              <a:xfrm rot="10800000">
                <a:off x="2123825" y="2112300"/>
                <a:ext cx="956100" cy="441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cxnSp>
            <p:nvCxnSpPr>
              <p:cNvPr id="148" name="Shape 148"/>
              <p:cNvCxnSpPr/>
              <p:nvPr/>
            </p:nvCxnSpPr>
            <p:spPr>
              <a:xfrm>
                <a:off x="6271753" y="5078750"/>
                <a:ext cx="1826700" cy="68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sp>
            <p:nvSpPr>
              <p:cNvPr id="149" name="Shape 149"/>
              <p:cNvSpPr txBox="1"/>
              <p:nvPr/>
            </p:nvSpPr>
            <p:spPr>
              <a:xfrm>
                <a:off x="8128850" y="5643950"/>
                <a:ext cx="902700" cy="429000"/>
              </a:xfrm>
              <a:prstGeom prst="rect">
                <a:avLst/>
              </a:prstGeom>
              <a:solidFill>
                <a:srgbClr val="FCE5CD"/>
              </a:solidFill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cy-GB"/>
                  <a:t>cyanid</a:t>
                </a:r>
              </a:p>
            </p:txBody>
          </p:sp>
          <p:cxnSp>
            <p:nvCxnSpPr>
              <p:cNvPr id="150" name="Shape 150"/>
              <p:cNvCxnSpPr>
                <a:stCxn id="121" idx="0"/>
              </p:cNvCxnSpPr>
              <p:nvPr/>
            </p:nvCxnSpPr>
            <p:spPr>
              <a:xfrm rot="10800000">
                <a:off x="3592803" y="1753225"/>
                <a:ext cx="13500" cy="727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sp>
            <p:nvSpPr>
              <p:cNvPr id="151" name="Shape 151"/>
              <p:cNvSpPr txBox="1"/>
              <p:nvPr/>
            </p:nvSpPr>
            <p:spPr>
              <a:xfrm>
                <a:off x="3271050" y="1325600"/>
                <a:ext cx="902700" cy="4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cy-GB"/>
                  <a:t>golau</a:t>
                </a: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y-GB">
                <a:solidFill>
                  <a:srgbClr val="0E5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Canfod tân - synhwyro mwg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1532" y="199880"/>
            <a:ext cx="1836300" cy="10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 descr="smoke-alarm_diagram.jpg"/>
          <p:cNvPicPr preferRelativeResize="0"/>
          <p:nvPr/>
        </p:nvPicPr>
        <p:blipFill rotWithShape="1">
          <a:blip r:embed="rId4">
            <a:alphaModFix/>
          </a:blip>
          <a:srcRect t="1" b="60949"/>
          <a:stretch/>
        </p:blipFill>
        <p:spPr>
          <a:xfrm>
            <a:off x="1353725" y="1690825"/>
            <a:ext cx="9332149" cy="3694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y-GB">
                <a:solidFill>
                  <a:srgbClr val="0E5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Canfod tân - synhwyro mwg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1532" y="199880"/>
            <a:ext cx="1836300" cy="10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 descr="smoke-alarm_diagram.jpg"/>
          <p:cNvPicPr preferRelativeResize="0"/>
          <p:nvPr/>
        </p:nvPicPr>
        <p:blipFill rotWithShape="1">
          <a:blip r:embed="rId4">
            <a:alphaModFix/>
          </a:blip>
          <a:srcRect t="51319" b="2967"/>
          <a:stretch/>
        </p:blipFill>
        <p:spPr>
          <a:xfrm>
            <a:off x="838200" y="1441369"/>
            <a:ext cx="9216738" cy="409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Synhwyrydd tymheredd stribed deufetel</a:t>
            </a:r>
          </a:p>
        </p:txBody>
      </p:sp>
      <p:sp>
        <p:nvSpPr>
          <p:cNvPr id="173" name="Shape 173" descr="Professor Bates demonstrates what happens when you heat a strip made of two different metals that are bonded together.">
            <a:hlinkClick r:id="rId3"/>
          </p:cNvPr>
          <p:cNvSpPr/>
          <p:nvPr/>
        </p:nvSpPr>
        <p:spPr>
          <a:xfrm>
            <a:off x="3495577" y="1434793"/>
            <a:ext cx="5200846" cy="407903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y-GB">
                <a:latin typeface="Arial" panose="020B0604020202020204" pitchFamily="34" charset="0"/>
                <a:cs typeface="Arial" panose="020B0604020202020204" pitchFamily="34" charset="0"/>
              </a:rPr>
              <a:t>Synhwyrydd tymheredd stribed deufetel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893650" y="1819656"/>
            <a:ext cx="9192000" cy="38313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y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Mae’r rhan metel o’r synhwyrydd tymheredd deufetel wedi ei wneud o stribed o bres a stribed o haearn.</a:t>
            </a:r>
          </a:p>
          <a:p>
            <a:pPr lvl="0">
              <a:spcBef>
                <a:spcPts val="0"/>
              </a:spcBef>
              <a:buNone/>
            </a:pPr>
            <a:endParaRPr sz="2600" dirty="0">
              <a:solidFill>
                <a:srgbClr val="4A4C4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cy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Pan fo’r stribed yn cael ei gynhesu, mae’r pres yn ehangu yn fwy na’r haearn.</a:t>
            </a:r>
          </a:p>
          <a:p>
            <a:pPr lvl="0">
              <a:spcBef>
                <a:spcPts val="0"/>
              </a:spcBef>
              <a:buNone/>
            </a:pPr>
            <a:endParaRPr sz="2600" dirty="0">
              <a:solidFill>
                <a:srgbClr val="4A4C4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cy-GB" sz="2600" dirty="0">
                <a:solidFill>
                  <a:srgbClr val="4A4C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Mae hynny yn achosi i’r stribed blygu, gyda’r pres ar y tu allan i’r gromlin a’r haearn ar y tu mewn.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654</Words>
  <Application>Microsoft Office PowerPoint</Application>
  <PresentationFormat>Personol</PresentationFormat>
  <Paragraphs>97</Paragraphs>
  <Slides>21</Slides>
  <Notes>21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Teitlau Sleidiau</vt:lpstr>
      </vt:variant>
      <vt:variant>
        <vt:i4>21</vt:i4>
      </vt:variant>
    </vt:vector>
  </HeadingPairs>
  <TitlesOfParts>
    <vt:vector size="22" baseType="lpstr">
      <vt:lpstr>Office Theme</vt:lpstr>
      <vt:lpstr>Synhywro Tân ar gyfer Rhyngrwyd Popeth (IoT)</vt:lpstr>
      <vt:lpstr>Synhwyro’n gynnar a’r IoT</vt:lpstr>
      <vt:lpstr>Canfod yn gynnar a’r IoT</vt:lpstr>
      <vt:lpstr>Synhwyro tân</vt:lpstr>
      <vt:lpstr>Synhwyro tân</vt:lpstr>
      <vt:lpstr>Canfod tân - synhwyro mwg</vt:lpstr>
      <vt:lpstr>Canfod tân - synhwyro mwg</vt:lpstr>
      <vt:lpstr>Synhwyrydd tymheredd stribed deufetel</vt:lpstr>
      <vt:lpstr>Synhwyrydd tymheredd stribed deufetel</vt:lpstr>
      <vt:lpstr>Synhwyrydd tymheredd stribed deufetel</vt:lpstr>
      <vt:lpstr>Canfod tân - synhwyro gwres</vt:lpstr>
      <vt:lpstr>Mewnbwn, proses, allbwn</vt:lpstr>
      <vt:lpstr>Synhwyrydd tymheredd stribed deuddeunydd</vt:lpstr>
      <vt:lpstr>Cylched drydan</vt:lpstr>
      <vt:lpstr>Cylched drydan</vt:lpstr>
      <vt:lpstr>Synhwyrydd tymheredd stribed deuddeunydd</vt:lpstr>
      <vt:lpstr>Cylched larwm stribed deuddeunydd</vt:lpstr>
      <vt:lpstr>Synhwyrydd larwm stribed deuddeunydd</vt:lpstr>
      <vt:lpstr>Gweithredu  larwm stribed deuddeunydd</vt:lpstr>
      <vt:lpstr>Cwestiynau trafod</vt:lpstr>
      <vt:lpstr>Dyfodol Mawr i Rai Bach Cisco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Fire for the Internet of Things (IoT)</dc:title>
  <dc:creator>Isabel Salas-Wardman</dc:creator>
  <cp:lastModifiedBy>Morgan</cp:lastModifiedBy>
  <cp:revision>6</cp:revision>
  <dcterms:modified xsi:type="dcterms:W3CDTF">2018-03-09T13:22:35Z</dcterms:modified>
</cp:coreProperties>
</file>