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073"/>
    <a:srgbClr val="74767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2" y="-2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5935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62934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Atebion:	1	1	1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cy-GB"/>
              <a:t>	</a:t>
            </a: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	2	1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98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Atebion:	2	2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3	3	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137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Atebion:	5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554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12216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881537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15667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67128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675652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230034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819468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69072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4803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79900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1506407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46461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618" y="5717996"/>
            <a:ext cx="1029176" cy="108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74767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0050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lus.maths.org/content/art-gallery-proble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clipart-library.com/clipart/1928177.htm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s://mlp-vectorclub.deviantart.com/art/Fire-cutie-mark-28998856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8"/>
          <p:cNvSpPr txBox="1">
            <a:spLocks noGrp="1"/>
          </p:cNvSpPr>
          <p:nvPr>
            <p:ph type="ctrTitle"/>
          </p:nvPr>
        </p:nvSpPr>
        <p:spPr>
          <a:xfrm>
            <a:off x="841248" y="1122362"/>
            <a:ext cx="9826752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6000" b="0" i="0" u="none" strike="noStrike" cap="none" dirty="0" smtClean="0">
                <a:ea typeface="Calibri"/>
                <a:sym typeface="Calibri"/>
              </a:rPr>
              <a:t>Synhwyro </a:t>
            </a:r>
            <a:r>
              <a:rPr lang="cy-GB" sz="6000" b="0" i="0" u="none" strike="noStrike" cap="none" dirty="0">
                <a:ea typeface="Calibri"/>
                <a:sym typeface="Calibri"/>
              </a:rPr>
              <a:t>tân gyda Rhyngrwyd Popeth</a:t>
            </a:r>
          </a:p>
        </p:txBody>
      </p:sp>
      <p:sp>
        <p:nvSpPr>
          <p:cNvPr id="8" name="Shape 89"/>
          <p:cNvSpPr txBox="1">
            <a:spLocks noGrp="1"/>
          </p:cNvSpPr>
          <p:nvPr>
            <p:ph type="subTitle" idx="1"/>
          </p:nvPr>
        </p:nvSpPr>
        <p:spPr>
          <a:xfrm>
            <a:off x="841248" y="3602037"/>
            <a:ext cx="9826752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dirty="0">
                <a:latin typeface="+mn-lt"/>
                <a:ea typeface="Calibri"/>
                <a:cs typeface="Calibri"/>
                <a:sym typeface="Calibri"/>
              </a:rPr>
              <a:t>Archwilio nodweddion polygonau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49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dirty="0">
                <a:solidFill>
                  <a:srgbClr val="0E5475"/>
                </a:solidFill>
                <a:latin typeface="Calibri"/>
                <a:ea typeface="Calibri"/>
                <a:cs typeface="Calibri"/>
                <a:sym typeface="Calibri"/>
              </a:rPr>
              <a:t>Ble mae gosod synwyryddion? </a:t>
            </a:r>
          </a:p>
        </p:txBody>
      </p:sp>
      <p:sp>
        <p:nvSpPr>
          <p:cNvPr id="8" name="Shape 150"/>
          <p:cNvSpPr/>
          <p:nvPr/>
        </p:nvSpPr>
        <p:spPr>
          <a:xfrm>
            <a:off x="960120" y="1266878"/>
            <a:ext cx="10323341" cy="23083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buSzPct val="25000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Eich tro chi!</a:t>
            </a:r>
          </a:p>
          <a:p>
            <a:pPr marL="0" marR="0" lvl="0" indent="0" algn="l" rtl="0">
              <a:lnSpc>
                <a:spcPct val="160000"/>
              </a:lnSpc>
              <a:spcBef>
                <a:spcPts val="0"/>
              </a:spcBef>
              <a:buSzPct val="25000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Ar gyfer pob un o’r ystafelloedd ar y daflen waith, beth yw’r nifer lleiaf o synwyryddion sydd eu hangen er mwyn cynnwys yr ystafell gyfan? </a:t>
            </a:r>
            <a:b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Defnyddiwch cyn lleied o synwyryddion â phosibl. Cofiwch mai dim ond ar fertigau pob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ystafell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 gellir eu gosod, ac na allant synhwyro tân drwy waliau!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2650" y="1240029"/>
            <a:ext cx="2207419" cy="2235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22160" y="1309911"/>
            <a:ext cx="2347679" cy="2189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006963" y="1319959"/>
            <a:ext cx="1961108" cy="22505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59044" y="3981292"/>
            <a:ext cx="2001025" cy="2330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22160" y="3931112"/>
            <a:ext cx="2336950" cy="243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660425" y="3941653"/>
            <a:ext cx="2378925" cy="2409887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y-GB" dirty="0"/>
              <a:t>Ble mae gosod synwyryddion? 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y-GB" dirty="0"/>
              <a:t>Ble mae gosod synwyryddion? </a:t>
            </a:r>
            <a:r>
              <a:rPr lang="cy-GB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cy-GB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y-GB"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89541" y="1130500"/>
            <a:ext cx="2499033" cy="2499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5123" y="4377185"/>
            <a:ext cx="3055243" cy="2221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89541" y="4257325"/>
            <a:ext cx="2735952" cy="2317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96000" y="1130501"/>
            <a:ext cx="3374365" cy="248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83181" y="3456991"/>
            <a:ext cx="5593265" cy="25474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9017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Ble mae gosod synwyryddion?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266878"/>
            <a:ext cx="108386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Her:</a:t>
            </a:r>
            <a:b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Mae’r cwmni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synwyryddion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tân yn credu bod yr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ystafell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hon angen 5 synhwyrydd - a ydych yn cytuno?</a:t>
            </a:r>
            <a:b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</a:b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Mewn sawl ffordd wahanol y gellir gosod y synwyryddion?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y-GB" dirty="0"/>
              <a:t>Sawl synhwyrydd sydd eu hangen?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31831" y="1373400"/>
            <a:ext cx="7431110" cy="5097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1590" y="1825625"/>
            <a:ext cx="4095749" cy="3181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19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Sawl synhwyrydd sydd eu hangen?</a:t>
            </a:r>
          </a:p>
        </p:txBody>
      </p:sp>
      <p:sp>
        <p:nvSpPr>
          <p:cNvPr id="10" name="Shape 200"/>
          <p:cNvSpPr txBox="1">
            <a:spLocks noGrp="1"/>
          </p:cNvSpPr>
          <p:nvPr>
            <p:ph type="body" idx="1"/>
          </p:nvPr>
        </p:nvSpPr>
        <p:spPr>
          <a:xfrm>
            <a:off x="5331853" y="1536192"/>
            <a:ext cx="6021946" cy="46407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Mae gan yr ystafell hon naw o fertigau.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Sawl synhwyrydd tân sydd eu hangen?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Allwch chi ddylunio ystafell â naw o fertigau sydd angen mwy? </a:t>
            </a:r>
            <a:r>
              <a:rPr lang="cy-GB" dirty="0"/>
              <a:t>Beth yw uchafswm nifer y synwyryddion?</a:t>
            </a:r>
          </a:p>
          <a:p>
            <a:pPr marL="0" indent="0">
              <a:buSzPct val="25000"/>
              <a:buNone/>
            </a:pPr>
            <a:r>
              <a:rPr lang="cy-GB" sz="2800" b="1" dirty="0">
                <a:latin typeface="Calibri"/>
                <a:ea typeface="Calibri"/>
                <a:cs typeface="Calibri"/>
              </a:rPr>
              <a:t>Her:</a:t>
            </a:r>
            <a:r>
              <a:rPr lang="cy-GB" sz="2800" dirty="0">
                <a:latin typeface="Calibri"/>
                <a:ea typeface="Calibri"/>
                <a:cs typeface="Calibri"/>
              </a:rPr>
              <a:t/>
            </a:r>
            <a:br>
              <a:rPr lang="cy-GB" sz="2800" dirty="0">
                <a:latin typeface="Calibri"/>
                <a:ea typeface="Calibri"/>
                <a:cs typeface="Calibri"/>
              </a:rPr>
            </a:br>
            <a:r>
              <a:rPr lang="cy-GB" sz="2800" dirty="0">
                <a:latin typeface="Calibri"/>
                <a:ea typeface="Calibri"/>
                <a:cs typeface="Calibri"/>
              </a:rPr>
              <a:t>Ymchwiliwch i uchafswm nifer y synwyryddion ar gyfer ystafelloedd gyda nifer gwahanol o fertigau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7595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Y ‘ffwythiant llawr’ </a:t>
            </a:r>
          </a:p>
        </p:txBody>
      </p:sp>
      <p:sp>
        <p:nvSpPr>
          <p:cNvPr id="8" name="Shape 209"/>
          <p:cNvSpPr txBox="1">
            <a:spLocks noGrp="1"/>
          </p:cNvSpPr>
          <p:nvPr>
            <p:ph type="body" idx="1"/>
          </p:nvPr>
        </p:nvSpPr>
        <p:spPr>
          <a:xfrm>
            <a:off x="838200" y="1352282"/>
            <a:ext cx="10515599" cy="517730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u="none" strike="noStrike" cap="none" dirty="0">
                <a:ea typeface="Calibri"/>
                <a:sym typeface="Calibri"/>
              </a:rPr>
              <a:t>Fel mae’n digwydd, mae nifer y synwyryddion sydd eu hangen </a:t>
            </a:r>
            <a:r>
              <a:rPr lang="cy-GB" b="1" u="none" strike="noStrike" cap="none" dirty="0">
                <a:ea typeface="Calibri"/>
                <a:sym typeface="Calibri"/>
              </a:rPr>
              <a:t>yn</a:t>
            </a:r>
            <a:r>
              <a:rPr lang="cy-GB" u="none" strike="noStrike" cap="none" dirty="0">
                <a:ea typeface="Calibri"/>
                <a:sym typeface="Calibri"/>
              </a:rPr>
              <a:t> gysylltiedig â nifer y fertigau.</a:t>
            </a:r>
            <a:r>
              <a:rPr lang="cy-GB" b="0" i="0" u="none" strike="noStrike" cap="none" dirty="0">
                <a:ea typeface="Calibri"/>
                <a:sym typeface="Calibri"/>
              </a:rPr>
              <a:t> </a:t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endParaRPr lang="cy-GB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Os oes yna n o fertigau, uchafswm nifer y synwyryddion sydd eu </a:t>
            </a:r>
            <a:r>
              <a:rPr lang="cy-GB" dirty="0" smtClean="0">
                <a:ea typeface="Calibri"/>
              </a:rPr>
              <a:t>ha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ngen </a:t>
            </a:r>
            <a:r>
              <a:rPr lang="cy-GB" b="0" i="0" u="none" strike="noStrike" cap="none" dirty="0">
                <a:ea typeface="Calibri"/>
                <a:sym typeface="Calibri"/>
              </a:rPr>
              <a:t>yw:</a:t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endParaRPr lang="cy-GB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Mae’r ffwythiant llawr yn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talgrynnu </a:t>
            </a:r>
            <a:r>
              <a:rPr lang="cy-GB" b="0" i="0" u="none" strike="noStrike" cap="none" dirty="0">
                <a:ea typeface="Calibri"/>
                <a:sym typeface="Calibri"/>
              </a:rPr>
              <a:t>i lawr i’r cyfanrif agosaf. </a:t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r>
              <a:rPr lang="cy-GB" b="0" i="0" u="none" strike="noStrike" cap="none" dirty="0">
                <a:ea typeface="Calibri"/>
                <a:sym typeface="Calibri"/>
              </a:rPr>
              <a:t/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r>
              <a:rPr lang="cy-GB" b="0" i="0" u="none" strike="noStrike" cap="none" dirty="0">
                <a:ea typeface="Calibri"/>
                <a:sym typeface="Calibri"/>
              </a:rPr>
              <a:t>A yw hynny yn cyd-fynd â’ch canfyddiadau mewn perthynas ag uchafswm nifer y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synwyryddion?</a:t>
            </a:r>
            <a:r>
              <a:rPr lang="cy-GB" b="0" i="0" u="none" strike="noStrike" cap="none" dirty="0">
                <a:ea typeface="Calibri"/>
                <a:sym typeface="Calibri"/>
              </a:rPr>
              <a:t/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endParaRPr lang="cy-GB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sng" strike="noStrike" cap="none" dirty="0">
                <a:ea typeface="Calibri"/>
                <a:sym typeface="Calibri"/>
                <a:hlinkClick r:id="rId3"/>
              </a:rPr>
              <a:t>Cliciwch yma i weld y dystiolaeth</a:t>
            </a:r>
            <a:r>
              <a:rPr lang="cy-GB" b="0" i="0" u="none" strike="noStrike" cap="none" dirty="0">
                <a:ea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15"/>
          <p:cNvSpPr txBox="1">
            <a:spLocks noGrp="1"/>
          </p:cNvSpPr>
          <p:nvPr>
            <p:ph type="ctrTitle"/>
          </p:nvPr>
        </p:nvSpPr>
        <p:spPr>
          <a:xfrm>
            <a:off x="892932" y="1035707"/>
            <a:ext cx="9735311" cy="9777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6000" b="0" i="0" u="none" strike="noStrike" cap="none" dirty="0">
                <a:solidFill>
                  <a:schemeClr val="bg1"/>
                </a:solidFill>
                <a:ea typeface="Calibri"/>
                <a:sym typeface="Calibri"/>
              </a:rPr>
              <a:t>Dyfodol Mawr i Rai Bach Cisco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26650" y="0"/>
            <a:ext cx="2285037" cy="800282"/>
            <a:chOff x="6538210" y="5970467"/>
            <a:chExt cx="2285037" cy="80028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676881" y="2229015"/>
            <a:ext cx="110572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Cydnabyddiaethau delweddau: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 IOT: Gan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Wilgengebroed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Flickr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[CC BY 2.0 ], drwy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Wikimedia</a:t>
            </a:r>
            <a:r>
              <a:rPr lang="cy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y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endParaRPr lang="cy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 dirty="0"/>
              <a:t> </a:t>
            </a:r>
          </a:p>
          <a:p>
            <a:r>
              <a:rPr lang="cy-GB" sz="1600" dirty="0">
                <a:solidFill>
                  <a:schemeClr val="bg1"/>
                </a:solidFill>
                <a:hlinkClick r:id="rId7"/>
              </a:rPr>
              <a:t>Fflamau</a:t>
            </a:r>
          </a:p>
          <a:p>
            <a:r>
              <a:rPr lang="cy-GB" sz="1600" dirty="0">
                <a:solidFill>
                  <a:schemeClr val="bg1"/>
                </a:solidFill>
              </a:rPr>
              <a:t> </a:t>
            </a:r>
          </a:p>
          <a:p>
            <a:r>
              <a:rPr lang="cy-GB" sz="1600" dirty="0">
                <a:solidFill>
                  <a:schemeClr val="bg1"/>
                </a:solidFill>
                <a:hlinkClick r:id="rId8"/>
              </a:rPr>
              <a:t>Synhwyrydd tân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9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3200" b="0" i="0" u="none" strike="noStrike" cap="none" dirty="0">
                <a:ea typeface="Calibri"/>
                <a:sym typeface="Calibri"/>
              </a:rPr>
              <a:t>Gwneud y broses o </a:t>
            </a:r>
            <a:r>
              <a:rPr lang="cy-GB" sz="3200" b="0" i="0" u="none" strike="noStrike" cap="none" dirty="0" smtClean="0">
                <a:ea typeface="Calibri"/>
                <a:sym typeface="Calibri"/>
              </a:rPr>
              <a:t>synhwyro </a:t>
            </a:r>
            <a:r>
              <a:rPr lang="cy-GB" sz="3200" b="0" i="0" u="none" strike="noStrike" cap="none" dirty="0">
                <a:ea typeface="Calibri"/>
                <a:sym typeface="Calibri"/>
              </a:rPr>
              <a:t>tân yn fwy cysylltiedig</a:t>
            </a:r>
          </a:p>
        </p:txBody>
      </p:sp>
      <p:sp>
        <p:nvSpPr>
          <p:cNvPr id="8" name="Shape 96"/>
          <p:cNvSpPr txBox="1">
            <a:spLocks noGrp="1"/>
          </p:cNvSpPr>
          <p:nvPr>
            <p:ph type="body" idx="1"/>
          </p:nvPr>
        </p:nvSpPr>
        <p:spPr>
          <a:xfrm>
            <a:off x="838199" y="1499617"/>
            <a:ext cx="6069837" cy="44575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b="0" i="0" u="none" strike="noStrike" cap="none" dirty="0">
                <a:ea typeface="Calibri"/>
                <a:sym typeface="Calibri"/>
              </a:rPr>
              <a:t>Mae Rhyngrwyd Popeth (</a:t>
            </a:r>
            <a:r>
              <a:rPr lang="cy-GB" sz="2600" b="0" i="0" u="none" strike="noStrike" cap="none" dirty="0" err="1">
                <a:ea typeface="Calibri"/>
                <a:sym typeface="Calibri"/>
              </a:rPr>
              <a:t>IoT</a:t>
            </a:r>
            <a:r>
              <a:rPr lang="cy-GB" sz="2600" b="0" i="0" u="none" strike="noStrike" cap="none" dirty="0">
                <a:ea typeface="Calibri"/>
                <a:sym typeface="Calibri"/>
              </a:rPr>
              <a:t>) yn cysylltu’r </a:t>
            </a:r>
            <a:r>
              <a:rPr lang="cy-GB" sz="2600" b="0" i="0" u="none" strike="noStrike" cap="none" dirty="0" err="1">
                <a:ea typeface="Calibri"/>
                <a:sym typeface="Calibri"/>
              </a:rPr>
              <a:t>anghysylltiedig</a:t>
            </a:r>
            <a:r>
              <a:rPr lang="cy-GB" sz="2600" b="0" i="0" u="none" strike="noStrike" cap="none" dirty="0">
                <a:ea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b="0" i="0" u="none" strike="noStrike" cap="none" dirty="0">
                <a:ea typeface="Calibri"/>
                <a:sym typeface="Calibri"/>
              </a:rPr>
              <a:t/>
            </a:r>
            <a:br>
              <a:rPr lang="cy-GB" sz="2600" b="0" i="0" u="none" strike="noStrike" cap="none" dirty="0">
                <a:ea typeface="Calibri"/>
                <a:sym typeface="Calibri"/>
              </a:rPr>
            </a:br>
            <a:r>
              <a:rPr lang="cy-GB" sz="2600" b="0" i="0" u="none" strike="noStrike" cap="none" dirty="0">
                <a:ea typeface="Calibri"/>
                <a:sym typeface="Calibri"/>
              </a:rPr>
              <a:t>Mae’r </a:t>
            </a:r>
            <a:r>
              <a:rPr lang="cy-GB" sz="2600" b="0" i="0" u="none" strike="noStrike" cap="none" dirty="0" err="1">
                <a:ea typeface="Calibri"/>
                <a:sym typeface="Calibri"/>
              </a:rPr>
              <a:t>IoT</a:t>
            </a:r>
            <a:r>
              <a:rPr lang="cy-GB" sz="2600" b="0" i="0" u="none" strike="noStrike" cap="none" dirty="0">
                <a:ea typeface="Calibri"/>
                <a:sym typeface="Calibri"/>
              </a:rPr>
              <a:t> yn gwella’r broses o ganfod tân, ac yn helpu i achub bywydau drwy </a:t>
            </a:r>
            <a:r>
              <a:rPr lang="cy-GB" sz="2600" b="0" i="0" u="none" strike="noStrike" cap="none" dirty="0" smtClean="0">
                <a:ea typeface="Calibri"/>
                <a:sym typeface="Calibri"/>
              </a:rPr>
              <a:t>ddefnyddio systemau cyflymach,  </a:t>
            </a:r>
            <a:r>
              <a:rPr lang="cy-GB" sz="2600" b="0" i="0" u="none" strike="noStrike" cap="none" dirty="0">
                <a:ea typeface="Calibri"/>
                <a:sym typeface="Calibri"/>
              </a:rPr>
              <a:t>mwy effeithiol a chlyfar.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600" b="0" i="0" u="none" strike="noStrike" cap="none" dirty="0">
              <a:ea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b="0" i="0" u="none" strike="noStrike" cap="none" dirty="0">
                <a:ea typeface="Calibri"/>
                <a:sym typeface="Calibri"/>
              </a:rPr>
              <a:t>Erbyn hyn gall synwyryddion tân ‘clyfar’ gyfathrebu â synwyryddion eraill, hysbysu’r gwasanaeth tân a rhybuddio pobl sydd mewn perygl...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Shape 97" descr="https://upload.wikimedia.org/wikipedia/commons/a/ab/Internet_of_Thing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5307" y="1260920"/>
            <a:ext cx="4445762" cy="4266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06268" y="1825625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71809" y="4702932"/>
            <a:ext cx="1068920" cy="168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9865" y="4702932"/>
            <a:ext cx="1068920" cy="1680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35838" y="470293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Gwneud y broses o </a:t>
            </a:r>
            <a:r>
              <a:rPr lang="cy-GB" sz="4400" b="0" i="0" u="none" strike="noStrike" cap="none" dirty="0" smtClean="0">
                <a:ea typeface="Calibri"/>
                <a:sym typeface="Calibri"/>
              </a:rPr>
              <a:t>synhwyro </a:t>
            </a:r>
            <a:r>
              <a:rPr lang="cy-GB" sz="4400" b="0" i="0" u="none" strike="noStrike" cap="none" dirty="0">
                <a:ea typeface="Calibri"/>
                <a:sym typeface="Calibri"/>
              </a:rPr>
              <a:t>tân yn fwy cysylltiedig</a:t>
            </a:r>
          </a:p>
        </p:txBody>
      </p:sp>
      <p:sp>
        <p:nvSpPr>
          <p:cNvPr id="11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211646" cy="41715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sng" strike="noStrike" cap="none" dirty="0">
                <a:ea typeface="Calibri"/>
                <a:sym typeface="Calibri"/>
              </a:rPr>
              <a:t>Eich her: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Rydych yn  gweithio mewn cwmni sy’n arbenigo mewn canfod tanau.</a:t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r>
              <a:rPr lang="cy-GB" b="0" i="0" u="none" strike="noStrike" cap="none" dirty="0">
                <a:ea typeface="Calibri"/>
                <a:sym typeface="Calibri"/>
              </a:rPr>
              <a:t/>
            </a:r>
            <a:br>
              <a:rPr lang="cy-GB" b="0" i="0" u="none" strike="noStrike" cap="none" dirty="0">
                <a:ea typeface="Calibri"/>
                <a:sym typeface="Calibri"/>
              </a:rPr>
            </a:br>
            <a:r>
              <a:rPr lang="cy-GB" b="0" i="0" u="none" strike="noStrike" cap="none" dirty="0">
                <a:ea typeface="Calibri"/>
                <a:sym typeface="Calibri"/>
              </a:rPr>
              <a:t>Yn aml gofynnir i’r cwmni osod larymau mewn adeiladau sydd â dyluniadau anarferol.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Gofynnwyd </a:t>
            </a:r>
            <a:r>
              <a:rPr lang="cy-GB" b="0" i="0" u="none" strike="noStrike" cap="none" dirty="0">
                <a:ea typeface="Calibri"/>
                <a:sym typeface="Calibri"/>
              </a:rPr>
              <a:t>i chi helpu i benderfynu ble i osod y synwyryddion tân.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2001" y="4705267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8512" y="439842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838200" y="57372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cy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y-GB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79037" y="5450889"/>
            <a:ext cx="5264458" cy="177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79037" y="4562066"/>
            <a:ext cx="5264458" cy="69445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08772" y="3786692"/>
            <a:ext cx="4322042" cy="124536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68288" y="3786692"/>
            <a:ext cx="2792099" cy="10103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17925" y="3786692"/>
            <a:ext cx="1219283" cy="8055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121520" y="3606822"/>
            <a:ext cx="1938234" cy="10264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0333" y="4177115"/>
            <a:ext cx="2525734" cy="7401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71744" y="4954469"/>
            <a:ext cx="2655163" cy="3165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404" y="5511559"/>
            <a:ext cx="2726916" cy="52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826907" y="3483072"/>
            <a:ext cx="572981" cy="8617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56536" y="3471884"/>
            <a:ext cx="330896" cy="8617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0510221" y="5112733"/>
            <a:ext cx="139850" cy="15826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389889"/>
            <a:ext cx="10790816" cy="208199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strike="noStrike" cap="none" dirty="0">
                <a:ea typeface="Calibri"/>
                <a:sym typeface="Calibri"/>
              </a:rPr>
              <a:t>Eich her: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Dim ond un math o synhwyrydd mae’r cwmni yn ei ddefnyddio. </a:t>
            </a:r>
            <a:r>
              <a:rPr lang="cy-GB" dirty="0"/>
              <a:t>Mae synwyryddion Isgoch Goddefol (PIR) yn rhoi signal pan maent yn synhwyro cynnydd yn </a:t>
            </a:r>
            <a:r>
              <a:rPr lang="cy-GB" dirty="0" smtClean="0"/>
              <a:t>swm </a:t>
            </a:r>
            <a:r>
              <a:rPr lang="cy-GB" dirty="0"/>
              <a:t>yr isgoch (gwres) </a:t>
            </a:r>
            <a:r>
              <a:rPr lang="cy-GB" dirty="0" smtClean="0"/>
              <a:t>a ddaw o </a:t>
            </a:r>
            <a:r>
              <a:rPr lang="cy-GB" dirty="0"/>
              <a:t>unrhyw gyfeiriad. Mae isgoch yn debyg i olau gweledol.</a:t>
            </a:r>
            <a:br>
              <a:rPr lang="cy-GB" dirty="0"/>
            </a:br>
            <a:endParaRPr lang="cy-GB" dirty="0"/>
          </a:p>
        </p:txBody>
      </p:sp>
      <p:sp>
        <p:nvSpPr>
          <p:cNvPr id="26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>
                <a:ea typeface="Calibri"/>
                <a:sym typeface="Calibri"/>
              </a:rPr>
              <a:t>Ni all isgoch deithio drwy waliau</a:t>
            </a:r>
          </a:p>
        </p:txBody>
      </p:sp>
    </p:spTree>
    <p:extLst>
      <p:ext uri="{BB962C8B-B14F-4D97-AF65-F5344CB8AC3E}">
        <p14:creationId xmlns:p14="http://schemas.microsoft.com/office/powerpoint/2010/main" xmlns="" val="25965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mph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6" presetClass="emph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2" grpId="2" animBg="1"/>
      <p:bldP spid="22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12001" y="4705267"/>
            <a:ext cx="1836313" cy="1066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18512" y="4398420"/>
            <a:ext cx="1068920" cy="168069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/>
          <p:nvPr/>
        </p:nvSpPr>
        <p:spPr>
          <a:xfrm>
            <a:off x="838200" y="57372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y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cy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cy-GB"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279037" y="5390866"/>
            <a:ext cx="3391005" cy="777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279037" y="4705267"/>
            <a:ext cx="3391005" cy="55125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208772" y="4177115"/>
            <a:ext cx="3461270" cy="85494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968288" y="3786692"/>
            <a:ext cx="2792099" cy="10103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817925" y="3786692"/>
            <a:ext cx="1219283" cy="80558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121520" y="3606822"/>
            <a:ext cx="1938234" cy="10264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40333" y="4177115"/>
            <a:ext cx="2525734" cy="74018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71744" y="4954469"/>
            <a:ext cx="2655163" cy="3165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0404" y="5511559"/>
            <a:ext cx="2726916" cy="5264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826907" y="3483072"/>
            <a:ext cx="572981" cy="8617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56536" y="3471884"/>
            <a:ext cx="330896" cy="86171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670042" y="3357349"/>
            <a:ext cx="600501" cy="36576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609696"/>
            <a:ext cx="10790816" cy="164625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strike="noStrike" cap="none" dirty="0">
                <a:ea typeface="Calibri"/>
                <a:sym typeface="Calibri"/>
              </a:rPr>
              <a:t>Fel golau gweledol, mae isgoch yn teithio mewn llinellau syth ac ni all deithio drwy waliau. </a:t>
            </a:r>
          </a:p>
        </p:txBody>
      </p:sp>
      <p:sp>
        <p:nvSpPr>
          <p:cNvPr id="24" name="Shape 1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>
                <a:ea typeface="Calibri"/>
                <a:sym typeface="Calibri"/>
              </a:rPr>
              <a:t>Gwneud y broses o ganfod tân yn fwy cysylltiedig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Eich her...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00" indent="0">
              <a:buNone/>
            </a:pPr>
            <a:r>
              <a:rPr lang="cy-GB" dirty="0"/>
              <a:t>Ar gyfer pob ystafell bydd </a:t>
            </a:r>
            <a:r>
              <a:rPr lang="cy-GB" dirty="0" smtClean="0"/>
              <a:t>angen i </a:t>
            </a:r>
            <a:r>
              <a:rPr lang="cy-GB" dirty="0"/>
              <a:t>chi benderfynu ble i osod synwyryddion tân fel bod yr ystafell gyfan yn cael ei chynnwys, gan ddefnyddio’r nifer lleiaf o synwyryddion.</a:t>
            </a:r>
          </a:p>
          <a:p>
            <a:pPr marL="177800" indent="0">
              <a:buNone/>
            </a:pPr>
            <a:r>
              <a:rPr lang="cy-GB" dirty="0"/>
              <a:t/>
            </a:r>
            <a:br>
              <a:rPr lang="cy-GB" dirty="0"/>
            </a:br>
            <a:r>
              <a:rPr lang="cy-GB" dirty="0"/>
              <a:t>Rheolau:</a:t>
            </a:r>
          </a:p>
          <a:p>
            <a:pPr marL="692150" indent="-514350">
              <a:buFont typeface="+mj-lt"/>
              <a:buAutoNum type="arabicPeriod"/>
            </a:pPr>
            <a:r>
              <a:rPr lang="cy-GB" dirty="0"/>
              <a:t>Gellir ond gosod synwyryddion ar fertigau (corneli) pob ystafell </a:t>
            </a:r>
          </a:p>
          <a:p>
            <a:pPr marL="692150" indent="-514350">
              <a:buFont typeface="+mj-lt"/>
              <a:buAutoNum type="arabicPeriod"/>
            </a:pPr>
            <a:r>
              <a:rPr lang="cy-GB" dirty="0"/>
              <a:t>Ni all synwyryddion synhwyro tân drwy waliau!</a:t>
            </a:r>
          </a:p>
          <a:p>
            <a:pPr marL="1778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643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123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dirty="0">
                <a:solidFill>
                  <a:srgbClr val="0E5475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Ble mae gosod synwyryddion? </a:t>
            </a:r>
          </a:p>
        </p:txBody>
      </p:sp>
      <p:sp>
        <p:nvSpPr>
          <p:cNvPr id="7" name="Shape 124"/>
          <p:cNvSpPr txBox="1"/>
          <p:nvPr/>
        </p:nvSpPr>
        <p:spPr>
          <a:xfrm>
            <a:off x="892908" y="1414194"/>
            <a:ext cx="6025023" cy="41299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Dyma gynllun o’r ardal y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gofynnwyd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 chi ei diogelu rhag tân.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Cofiwch gellir ond gosod synwyryddion ar fertigau pob ystafell, gallant synhwyro tân 360</a:t>
            </a:r>
            <a:r>
              <a:rPr lang="cy-GB" sz="2600" baseline="300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o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o unrhyw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bellter ond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ni allant synhwyro tân drwy waliau!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Gan ddefnyddio’r nifer lleiaf posibl o synwyryddion, ble dylid gosod y synwyryddion tân fel bod yr holl ystafell yn cael ei chynnwys?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Shape 1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00047" y="1635062"/>
            <a:ext cx="3411496" cy="368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b="0" i="0" u="none" strike="noStrike" cap="none" dirty="0">
                <a:ea typeface="Calibri"/>
                <a:sym typeface="Calibri"/>
              </a:rPr>
              <a:t>Ble mae gosod synwyryddion? </a:t>
            </a:r>
          </a:p>
        </p:txBody>
      </p:sp>
      <p:sp>
        <p:nvSpPr>
          <p:cNvPr id="9" name="Shape 132"/>
          <p:cNvSpPr txBox="1">
            <a:spLocks noGrp="1"/>
          </p:cNvSpPr>
          <p:nvPr>
            <p:ph type="body" idx="1"/>
          </p:nvPr>
        </p:nvSpPr>
        <p:spPr>
          <a:xfrm>
            <a:off x="1039368" y="1901352"/>
            <a:ext cx="4396273" cy="25233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b="0" i="0" u="none" strike="noStrike" cap="none" dirty="0">
                <a:ea typeface="Calibri"/>
                <a:sym typeface="Calibri"/>
              </a:rPr>
              <a:t>Defnyddiwch y nifer lleiaf posibl o synwyryddion, a chofiwch mai dim ond ar fertigau pob </a:t>
            </a:r>
            <a:r>
              <a:rPr lang="cy-GB" b="0" i="0" u="none" strike="noStrike" cap="none" dirty="0" smtClean="0">
                <a:ea typeface="Calibri"/>
                <a:sym typeface="Calibri"/>
              </a:rPr>
              <a:t>ystafell </a:t>
            </a:r>
            <a:r>
              <a:rPr lang="cy-GB" b="0" i="0" u="none" strike="noStrike" cap="none" dirty="0">
                <a:ea typeface="Calibri"/>
                <a:sym typeface="Calibri"/>
              </a:rPr>
              <a:t>y gellir eu gosod, ac na allant synhwyro tân drwy waliau!</a:t>
            </a:r>
          </a:p>
        </p:txBody>
      </p:sp>
      <p:pic>
        <p:nvPicPr>
          <p:cNvPr id="10" name="Shape 1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84872" y="1901352"/>
            <a:ext cx="3539436" cy="3571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1532" y="199880"/>
            <a:ext cx="1836313" cy="10669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39"/>
          <p:cNvSpPr txBox="1"/>
          <p:nvPr/>
        </p:nvSpPr>
        <p:spPr>
          <a:xfrm>
            <a:off x="892907" y="1414194"/>
            <a:ext cx="11004937" cy="127302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Defnyddiwch y nifer lleiaf posibl o synwyryddion, a chofiwch mai dim ond ar fertigau pob </a:t>
            </a:r>
            <a:r>
              <a:rPr lang="cy-GB" sz="2600" dirty="0" smtClean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ystafell </a:t>
            </a:r>
            <a:r>
              <a:rPr lang="cy-GB" sz="2600" dirty="0">
                <a:solidFill>
                  <a:srgbClr val="4A4C4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 gellir eu gosod, ac na allant synhwyro tân drwy waliau!</a:t>
            </a:r>
          </a:p>
        </p:txBody>
      </p:sp>
      <p:pic>
        <p:nvPicPr>
          <p:cNvPr id="8" name="Shape 1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8469" y="2834531"/>
            <a:ext cx="4043260" cy="29039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4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61458" y="2848222"/>
            <a:ext cx="3303150" cy="292226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43"/>
          <p:cNvSpPr txBox="1"/>
          <p:nvPr/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cy-GB" sz="4400" dirty="0">
                <a:solidFill>
                  <a:srgbClr val="0E5475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Ble mae gosod synwyryddion?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463</Words>
  <Application>Microsoft Office PowerPoint</Application>
  <PresentationFormat>Personol</PresentationFormat>
  <Paragraphs>64</Paragraphs>
  <Slides>17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Teitlau Sleidiau</vt:lpstr>
      </vt:variant>
      <vt:variant>
        <vt:i4>17</vt:i4>
      </vt:variant>
    </vt:vector>
  </HeadingPairs>
  <TitlesOfParts>
    <vt:vector size="18" baseType="lpstr">
      <vt:lpstr>Office Theme</vt:lpstr>
      <vt:lpstr>Synhwyro tân gyda Rhyngrwyd Popeth</vt:lpstr>
      <vt:lpstr>Gwneud y broses o synhwyro tân yn fwy cysylltiedig</vt:lpstr>
      <vt:lpstr>Gwneud y broses o synhwyro tân yn fwy cysylltiedig</vt:lpstr>
      <vt:lpstr>Ni all isgoch deithio drwy waliau</vt:lpstr>
      <vt:lpstr>Gwneud y broses o ganfod tân yn fwy cysylltiedig</vt:lpstr>
      <vt:lpstr>Eich her...</vt:lpstr>
      <vt:lpstr>Sleid 7</vt:lpstr>
      <vt:lpstr>Ble mae gosod synwyryddion? </vt:lpstr>
      <vt:lpstr>Sleid 9</vt:lpstr>
      <vt:lpstr>Sleid 10</vt:lpstr>
      <vt:lpstr>Ble mae gosod synwyryddion? </vt:lpstr>
      <vt:lpstr>Ble mae gosod synwyryddion?  </vt:lpstr>
      <vt:lpstr>Ble mae gosod synwyryddion?</vt:lpstr>
      <vt:lpstr>Sawl synhwyrydd sydd eu hangen?</vt:lpstr>
      <vt:lpstr>Sawl synhwyrydd sydd eu hangen?</vt:lpstr>
      <vt:lpstr>Y ‘ffwythiant llawr’ </vt:lpstr>
      <vt:lpstr>Dyfodol Mawr i Rai Bach Cisco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detection with the IoT</dc:title>
  <dc:creator>Dave Gibbs</dc:creator>
  <cp:lastModifiedBy>Morgan</cp:lastModifiedBy>
  <cp:revision>12</cp:revision>
  <dcterms:modified xsi:type="dcterms:W3CDTF">2018-03-09T13:28:58Z</dcterms:modified>
</cp:coreProperties>
</file>