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4" r:id="rId4"/>
    <p:sldId id="258" r:id="rId5"/>
    <p:sldId id="259" r:id="rId6"/>
    <p:sldId id="262" r:id="rId7"/>
    <p:sldId id="261" r:id="rId8"/>
    <p:sldId id="263" r:id="rId9"/>
    <p:sldId id="25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073"/>
    <a:srgbClr val="0E5475"/>
    <a:srgbClr val="4A4C4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-114" y="-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21E8DA-093A-44FC-9EE6-8CCC881F745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CEF14835-79FB-420D-B4E2-A68302472231}">
      <dgm:prSet phldrT="[Text]"/>
      <dgm:spPr/>
      <dgm:t>
        <a:bodyPr/>
        <a:lstStyle/>
        <a:p>
          <a:r>
            <a:rPr lang="cy-GB" b="1" dirty="0"/>
            <a:t>Mewnbwn</a:t>
          </a:r>
          <a:r>
            <a:rPr lang="cy-GB" dirty="0"/>
            <a:t> (neges digwyddiad)</a:t>
          </a:r>
        </a:p>
      </dgm:t>
    </dgm:pt>
    <dgm:pt modelId="{D573CE0C-31E3-4CA4-B0CD-0B730D975D51}" type="parTrans" cxnId="{B7092384-BF1C-493F-8149-2D1B44545454}">
      <dgm:prSet/>
      <dgm:spPr/>
      <dgm:t>
        <a:bodyPr/>
        <a:lstStyle/>
        <a:p>
          <a:endParaRPr lang="en-GB"/>
        </a:p>
      </dgm:t>
    </dgm:pt>
    <dgm:pt modelId="{6292B416-BB20-4DC2-BAAE-C90DF67D723E}" type="sibTrans" cxnId="{B7092384-BF1C-493F-8149-2D1B44545454}">
      <dgm:prSet/>
      <dgm:spPr/>
      <dgm:t>
        <a:bodyPr/>
        <a:lstStyle/>
        <a:p>
          <a:endParaRPr lang="en-GB"/>
        </a:p>
      </dgm:t>
    </dgm:pt>
    <dgm:pt modelId="{78B79C40-9DEC-4238-AC19-4761D2A497B5}">
      <dgm:prSet phldrT="[Text]"/>
      <dgm:spPr/>
      <dgm:t>
        <a:bodyPr/>
        <a:lstStyle/>
        <a:p>
          <a:r>
            <a:rPr lang="cy-GB" b="1" dirty="0"/>
            <a:t>Proses </a:t>
          </a:r>
          <a:r>
            <a:rPr lang="cy-GB" dirty="0"/>
            <a:t>(gwirio yn erbyn trothwy tymheredd)</a:t>
          </a:r>
        </a:p>
      </dgm:t>
    </dgm:pt>
    <dgm:pt modelId="{C7E7D4FC-F0E8-4546-9F83-0C0B259F5DE2}" type="parTrans" cxnId="{ECE98066-2451-47C1-977C-E363C5C34D3B}">
      <dgm:prSet/>
      <dgm:spPr/>
      <dgm:t>
        <a:bodyPr/>
        <a:lstStyle/>
        <a:p>
          <a:endParaRPr lang="en-GB"/>
        </a:p>
      </dgm:t>
    </dgm:pt>
    <dgm:pt modelId="{CF86F2BD-3C22-4B99-B839-7AA66A9A2F7B}" type="sibTrans" cxnId="{ECE98066-2451-47C1-977C-E363C5C34D3B}">
      <dgm:prSet/>
      <dgm:spPr/>
      <dgm:t>
        <a:bodyPr/>
        <a:lstStyle/>
        <a:p>
          <a:endParaRPr lang="en-GB"/>
        </a:p>
      </dgm:t>
    </dgm:pt>
    <dgm:pt modelId="{A530292C-756E-4DCC-84CA-267ABAE2F235}">
      <dgm:prSet phldrT="[Text]"/>
      <dgm:spPr/>
      <dgm:t>
        <a:bodyPr/>
        <a:lstStyle/>
        <a:p>
          <a:r>
            <a:rPr lang="cy-GB" b="1" dirty="0"/>
            <a:t>Allbwn</a:t>
          </a:r>
          <a:r>
            <a:rPr lang="cy-GB" dirty="0"/>
            <a:t> (rhoi motor y ffan ymlaen a seinio’r </a:t>
          </a:r>
          <a:r>
            <a:rPr lang="cy-GB" dirty="0" err="1"/>
            <a:t>blîp</a:t>
          </a:r>
          <a:r>
            <a:rPr lang="cy-GB" dirty="0"/>
            <a:t>)</a:t>
          </a:r>
        </a:p>
      </dgm:t>
    </dgm:pt>
    <dgm:pt modelId="{30D141F5-934D-40AB-9375-52DA6DA74DAC}" type="parTrans" cxnId="{BFEB5692-A63C-48DF-BB4F-40466A6DF3DE}">
      <dgm:prSet/>
      <dgm:spPr/>
      <dgm:t>
        <a:bodyPr/>
        <a:lstStyle/>
        <a:p>
          <a:endParaRPr lang="en-GB"/>
        </a:p>
      </dgm:t>
    </dgm:pt>
    <dgm:pt modelId="{1BCAFA60-3051-4F33-8BED-711D451FCDE2}" type="sibTrans" cxnId="{BFEB5692-A63C-48DF-BB4F-40466A6DF3DE}">
      <dgm:prSet/>
      <dgm:spPr/>
      <dgm:t>
        <a:bodyPr/>
        <a:lstStyle/>
        <a:p>
          <a:endParaRPr lang="en-GB"/>
        </a:p>
      </dgm:t>
    </dgm:pt>
    <dgm:pt modelId="{D32F9B6C-2688-41B8-81B0-FCD0A1DD08F0}" type="pres">
      <dgm:prSet presAssocID="{0621E8DA-093A-44FC-9EE6-8CCC881F7457}" presName="Name0" presStyleCnt="0">
        <dgm:presLayoutVars>
          <dgm:dir/>
          <dgm:animLvl val="lvl"/>
          <dgm:resizeHandles val="exact"/>
        </dgm:presLayoutVars>
      </dgm:prSet>
      <dgm:spPr/>
    </dgm:pt>
    <dgm:pt modelId="{488BD278-F22E-449A-B56E-5AD8C40889BD}" type="pres">
      <dgm:prSet presAssocID="{CEF14835-79FB-420D-B4E2-A68302472231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75C75C-7675-49FE-80AD-F3C0F474F73B}" type="pres">
      <dgm:prSet presAssocID="{6292B416-BB20-4DC2-BAAE-C90DF67D723E}" presName="parTxOnlySpace" presStyleCnt="0"/>
      <dgm:spPr/>
    </dgm:pt>
    <dgm:pt modelId="{A57A8FA2-F279-46B9-8257-A3F16B3EC09C}" type="pres">
      <dgm:prSet presAssocID="{78B79C40-9DEC-4238-AC19-4761D2A497B5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63AD747-299C-4BD4-9E9C-F3D91E17289B}" type="pres">
      <dgm:prSet presAssocID="{CF86F2BD-3C22-4B99-B839-7AA66A9A2F7B}" presName="parTxOnlySpace" presStyleCnt="0"/>
      <dgm:spPr/>
    </dgm:pt>
    <dgm:pt modelId="{B48DC6D1-FAE5-42A7-82A4-DEBD56282ED3}" type="pres">
      <dgm:prSet presAssocID="{A530292C-756E-4DCC-84CA-267ABAE2F235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658E79E-1840-4BD8-BDD8-40B364E052AC}" type="presOf" srcId="{0621E8DA-093A-44FC-9EE6-8CCC881F7457}" destId="{D32F9B6C-2688-41B8-81B0-FCD0A1DD08F0}" srcOrd="0" destOrd="0" presId="urn:microsoft.com/office/officeart/2005/8/layout/chevron1"/>
    <dgm:cxn modelId="{ECE98066-2451-47C1-977C-E363C5C34D3B}" srcId="{0621E8DA-093A-44FC-9EE6-8CCC881F7457}" destId="{78B79C40-9DEC-4238-AC19-4761D2A497B5}" srcOrd="1" destOrd="0" parTransId="{C7E7D4FC-F0E8-4546-9F83-0C0B259F5DE2}" sibTransId="{CF86F2BD-3C22-4B99-B839-7AA66A9A2F7B}"/>
    <dgm:cxn modelId="{189E9996-2E46-451F-8DEE-0C8012DBB065}" type="presOf" srcId="{78B79C40-9DEC-4238-AC19-4761D2A497B5}" destId="{A57A8FA2-F279-46B9-8257-A3F16B3EC09C}" srcOrd="0" destOrd="0" presId="urn:microsoft.com/office/officeart/2005/8/layout/chevron1"/>
    <dgm:cxn modelId="{2701C32D-816A-464D-92DD-3899E4BFB913}" type="presOf" srcId="{A530292C-756E-4DCC-84CA-267ABAE2F235}" destId="{B48DC6D1-FAE5-42A7-82A4-DEBD56282ED3}" srcOrd="0" destOrd="0" presId="urn:microsoft.com/office/officeart/2005/8/layout/chevron1"/>
    <dgm:cxn modelId="{B7092384-BF1C-493F-8149-2D1B44545454}" srcId="{0621E8DA-093A-44FC-9EE6-8CCC881F7457}" destId="{CEF14835-79FB-420D-B4E2-A68302472231}" srcOrd="0" destOrd="0" parTransId="{D573CE0C-31E3-4CA4-B0CD-0B730D975D51}" sibTransId="{6292B416-BB20-4DC2-BAAE-C90DF67D723E}"/>
    <dgm:cxn modelId="{BFEB5692-A63C-48DF-BB4F-40466A6DF3DE}" srcId="{0621E8DA-093A-44FC-9EE6-8CCC881F7457}" destId="{A530292C-756E-4DCC-84CA-267ABAE2F235}" srcOrd="2" destOrd="0" parTransId="{30D141F5-934D-40AB-9375-52DA6DA74DAC}" sibTransId="{1BCAFA60-3051-4F33-8BED-711D451FCDE2}"/>
    <dgm:cxn modelId="{8CD4F891-2D07-4169-996E-91A8E7EF873C}" type="presOf" srcId="{CEF14835-79FB-420D-B4E2-A68302472231}" destId="{488BD278-F22E-449A-B56E-5AD8C40889BD}" srcOrd="0" destOrd="0" presId="urn:microsoft.com/office/officeart/2005/8/layout/chevron1"/>
    <dgm:cxn modelId="{660169D0-053E-4CED-BC55-511F28AA6D6F}" type="presParOf" srcId="{D32F9B6C-2688-41B8-81B0-FCD0A1DD08F0}" destId="{488BD278-F22E-449A-B56E-5AD8C40889BD}" srcOrd="0" destOrd="0" presId="urn:microsoft.com/office/officeart/2005/8/layout/chevron1"/>
    <dgm:cxn modelId="{6588C7FF-04B4-42E4-8E4B-8D109B496A13}" type="presParOf" srcId="{D32F9B6C-2688-41B8-81B0-FCD0A1DD08F0}" destId="{CA75C75C-7675-49FE-80AD-F3C0F474F73B}" srcOrd="1" destOrd="0" presId="urn:microsoft.com/office/officeart/2005/8/layout/chevron1"/>
    <dgm:cxn modelId="{9D345C24-DB42-408E-B595-14B1E11854F0}" type="presParOf" srcId="{D32F9B6C-2688-41B8-81B0-FCD0A1DD08F0}" destId="{A57A8FA2-F279-46B9-8257-A3F16B3EC09C}" srcOrd="2" destOrd="0" presId="urn:microsoft.com/office/officeart/2005/8/layout/chevron1"/>
    <dgm:cxn modelId="{5ED54B6C-B7E4-46EB-B42C-718B3D4341D0}" type="presParOf" srcId="{D32F9B6C-2688-41B8-81B0-FCD0A1DD08F0}" destId="{963AD747-299C-4BD4-9E9C-F3D91E17289B}" srcOrd="3" destOrd="0" presId="urn:microsoft.com/office/officeart/2005/8/layout/chevron1"/>
    <dgm:cxn modelId="{5AB8FE52-C2DA-4135-BBA2-406E1A6D2E9C}" type="presParOf" srcId="{D32F9B6C-2688-41B8-81B0-FCD0A1DD08F0}" destId="{B48DC6D1-FAE5-42A7-82A4-DEBD56282ED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8BD278-F22E-449A-B56E-5AD8C40889BD}">
      <dsp:nvSpPr>
        <dsp:cNvPr id="0" name=""/>
        <dsp:cNvSpPr/>
      </dsp:nvSpPr>
      <dsp:spPr>
        <a:xfrm>
          <a:off x="2381" y="1103052"/>
          <a:ext cx="2901156" cy="11604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y-GB" sz="1900" b="1" kern="1200" dirty="0"/>
            <a:t>Mewnbwn</a:t>
          </a:r>
          <a:r>
            <a:rPr lang="cy-GB" sz="1900" kern="1200" dirty="0"/>
            <a:t> (neges digwyddiad)</a:t>
          </a:r>
        </a:p>
      </dsp:txBody>
      <dsp:txXfrm>
        <a:off x="2381" y="1103052"/>
        <a:ext cx="2901156" cy="1160462"/>
      </dsp:txXfrm>
    </dsp:sp>
    <dsp:sp modelId="{A57A8FA2-F279-46B9-8257-A3F16B3EC09C}">
      <dsp:nvSpPr>
        <dsp:cNvPr id="0" name=""/>
        <dsp:cNvSpPr/>
      </dsp:nvSpPr>
      <dsp:spPr>
        <a:xfrm>
          <a:off x="2613421" y="1103052"/>
          <a:ext cx="2901156" cy="11604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y-GB" sz="1900" b="1" kern="1200" dirty="0"/>
            <a:t>Proses </a:t>
          </a:r>
          <a:r>
            <a:rPr lang="cy-GB" sz="1900" kern="1200" dirty="0"/>
            <a:t>(gwirio yn erbyn trothwy tymheredd)</a:t>
          </a:r>
        </a:p>
      </dsp:txBody>
      <dsp:txXfrm>
        <a:off x="2613421" y="1103052"/>
        <a:ext cx="2901156" cy="1160462"/>
      </dsp:txXfrm>
    </dsp:sp>
    <dsp:sp modelId="{B48DC6D1-FAE5-42A7-82A4-DEBD56282ED3}">
      <dsp:nvSpPr>
        <dsp:cNvPr id="0" name=""/>
        <dsp:cNvSpPr/>
      </dsp:nvSpPr>
      <dsp:spPr>
        <a:xfrm>
          <a:off x="5224462" y="1103052"/>
          <a:ext cx="2901156" cy="11604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y-GB" sz="1900" b="1" kern="1200" dirty="0"/>
            <a:t>Allbwn</a:t>
          </a:r>
          <a:r>
            <a:rPr lang="cy-GB" sz="1900" kern="1200" dirty="0"/>
            <a:t> (rhoi motor y ffan ymlaen a seinio’r </a:t>
          </a:r>
          <a:r>
            <a:rPr lang="cy-GB" sz="1900" kern="1200" dirty="0" err="1"/>
            <a:t>blîp</a:t>
          </a:r>
          <a:r>
            <a:rPr lang="cy-GB" sz="1900" kern="1200" dirty="0"/>
            <a:t>)</a:t>
          </a:r>
        </a:p>
      </dsp:txBody>
      <dsp:txXfrm>
        <a:off x="5224462" y="1103052"/>
        <a:ext cx="2901156" cy="1160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0E547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4A4C4E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pPr/>
              <a:t>09/03/2018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4992" y="5651471"/>
            <a:ext cx="1029176" cy="1086928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 flipV="1">
            <a:off x="0" y="5634547"/>
            <a:ext cx="12192000" cy="16924"/>
          </a:xfrm>
          <a:prstGeom prst="line">
            <a:avLst/>
          </a:prstGeom>
          <a:ln w="25400">
            <a:solidFill>
              <a:srgbClr val="7476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31720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pPr/>
              <a:t>09/03/2018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37640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pPr/>
              <a:t>09/03/2018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3506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E547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4A4C4E"/>
                </a:solidFill>
              </a:defRPr>
            </a:lvl1pPr>
            <a:lvl2pPr>
              <a:defRPr>
                <a:solidFill>
                  <a:srgbClr val="4A4C4E"/>
                </a:solidFill>
              </a:defRPr>
            </a:lvl2pPr>
            <a:lvl3pPr>
              <a:defRPr>
                <a:solidFill>
                  <a:srgbClr val="4A4C4E"/>
                </a:solidFill>
              </a:defRPr>
            </a:lvl3pPr>
            <a:lvl4pPr>
              <a:defRPr>
                <a:solidFill>
                  <a:srgbClr val="4A4C4E"/>
                </a:solidFill>
              </a:defRPr>
            </a:lvl4pPr>
            <a:lvl5pPr>
              <a:defRPr>
                <a:solidFill>
                  <a:srgbClr val="4A4C4E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pPr/>
              <a:t>09/03/2018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10539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pPr/>
              <a:t>09/03/2018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06765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pPr/>
              <a:t>09/03/2018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00335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pPr/>
              <a:t>09/03/2018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58090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pPr/>
              <a:t>09/03/2018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70554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pPr/>
              <a:t>09/03/2018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37239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pPr/>
              <a:t>09/03/2018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9862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pPr/>
              <a:t>09/03/2018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96240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8CFF3-245F-4D6C-95FD-EEFED942BF7B}" type="datetimeFigureOut">
              <a:rPr lang="en-GB" smtClean="0"/>
              <a:pPr/>
              <a:t>09/03/2018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8A2AB-A68D-4D97-A558-CCC5981875EC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0" y="5634547"/>
            <a:ext cx="12192000" cy="16924"/>
          </a:xfrm>
          <a:prstGeom prst="line">
            <a:avLst/>
          </a:prstGeom>
          <a:ln w="25400">
            <a:solidFill>
              <a:srgbClr val="7476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4992" y="5723193"/>
            <a:ext cx="1029176" cy="108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45677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E547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4A4C4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4A4C4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4A4C4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A4C4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A4C4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0187" y="1122363"/>
            <a:ext cx="9144000" cy="2387600"/>
          </a:xfrm>
        </p:spPr>
        <p:txBody>
          <a:bodyPr/>
          <a:lstStyle/>
          <a:p>
            <a:pPr algn="l"/>
            <a:r>
              <a:rPr lang="cy-GB" dirty="0">
                <a:solidFill>
                  <a:srgbClr val="0E54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Algorithmau ar gyfer Rhyngrwyd Popeth (</a:t>
            </a:r>
            <a:r>
              <a:rPr lang="cy-GB" dirty="0" err="1">
                <a:solidFill>
                  <a:srgbClr val="0E54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IoT</a:t>
            </a:r>
            <a:r>
              <a:rPr lang="cy-GB" dirty="0">
                <a:solidFill>
                  <a:srgbClr val="0E54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0187" y="3611368"/>
            <a:ext cx="9144000" cy="1655762"/>
          </a:xfrm>
        </p:spPr>
        <p:txBody>
          <a:bodyPr/>
          <a:lstStyle/>
          <a:p>
            <a:pPr algn="l"/>
            <a:r>
              <a:rPr lang="cy-GB" dirty="0">
                <a:solidFill>
                  <a:srgbClr val="4A4C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Rhaglenni a ysgogir gan </a:t>
            </a:r>
            <a:r>
              <a:rPr lang="cy-GB" dirty="0" err="1">
                <a:solidFill>
                  <a:srgbClr val="4A4C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ddiwgyddiadau</a:t>
            </a:r>
            <a:endParaRPr lang="cy-GB" dirty="0">
              <a:solidFill>
                <a:srgbClr val="4A4C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43127" y="303666"/>
            <a:ext cx="48488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5617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/>
              <a:t>Gwneud i’r </a:t>
            </a:r>
            <a:r>
              <a:rPr lang="cy-GB" dirty="0" err="1"/>
              <a:t>IoT</a:t>
            </a:r>
            <a:r>
              <a:rPr lang="cy-GB" dirty="0"/>
              <a:t> weithio drwy ddigwyddiadau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829886" cy="4131507"/>
          </a:xfrm>
        </p:spPr>
        <p:txBody>
          <a:bodyPr/>
          <a:lstStyle/>
          <a:p>
            <a:pPr marL="0" indent="0">
              <a:buNone/>
            </a:pPr>
            <a:r>
              <a:rPr lang="cy-GB" dirty="0"/>
              <a:t>Gall rhannau o system </a:t>
            </a:r>
            <a:r>
              <a:rPr lang="cy-GB" dirty="0" err="1"/>
              <a:t>IoT</a:t>
            </a:r>
            <a:r>
              <a:rPr lang="cy-GB" dirty="0"/>
              <a:t> </a:t>
            </a:r>
            <a:r>
              <a:rPr lang="cy-GB" dirty="0" smtClean="0"/>
              <a:t>fod </a:t>
            </a:r>
            <a:r>
              <a:rPr lang="cy-GB" dirty="0"/>
              <a:t>ar wahân. </a:t>
            </a:r>
          </a:p>
          <a:p>
            <a:pPr marL="0" indent="0">
              <a:buNone/>
            </a:pPr>
            <a:r>
              <a:rPr lang="cy-GB" dirty="0"/>
              <a:t>Mae angen iddynt gyfathrebu data perthnasol er mwyn gwneud i bethau ddigwydd.</a:t>
            </a:r>
          </a:p>
          <a:p>
            <a:pPr marL="0" indent="0">
              <a:buNone/>
            </a:pPr>
            <a:r>
              <a:rPr lang="cy-GB" dirty="0"/>
              <a:t>Un ffordd o ymdopi yw anfon negeseuon a ysgogir gan ddigwyddiadau.</a:t>
            </a:r>
          </a:p>
        </p:txBody>
      </p:sp>
      <p:pic>
        <p:nvPicPr>
          <p:cNvPr id="3074" name="Picture 2" descr="https://upload.wikimedia.org/wikipedia/commons/a/ab/Internet_of_Thing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941"/>
          <a:stretch/>
        </p:blipFill>
        <p:spPr bwMode="auto">
          <a:xfrm>
            <a:off x="7263197" y="1476084"/>
            <a:ext cx="4445763" cy="4140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6672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/>
              <a:t>Er enghraifft: rheoli tymheredd ystafell a larwm tân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075784" cy="27183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y-GB" sz="2600" dirty="0"/>
              <a:t>Rwyf am gysylltu </a:t>
            </a:r>
            <a:r>
              <a:rPr lang="cy-GB" sz="2600" dirty="0" smtClean="0"/>
              <a:t>synhwyrydd </a:t>
            </a:r>
            <a:r>
              <a:rPr lang="cy-GB" sz="2600" dirty="0"/>
              <a:t>gwres i’r rheolydd </a:t>
            </a:r>
            <a:r>
              <a:rPr lang="cy-GB" sz="2600" i="1" dirty="0"/>
              <a:t>gwresogi, awyru a thymheru aer</a:t>
            </a:r>
            <a:r>
              <a:rPr lang="cy-GB" sz="2600" dirty="0"/>
              <a:t> (HVAC) ac i’r larwm tân.</a:t>
            </a:r>
          </a:p>
          <a:p>
            <a:pPr marL="0" indent="0">
              <a:buNone/>
            </a:pPr>
            <a:r>
              <a:rPr lang="cy-GB" sz="2600" dirty="0"/>
              <a:t>Os bydd y tymheredd yn codi’n uwch na’r hyn sy’n normal, byd hynny yn sbarduno’r HVAC i oeri’r aer yn yr ystafell. Bydd </a:t>
            </a:r>
            <a:r>
              <a:rPr lang="cy-GB" sz="2600" dirty="0" err="1"/>
              <a:t>bîp</a:t>
            </a:r>
            <a:r>
              <a:rPr lang="cy-GB" sz="2600" dirty="0"/>
              <a:t> bach yn eich hysbysu y bydd hynny yn digwydd. </a:t>
            </a:r>
          </a:p>
        </p:txBody>
      </p:sp>
      <p:pic>
        <p:nvPicPr>
          <p:cNvPr id="1026" name="Picture 2" descr="https://farm4.staticflickr.com/3342/3590423465_2022fb62be_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12563" y="1308132"/>
            <a:ext cx="3851988" cy="2888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0" y="4328438"/>
            <a:ext cx="1022635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600" dirty="0">
                <a:solidFill>
                  <a:srgbClr val="4A4C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bydd yn codi’n uwch ne lefel ddiogel (sy’n arwydd o dân o bosibl) byd yr HVAC yn cael gwared ag aer yn gyflym er mwyn lleihau’r mwg. Bydd y larwm tân yn seinio. </a:t>
            </a:r>
          </a:p>
        </p:txBody>
      </p:sp>
    </p:spTree>
    <p:extLst>
      <p:ext uri="{BB962C8B-B14F-4D97-AF65-F5344CB8AC3E}">
        <p14:creationId xmlns:p14="http://schemas.microsoft.com/office/powerpoint/2010/main" xmlns="" val="150367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/>
              <a:t>Meddalwedd a ysgogir gan ddigwyddiad ar gyfer IoT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97923"/>
            <a:ext cx="5181600" cy="448627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y-GB" sz="2400" dirty="0"/>
              <a:t>Mae dyfais sy’n cynnwys synhwyrydd yn synhwyro digwyddiad.</a:t>
            </a:r>
          </a:p>
          <a:p>
            <a:pPr marL="514350" indent="-514350">
              <a:buFont typeface="+mj-lt"/>
              <a:buAutoNum type="arabicPeriod"/>
            </a:pPr>
            <a:r>
              <a:rPr lang="cy-GB" sz="2400" dirty="0"/>
              <a:t>Yna mae’r ddyfais yn anfon neges sy’n gysylltiedig â’r digwyddiad.</a:t>
            </a:r>
          </a:p>
          <a:p>
            <a:pPr marL="514350" indent="-514350">
              <a:buFont typeface="+mj-lt"/>
              <a:buAutoNum type="arabicPeriod"/>
            </a:pPr>
            <a:r>
              <a:rPr lang="cy-GB" sz="2400" dirty="0"/>
              <a:t>Mae dyfais dderbyn yn derbyn y neges.</a:t>
            </a:r>
          </a:p>
          <a:p>
            <a:pPr marL="514350" indent="-514350">
              <a:buFont typeface="+mj-lt"/>
              <a:buAutoNum type="arabicPeriod"/>
            </a:pPr>
            <a:r>
              <a:rPr lang="cy-GB" sz="2400" dirty="0"/>
              <a:t>Mae’n ymateb drwy </a:t>
            </a:r>
            <a:r>
              <a:rPr lang="cy-GB" sz="2400" dirty="0" smtClean="0"/>
              <a:t>gyflawni gweithred. </a:t>
            </a:r>
            <a:r>
              <a:rPr lang="cy-GB" sz="2400" dirty="0"/>
              <a:t>Gall hynny gynhyrchu neges arall...</a:t>
            </a:r>
          </a:p>
          <a:p>
            <a:pPr marL="0" indent="0">
              <a:buNone/>
            </a:pPr>
            <a:endParaRPr lang="en-GB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6639951" y="1825625"/>
            <a:ext cx="5106572" cy="3301218"/>
            <a:chOff x="6639951" y="1825625"/>
            <a:chExt cx="5106572" cy="3301218"/>
          </a:xfrm>
        </p:grpSpPr>
        <p:sp>
          <p:nvSpPr>
            <p:cNvPr id="6" name="Rounded Rectangle 5"/>
            <p:cNvSpPr/>
            <p:nvPr/>
          </p:nvSpPr>
          <p:spPr>
            <a:xfrm>
              <a:off x="6639951" y="1825625"/>
              <a:ext cx="1505243" cy="85812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y-GB"/>
                <a:t>Dyfais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9338603" y="3724175"/>
              <a:ext cx="1505243" cy="85812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y-GB"/>
                <a:t>Dyfais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7093048" y="4268714"/>
              <a:ext cx="1505243" cy="85812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y-GB"/>
                <a:t>Dyfais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9671539" y="2254689"/>
              <a:ext cx="1505243" cy="85812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y-GB"/>
                <a:t>Dyfais</a:t>
              </a:r>
            </a:p>
          </p:txBody>
        </p:sp>
        <p:cxnSp>
          <p:nvCxnSpPr>
            <p:cNvPr id="14" name="Straight Arrow Connector 13"/>
            <p:cNvCxnSpPr>
              <a:stCxn id="6" idx="3"/>
              <a:endCxn id="12" idx="1"/>
            </p:cNvCxnSpPr>
            <p:nvPr/>
          </p:nvCxnSpPr>
          <p:spPr>
            <a:xfrm>
              <a:off x="8145194" y="2254690"/>
              <a:ext cx="1526345" cy="42906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6" idx="2"/>
              <a:endCxn id="10" idx="1"/>
            </p:cNvCxnSpPr>
            <p:nvPr/>
          </p:nvCxnSpPr>
          <p:spPr>
            <a:xfrm>
              <a:off x="7392573" y="2683754"/>
              <a:ext cx="1946030" cy="14694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6" idx="2"/>
              <a:endCxn id="11" idx="0"/>
            </p:cNvCxnSpPr>
            <p:nvPr/>
          </p:nvCxnSpPr>
          <p:spPr>
            <a:xfrm>
              <a:off x="7392573" y="2683754"/>
              <a:ext cx="453097" cy="158496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0" idx="3"/>
            </p:cNvCxnSpPr>
            <p:nvPr/>
          </p:nvCxnSpPr>
          <p:spPr>
            <a:xfrm>
              <a:off x="10843846" y="4153240"/>
              <a:ext cx="832339" cy="429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0" idx="3"/>
            </p:cNvCxnSpPr>
            <p:nvPr/>
          </p:nvCxnSpPr>
          <p:spPr>
            <a:xfrm flipV="1">
              <a:off x="10843846" y="3882683"/>
              <a:ext cx="902677" cy="2705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8265354" y="3110445"/>
              <a:ext cx="10732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>
                  <a:solidFill>
                    <a:schemeClr val="tx2"/>
                  </a:solidFill>
                </a:rPr>
                <a:t>neges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09473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3/3b/NTC_bea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181870" y="831973"/>
            <a:ext cx="3101696" cy="2797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y-GB" dirty="0"/>
              <a:t>Synhwyro digwyddiadau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0965" y="922061"/>
            <a:ext cx="6654225" cy="3119599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y-GB" sz="10400" dirty="0"/>
              <a:t>Mae rhywbeth yn cael ei fonitro neu ei fesur gan </a:t>
            </a:r>
            <a:r>
              <a:rPr lang="cy-GB" sz="10400" b="1" dirty="0"/>
              <a:t>synhwyrydd</a:t>
            </a:r>
            <a:r>
              <a:rPr lang="cy-GB" sz="10400" dirty="0"/>
              <a:t> (tymheredd er enghraifft)</a:t>
            </a:r>
          </a:p>
          <a:p>
            <a:pPr marL="514350" indent="-514350">
              <a:buFont typeface="+mj-lt"/>
              <a:buAutoNum type="arabicPeriod"/>
            </a:pPr>
            <a:r>
              <a:rPr lang="cy-GB" sz="10400" dirty="0"/>
              <a:t>Mae neges yn cael ei chynhyrchu, megis </a:t>
            </a:r>
          </a:p>
          <a:p>
            <a:pPr marL="0" indent="0">
              <a:buNone/>
            </a:pPr>
            <a:r>
              <a:rPr lang="cy-GB" sz="10400" dirty="0"/>
              <a:t>	</a:t>
            </a:r>
            <a:r>
              <a:rPr lang="cy-GB" sz="10400" b="1" dirty="0"/>
              <a:t>[</a:t>
            </a:r>
            <a:r>
              <a:rPr lang="cy-GB" sz="10400" b="1" dirty="0" smtClean="0"/>
              <a:t>tymheredd= </a:t>
            </a:r>
            <a:r>
              <a:rPr lang="cy-GB" sz="10400" b="1" dirty="0"/>
              <a:t>25</a:t>
            </a:r>
            <a:r>
              <a:rPr lang="cy-GB" sz="10400" b="1" baseline="30000" dirty="0"/>
              <a:t>o</a:t>
            </a:r>
            <a:r>
              <a:rPr lang="cy-GB" sz="10400" b="1" dirty="0"/>
              <a:t>C]</a:t>
            </a:r>
          </a:p>
          <a:p>
            <a:pPr marL="0" indent="0">
              <a:buNone/>
            </a:pPr>
            <a:r>
              <a:rPr lang="cy-GB" sz="10400" dirty="0"/>
              <a:t>Weithiau mae’r data yn cae ei brosesu gan ddyfais cyn cynhyrchu neges. Gelwir hynny  yn </a:t>
            </a:r>
            <a:r>
              <a:rPr lang="cy-GB" sz="10400" i="1" dirty="0"/>
              <a:t>brosesu ar y ffin</a:t>
            </a:r>
          </a:p>
          <a:p>
            <a:pPr marL="0" indent="0">
              <a:buNone/>
            </a:pPr>
            <a:r>
              <a:rPr lang="cy-GB" sz="10400" i="1" dirty="0"/>
              <a:t>Gallai hynny gynnwys gwirio yn erbyn amod, er enghraifft a yw’r tymheredd yn &gt; 25</a:t>
            </a:r>
            <a:r>
              <a:rPr lang="cy-GB" sz="10400" i="1" baseline="30000" dirty="0"/>
              <a:t>o</a:t>
            </a:r>
            <a:r>
              <a:rPr lang="cy-GB" sz="10400" i="1" dirty="0"/>
              <a:t>C?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089641" y="3807248"/>
            <a:ext cx="3264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dirty="0"/>
              <a:t>Mae thermistor yn synhwyrydd tymheredd rhad.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4810287"/>
            <a:ext cx="112187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600" dirty="0">
                <a:solidFill>
                  <a:srgbClr val="4A4C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Yna byddai neges yn cael ei gynhyrchu megis </a:t>
            </a:r>
            <a:r>
              <a:rPr lang="cy-GB" sz="2600" b="1" dirty="0">
                <a:solidFill>
                  <a:srgbClr val="4A4C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[Tymheredd yn rhy uchel]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7521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/>
              <a:t>Trawsyrru negeseuon digwyddiad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5327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y-GB" sz="2600" dirty="0"/>
              <a:t>Mae pecynnau o ddata </a:t>
            </a:r>
            <a:r>
              <a:rPr lang="cy-GB" sz="2600" dirty="0" smtClean="0"/>
              <a:t>strwythuredig </a:t>
            </a:r>
            <a:r>
              <a:rPr lang="cy-GB" sz="2600" dirty="0"/>
              <a:t>yn cael eu </a:t>
            </a:r>
            <a:r>
              <a:rPr lang="cy-GB" sz="2600" dirty="0" smtClean="0"/>
              <a:t>hanfon </a:t>
            </a:r>
            <a:r>
              <a:rPr lang="cy-GB" sz="2600" dirty="0"/>
              <a:t>ar draws rhwydweithiau.</a:t>
            </a:r>
          </a:p>
          <a:p>
            <a:pPr marL="0" indent="0">
              <a:buNone/>
            </a:pPr>
            <a:r>
              <a:rPr lang="cy-GB" sz="2600" dirty="0"/>
              <a:t>Gall y rhain  fod yn rhwydweithiau gwifredig neu </a:t>
            </a:r>
            <a:r>
              <a:rPr lang="cy-GB" sz="2600" dirty="0" smtClean="0"/>
              <a:t>ddiwifr, </a:t>
            </a:r>
            <a:r>
              <a:rPr lang="cy-GB" sz="2600" dirty="0"/>
              <a:t>megis Wi-Fi neu Bluetooth.</a:t>
            </a:r>
          </a:p>
          <a:p>
            <a:pPr marL="0" indent="0">
              <a:buNone/>
            </a:pPr>
            <a:r>
              <a:rPr lang="cy-GB" sz="2600" dirty="0"/>
              <a:t>Gall y system drawsyrru gynnwys system wirio gwallau er mwyn sicrhau proses ddibynadwy o anfon negeseuon.</a:t>
            </a:r>
          </a:p>
        </p:txBody>
      </p:sp>
      <p:pic>
        <p:nvPicPr>
          <p:cNvPr id="2050" name="Picture 2" descr="File:Wi-Fi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67904" y="3913835"/>
            <a:ext cx="3406677" cy="1392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Bluetooth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27736" y="3987251"/>
            <a:ext cx="5074138" cy="1245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2777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8444" y="0"/>
            <a:ext cx="10515600" cy="1325563"/>
          </a:xfrm>
        </p:spPr>
        <p:txBody>
          <a:bodyPr/>
          <a:lstStyle/>
          <a:p>
            <a:r>
              <a:rPr lang="cy-GB" dirty="0"/>
              <a:t>Derbyn negeseuon digwyddiad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2623" y="923055"/>
            <a:ext cx="10644673" cy="46840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y-GB" sz="2600" dirty="0"/>
              <a:t>Mae dyfeisiau yn ‘tanysgrifio’ i negeseuon o lefydd penodol. Er enghraifft, gall ffan aer </a:t>
            </a:r>
            <a:r>
              <a:rPr lang="cy-GB" sz="2600" dirty="0" smtClean="0"/>
              <a:t>clyfar </a:t>
            </a:r>
            <a:r>
              <a:rPr lang="cy-GB" sz="2600" dirty="0"/>
              <a:t>danysgrifio i negeseuon o unedau synhwyro tymheredd yn ogystal â dyfeisiau a reolir â llais. Mae’n ‘gwrando’ am negeseuon o’r dyfeisiau hynny - ac yn anwybyddu negeseuon eraill ar y rhwydwaith. </a:t>
            </a:r>
          </a:p>
          <a:p>
            <a:pPr marL="0" indent="0">
              <a:buNone/>
            </a:pPr>
            <a:r>
              <a:rPr lang="cy-GB" sz="2600" dirty="0"/>
              <a:t>Bydd y neges yn cael ei phrosesu yn unol ag algorithm ac yna gellir cyflawni gweithred. Er enghraifft: </a:t>
            </a:r>
          </a:p>
          <a:p>
            <a:pPr marL="0" indent="0">
              <a:buNone/>
            </a:pPr>
            <a:r>
              <a:rPr lang="cy-GB" sz="2600" i="1" dirty="0" smtClean="0"/>
              <a:t>Derbyniwyd </a:t>
            </a:r>
            <a:r>
              <a:rPr lang="cy-GB" sz="2600" i="1" dirty="0"/>
              <a:t>neges OS A thymheredd &gt; </a:t>
            </a:r>
            <a:r>
              <a:rPr lang="cy-GB" sz="2600" dirty="0"/>
              <a:t>25</a:t>
            </a:r>
            <a:r>
              <a:rPr lang="cy-GB" sz="2600" baseline="30000" dirty="0"/>
              <a:t>o</a:t>
            </a:r>
            <a:r>
              <a:rPr lang="cy-GB" sz="2600" dirty="0"/>
              <a:t>C</a:t>
            </a:r>
            <a:r>
              <a:rPr lang="cy-GB" sz="2600" i="1" dirty="0"/>
              <a:t>, rhoi motor y ffan ymlaen A seinio’r </a:t>
            </a:r>
            <a:r>
              <a:rPr lang="cy-GB" sz="2600" i="1" dirty="0" err="1"/>
              <a:t>blîp</a:t>
            </a:r>
            <a:r>
              <a:rPr lang="cy-GB" sz="2600" i="1" dirty="0"/>
              <a:t> rhybuddio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2021585228"/>
              </p:ext>
            </p:extLst>
          </p:nvPr>
        </p:nvGraphicFramePr>
        <p:xfrm>
          <a:off x="3955685" y="3303037"/>
          <a:ext cx="8128000" cy="3366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84176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 smtClean="0"/>
              <a:t>Cwestiynau </a:t>
            </a:r>
            <a:r>
              <a:rPr lang="cy-GB" dirty="0"/>
              <a:t>trafod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y-GB" sz="2600" dirty="0"/>
              <a:t>Beth yw manteision prosesu ar y ffin? Meddyliwch am y nifer o negeseuon a anfonir ar draws y rhwydwaith. </a:t>
            </a:r>
          </a:p>
          <a:p>
            <a:pPr marL="514350" indent="-514350">
              <a:buFont typeface="+mj-lt"/>
              <a:buAutoNum type="arabicPeriod"/>
            </a:pPr>
            <a:r>
              <a:rPr lang="cy-GB" sz="2600" dirty="0"/>
              <a:t>Defnyddir synhwyro gwall i rybuddio pan fo neges anghyflawn wedi ei derbyn. Sut y gellir defnyddio hynny i wella dibynadwyedd?</a:t>
            </a:r>
          </a:p>
          <a:p>
            <a:pPr marL="514350" indent="-514350">
              <a:buFont typeface="+mj-lt"/>
              <a:buAutoNum type="arabicPeriod"/>
            </a:pPr>
            <a:r>
              <a:rPr lang="cy-GB" sz="2600" dirty="0"/>
              <a:t>Weithiau mae’r negeseuon rhwng dyfeisiau yn ddwy ffordd. Sut allai hynny fod yn ddefnyddiol?</a:t>
            </a:r>
          </a:p>
          <a:p>
            <a:pPr marL="514350" indent="-514350">
              <a:buFont typeface="+mj-lt"/>
              <a:buAutoNum type="arabicPeriod"/>
            </a:pPr>
            <a:r>
              <a:rPr lang="cy-GB" sz="2600" dirty="0"/>
              <a:t>Ymchwiliwch i’r term </a:t>
            </a:r>
            <a:r>
              <a:rPr lang="cy-GB" sz="2600" i="1" dirty="0"/>
              <a:t>rhwydwaith rhwyll</a:t>
            </a:r>
            <a:r>
              <a:rPr lang="cy-GB" sz="2600" dirty="0"/>
              <a:t>. Beth yw buddion </a:t>
            </a:r>
            <a:r>
              <a:rPr lang="cy-GB" sz="2600" i="1" dirty="0"/>
              <a:t>rhwydweithiau rhwyll</a:t>
            </a:r>
            <a:r>
              <a:rPr lang="cy-GB" sz="2600" dirty="0"/>
              <a:t> o’u cymharu â </a:t>
            </a:r>
            <a:r>
              <a:rPr lang="cy-GB" sz="2600" i="1" dirty="0"/>
              <a:t>rhwydweithiau seren</a:t>
            </a:r>
            <a:r>
              <a:rPr lang="cy-GB" sz="2600" dirty="0"/>
              <a:t> sy’n gysylltiedig â hyb canolog? </a:t>
            </a:r>
          </a:p>
        </p:txBody>
      </p:sp>
    </p:spTree>
    <p:extLst>
      <p:ext uri="{BB962C8B-B14F-4D97-AF65-F5344CB8AC3E}">
        <p14:creationId xmlns:p14="http://schemas.microsoft.com/office/powerpoint/2010/main" xmlns="" val="260479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0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158"/>
          <a:stretch/>
        </p:blipFill>
        <p:spPr>
          <a:xfrm>
            <a:off x="6854890" y="2879242"/>
            <a:ext cx="5337110" cy="397875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03385" y="492369"/>
            <a:ext cx="9964614" cy="977778"/>
          </a:xfrm>
        </p:spPr>
        <p:txBody>
          <a:bodyPr>
            <a:normAutofit fontScale="90000"/>
          </a:bodyPr>
          <a:lstStyle/>
          <a:p>
            <a:pPr algn="l"/>
            <a:r>
              <a:rPr lang="cy-GB">
                <a:solidFill>
                  <a:schemeClr val="bg1"/>
                </a:solidFill>
              </a:rPr>
              <a:t>Dyfodol Mawr i Rai Bach Cisco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3385" y="1645920"/>
            <a:ext cx="110572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Cydnabyddiaethau delweddau:</a:t>
            </a:r>
          </a:p>
          <a:p>
            <a:endParaRPr lang="en-GB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y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“Air </a:t>
            </a:r>
            <a:r>
              <a:rPr lang="cy-GB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Conditioned</a:t>
            </a:r>
            <a:r>
              <a:rPr lang="cy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gan </a:t>
            </a:r>
            <a:r>
              <a:rPr lang="cy-GB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wyinoue</a:t>
            </a:r>
            <a:r>
              <a:rPr lang="cy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yn drwyddedig o dan CC BY 2.0</a:t>
            </a:r>
          </a:p>
          <a:p>
            <a:endParaRPr lang="en-GB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y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Thermistor: Gan </a:t>
            </a:r>
            <a:r>
              <a:rPr lang="cy-GB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Ansgar</a:t>
            </a:r>
            <a:r>
              <a:rPr lang="cy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y-GB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Hellwig</a:t>
            </a:r>
            <a:r>
              <a:rPr lang="cy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[CC BY-SA 2.0]  drwy </a:t>
            </a:r>
            <a:r>
              <a:rPr lang="cy-GB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Wikimedia</a:t>
            </a:r>
            <a:r>
              <a:rPr lang="cy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y-GB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Commons</a:t>
            </a:r>
            <a:endParaRPr lang="cy-GB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y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Llun IOT: Gan </a:t>
            </a:r>
            <a:r>
              <a:rPr lang="cy-GB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Wilgengebroed</a:t>
            </a:r>
            <a:r>
              <a:rPr lang="cy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 </a:t>
            </a:r>
            <a:r>
              <a:rPr lang="cy-GB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Flickr</a:t>
            </a:r>
            <a:r>
              <a:rPr lang="cy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[CC BY 2.0 ], drwy </a:t>
            </a:r>
            <a:r>
              <a:rPr lang="cy-GB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Wikimedia</a:t>
            </a:r>
            <a:r>
              <a:rPr lang="cy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y-GB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Commons</a:t>
            </a:r>
            <a:endParaRPr lang="cy-GB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y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 logos Bluetooth a Wi-Fi yn nodau masnach cofrestredig cyhoeddus.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5467739"/>
            <a:ext cx="7007290" cy="1390261"/>
          </a:xfrm>
          <a:prstGeom prst="rect">
            <a:avLst/>
          </a:prstGeom>
          <a:solidFill>
            <a:srgbClr val="005073"/>
          </a:solidFill>
          <a:ln>
            <a:solidFill>
              <a:srgbClr val="0050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727010"/>
            <a:ext cx="2115316" cy="2237237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9704104" y="0"/>
            <a:ext cx="2285037" cy="800282"/>
            <a:chOff x="6538210" y="5970467"/>
            <a:chExt cx="2285037" cy="800282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538210" y="5970467"/>
              <a:ext cx="1168666" cy="800282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710395" y="6103433"/>
              <a:ext cx="1112852" cy="5343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28033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10120</TotalTime>
  <Words>567</Words>
  <Application>Microsoft Office PowerPoint</Application>
  <PresentationFormat>Personol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Teitlau Sleidiau</vt:lpstr>
      </vt:variant>
      <vt:variant>
        <vt:i4>9</vt:i4>
      </vt:variant>
    </vt:vector>
  </HeadingPairs>
  <TitlesOfParts>
    <vt:vector size="10" baseType="lpstr">
      <vt:lpstr>Office Theme</vt:lpstr>
      <vt:lpstr>Algorithmau ar gyfer Rhyngrwyd Popeth (IoT)</vt:lpstr>
      <vt:lpstr>Gwneud i’r IoT weithio drwy ddigwyddiadau</vt:lpstr>
      <vt:lpstr>Er enghraifft: rheoli tymheredd ystafell a larwm tân</vt:lpstr>
      <vt:lpstr>Meddalwedd a ysgogir gan ddigwyddiad ar gyfer IoT</vt:lpstr>
      <vt:lpstr>Synhwyro digwyddiadau</vt:lpstr>
      <vt:lpstr>Trawsyrru negeseuon digwyddiad</vt:lpstr>
      <vt:lpstr>Derbyn negeseuon digwyddiad</vt:lpstr>
      <vt:lpstr>Cwestiynau trafod</vt:lpstr>
      <vt:lpstr>Dyfodol Mawr i Rai Bach Cisco</vt:lpstr>
    </vt:vector>
  </TitlesOfParts>
  <Company>STEM Learning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Gibbs</dc:creator>
  <cp:lastModifiedBy>Morgan</cp:lastModifiedBy>
  <cp:revision>22</cp:revision>
  <dcterms:created xsi:type="dcterms:W3CDTF">2017-08-22T11:39:36Z</dcterms:created>
  <dcterms:modified xsi:type="dcterms:W3CDTF">2018-03-09T13:33:48Z</dcterms:modified>
</cp:coreProperties>
</file>