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073"/>
    <a:srgbClr val="4A4C4E"/>
    <a:srgbClr val="0E547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90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506129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944045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477830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845522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201278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689168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28045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rgbClr val="0E547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rgbClr val="4A4C4E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750" y="5771072"/>
            <a:ext cx="1029176" cy="1086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rgbClr val="0E547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rgbClr val="4A4C4E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750" y="5771072"/>
            <a:ext cx="1029176" cy="108692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E5475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2600" b="0" i="0" u="none" strike="noStrike" cap="none">
          <a:solidFill>
            <a:srgbClr val="4A4C4E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960120" y="1122362"/>
            <a:ext cx="9707880" cy="184029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6000" b="0" i="0" u="none" strike="noStrike" cap="none" dirty="0">
                <a:ea typeface="Calibri"/>
                <a:sym typeface="Calibri"/>
              </a:rPr>
              <a:t>Adeiladau a </a:t>
            </a:r>
            <a:r>
              <a:rPr lang="cy-GB" sz="6000" b="0" i="0" u="none" strike="noStrike" cap="none" dirty="0" smtClean="0">
                <a:ea typeface="Calibri"/>
                <a:sym typeface="Calibri"/>
              </a:rPr>
              <a:t>diogelwch </a:t>
            </a:r>
            <a:r>
              <a:rPr lang="cy-GB" sz="6000" b="0" i="0" u="none" strike="noStrike" cap="none" dirty="0">
                <a:ea typeface="Calibri"/>
                <a:sym typeface="Calibri"/>
              </a:rPr>
              <a:t>tân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960120" y="2962657"/>
            <a:ext cx="9707880" cy="22951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cy-GB" sz="2400" b="0" i="0" u="none" strike="noStrike" cap="none" dirty="0">
                <a:ea typeface="Calibri"/>
                <a:sym typeface="Calibri"/>
              </a:rPr>
              <a:t>Gwneud cynefinoedd pobl yn fwy diogel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3127" y="303666"/>
            <a:ext cx="484887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b="0" i="0" u="none" strike="noStrike" cap="none" dirty="0">
                <a:ea typeface="Calibri"/>
                <a:sym typeface="Calibri"/>
              </a:rPr>
              <a:t>Beth yw’r Rhyngrwyd </a:t>
            </a:r>
            <a:r>
              <a:rPr lang="cy-GB" dirty="0" smtClean="0">
                <a:ea typeface="Calibri"/>
              </a:rPr>
              <a:t>P</a:t>
            </a:r>
            <a:r>
              <a:rPr lang="cy-GB" sz="4400" b="0" i="0" u="none" strike="noStrike" cap="none" dirty="0" smtClean="0">
                <a:ea typeface="Calibri"/>
                <a:sym typeface="Calibri"/>
              </a:rPr>
              <a:t>ethau</a:t>
            </a:r>
            <a:r>
              <a:rPr lang="cy-GB" sz="4400" b="0" i="0" u="none" strike="noStrike" cap="none" dirty="0">
                <a:ea typeface="Calibri"/>
                <a:sym typeface="Calibri"/>
              </a:rPr>
              <a:t>?</a:t>
            </a:r>
          </a:p>
        </p:txBody>
      </p:sp>
      <p:pic>
        <p:nvPicPr>
          <p:cNvPr id="92" name="Shape 9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846800" y="1501010"/>
            <a:ext cx="3619776" cy="367449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1071575" y="1690687"/>
            <a:ext cx="5962800" cy="42470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Mae’r Rhyngrwyd </a:t>
            </a:r>
            <a:r>
              <a:rPr lang="cy-GB" sz="2600" dirty="0" smtClean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</a:t>
            </a:r>
            <a:r>
              <a:rPr lang="cy-GB" sz="2600" dirty="0" smtClean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ethau </a:t>
            </a: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</a:t>
            </a:r>
            <a:r>
              <a:rPr lang="cy-GB" sz="2600" dirty="0" err="1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IoT</a:t>
            </a: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) yn cysylltu gwrthrychau yn y byd real â’r rhyngrwyd, sy’n ein galluogi i gael data  </a:t>
            </a:r>
            <a:r>
              <a:rPr lang="cy-GB" sz="2600" dirty="0" smtClean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 mewnwelediadau </a:t>
            </a: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nad oeddent ar gael o’r blaen.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38200" y="135082"/>
            <a:ext cx="10515599" cy="155560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b="0" i="0" u="none" strike="noStrike" cap="none" dirty="0">
                <a:ea typeface="Calibri"/>
                <a:sym typeface="Calibri"/>
              </a:rPr>
              <a:t>Ym mhle ydym yn byw, gweithio a chwarae?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38200" y="1638849"/>
            <a:ext cx="8752500" cy="514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y-GB" sz="2400" b="0" i="0" u="none" strike="noStrike" cap="none" dirty="0">
                <a:ea typeface="Calibri"/>
                <a:sym typeface="Calibri"/>
              </a:rPr>
              <a:t>Cyn i ni feddwl am ddyluniad a nodweddion yr </a:t>
            </a:r>
            <a:r>
              <a:rPr lang="cy-GB" sz="2400" b="0" i="0" u="none" strike="noStrike" cap="none" dirty="0" smtClean="0">
                <a:ea typeface="Calibri"/>
                <a:sym typeface="Calibri"/>
              </a:rPr>
              <a:t>adeiladau </a:t>
            </a:r>
            <a:r>
              <a:rPr lang="cy-GB" sz="2400" b="0" i="0" u="none" strike="noStrike" cap="none" dirty="0">
                <a:ea typeface="Calibri"/>
                <a:sym typeface="Calibri"/>
              </a:rPr>
              <a:t>y byddwn yn eu defnyddio, mae angen i ni feddwl am ba fath o adeiladau sy’n bodoli.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y-GB" sz="2400" b="0" i="0" u="none" strike="noStrike" cap="none" dirty="0">
                <a:ea typeface="Calibri"/>
                <a:sym typeface="Calibri"/>
              </a:rPr>
              <a:t>Ar eich pennau eich hunain, meddyliwch am gymaint â phosibl o wahanol fathau o </a:t>
            </a:r>
            <a:r>
              <a:rPr lang="cy-GB" sz="2400" b="0" i="0" u="none" strike="noStrike" cap="none" dirty="0" smtClean="0">
                <a:ea typeface="Calibri"/>
                <a:sym typeface="Calibri"/>
              </a:rPr>
              <a:t>adeiladau </a:t>
            </a:r>
            <a:r>
              <a:rPr lang="cy-GB" sz="2400" b="0" i="0" u="none" strike="noStrike" cap="none" dirty="0">
                <a:ea typeface="Calibri"/>
                <a:sym typeface="Calibri"/>
              </a:rPr>
              <a:t>yr ydym yn byw, gweithio, astudio a chwarae ynddynt.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y-GB" sz="2400" b="0" i="0" u="none" strike="noStrike" cap="none" dirty="0">
                <a:ea typeface="Calibri"/>
                <a:sym typeface="Calibri"/>
              </a:rPr>
              <a:t>Yna mewn parau, nodwch pa fath o adeiladau yr ydych wedi meddwl amdanynt.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cy-GB" sz="2400" b="0" i="0" u="none" strike="noStrike" cap="none" dirty="0">
                <a:ea typeface="Calibri"/>
                <a:sym typeface="Calibri"/>
              </a:rPr>
              <a:t>Yn olaf, mewn grŵp, ewch ati  i goladu a grwpio’r adeiladau yma gyda’i gilydd (gall hynny fod mewn unrhyw ffordd).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b="0" i="0" u="none" strike="noStrike" cap="none" dirty="0">
                <a:ea typeface="Calibri"/>
                <a:sym typeface="Calibri"/>
              </a:rPr>
              <a:t>Pa risgiau tân sy’n perthyn i wahanol fathau o adeiladau?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sz="2400" b="0" i="0" u="none" strike="noStrike" cap="none" dirty="0">
                <a:ea typeface="Calibri"/>
                <a:sym typeface="Calibri"/>
              </a:rPr>
              <a:t>Gan edrych ar y grwpiau o adeiladau sydd gennych, beth ydych yn meddwl yw’r problemau diogelwch tân?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sz="2400" dirty="0"/>
              <a:t>Pa rai yw’r risgiau tân y gallech eu rheoli? A sut fyddech yn gwneud hynny?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sz="2400" dirty="0"/>
              <a:t>Meddyliwch am: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y-GB" sz="2400" b="0" i="0" u="none" strike="noStrike" cap="none" dirty="0">
                <a:ea typeface="Calibri"/>
                <a:sym typeface="Calibri"/>
              </a:rPr>
              <a:t>beryglon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y-GB" sz="2400" b="0" i="0" u="none" strike="noStrike" cap="none" dirty="0">
                <a:ea typeface="Calibri"/>
                <a:sym typeface="Calibri"/>
              </a:rPr>
              <a:t>dyluniad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y-GB" sz="2400" b="0" i="0" u="none" strike="noStrike" cap="none" dirty="0">
                <a:ea typeface="Calibri"/>
                <a:sym typeface="Calibri"/>
              </a:rPr>
              <a:t>technoleg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cy-GB" sz="2400" b="0" i="0" u="none" strike="noStrike" cap="none" dirty="0">
                <a:ea typeface="Calibri"/>
                <a:sym typeface="Calibri"/>
              </a:rPr>
              <a:t>pobl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b="0" i="0" u="none" strike="noStrike" cap="none" dirty="0">
                <a:ea typeface="Calibri"/>
                <a:sym typeface="Calibri"/>
              </a:rPr>
              <a:t>Gwneud adeiladau’n fwy diogel 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38200" y="1690700"/>
            <a:ext cx="10515600" cy="448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none" strike="noStrike" cap="none" dirty="0">
                <a:ea typeface="Calibri"/>
                <a:sym typeface="Calibri"/>
              </a:rPr>
              <a:t>Yn eich timau dewiswch un o’r grwpiau o adeiladau yr ydych wedi eu creu.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none" strike="noStrike" cap="none" dirty="0">
                <a:ea typeface="Calibri"/>
                <a:sym typeface="Calibri"/>
              </a:rPr>
              <a:t>Mae eich cyngor lleol wedi gofyn i chi wella diogelwch tân yn y math yma o adeilad, </a:t>
            </a:r>
            <a:r>
              <a:rPr lang="cy-GB" b="0" i="0" u="none" strike="noStrike" cap="none" dirty="0" smtClean="0">
                <a:ea typeface="Calibri"/>
                <a:sym typeface="Calibri"/>
              </a:rPr>
              <a:t>ac mae </a:t>
            </a:r>
            <a:r>
              <a:rPr lang="cy-GB" b="0" i="0" u="none" strike="noStrike" cap="none" dirty="0">
                <a:ea typeface="Calibri"/>
                <a:sym typeface="Calibri"/>
              </a:rPr>
              <a:t>hynny yn cynnwys </a:t>
            </a:r>
            <a:r>
              <a:rPr lang="cy-GB" b="0" i="0" u="none" strike="noStrike" cap="none" dirty="0" smtClean="0">
                <a:ea typeface="Calibri"/>
                <a:sym typeface="Calibri"/>
              </a:rPr>
              <a:t>atal, </a:t>
            </a:r>
            <a:r>
              <a:rPr lang="cy-GB" b="0" i="0" u="none" strike="noStrike" cap="none" dirty="0">
                <a:ea typeface="Calibri"/>
                <a:sym typeface="Calibri"/>
              </a:rPr>
              <a:t>a beth sy’n digwydd </a:t>
            </a:r>
            <a:r>
              <a:rPr lang="cy-GB" dirty="0" smtClean="0">
                <a:ea typeface="Calibri"/>
              </a:rPr>
              <a:t>mewn achos o</a:t>
            </a:r>
            <a:r>
              <a:rPr lang="cy-GB" b="0" i="0" u="none" strike="noStrike" cap="none" dirty="0" smtClean="0">
                <a:ea typeface="Calibri"/>
                <a:sym typeface="Calibri"/>
              </a:rPr>
              <a:t> </a:t>
            </a:r>
            <a:r>
              <a:rPr lang="cy-GB" dirty="0">
                <a:ea typeface="Calibri"/>
              </a:rPr>
              <a:t>d</a:t>
            </a:r>
            <a:r>
              <a:rPr lang="cy-GB" b="0" i="0" u="none" strike="noStrike" cap="none" dirty="0" smtClean="0">
                <a:ea typeface="Calibri"/>
                <a:sym typeface="Calibri"/>
              </a:rPr>
              <a:t>ân</a:t>
            </a:r>
            <a:r>
              <a:rPr lang="cy-GB" b="0" i="0" u="none" strike="noStrike" cap="none" dirty="0">
                <a:ea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none" strike="noStrike" cap="none" dirty="0">
                <a:ea typeface="Calibri"/>
                <a:sym typeface="Calibri"/>
              </a:rPr>
              <a:t>Sut allech gynnwys y Rhyngrwyd Pethau?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none" strike="noStrike" cap="none" dirty="0">
                <a:ea typeface="Calibri"/>
                <a:sym typeface="Calibri"/>
              </a:rPr>
              <a:t>Yn eich timau </a:t>
            </a:r>
            <a:r>
              <a:rPr lang="cy-GB" b="0" i="0" u="none" strike="noStrike" cap="none" dirty="0" smtClean="0">
                <a:ea typeface="Calibri"/>
                <a:sym typeface="Calibri"/>
              </a:rPr>
              <a:t>crëwch </a:t>
            </a:r>
            <a:r>
              <a:rPr lang="cy-GB" b="0" i="0" u="none" strike="noStrike" cap="none" dirty="0">
                <a:ea typeface="Calibri"/>
                <a:sym typeface="Calibri"/>
              </a:rPr>
              <a:t>boster o’r hyn fyddech yn ei wneud er mwyn gwneud yr adeilad yma yn fwy diogel i’r cyhoedd. Byddwch yn barod i roi adborth i’r dosbarth.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073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676881" y="876680"/>
            <a:ext cx="9964614" cy="109789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6000" b="0" i="0" u="none" strike="noStrike" cap="none" dirty="0">
                <a:solidFill>
                  <a:schemeClr val="bg1"/>
                </a:solidFill>
                <a:ea typeface="Calibri"/>
                <a:sym typeface="Calibri"/>
              </a:rPr>
              <a:t>Dyfodol Mawr i Rai Bach Cisco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690133" y="1937466"/>
            <a:ext cx="11057205" cy="14773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y-GB" sz="16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Cydnabyddiaethau delweddau: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Llun IOT: Gan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Wilgengebroed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ar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Flickr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[CC BY 2.0 (http://creativecommons.org/licenses/by/2.0)], drwy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Wikimedia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Commons</a:t>
            </a:r>
            <a:endParaRPr lang="cy-GB" sz="16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158"/>
          <a:stretch/>
        </p:blipFill>
        <p:spPr>
          <a:xfrm>
            <a:off x="6854890" y="2879242"/>
            <a:ext cx="5337110" cy="39787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467739"/>
            <a:ext cx="7007290" cy="1390261"/>
          </a:xfrm>
          <a:prstGeom prst="rect">
            <a:avLst/>
          </a:prstGeom>
          <a:solidFill>
            <a:srgbClr val="005073"/>
          </a:solidFill>
          <a:ln>
            <a:solidFill>
              <a:srgbClr val="0050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727010"/>
            <a:ext cx="2115316" cy="223723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9744938" y="4341"/>
            <a:ext cx="2285037" cy="800282"/>
            <a:chOff x="6538210" y="5970467"/>
            <a:chExt cx="2285037" cy="80028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538210" y="5970467"/>
              <a:ext cx="1168666" cy="80028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710395" y="6103433"/>
              <a:ext cx="1112852" cy="5343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326</Words>
  <Application>Microsoft Office PowerPoint</Application>
  <PresentationFormat>Personol</PresentationFormat>
  <Paragraphs>26</Paragraphs>
  <Slides>6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Teitlau Sleidiau</vt:lpstr>
      </vt:variant>
      <vt:variant>
        <vt:i4>6</vt:i4>
      </vt:variant>
    </vt:vector>
  </HeadingPairs>
  <TitlesOfParts>
    <vt:vector size="7" baseType="lpstr">
      <vt:lpstr>Office Theme</vt:lpstr>
      <vt:lpstr>Adeiladau a diogelwch tân</vt:lpstr>
      <vt:lpstr>Beth yw’r Rhyngrwyd Pethau?</vt:lpstr>
      <vt:lpstr>Ym mhle ydym yn byw, gweithio a chwarae?</vt:lpstr>
      <vt:lpstr>Pa risgiau tân sy’n perthyn i wahanol fathau o adeiladau?</vt:lpstr>
      <vt:lpstr>Gwneud adeiladau’n fwy diogel </vt:lpstr>
      <vt:lpstr>Dyfodol Mawr i Rai Bach Cisco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Buildings and fire safety</dc:title>
  <dc:creator>Isabel Salas-Wardman</dc:creator>
  <cp:lastModifiedBy>Morgan</cp:lastModifiedBy>
  <cp:revision>3</cp:revision>
  <dcterms:modified xsi:type="dcterms:W3CDTF">2018-03-09T13:14:28Z</dcterms:modified>
</cp:coreProperties>
</file>