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337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506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Reflecting angles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225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protractor measures angles.  </a:t>
            </a:r>
          </a:p>
          <a:p>
            <a:r>
              <a:rPr lang="en-GB" dirty="0"/>
              <a:t>It can be used to measure how light reflects off a mirror.</a:t>
            </a:r>
            <a:endParaRPr lang="en-GB" dirty="0"/>
          </a:p>
        </p:txBody>
      </p:sp>
      <p:grpSp>
        <p:nvGrpSpPr>
          <p:cNvPr id="84" name="Group 83"/>
          <p:cNvGrpSpPr/>
          <p:nvPr/>
        </p:nvGrpSpPr>
        <p:grpSpPr>
          <a:xfrm>
            <a:off x="95619" y="1098000"/>
            <a:ext cx="8261862" cy="5760000"/>
            <a:chOff x="95619" y="1098000"/>
            <a:chExt cx="8261862" cy="5760000"/>
          </a:xfrm>
        </p:grpSpPr>
        <p:grpSp>
          <p:nvGrpSpPr>
            <p:cNvPr id="85" name="Group 84"/>
            <p:cNvGrpSpPr/>
            <p:nvPr/>
          </p:nvGrpSpPr>
          <p:grpSpPr>
            <a:xfrm>
              <a:off x="95619" y="1098000"/>
              <a:ext cx="7872286" cy="5760000"/>
              <a:chOff x="95619" y="1098000"/>
              <a:chExt cx="7872286" cy="5760000"/>
            </a:xfrm>
          </p:grpSpPr>
          <p:sp>
            <p:nvSpPr>
              <p:cNvPr id="89" name="Block Arc 88"/>
              <p:cNvSpPr/>
              <p:nvPr/>
            </p:nvSpPr>
            <p:spPr>
              <a:xfrm>
                <a:off x="95619" y="1098000"/>
                <a:ext cx="5760000" cy="5760000"/>
              </a:xfrm>
              <a:prstGeom prst="blockArc">
                <a:avLst>
                  <a:gd name="adj1" fmla="val 19959830"/>
                  <a:gd name="adj2" fmla="val 21562626"/>
                  <a:gd name="adj3" fmla="val 8673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90" name="Group 89"/>
              <p:cNvGrpSpPr/>
              <p:nvPr/>
            </p:nvGrpSpPr>
            <p:grpSpPr>
              <a:xfrm>
                <a:off x="2927905" y="1791877"/>
                <a:ext cx="5040000" cy="4389193"/>
                <a:chOff x="2018821" y="1707263"/>
                <a:chExt cx="5040000" cy="4389193"/>
              </a:xfrm>
            </p:grpSpPr>
            <p:grpSp>
              <p:nvGrpSpPr>
                <p:cNvPr id="156" name="Group 155"/>
                <p:cNvGrpSpPr/>
                <p:nvPr/>
              </p:nvGrpSpPr>
              <p:grpSpPr>
                <a:xfrm>
                  <a:off x="2018821" y="1776456"/>
                  <a:ext cx="111074" cy="4320000"/>
                  <a:chOff x="2027447" y="1716949"/>
                  <a:chExt cx="111074" cy="4320000"/>
                </a:xfrm>
              </p:grpSpPr>
              <p:sp>
                <p:nvSpPr>
                  <p:cNvPr id="160" name="Rectangle 159"/>
                  <p:cNvSpPr/>
                  <p:nvPr/>
                </p:nvSpPr>
                <p:spPr>
                  <a:xfrm flipH="1">
                    <a:off x="2030521" y="1716949"/>
                    <a:ext cx="108000" cy="43200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61" name="Straight Connector 160"/>
                  <p:cNvCxnSpPr/>
                  <p:nvPr/>
                </p:nvCxnSpPr>
                <p:spPr>
                  <a:xfrm>
                    <a:off x="2027447" y="1716949"/>
                    <a:ext cx="0" cy="4320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7" name="Straight Connector 156"/>
                <p:cNvCxnSpPr/>
                <p:nvPr/>
              </p:nvCxnSpPr>
              <p:spPr>
                <a:xfrm>
                  <a:off x="2021501" y="3870248"/>
                  <a:ext cx="4320000" cy="2160000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Connector 157"/>
                <p:cNvCxnSpPr/>
                <p:nvPr/>
              </p:nvCxnSpPr>
              <p:spPr>
                <a:xfrm flipV="1">
                  <a:off x="2028721" y="1707263"/>
                  <a:ext cx="4320000" cy="2160000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  <a:tailEnd type="arrow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Connector 158"/>
                <p:cNvCxnSpPr/>
                <p:nvPr/>
              </p:nvCxnSpPr>
              <p:spPr>
                <a:xfrm flipV="1">
                  <a:off x="2018821" y="3867263"/>
                  <a:ext cx="5040000" cy="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Group 90"/>
              <p:cNvGrpSpPr>
                <a:grpSpLocks noChangeAspect="1"/>
              </p:cNvGrpSpPr>
              <p:nvPr/>
            </p:nvGrpSpPr>
            <p:grpSpPr>
              <a:xfrm>
                <a:off x="1104237" y="2120248"/>
                <a:ext cx="3667134" cy="3663258"/>
                <a:chOff x="-15674" y="-1616"/>
                <a:chExt cx="3603414" cy="3599401"/>
              </a:xfrm>
            </p:grpSpPr>
            <p:sp>
              <p:nvSpPr>
                <p:cNvPr id="92" name="Rectangle 91"/>
                <p:cNvSpPr/>
                <p:nvPr/>
              </p:nvSpPr>
              <p:spPr>
                <a:xfrm>
                  <a:off x="-15674" y="1793240"/>
                  <a:ext cx="3603414" cy="98411"/>
                </a:xfrm>
                <a:prstGeom prst="rect">
                  <a:avLst/>
                </a:prstGeom>
                <a:noFill/>
                <a:ln w="9525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grpSp>
              <p:nvGrpSpPr>
                <p:cNvPr id="93" name="Group 92"/>
                <p:cNvGrpSpPr/>
                <p:nvPr/>
              </p:nvGrpSpPr>
              <p:grpSpPr>
                <a:xfrm>
                  <a:off x="-13313" y="-1616"/>
                  <a:ext cx="3599815" cy="3599401"/>
                  <a:chOff x="-13313" y="-1616"/>
                  <a:chExt cx="3599815" cy="3599815"/>
                </a:xfrm>
              </p:grpSpPr>
              <p:grpSp>
                <p:nvGrpSpPr>
                  <p:cNvPr id="94" name="Group 93"/>
                  <p:cNvGrpSpPr/>
                  <p:nvPr/>
                </p:nvGrpSpPr>
                <p:grpSpPr>
                  <a:xfrm>
                    <a:off x="-13313" y="-1616"/>
                    <a:ext cx="3599815" cy="3599815"/>
                    <a:chOff x="-13313" y="-1616"/>
                    <a:chExt cx="3599815" cy="3599815"/>
                  </a:xfrm>
                </p:grpSpPr>
                <p:grpSp>
                  <p:nvGrpSpPr>
                    <p:cNvPr id="96" name="Group 95"/>
                    <p:cNvGrpSpPr/>
                    <p:nvPr/>
                  </p:nvGrpSpPr>
                  <p:grpSpPr>
                    <a:xfrm>
                      <a:off x="-13313" y="-1616"/>
                      <a:ext cx="3599815" cy="3599815"/>
                      <a:chOff x="-13313" y="-1616"/>
                      <a:chExt cx="3599815" cy="3599815"/>
                    </a:xfrm>
                  </p:grpSpPr>
                  <p:grpSp>
                    <p:nvGrpSpPr>
                      <p:cNvPr id="98" name="Group 97"/>
                      <p:cNvGrpSpPr/>
                      <p:nvPr/>
                    </p:nvGrpSpPr>
                    <p:grpSpPr>
                      <a:xfrm>
                        <a:off x="-13313" y="-1616"/>
                        <a:ext cx="3599815" cy="3599815"/>
                        <a:chOff x="-13313" y="-1616"/>
                        <a:chExt cx="3599815" cy="3599815"/>
                      </a:xfrm>
                    </p:grpSpPr>
                    <p:grpSp>
                      <p:nvGrpSpPr>
                        <p:cNvPr id="100" name="Group 99"/>
                        <p:cNvGrpSpPr/>
                        <p:nvPr/>
                      </p:nvGrpSpPr>
                      <p:grpSpPr>
                        <a:xfrm>
                          <a:off x="-13313" y="-1616"/>
                          <a:ext cx="3599815" cy="3599815"/>
                          <a:chOff x="-13313" y="-1616"/>
                          <a:chExt cx="3599815" cy="3599815"/>
                        </a:xfrm>
                      </p:grpSpPr>
                      <p:grpSp>
                        <p:nvGrpSpPr>
                          <p:cNvPr id="102" name="Group 101"/>
                          <p:cNvGrpSpPr/>
                          <p:nvPr/>
                        </p:nvGrpSpPr>
                        <p:grpSpPr>
                          <a:xfrm>
                            <a:off x="-13313" y="-1616"/>
                            <a:ext cx="3599815" cy="3599815"/>
                            <a:chOff x="-13313" y="-1616"/>
                            <a:chExt cx="3599815" cy="3599815"/>
                          </a:xfrm>
                        </p:grpSpPr>
                        <p:grpSp>
                          <p:nvGrpSpPr>
                            <p:cNvPr id="104" name="Group 103"/>
                            <p:cNvGrpSpPr/>
                            <p:nvPr/>
                          </p:nvGrpSpPr>
                          <p:grpSpPr>
                            <a:xfrm>
                              <a:off x="-13313" y="-1616"/>
                              <a:ext cx="3599815" cy="3599815"/>
                              <a:chOff x="-13313" y="-1616"/>
                              <a:chExt cx="3599815" cy="3599815"/>
                            </a:xfrm>
                          </p:grpSpPr>
                          <p:grpSp>
                            <p:nvGrpSpPr>
                              <p:cNvPr id="106" name="Group 105"/>
                              <p:cNvGrpSpPr/>
                              <p:nvPr/>
                            </p:nvGrpSpPr>
                            <p:grpSpPr>
                              <a:xfrm>
                                <a:off x="-13313" y="-1616"/>
                                <a:ext cx="3599815" cy="3599815"/>
                                <a:chOff x="-13313" y="-1616"/>
                                <a:chExt cx="3599815" cy="3599815"/>
                              </a:xfrm>
                            </p:grpSpPr>
                            <p:grpSp>
                              <p:nvGrpSpPr>
                                <p:cNvPr id="108" name="Group 107"/>
                                <p:cNvGrpSpPr/>
                                <p:nvPr/>
                              </p:nvGrpSpPr>
                              <p:grpSpPr>
                                <a:xfrm>
                                  <a:off x="-13313" y="-1616"/>
                                  <a:ext cx="3599815" cy="3599815"/>
                                  <a:chOff x="-13313" y="-1616"/>
                                  <a:chExt cx="3599815" cy="3599815"/>
                                </a:xfrm>
                              </p:grpSpPr>
                              <p:grpSp>
                                <p:nvGrpSpPr>
                                  <p:cNvPr id="110" name="Group 109"/>
                                  <p:cNvGrpSpPr/>
                                  <p:nvPr/>
                                </p:nvGrpSpPr>
                                <p:grpSpPr>
                                  <a:xfrm>
                                    <a:off x="-13313" y="-1616"/>
                                    <a:ext cx="3599815" cy="3599815"/>
                                    <a:chOff x="-13313" y="-1616"/>
                                    <a:chExt cx="3599815" cy="3599815"/>
                                  </a:xfrm>
                                </p:grpSpPr>
                                <p:grpSp>
                                  <p:nvGrpSpPr>
                                    <p:cNvPr id="112" name="Group 111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-13313" y="-1616"/>
                                      <a:ext cx="3599815" cy="3599815"/>
                                      <a:chOff x="-13313" y="-1616"/>
                                      <a:chExt cx="3599815" cy="3599815"/>
                                    </a:xfrm>
                                  </p:grpSpPr>
                                  <p:grpSp>
                                    <p:nvGrpSpPr>
                                      <p:cNvPr id="114" name="Group 113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-13313" y="-1616"/>
                                        <a:ext cx="3599815" cy="3599815"/>
                                        <a:chOff x="-13313" y="-1616"/>
                                        <a:chExt cx="3599815" cy="3599815"/>
                                      </a:xfrm>
                                    </p:grpSpPr>
                                    <p:grpSp>
                                      <p:nvGrpSpPr>
                                        <p:cNvPr id="116" name="Group 115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-13313" y="-1616"/>
                                          <a:ext cx="3599815" cy="3599815"/>
                                          <a:chOff x="-13313" y="-1616"/>
                                          <a:chExt cx="3599815" cy="3599815"/>
                                        </a:xfrm>
                                      </p:grpSpPr>
                                      <p:grpSp>
                                        <p:nvGrpSpPr>
                                          <p:cNvPr id="118" name="Group 117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-13313" y="-1616"/>
                                            <a:ext cx="3599815" cy="3599815"/>
                                            <a:chOff x="-13313" y="-1616"/>
                                            <a:chExt cx="3599815" cy="3599815"/>
                                          </a:xfrm>
                                        </p:grpSpPr>
                                        <p:grpSp>
                                          <p:nvGrpSpPr>
                                            <p:cNvPr id="120" name="Group 119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-13313" y="-1616"/>
                                              <a:ext cx="3599815" cy="3599815"/>
                                              <a:chOff x="-20570" y="2052"/>
                                              <a:chExt cx="3599815" cy="3599815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122" name="Group 121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-20570" y="2052"/>
                                                <a:ext cx="3599815" cy="3599815"/>
                                                <a:chOff x="-38713" y="-1577"/>
                                                <a:chExt cx="3599815" cy="3599815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128" name="Group 127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-38713" y="-1577"/>
                                                  <a:ext cx="3599815" cy="3599815"/>
                                                  <a:chOff x="-36606" y="-1577"/>
                                                  <a:chExt cx="3599815" cy="3599815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130" name="Group 129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-36606" y="-1577"/>
                                                    <a:ext cx="3599815" cy="3599815"/>
                                                    <a:chOff x="-36606" y="-1577"/>
                                                    <a:chExt cx="3599815" cy="3599815"/>
                                                  </a:xfrm>
                                                </p:grpSpPr>
                                                <p:grpSp>
                                                  <p:nvGrpSpPr>
                                                    <p:cNvPr id="132" name="Group 131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-36606" y="-1577"/>
                                                      <a:ext cx="3599815" cy="3599815"/>
                                                      <a:chOff x="-36606" y="-1577"/>
                                                      <a:chExt cx="3599815" cy="3599815"/>
                                                    </a:xfrm>
                                                  </p:grpSpPr>
                                                  <p:grpSp>
                                                    <p:nvGrpSpPr>
                                                      <p:cNvPr id="134" name="Group 133"/>
                                                      <p:cNvGrpSpPr/>
                                                      <p:nvPr/>
                                                    </p:nvGrpSpPr>
                                                    <p:grpSpPr>
                                                      <a:xfrm>
                                                        <a:off x="-36606" y="-1577"/>
                                                        <a:ext cx="3599815" cy="3599815"/>
                                                        <a:chOff x="-36606" y="-1577"/>
                                                        <a:chExt cx="3599815" cy="3599815"/>
                                                      </a:xfrm>
                                                    </p:grpSpPr>
                                                    <p:grpSp>
                                                      <p:nvGrpSpPr>
                                                        <p:cNvPr id="136" name="Group 135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-36606" y="-1577"/>
                                                          <a:ext cx="3599815" cy="3599815"/>
                                                          <a:chOff x="-36606" y="-1577"/>
                                                          <a:chExt cx="3599815" cy="3599815"/>
                                                        </a:xfrm>
                                                      </p:grpSpPr>
                                                      <p:grpSp>
                                                        <p:nvGrpSpPr>
                                                          <p:cNvPr id="138" name="Group 137"/>
                                                          <p:cNvGrpSpPr/>
                                                          <p:nvPr/>
                                                        </p:nvGrpSpPr>
                                                        <p:grpSpPr>
                                                          <a:xfrm>
                                                            <a:off x="-36606" y="-1577"/>
                                                            <a:ext cx="3599815" cy="3599815"/>
                                                            <a:chOff x="-36606" y="-1577"/>
                                                            <a:chExt cx="3599815" cy="3599815"/>
                                                          </a:xfrm>
                                                        </p:grpSpPr>
                                                        <p:grpSp>
                                                          <p:nvGrpSpPr>
                                                            <p:cNvPr id="140" name="Group 139"/>
                                                            <p:cNvGrpSpPr/>
                                                            <p:nvPr/>
                                                          </p:nvGrpSpPr>
                                                          <p:grpSpPr>
                                                            <a:xfrm>
                                                              <a:off x="-36606" y="-1577"/>
                                                              <a:ext cx="3599815" cy="3599815"/>
                                                              <a:chOff x="-36606" y="-1577"/>
                                                              <a:chExt cx="3599815" cy="3599815"/>
                                                            </a:xfrm>
                                                          </p:grpSpPr>
                                                          <p:grpSp>
                                                            <p:nvGrpSpPr>
                                                              <p:cNvPr id="142" name="Group 141"/>
                                                              <p:cNvGrpSpPr/>
                                                              <p:nvPr/>
                                                            </p:nvGrpSpPr>
                                                            <p:grpSpPr>
                                                              <a:xfrm>
                                                                <a:off x="-36606" y="-1577"/>
                                                                <a:ext cx="3599815" cy="3599815"/>
                                                                <a:chOff x="-36606" y="-1577"/>
                                                                <a:chExt cx="3599815" cy="3599815"/>
                                                              </a:xfrm>
                                                            </p:grpSpPr>
                                                            <p:grpSp>
                                                              <p:nvGrpSpPr>
                                                                <p:cNvPr id="144" name="Group 143"/>
                                                                <p:cNvGrpSpPr/>
                                                                <p:nvPr/>
                                                              </p:nvGrpSpPr>
                                                              <p:grpSpPr>
                                                                <a:xfrm>
                                                                  <a:off x="-36606" y="-1577"/>
                                                                  <a:ext cx="3599815" cy="3599815"/>
                                                                  <a:chOff x="-36606" y="-1577"/>
                                                                  <a:chExt cx="3599815" cy="3599815"/>
                                                                </a:xfrm>
                                                              </p:grpSpPr>
                                                              <p:cxnSp>
                                                                <p:nvCxnSpPr>
                                                                  <p:cNvPr id="146" name="Straight Connector 145"/>
                                                                  <p:cNvCxnSpPr/>
                                                                  <p:nvPr/>
                                                                </p:nvCxnSpPr>
                                                                <p:spPr>
                                                                  <a:xfrm>
                                                                    <a:off x="1756501" y="38"/>
                                                                    <a:ext cx="0" cy="1800000"/>
                                                                  </a:xfrm>
                                                                  <a:prstGeom prst="line">
                                                                    <a:avLst/>
                                                                  </a:prstGeom>
                                                                  <a:ln w="9525">
                                                                    <a:solidFill>
                                                                      <a:schemeClr val="tx1">
                                                                        <a:lumMod val="65000"/>
                                                                        <a:lumOff val="35000"/>
                                                                      </a:schemeClr>
                                                                    </a:solidFill>
                                                                  </a:ln>
                                                                </p:spPr>
                                                                <p:style>
                                                                  <a:lnRef idx="1">
                                                                    <a:schemeClr val="accent1"/>
                                                                  </a:lnRef>
                                                                  <a:fillRef idx="0">
                                                                    <a:schemeClr val="accent1"/>
                                                                  </a:fillRef>
                                                                  <a:effectRef idx="0">
                                                                    <a:schemeClr val="accent1"/>
                                                                  </a:effectRef>
                                                                  <a:fontRef idx="minor">
                                                                    <a:schemeClr val="tx1"/>
                                                                  </a:fontRef>
                                                                </p:style>
                                                              </p:cxnSp>
                                                              <p:cxnSp>
                                                                <p:nvCxnSpPr>
                                                                  <p:cNvPr id="147" name="Straight Connector 146"/>
                                                                  <p:cNvCxnSpPr/>
                                                                  <p:nvPr/>
                                                                </p:nvCxnSpPr>
                                                                <p:spPr>
                                                                  <a:xfrm>
                                                                    <a:off x="1592166" y="16616"/>
                                                                    <a:ext cx="0" cy="1620000"/>
                                                                  </a:xfrm>
                                                                  <a:prstGeom prst="line">
                                                                    <a:avLst/>
                                                                  </a:prstGeom>
                                                                  <a:ln w="9525">
                                                                    <a:solidFill>
                                                                      <a:schemeClr val="tx1">
                                                                        <a:lumMod val="65000"/>
                                                                        <a:lumOff val="35000"/>
                                                                      </a:schemeClr>
                                                                    </a:solidFill>
                                                                  </a:ln>
                                                                  <a:scene3d>
                                                                    <a:camera prst="orthographicFront">
                                                                      <a:rot lat="0" lon="0" rev="600000"/>
                                                                    </a:camera>
                                                                    <a:lightRig rig="threePt" dir="t"/>
                                                                  </a:scene3d>
                                                                </p:spPr>
                                                                <p:style>
                                                                  <a:lnRef idx="1">
                                                                    <a:schemeClr val="accent1"/>
                                                                  </a:lnRef>
                                                                  <a:fillRef idx="0">
                                                                    <a:schemeClr val="accent1"/>
                                                                  </a:fillRef>
                                                                  <a:effectRef idx="0">
                                                                    <a:schemeClr val="accent1"/>
                                                                  </a:effectRef>
                                                                  <a:fontRef idx="minor">
                                                                    <a:schemeClr val="tx1"/>
                                                                  </a:fontRef>
                                                                </p:style>
                                                              </p:cxnSp>
                                                              <p:cxnSp>
                                                                <p:nvCxnSpPr>
                                                                  <p:cNvPr id="148" name="Straight Connector 147"/>
                                                                  <p:cNvCxnSpPr/>
                                                                  <p:nvPr/>
                                                                </p:nvCxnSpPr>
                                                                <p:spPr>
                                                                  <a:xfrm>
                                                                    <a:off x="1424374" y="60376"/>
                                                                    <a:ext cx="0" cy="1620000"/>
                                                                  </a:xfrm>
                                                                  <a:prstGeom prst="line">
                                                                    <a:avLst/>
                                                                  </a:prstGeom>
                                                                  <a:ln w="9525">
                                                                    <a:solidFill>
                                                                      <a:schemeClr val="tx1">
                                                                        <a:lumMod val="65000"/>
                                                                        <a:lumOff val="35000"/>
                                                                      </a:schemeClr>
                                                                    </a:solidFill>
                                                                  </a:ln>
                                                                  <a:scene3d>
                                                                    <a:camera prst="orthographicFront">
                                                                      <a:rot lat="0" lon="0" rev="1200000"/>
                                                                    </a:camera>
                                                                    <a:lightRig rig="threePt" dir="t"/>
                                                                  </a:scene3d>
                                                                </p:spPr>
                                                                <p:style>
                                                                  <a:lnRef idx="1">
                                                                    <a:schemeClr val="accent1"/>
                                                                  </a:lnRef>
                                                                  <a:fillRef idx="0">
                                                                    <a:schemeClr val="accent1"/>
                                                                  </a:fillRef>
                                                                  <a:effectRef idx="0">
                                                                    <a:schemeClr val="accent1"/>
                                                                  </a:effectRef>
                                                                  <a:fontRef idx="minor">
                                                                    <a:schemeClr val="tx1"/>
                                                                  </a:fontRef>
                                                                </p:style>
                                                              </p:cxnSp>
                                                              <p:cxnSp>
                                                                <p:nvCxnSpPr>
                                                                  <p:cNvPr id="149" name="Straight Connector 148"/>
                                                                  <p:cNvCxnSpPr/>
                                                                  <p:nvPr/>
                                                                </p:nvCxnSpPr>
                                                                <p:spPr>
                                                                  <a:xfrm>
                                                                    <a:off x="1269371" y="134983"/>
                                                                    <a:ext cx="0" cy="1620000"/>
                                                                  </a:xfrm>
                                                                  <a:prstGeom prst="line">
                                                                    <a:avLst/>
                                                                  </a:prstGeom>
                                                                  <a:ln w="9525">
                                                                    <a:solidFill>
                                                                      <a:schemeClr val="tx1">
                                                                        <a:lumMod val="65000"/>
                                                                        <a:lumOff val="35000"/>
                                                                      </a:schemeClr>
                                                                    </a:solidFill>
                                                                  </a:ln>
                                                                  <a:scene3d>
                                                                    <a:camera prst="orthographicFront">
                                                                      <a:rot lat="0" lon="0" rev="1800000"/>
                                                                    </a:camera>
                                                                    <a:lightRig rig="threePt" dir="t"/>
                                                                  </a:scene3d>
                                                                </p:spPr>
                                                                <p:style>
                                                                  <a:lnRef idx="1">
                                                                    <a:schemeClr val="accent1"/>
                                                                  </a:lnRef>
                                                                  <a:fillRef idx="0">
                                                                    <a:schemeClr val="accent1"/>
                                                                  </a:fillRef>
                                                                  <a:effectRef idx="0">
                                                                    <a:schemeClr val="accent1"/>
                                                                  </a:effectRef>
                                                                  <a:fontRef idx="minor">
                                                                    <a:schemeClr val="tx1"/>
                                                                  </a:fontRef>
                                                                </p:style>
                                                              </p:cxnSp>
                                                              <p:cxnSp>
                                                                <p:nvCxnSpPr>
                                                                  <p:cNvPr id="150" name="Straight Connector 149"/>
                                                                  <p:cNvCxnSpPr/>
                                                                  <p:nvPr/>
                                                                </p:nvCxnSpPr>
                                                                <p:spPr>
                                                                  <a:xfrm>
                                                                    <a:off x="1121703" y="230371"/>
                                                                    <a:ext cx="0" cy="1620000"/>
                                                                  </a:xfrm>
                                                                  <a:prstGeom prst="line">
                                                                    <a:avLst/>
                                                                  </a:prstGeom>
                                                                  <a:ln w="9525">
                                                                    <a:solidFill>
                                                                      <a:schemeClr val="tx1">
                                                                        <a:lumMod val="65000"/>
                                                                        <a:lumOff val="35000"/>
                                                                      </a:schemeClr>
                                                                    </a:solidFill>
                                                                  </a:ln>
                                                                  <a:scene3d>
                                                                    <a:camera prst="orthographicFront">
                                                                      <a:rot lat="0" lon="0" rev="2400000"/>
                                                                    </a:camera>
                                                                    <a:lightRig rig="threePt" dir="t"/>
                                                                  </a:scene3d>
                                                                </p:spPr>
                                                                <p:style>
                                                                  <a:lnRef idx="1">
                                                                    <a:schemeClr val="accent1"/>
                                                                  </a:lnRef>
                                                                  <a:fillRef idx="0">
                                                                    <a:schemeClr val="accent1"/>
                                                                  </a:fillRef>
                                                                  <a:effectRef idx="0">
                                                                    <a:schemeClr val="accent1"/>
                                                                  </a:effectRef>
                                                                  <a:fontRef idx="minor">
                                                                    <a:schemeClr val="tx1"/>
                                                                  </a:fontRef>
                                                                </p:style>
                                                              </p:cxnSp>
                                                              <p:cxnSp>
                                                                <p:nvCxnSpPr>
                                                                  <p:cNvPr id="151" name="Straight Connector 150"/>
                                                                  <p:cNvCxnSpPr/>
                                                                  <p:nvPr/>
                                                                </p:nvCxnSpPr>
                                                                <p:spPr>
                                                                  <a:xfrm>
                                                                    <a:off x="1001062" y="355903"/>
                                                                    <a:ext cx="0" cy="1620000"/>
                                                                  </a:xfrm>
                                                                  <a:prstGeom prst="line">
                                                                    <a:avLst/>
                                                                  </a:prstGeom>
                                                                  <a:ln w="9525">
                                                                    <a:solidFill>
                                                                      <a:schemeClr val="tx1">
                                                                        <a:lumMod val="65000"/>
                                                                        <a:lumOff val="35000"/>
                                                                      </a:schemeClr>
                                                                    </a:solidFill>
                                                                  </a:ln>
                                                                  <a:scene3d>
                                                                    <a:camera prst="orthographicFront">
                                                                      <a:rot lat="0" lon="0" rev="3000000"/>
                                                                    </a:camera>
                                                                    <a:lightRig rig="threePt" dir="t"/>
                                                                  </a:scene3d>
                                                                </p:spPr>
                                                                <p:style>
                                                                  <a:lnRef idx="1">
                                                                    <a:schemeClr val="accent1"/>
                                                                  </a:lnRef>
                                                                  <a:fillRef idx="0">
                                                                    <a:schemeClr val="accent1"/>
                                                                  </a:fillRef>
                                                                  <a:effectRef idx="0">
                                                                    <a:schemeClr val="accent1"/>
                                                                  </a:effectRef>
                                                                  <a:fontRef idx="minor">
                                                                    <a:schemeClr val="tx1"/>
                                                                  </a:fontRef>
                                                                </p:style>
                                                              </p:cxnSp>
                                                              <p:cxnSp>
                                                                <p:nvCxnSpPr>
                                                                  <p:cNvPr id="152" name="Straight Connector 151"/>
                                                                  <p:cNvCxnSpPr/>
                                                                  <p:nvPr/>
                                                                </p:nvCxnSpPr>
                                                                <p:spPr>
                                                                  <a:xfrm>
                                                                    <a:off x="906298" y="496162"/>
                                                                    <a:ext cx="0" cy="1620000"/>
                                                                  </a:xfrm>
                                                                  <a:prstGeom prst="line">
                                                                    <a:avLst/>
                                                                  </a:prstGeom>
                                                                  <a:ln w="9525">
                                                                    <a:solidFill>
                                                                      <a:schemeClr val="tx1">
                                                                        <a:lumMod val="65000"/>
                                                                        <a:lumOff val="35000"/>
                                                                      </a:schemeClr>
                                                                    </a:solidFill>
                                                                  </a:ln>
                                                                  <a:scene3d>
                                                                    <a:camera prst="orthographicFront">
                                                                      <a:rot lat="0" lon="0" rev="3600000"/>
                                                                    </a:camera>
                                                                    <a:lightRig rig="threePt" dir="t"/>
                                                                  </a:scene3d>
                                                                </p:spPr>
                                                                <p:style>
                                                                  <a:lnRef idx="1">
                                                                    <a:schemeClr val="accent1"/>
                                                                  </a:lnRef>
                                                                  <a:fillRef idx="0">
                                                                    <a:schemeClr val="accent1"/>
                                                                  </a:fillRef>
                                                                  <a:effectRef idx="0">
                                                                    <a:schemeClr val="accent1"/>
                                                                  </a:effectRef>
                                                                  <a:fontRef idx="minor">
                                                                    <a:schemeClr val="tx1"/>
                                                                  </a:fontRef>
                                                                </p:style>
                                                              </p:cxnSp>
                                                              <p:cxnSp>
                                                                <p:nvCxnSpPr>
                                                                  <p:cNvPr id="153" name="Straight Connector 152"/>
                                                                  <p:cNvCxnSpPr/>
                                                                  <p:nvPr/>
                                                                </p:nvCxnSpPr>
                                                                <p:spPr>
                                                                  <a:xfrm>
                                                                    <a:off x="829865" y="650770"/>
                                                                    <a:ext cx="0" cy="1620000"/>
                                                                  </a:xfrm>
                                                                  <a:prstGeom prst="line">
                                                                    <a:avLst/>
                                                                  </a:prstGeom>
                                                                  <a:ln w="9525">
                                                                    <a:solidFill>
                                                                      <a:schemeClr val="tx1">
                                                                        <a:lumMod val="65000"/>
                                                                        <a:lumOff val="35000"/>
                                                                      </a:schemeClr>
                                                                    </a:solidFill>
                                                                  </a:ln>
                                                                  <a:scene3d>
                                                                    <a:camera prst="orthographicFront">
                                                                      <a:rot lat="0" lon="0" rev="4200000"/>
                                                                    </a:camera>
                                                                    <a:lightRig rig="threePt" dir="t"/>
                                                                  </a:scene3d>
                                                                </p:spPr>
                                                                <p:style>
                                                                  <a:lnRef idx="1">
                                                                    <a:schemeClr val="accent1"/>
                                                                  </a:lnRef>
                                                                  <a:fillRef idx="0">
                                                                    <a:schemeClr val="accent1"/>
                                                                  </a:fillRef>
                                                                  <a:effectRef idx="0">
                                                                    <a:schemeClr val="accent1"/>
                                                                  </a:effectRef>
                                                                  <a:fontRef idx="minor">
                                                                    <a:schemeClr val="tx1"/>
                                                                  </a:fontRef>
                                                                </p:style>
                                                              </p:cxnSp>
                                                              <p:cxnSp>
                                                                <p:nvCxnSpPr>
                                                                  <p:cNvPr id="154" name="Straight Connector 153"/>
                                                                  <p:cNvCxnSpPr/>
                                                                  <p:nvPr/>
                                                                </p:nvCxnSpPr>
                                                                <p:spPr>
                                                                  <a:xfrm>
                                                                    <a:off x="793646" y="819058"/>
                                                                    <a:ext cx="0" cy="1620000"/>
                                                                  </a:xfrm>
                                                                  <a:prstGeom prst="line">
                                                                    <a:avLst/>
                                                                  </a:prstGeom>
                                                                  <a:ln w="9525">
                                                                    <a:solidFill>
                                                                      <a:schemeClr val="tx1">
                                                                        <a:lumMod val="65000"/>
                                                                        <a:lumOff val="35000"/>
                                                                      </a:schemeClr>
                                                                    </a:solidFill>
                                                                  </a:ln>
                                                                  <a:scene3d>
                                                                    <a:camera prst="orthographicFront">
                                                                      <a:rot lat="0" lon="0" rev="4800000"/>
                                                                    </a:camera>
                                                                    <a:lightRig rig="threePt" dir="t"/>
                                                                  </a:scene3d>
                                                                </p:spPr>
                                                                <p:style>
                                                                  <a:lnRef idx="1">
                                                                    <a:schemeClr val="accent1"/>
                                                                  </a:lnRef>
                                                                  <a:fillRef idx="0">
                                                                    <a:schemeClr val="accent1"/>
                                                                  </a:fillRef>
                                                                  <a:effectRef idx="0">
                                                                    <a:schemeClr val="accent1"/>
                                                                  </a:effectRef>
                                                                  <a:fontRef idx="minor">
                                                                    <a:schemeClr val="tx1"/>
                                                                  </a:fontRef>
                                                                </p:style>
                                                              </p:cxnSp>
                                                              <p:sp>
                                                                <p:nvSpPr>
                                                                  <p:cNvPr id="155" name="Pie 154"/>
                                                                  <p:cNvSpPr/>
                                                                  <p:nvPr/>
                                                                </p:nvSpPr>
                                                                <p:spPr>
                                                                  <a:xfrm>
                                                                    <a:off x="-36606" y="-1577"/>
                                                                    <a:ext cx="3599815" cy="3599815"/>
                                                                  </a:xfrm>
                                                                  <a:prstGeom prst="pie">
                                                                    <a:avLst>
                                                                      <a:gd name="adj1" fmla="val 10813753"/>
                                                                      <a:gd name="adj2" fmla="val 21584496"/>
                                                                    </a:avLst>
                                                                  </a:prstGeom>
                                                                  <a:noFill/>
                                                                  <a:ln w="9525">
                                                                    <a:solidFill>
                                                                      <a:schemeClr val="tx1">
                                                                        <a:lumMod val="65000"/>
                                                                        <a:lumOff val="35000"/>
                                                                      </a:schemeClr>
                                                                    </a:solidFill>
                                                                  </a:ln>
                                                                  <a:scene3d>
                                                                    <a:camera prst="orthographicFront"/>
                                                                    <a:lightRig rig="threePt" dir="t"/>
                                                                  </a:scene3d>
                                                                  <a:sp3d>
                                                                    <a:bevelT w="0" h="0" prst="angle"/>
                                                                  </a:sp3d>
                                                                </p:spPr>
                                                                <p:style>
                                                                  <a:lnRef idx="2">
                                                                    <a:schemeClr val="accent1">
                                                                      <a:shade val="50000"/>
                                                                    </a:schemeClr>
                                                                  </a:lnRef>
                                                                  <a:fillRef idx="1">
                                                                    <a:schemeClr val="accent1"/>
                                                                  </a:fillRef>
                                                                  <a:effectRef idx="0">
                                                                    <a:schemeClr val="accent1"/>
                                                                  </a:effectRef>
                                                                  <a:fontRef idx="minor">
                                                                    <a:schemeClr val="lt1"/>
                                                                  </a:fontRef>
                                                                </p:style>
                                                                <p:txBody>
                              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                              <a:prstTxWarp prst="textNoShape">
                                                                      <a:avLst/>
                                                                    </a:prstTxWarp>
                                                                    <a:noAutofit/>
                                                                  </a:bodyPr>
                                                                  <a:lstStyle/>
                                                                  <a:p>
                                                                    <a:endParaRPr lang="en-GB"/>
                                                                  </a:p>
                                                                </p:txBody>
                                                              </p:sp>
                                                            </p:grpSp>
                                                            <p:cxnSp>
                                                              <p:nvCxnSpPr>
                                                                <p:cNvPr id="145" name="Straight Connector 144"/>
                                                                <p:cNvCxnSpPr/>
                                                                <p:nvPr/>
                                                              </p:nvCxnSpPr>
                                                              <p:spPr>
                                                                <a:xfrm>
                                                                  <a:off x="1940935" y="12834"/>
                                                                  <a:ext cx="0" cy="1620000"/>
                                                                </a:xfrm>
                                                                <a:prstGeom prst="line">
                                                                  <a:avLst/>
                                                                </a:prstGeom>
                                                                <a:ln w="9525">
                                                                  <a:solidFill>
                                                                    <a:schemeClr val="tx1">
                                                                      <a:lumMod val="65000"/>
                                                                      <a:lumOff val="35000"/>
                                                                    </a:schemeClr>
                                                                  </a:solidFill>
                                                                </a:ln>
                                                                <a:scene3d>
                                                                  <a:camera prst="orthographicFront">
                                                                    <a:rot lat="0" lon="0" rev="10200000"/>
                                                                  </a:camera>
                                                                  <a:lightRig rig="threePt" dir="t"/>
                                                                </a:scene3d>
                                                              </p:spPr>
                                                              <p:style>
                                                                <a:lnRef idx="1">
                                                                  <a:schemeClr val="accent1"/>
                                                                </a:lnRef>
                                                                <a:fillRef idx="0">
                                                                  <a:schemeClr val="accent1"/>
                                                                </a:fillRef>
                                                                <a:effectRef idx="0">
                                                                  <a:schemeClr val="accent1"/>
                                                                </a:effectRef>
                                                                <a:fontRef idx="minor">
                                                                  <a:schemeClr val="tx1"/>
                                                                </a:fontRef>
                                                              </p:style>
                                                            </p:cxnSp>
                                                          </p:grpSp>
                                                          <p:cxnSp>
                                                            <p:nvCxnSpPr>
                                                              <p:cNvPr id="143" name="Straight Connector 142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2112153" y="49615"/>
                                                                <a:ext cx="0" cy="1620000"/>
                                                              </a:xfrm>
                                                              <a:prstGeom prst="line">
                                                                <a:avLst/>
                                                              </a:prstGeom>
                                                              <a:ln w="9525">
                                                                <a:solidFill>
                                                                  <a:schemeClr val="tx1">
                                                                    <a:lumMod val="65000"/>
                                                                    <a:lumOff val="35000"/>
                                                                  </a:schemeClr>
                                                                </a:solidFill>
                                                              </a:ln>
                                                              <a:scene3d>
                                                                <a:camera prst="orthographicFront">
                                                                  <a:rot lat="0" lon="0" rev="9600000"/>
                                                                </a:camera>
                                                                <a:lightRig rig="threePt" dir="t"/>
                                                              </a:scene3d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</p:grpSp>
                                                        <p:cxnSp>
                                                          <p:nvCxnSpPr>
                                                            <p:cNvPr id="141" name="Straight Connector 140"/>
                                                            <p:cNvCxnSpPr/>
                                                            <p:nvPr/>
                                                          </p:nvCxnSpPr>
                                                          <p:spPr>
                                                            <a:xfrm>
                                                              <a:off x="2267712" y="126145"/>
                                                              <a:ext cx="0" cy="1620000"/>
                                                            </a:xfrm>
                                                            <a:prstGeom prst="line">
                                                              <a:avLst/>
                                                            </a:prstGeom>
                                                            <a:ln w="9525">
                                                              <a:solidFill>
                                                                <a:schemeClr val="tx1">
                                                                  <a:lumMod val="65000"/>
                                                                  <a:lumOff val="35000"/>
                                                                </a:schemeClr>
                                                              </a:solidFill>
                                                            </a:ln>
                                                            <a:scene3d>
                                                              <a:camera prst="orthographicFront">
                                                                <a:rot lat="0" lon="0" rev="9000000"/>
                                                              </a:camera>
                                                              <a:lightRig rig="threePt" dir="t"/>
                                                            </a:scene3d>
                                                          </p:spPr>
                                                          <p:style>
                                                            <a:lnRef idx="1">
                                                              <a:schemeClr val="accent1"/>
                                                            </a:lnRef>
                                                            <a:fillRef idx="0">
                                                              <a:schemeClr val="accent1"/>
                                                            </a:fillRef>
                                                            <a:effectRef idx="0">
                                                              <a:schemeClr val="accent1"/>
                                                            </a:effectRef>
                                                            <a:fontRef idx="minor">
                                                              <a:schemeClr val="tx1"/>
                                                            </a:fontRef>
                                                          </p:style>
                                                        </p:cxnSp>
                                                      </p:grpSp>
                                                      <p:cxnSp>
                                                        <p:nvCxnSpPr>
                                                          <p:cNvPr id="139" name="Straight Connector 138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>
                                                            <a:off x="2408662" y="223051"/>
                                                            <a:ext cx="0" cy="162000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  <a:ln w="9525">
                                                            <a:solidFill>
                                                              <a:schemeClr val="tx1">
                                                                <a:lumMod val="65000"/>
                                                                <a:lumOff val="35000"/>
                                                              </a:schemeClr>
                                                            </a:solidFill>
                                                          </a:ln>
                                                          <a:scene3d>
                                                            <a:camera prst="orthographicFront">
                                                              <a:rot lat="0" lon="0" rev="8400000"/>
                                                            </a:camera>
                                                            <a:lightRig rig="threePt" dir="t"/>
                                                          </a:scene3d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</p:grpSp>
                                                    <p:cxnSp>
                                                      <p:nvCxnSpPr>
                                                        <p:cNvPr id="137" name="Straight Connector 136"/>
                                                        <p:cNvCxnSpPr/>
                                                        <p:nvPr/>
                                                      </p:nvCxnSpPr>
                                                      <p:spPr>
                                                        <a:xfrm>
                                                          <a:off x="2533232" y="351318"/>
                                                          <a:ext cx="0" cy="1620000"/>
                                                        </a:xfrm>
                                                        <a:prstGeom prst="line">
                                                          <a:avLst/>
                                                        </a:prstGeom>
                                                        <a:ln w="9525">
                                                          <a:solidFill>
                                                            <a:schemeClr val="tx1">
                                                              <a:lumMod val="65000"/>
                                                              <a:lumOff val="35000"/>
                                                            </a:schemeClr>
                                                          </a:solidFill>
                                                        </a:ln>
                                                        <a:scene3d>
                                                          <a:camera prst="orthographicFront">
                                                            <a:rot lat="0" lon="0" rev="7800000"/>
                                                          </a:camera>
                                                          <a:lightRig rig="threePt" dir="t"/>
                                                        </a:scene3d>
                                                      </p:spPr>
                                                      <p:style>
                                                        <a:lnRef idx="1">
                                                          <a:schemeClr val="accent1"/>
                                                        </a:lnRef>
                                                        <a:fillRef idx="0">
                                                          <a:schemeClr val="accent1"/>
                                                        </a:fillRef>
                                                        <a:effectRef idx="0">
                                                          <a:schemeClr val="accent1"/>
                                                        </a:effectRef>
                                                        <a:fontRef idx="minor">
                                                          <a:schemeClr val="tx1"/>
                                                        </a:fontRef>
                                                      </p:style>
                                                    </p:cxnSp>
                                                  </p:grpSp>
                                                  <p:cxnSp>
                                                    <p:nvCxnSpPr>
                                                      <p:cNvPr id="135" name="Straight Connector 134"/>
                                                      <p:cNvCxnSpPr/>
                                                      <p:nvPr/>
                                                    </p:nvCxnSpPr>
                                                    <p:spPr>
                                                      <a:xfrm>
                                                        <a:off x="2632825" y="491918"/>
                                                        <a:ext cx="0" cy="1620000"/>
                                                      </a:xfrm>
                                                      <a:prstGeom prst="line">
                                                        <a:avLst/>
                                                      </a:prstGeom>
                                                      <a:ln w="9525">
                                                        <a:solidFill>
                                                          <a:schemeClr val="tx1">
                                                            <a:lumMod val="65000"/>
                                                            <a:lumOff val="35000"/>
                                                          </a:schemeClr>
                                                        </a:solidFill>
                                                      </a:ln>
                                                      <a:scene3d>
                                                        <a:camera prst="orthographicFront">
                                                          <a:rot lat="0" lon="0" rev="7200000"/>
                                                        </a:camera>
                                                        <a:lightRig rig="threePt" dir="t"/>
                                                      </a:scene3d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0">
                                                        <a:schemeClr val="accent1"/>
                                                      </a:fillRef>
                                                      <a:effectRef idx="0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tx1"/>
                                                      </a:fontRef>
                                                    </p:style>
                                                  </p:cxnSp>
                                                </p:grpSp>
                                                <p:cxnSp>
                                                  <p:nvCxnSpPr>
                                                    <p:cNvPr id="133" name="Straight Connector 132"/>
                                                    <p:cNvCxnSpPr/>
                                                    <p:nvPr/>
                                                  </p:nvCxnSpPr>
                                                  <p:spPr>
                                                    <a:xfrm>
                                                      <a:off x="2697647" y="650727"/>
                                                      <a:ext cx="0" cy="1620000"/>
                                                    </a:xfrm>
                                                    <a:prstGeom prst="line">
                                                      <a:avLst/>
                                                    </a:prstGeom>
                                                    <a:ln w="9525">
                                                      <a:solidFill>
                                                        <a:schemeClr val="tx1">
                                                          <a:lumMod val="65000"/>
                                                          <a:lumOff val="35000"/>
                                                        </a:schemeClr>
                                                      </a:solidFill>
                                                    </a:ln>
                                                    <a:scene3d>
                                                      <a:camera prst="orthographicFront">
                                                        <a:rot lat="0" lon="0" rev="6600000"/>
                                                      </a:camera>
                                                      <a:lightRig rig="threePt" dir="t"/>
                                                    </a:scene3d>
                                                  </p:spPr>
                                                  <p:style>
                                                    <a:lnRef idx="1">
                                                      <a:schemeClr val="accent1"/>
                                                    </a:lnRef>
                                                    <a:fillRef idx="0">
                                                      <a:schemeClr val="accent1"/>
                                                    </a:fillRef>
                                                    <a:effectRef idx="0">
                                                      <a:schemeClr val="accent1"/>
                                                    </a:effectRef>
                                                    <a:fontRef idx="minor">
                                                      <a:schemeClr val="tx1"/>
                                                    </a:fontRef>
                                                  </p:style>
                                                </p:cxnSp>
                                              </p:grpSp>
                                              <p:cxnSp>
                                                <p:nvCxnSpPr>
                                                  <p:cNvPr id="131" name="Straight Connector 130"/>
                                                  <p:cNvCxnSpPr/>
                                                  <p:nvPr/>
                                                </p:nvCxnSpPr>
                                                <p:spPr>
                                                  <a:xfrm flipH="1">
                                                    <a:off x="2745387" y="817849"/>
                                                    <a:ext cx="0" cy="1620000"/>
                                                  </a:xfrm>
                                                  <a:prstGeom prst="line">
                                                    <a:avLst/>
                                                  </a:prstGeom>
                                                  <a:ln w="9525">
                                                    <a:solidFill>
                                                      <a:schemeClr val="tx1">
                                                        <a:lumMod val="65000"/>
                                                        <a:lumOff val="35000"/>
                                                      </a:schemeClr>
                                                    </a:solidFill>
                                                  </a:ln>
                                                  <a:scene3d>
                                                    <a:camera prst="orthographicFront">
                                                      <a:rot lat="0" lon="0" rev="6000000"/>
                                                    </a:camera>
                                                    <a:lightRig rig="threePt" dir="t"/>
                                                  </a:scene3d>
                                                </p:spPr>
                                                <p:style>
                                                  <a:lnRef idx="1">
                                                    <a:schemeClr val="accent1"/>
                                                  </a:lnRef>
                                                  <a:fillRef idx="0">
                                                    <a:schemeClr val="accent1"/>
                                                  </a:fillRef>
                                                  <a:effectRef idx="0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tx1"/>
                                                  </a:fontRef>
                                                </p:style>
                                              </p:cxnSp>
                                            </p:grpSp>
                                            <p:sp>
                                              <p:nvSpPr>
                                                <p:cNvPr id="129" name="Pie 128"/>
                                                <p:cNvSpPr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1579902" y="1617555"/>
                                                  <a:ext cx="359410" cy="359410"/>
                                                </a:xfrm>
                                                <a:prstGeom prst="pie">
                                                  <a:avLst>
                                                    <a:gd name="adj1" fmla="val 10799990"/>
                                                    <a:gd name="adj2" fmla="val 29513"/>
                                                  </a:avLst>
                                                </a:prstGeom>
                                                <a:noFill/>
                                                <a:ln w="9525">
                                                  <a:solidFill>
                                                    <a:schemeClr val="tx1">
                                                      <a:lumMod val="65000"/>
                                                      <a:lumOff val="35000"/>
                                                    </a:schemeClr>
                                                  </a:solidFill>
                                                </a:ln>
                                              </p:spPr>
                                              <p:style>
                                                <a:lnRef idx="2">
                                                  <a:schemeClr val="accent1">
                                                    <a:shade val="50000"/>
                                                  </a:schemeClr>
                                                </a:lnRef>
                                                <a:fillRef idx="1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lt1"/>
                                                </a:fontRef>
                                              </p:style>
                                              <p:txBody>
            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            <a:prstTxWarp prst="textNoShape">
                                                    <a:avLst/>
                                                  </a:prstTxWarp>
                                                  <a:noAutofit/>
                                                </a:bodyPr>
                                                <a:lstStyle/>
                                                <a:p>
                                                  <a:endParaRPr lang="en-GB"/>
                                                </a:p>
                                              </p:txBody>
                                            </p:sp>
                                          </p:grpSp>
                                          <p:sp>
                                            <p:nvSpPr>
                                              <p:cNvPr id="123" name="Rectangle 122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1695156" y="136916"/>
                                                <a:ext cx="148772" cy="112486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solidFill>
                                                <a:schemeClr val="bg1"/>
                                              </a:solidFill>
                                              <a:ln>
                                                <a:noFill/>
                                              </a:ln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      <a:prstTxWarp prst="textNoShape">
                                                  <a:avLst/>
                                                </a:prstTxWarp>
                                                <a:noAutofit/>
                                              </a:bodyPr>
                                              <a:lstStyle/>
                                              <a:p>
                                                <a:pPr algn="ctr">
                                                  <a:lnSpc>
                                                    <a:spcPct val="107000"/>
                                                  </a:lnSpc>
                                                  <a:spcAft>
                                                    <a:spcPts val="800"/>
                                                  </a:spcAft>
                                                </a:pPr>
                                                <a:r>
                                                  <a:rPr lang="en-GB" sz="600">
                                                    <a:solidFill>
                                                      <a:srgbClr val="000000"/>
                                                    </a:solidFill>
                                                    <a:effectLst/>
                                                    <a:ea typeface="Calibri" panose="020F0502020204030204" pitchFamily="34" charset="0"/>
                                                    <a:cs typeface="Times New Roman" panose="02020603050405020304" pitchFamily="18" charset="0"/>
                                                  </a:rPr>
                                                  <a:t>90</a:t>
                                                </a:r>
                                                <a:r>
                                                  <a:rPr lang="en-GB" sz="600" baseline="30000">
                                                    <a:solidFill>
                                                      <a:srgbClr val="000000"/>
                                                    </a:solidFill>
                                                    <a:effectLst/>
                                                    <a:ea typeface="Calibri" panose="020F0502020204030204" pitchFamily="34" charset="0"/>
                                                    <a:cs typeface="Times New Roman" panose="02020603050405020304" pitchFamily="18" charset="0"/>
                                                  </a:rPr>
                                                  <a:t>o</a:t>
                                                </a:r>
                                                <a:endParaRPr lang="en-GB" sz="1100">
                                                  <a:effectLst/>
                                                  <a:ea typeface="Calibri" panose="020F0502020204030204" pitchFamily="34" charset="0"/>
                                                  <a:cs typeface="Times New Roman" panose="02020603050405020304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24" name="Rectangle 123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 rot="21041686">
                                                <a:off x="1425006" y="158688"/>
                                                <a:ext cx="148772" cy="112486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solidFill>
                                                <a:schemeClr val="bg1"/>
                                              </a:solidFill>
                                              <a:ln>
                                                <a:noFill/>
                                              </a:ln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      <a:prstTxWarp prst="textNoShape">
                                                  <a:avLst/>
                                                </a:prstTxWarp>
                                                <a:noAutofit/>
                                              </a:bodyPr>
                                              <a:lstStyle/>
                                              <a:p>
                                                <a:pPr algn="ctr">
                                                  <a:lnSpc>
                                                    <a:spcPct val="107000"/>
                                                  </a:lnSpc>
                                                  <a:spcAft>
                                                    <a:spcPts val="800"/>
                                                  </a:spcAft>
                                                </a:pPr>
                                                <a:r>
                                                  <a:rPr lang="en-GB" sz="600">
                                                    <a:solidFill>
                                                      <a:srgbClr val="000000"/>
                                                    </a:solidFill>
                                                    <a:effectLst/>
                                                    <a:ea typeface="Calibri" panose="020F0502020204030204" pitchFamily="34" charset="0"/>
                                                    <a:cs typeface="Times New Roman" panose="02020603050405020304" pitchFamily="18" charset="0"/>
                                                  </a:rPr>
                                                  <a:t>80</a:t>
                                                </a:r>
                                                <a:r>
                                                  <a:rPr lang="en-GB" sz="600" baseline="30000">
                                                    <a:solidFill>
                                                      <a:srgbClr val="000000"/>
                                                    </a:solidFill>
                                                    <a:effectLst/>
                                                    <a:ea typeface="Calibri" panose="020F0502020204030204" pitchFamily="34" charset="0"/>
                                                    <a:cs typeface="Times New Roman" panose="02020603050405020304" pitchFamily="18" charset="0"/>
                                                  </a:rPr>
                                                  <a:t>o</a:t>
                                                </a:r>
                                                <a:endParaRPr lang="en-GB" sz="1100">
                                                  <a:effectLst/>
                                                  <a:ea typeface="Calibri" panose="020F0502020204030204" pitchFamily="34" charset="0"/>
                                                  <a:cs typeface="Times New Roman" panose="02020603050405020304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25" name="Rectangle 124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 rot="643441">
                                                <a:off x="2003278" y="170237"/>
                                                <a:ext cx="148772" cy="112486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solidFill>
                                                <a:schemeClr val="bg1"/>
                                              </a:solidFill>
                                              <a:ln>
                                                <a:noFill/>
                                              </a:ln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      <a:prstTxWarp prst="textNoShape">
                                                  <a:avLst/>
                                                </a:prstTxWarp>
                                                <a:noAutofit/>
                                              </a:bodyPr>
                                              <a:lstStyle/>
                                              <a:p>
                                                <a:pPr algn="ctr">
                                                  <a:lnSpc>
                                                    <a:spcPct val="107000"/>
                                                  </a:lnSpc>
                                                  <a:spcAft>
                                                    <a:spcPts val="800"/>
                                                  </a:spcAft>
                                                </a:pPr>
                                                <a:r>
                                                  <a:rPr lang="en-GB" sz="600">
                                                    <a:solidFill>
                                                      <a:srgbClr val="000000"/>
                                                    </a:solidFill>
                                                    <a:effectLst/>
                                                    <a:ea typeface="Calibri" panose="020F0502020204030204" pitchFamily="34" charset="0"/>
                                                    <a:cs typeface="Times New Roman" panose="02020603050405020304" pitchFamily="18" charset="0"/>
                                                  </a:rPr>
                                                  <a:t>80</a:t>
                                                </a:r>
                                                <a:r>
                                                  <a:rPr lang="en-GB" sz="600" baseline="30000">
                                                    <a:solidFill>
                                                      <a:srgbClr val="000000"/>
                                                    </a:solidFill>
                                                    <a:effectLst/>
                                                    <a:ea typeface="Calibri" panose="020F0502020204030204" pitchFamily="34" charset="0"/>
                                                    <a:cs typeface="Times New Roman" panose="02020603050405020304" pitchFamily="18" charset="0"/>
                                                  </a:rPr>
                                                  <a:t>o</a:t>
                                                </a:r>
                                                <a:endParaRPr lang="en-GB" sz="1100">
                                                  <a:effectLst/>
                                                  <a:ea typeface="Calibri" panose="020F0502020204030204" pitchFamily="34" charset="0"/>
                                                  <a:cs typeface="Times New Roman" panose="02020603050405020304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26" name="Rectangle 125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 rot="20321201">
                                                <a:off x="1163442" y="231259"/>
                                                <a:ext cx="148772" cy="112486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solidFill>
                                                <a:schemeClr val="bg1"/>
                                              </a:solidFill>
                                              <a:ln>
                                                <a:noFill/>
                                              </a:ln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      <a:prstTxWarp prst="textNoShape">
                                                  <a:avLst/>
                                                </a:prstTxWarp>
                                                <a:noAutofit/>
                                              </a:bodyPr>
                                              <a:lstStyle/>
                                              <a:p>
                                                <a:pPr algn="ctr">
                                                  <a:lnSpc>
                                                    <a:spcPct val="107000"/>
                                                  </a:lnSpc>
                                                  <a:spcAft>
                                                    <a:spcPts val="800"/>
                                                  </a:spcAft>
                                                </a:pPr>
                                                <a:r>
                                                  <a:rPr lang="en-GB" sz="600">
                                                    <a:solidFill>
                                                      <a:srgbClr val="000000"/>
                                                    </a:solidFill>
                                                    <a:effectLst/>
                                                    <a:ea typeface="Calibri" panose="020F0502020204030204" pitchFamily="34" charset="0"/>
                                                    <a:cs typeface="Times New Roman" panose="02020603050405020304" pitchFamily="18" charset="0"/>
                                                  </a:rPr>
                                                  <a:t>70</a:t>
                                                </a:r>
                                                <a:r>
                                                  <a:rPr lang="en-GB" sz="600" baseline="30000">
                                                    <a:solidFill>
                                                      <a:srgbClr val="000000"/>
                                                    </a:solidFill>
                                                    <a:effectLst/>
                                                    <a:ea typeface="Calibri" panose="020F0502020204030204" pitchFamily="34" charset="0"/>
                                                    <a:cs typeface="Times New Roman" panose="02020603050405020304" pitchFamily="18" charset="0"/>
                                                  </a:rPr>
                                                  <a:t>o</a:t>
                                                </a:r>
                                                <a:endParaRPr lang="en-GB" sz="1100">
                                                  <a:effectLst/>
                                                  <a:ea typeface="Calibri" panose="020F0502020204030204" pitchFamily="34" charset="0"/>
                                                  <a:cs typeface="Times New Roman" panose="02020603050405020304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27" name="Rectangle 126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 rot="1236701">
                                                <a:off x="2258913" y="237187"/>
                                                <a:ext cx="148772" cy="112486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solidFill>
                                                <a:schemeClr val="bg1"/>
                                              </a:solidFill>
                                              <a:ln>
                                                <a:noFill/>
                                              </a:ln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      <a:prstTxWarp prst="textNoShape">
                                                  <a:avLst/>
                                                </a:prstTxWarp>
                                                <a:noAutofit/>
                                              </a:bodyPr>
                                              <a:lstStyle/>
                                              <a:p>
                                                <a:pPr algn="ctr">
                                                  <a:lnSpc>
                                                    <a:spcPct val="107000"/>
                                                  </a:lnSpc>
                                                  <a:spcAft>
                                                    <a:spcPts val="800"/>
                                                  </a:spcAft>
                                                </a:pPr>
                                                <a:r>
                                                  <a:rPr lang="en-GB" sz="600">
                                                    <a:solidFill>
                                                      <a:srgbClr val="000000"/>
                                                    </a:solidFill>
                                                    <a:effectLst/>
                                                    <a:ea typeface="Calibri" panose="020F0502020204030204" pitchFamily="34" charset="0"/>
                                                    <a:cs typeface="Times New Roman" panose="02020603050405020304" pitchFamily="18" charset="0"/>
                                                  </a:rPr>
                                                  <a:t>70</a:t>
                                                </a:r>
                                                <a:r>
                                                  <a:rPr lang="en-GB" sz="600" baseline="30000">
                                                    <a:solidFill>
                                                      <a:srgbClr val="000000"/>
                                                    </a:solidFill>
                                                    <a:effectLst/>
                                                    <a:ea typeface="Calibri" panose="020F0502020204030204" pitchFamily="34" charset="0"/>
                                                    <a:cs typeface="Times New Roman" panose="02020603050405020304" pitchFamily="18" charset="0"/>
                                                  </a:rPr>
                                                  <a:t>o</a:t>
                                                </a:r>
                                                <a:endParaRPr lang="en-GB" sz="1100">
                                                  <a:effectLst/>
                                                  <a:ea typeface="Calibri" panose="020F0502020204030204" pitchFamily="34" charset="0"/>
                                                  <a:cs typeface="Times New Roman" panose="02020603050405020304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</p:grpSp>
                                        <p:sp>
                                          <p:nvSpPr>
                                            <p:cNvPr id="121" name="Rectangle 120"/>
                                            <p:cNvSpPr/>
                                            <p:nvPr/>
                                          </p:nvSpPr>
                                          <p:spPr>
                                            <a:xfrm rot="19727310">
                                              <a:off x="914400" y="342416"/>
                                              <a:ext cx="148772" cy="112473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chemeClr val="bg1"/>
                                            </a:solidFill>
                                            <a:ln>
                                              <a:noFill/>
                                            </a:ln>
                                          </p:spPr>
                                          <p:style>
                                            <a:lnRef idx="2">
                                              <a:schemeClr val="accent1">
                                                <a:shade val="50000"/>
                                              </a:schemeClr>
                                            </a:lnRef>
                                            <a:fillRef idx="1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lt1"/>
                                            </a:fontRef>
                                          </p:style>
                                          <p:txBody>
    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    <a:prstTxWarp prst="textNoShape">
                                                <a:avLst/>
                                              </a:prstTxWarp>
                                              <a:noAutofit/>
                                            </a:bodyPr>
                                            <a:lstStyle/>
                                            <a:p>
                                              <a:pPr algn="ctr">
                                                <a:lnSpc>
                                                  <a:spcPct val="107000"/>
                                                </a:lnSpc>
                                                <a:spcAft>
                                                  <a:spcPts val="800"/>
                                                </a:spcAft>
                                              </a:pPr>
                                              <a:r>
                                                <a:rPr lang="en-GB" sz="600">
                                                  <a:solidFill>
                                                    <a:srgbClr val="000000"/>
                                                  </a:solidFill>
                                                  <a:effectLst/>
                                                  <a:ea typeface="Calibri" panose="020F0502020204030204" pitchFamily="34" charset="0"/>
                                                  <a:cs typeface="Times New Roman" panose="02020603050405020304" pitchFamily="18" charset="0"/>
                                                </a:rPr>
                                                <a:t>60</a:t>
                                              </a:r>
                                              <a:r>
                                                <a:rPr lang="en-GB" sz="600" baseline="30000">
                                                  <a:solidFill>
                                                    <a:srgbClr val="000000"/>
                                                  </a:solidFill>
                                                  <a:effectLst/>
                                                  <a:ea typeface="Calibri" panose="020F0502020204030204" pitchFamily="34" charset="0"/>
                                                  <a:cs typeface="Times New Roman" panose="02020603050405020304" pitchFamily="18" charset="0"/>
                                                </a:rPr>
                                                <a:t>o</a:t>
                                              </a:r>
                                              <a:endParaRPr lang="en-GB" sz="1100">
                                                <a:effectLst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</p:grpSp>
                                      <p:sp>
                                        <p:nvSpPr>
                                          <p:cNvPr id="119" name="Rectangle 118"/>
                                          <p:cNvSpPr/>
                                          <p:nvPr/>
                                        </p:nvSpPr>
                                        <p:spPr>
                                          <a:xfrm rot="1843243">
                                            <a:off x="2515214" y="351974"/>
                                            <a:ext cx="148772" cy="112460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chemeClr val="bg1"/>
                                          </a:solidFill>
                                          <a:ln>
                                            <a:noFill/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  <a:prstTxWarp prst="textNoShape">
                                              <a:avLst/>
                                            </a:prstTxWarp>
                                            <a:noAutofit/>
                                          </a:bodyPr>
                                          <a:lstStyle/>
                                          <a:p>
                                            <a:pPr algn="ctr"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800"/>
                                              </a:spcAft>
                                            </a:pPr>
                                            <a:r>
                                              <a:rPr lang="en-GB" sz="600" dirty="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a:t>60</a:t>
                                            </a:r>
                                            <a:r>
                                              <a:rPr lang="en-GB" sz="600" baseline="30000" dirty="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a:t>o</a:t>
                                            </a:r>
                                            <a:endParaRPr lang="en-GB" sz="1100" dirty="0">
                                              <a:effectLst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117" name="Rectangle 116"/>
                                        <p:cNvSpPr/>
                                        <p:nvPr/>
                                      </p:nvSpPr>
                                      <p:spPr>
                                        <a:xfrm rot="19215766">
                                          <a:off x="674915" y="500743"/>
                                          <a:ext cx="148772" cy="112447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Autofit/>
                                        </a:bodyPr>
                                        <a:lstStyle/>
                                        <a:p>
                                          <a:pPr algn="ctr"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800"/>
                                            </a:spcAft>
                                          </a:pPr>
                                          <a:r>
                                            <a:rPr lang="en-GB" sz="60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a:t>50</a:t>
                                          </a:r>
                                          <a:r>
                                            <a:rPr lang="en-GB" sz="600" baseline="3000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a:t>o</a:t>
                                          </a:r>
                                          <a:endParaRPr lang="en-GB" sz="1100">
                                            <a:effectLst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115" name="Rectangle 114"/>
                                      <p:cNvSpPr/>
                                      <p:nvPr/>
                                    </p:nvSpPr>
                                    <p:spPr>
                                      <a:xfrm rot="2460172">
                                        <a:off x="2748106" y="510964"/>
                                        <a:ext cx="148772" cy="112447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noFill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Autofit/>
                                      </a:bodyPr>
                                      <a:lstStyle/>
                                      <a:p>
                                        <a:pPr algn="ctr">
                                          <a:lnSpc>
                                            <a:spcPct val="107000"/>
                                          </a:lnSpc>
                                          <a:spcAft>
                                            <a:spcPts val="800"/>
                                          </a:spcAft>
                                        </a:pPr>
                                        <a:r>
                                          <a:rPr lang="en-GB" sz="60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50</a:t>
                                        </a:r>
                                        <a:r>
                                          <a:rPr lang="en-GB" sz="600" baseline="3000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o</a:t>
                                        </a:r>
                                        <a:endParaRPr lang="en-GB" sz="1100">
                                          <a:effectLst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endParaRP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113" name="Rectangle 112"/>
                                    <p:cNvSpPr/>
                                    <p:nvPr/>
                                  </p:nvSpPr>
                                  <p:spPr>
                                    <a:xfrm rot="2956439">
                                      <a:off x="2949978" y="714164"/>
                                      <a:ext cx="148772" cy="112447"/>
                                    </a:xfrm>
                                    <a:prstGeom prst="rect">
                                      <a:avLst/>
                                    </a:prstGeom>
                                    <a:solidFill>
                                      <a:schemeClr val="bg1"/>
                                    </a:solidFill>
                                    <a:ln>
                                      <a:noFill/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lnSpc>
                                          <a:spcPct val="107000"/>
                                        </a:lnSpc>
                                        <a:spcAft>
                                          <a:spcPts val="800"/>
                                        </a:spcAft>
                                      </a:pPr>
                                      <a:r>
                                        <a:rPr lang="en-GB" sz="6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a:t>40</a:t>
                                      </a:r>
                                      <a:r>
                                        <a:rPr lang="en-GB" sz="600" baseline="300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a:t>o</a:t>
                                      </a:r>
                                      <a:endParaRPr lang="en-GB" sz="1100">
                                        <a:effectLst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111" name="Rectangle 110"/>
                                  <p:cNvSpPr/>
                                  <p:nvPr/>
                                </p:nvSpPr>
                                <p:spPr>
                                  <a:xfrm rot="18457137">
                                    <a:off x="482600" y="700315"/>
                                    <a:ext cx="148772" cy="112447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noFill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>
                                      <a:lnSpc>
                                        <a:spcPct val="107000"/>
                                      </a:lnSpc>
                                      <a:spcAft>
                                        <a:spcPts val="800"/>
                                      </a:spcAft>
                                    </a:pPr>
                                    <a:r>
                                      <a:rPr lang="en-GB" sz="6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a:t>40</a:t>
                                    </a:r>
                                    <a:r>
                                      <a:rPr lang="en-GB" sz="600" baseline="30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a:t>o</a:t>
                                    </a:r>
                                    <a:endParaRPr lang="en-GB" sz="1100">
                                      <a:effectLst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09" name="Rectangle 108"/>
                                <p:cNvSpPr/>
                                <p:nvPr/>
                              </p:nvSpPr>
                              <p:spPr>
                                <a:xfrm rot="3578692">
                                  <a:off x="3112959" y="941437"/>
                                  <a:ext cx="148772" cy="112447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>
                                    <a:lnSpc>
                                      <a:spcPct val="107000"/>
                                    </a:lnSpc>
                                    <a:spcAft>
                                      <a:spcPts val="800"/>
                                    </a:spcAft>
                                  </a:pPr>
                                  <a:r>
                                    <a:rPr lang="en-GB" sz="600">
                                      <a:solidFill>
                                        <a:srgbClr val="000000"/>
                                      </a:solidFill>
                                      <a:effectLst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a:t>30</a:t>
                                  </a:r>
                                  <a:r>
                                    <a:rPr lang="en-GB" sz="600" baseline="30000">
                                      <a:solidFill>
                                        <a:srgbClr val="000000"/>
                                      </a:solidFill>
                                      <a:effectLst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a:t>o</a:t>
                                  </a:r>
                                  <a:endParaRPr lang="en-GB" sz="1100">
                                    <a:effectLst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07" name="Rectangle 106"/>
                              <p:cNvSpPr/>
                              <p:nvPr/>
                            </p:nvSpPr>
                            <p:spPr>
                              <a:xfrm rot="17989187">
                                <a:off x="319315" y="939800"/>
                                <a:ext cx="148772" cy="112447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>
                                  <a:lnSpc>
                                    <a:spcPct val="107000"/>
                                  </a:lnSpc>
                                  <a:spcAft>
                                    <a:spcPts val="800"/>
                                  </a:spcAft>
                                </a:pPr>
                                <a:r>
                                  <a:rPr lang="en-GB" sz="600">
                                    <a:solidFill>
                                      <a:srgbClr val="000000"/>
                                    </a:solidFill>
                                    <a:effectLst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a:t>30</a:t>
                                </a:r>
                                <a:r>
                                  <a:rPr lang="en-GB" sz="600" baseline="30000">
                                    <a:solidFill>
                                      <a:srgbClr val="000000"/>
                                    </a:solidFill>
                                    <a:effectLst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a:t>o</a:t>
                                </a:r>
                                <a:endParaRPr lang="en-GB" sz="1100">
                                  <a:effectLst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05" name="Rectangle 104"/>
                            <p:cNvSpPr/>
                            <p:nvPr/>
                          </p:nvSpPr>
                          <p:spPr>
                            <a:xfrm rot="17337352">
                              <a:off x="192315" y="1190171"/>
                              <a:ext cx="148772" cy="11244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0" tIns="0" rIns="0" bIns="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lnSpc>
                                  <a:spcPct val="107000"/>
                                </a:lnSpc>
                                <a:spcAft>
                                  <a:spcPts val="800"/>
                                </a:spcAft>
                              </a:pPr>
                              <a:r>
                                <a:rPr lang="en-GB" sz="600">
                                  <a:solidFill>
                                    <a:srgbClr val="000000"/>
                                  </a:solidFill>
                                  <a:effectLst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20</a:t>
                              </a:r>
                              <a:r>
                                <a:rPr lang="en-GB" sz="600" baseline="30000">
                                  <a:solidFill>
                                    <a:srgbClr val="000000"/>
                                  </a:solidFill>
                                  <a:effectLst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o</a:t>
                              </a:r>
                              <a:endParaRPr lang="en-GB" sz="1100">
                                <a:effectLst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03" name="Rectangle 102"/>
                          <p:cNvSpPr/>
                          <p:nvPr/>
                        </p:nvSpPr>
                        <p:spPr>
                          <a:xfrm rot="4147201">
                            <a:off x="3216195" y="1191806"/>
                            <a:ext cx="148772" cy="112447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="horz" wrap="square" lIns="0" tIns="0" rIns="0" bIns="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>
                              <a:lnSpc>
                                <a:spcPct val="107000"/>
                              </a:lnSpc>
                              <a:spcAft>
                                <a:spcPts val="800"/>
                              </a:spcAft>
                            </a:pPr>
                            <a:r>
                              <a:rPr lang="en-GB" sz="600">
                                <a:solidFill>
                                  <a:srgbClr val="000000"/>
                                </a:solidFill>
                                <a:effectLst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a:t>20</a:t>
                            </a:r>
                            <a:r>
                              <a:rPr lang="en-GB" sz="600" baseline="30000">
                                <a:solidFill>
                                  <a:srgbClr val="000000"/>
                                </a:solidFill>
                                <a:effectLst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a:t>o</a:t>
                            </a:r>
                            <a:endParaRPr lang="en-GB" sz="1100">
                              <a:effectLst/>
                              <a:ea typeface="Calibri" panose="020F0502020204030204" pitchFamily="34" charset="0"/>
                              <a:cs typeface="Times New Roman" panose="02020603050405020304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101" name="Rectangle 100"/>
                        <p:cNvSpPr/>
                        <p:nvPr/>
                      </p:nvSpPr>
                      <p:spPr>
                        <a:xfrm rot="4705018">
                          <a:off x="3288764" y="1476829"/>
                          <a:ext cx="148772" cy="11244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0" tIns="0" rIns="0" bIns="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GB" sz="600">
                              <a:solidFill>
                                <a:srgbClr val="000000"/>
                              </a:solidFill>
                              <a:effectLst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r>
                            <a:rPr lang="en-GB" sz="600" baseline="30000">
                              <a:solidFill>
                                <a:srgbClr val="000000"/>
                              </a:solidFill>
                              <a:effectLst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en-GB" sz="1100">
                            <a:effectLst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99" name="Rectangle 98"/>
                      <p:cNvSpPr/>
                      <p:nvPr/>
                    </p:nvSpPr>
                    <p:spPr>
                      <a:xfrm rot="16793859">
                        <a:off x="123372" y="1455057"/>
                        <a:ext cx="148772" cy="11244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en-GB" sz="600">
                            <a:solidFill>
                              <a:srgbClr val="000000"/>
                            </a:solidFill>
                            <a:effectLst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a:t>10</a:t>
                        </a:r>
                        <a:r>
                          <a:rPr lang="en-GB" sz="600" baseline="30000">
                            <a:solidFill>
                              <a:srgbClr val="000000"/>
                            </a:solidFill>
                            <a:effectLst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a:t>o</a:t>
                        </a:r>
                        <a:endParaRPr lang="en-GB" sz="1100">
                          <a:effectLst/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97" name="Rectangle 96"/>
                    <p:cNvSpPr/>
                    <p:nvPr/>
                  </p:nvSpPr>
                  <p:spPr>
                    <a:xfrm rot="5400000">
                      <a:off x="3327043" y="1730061"/>
                      <a:ext cx="148772" cy="11244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600" baseline="30000">
                          <a:solidFill>
                            <a:srgbClr val="000000"/>
                          </a:solidFill>
                          <a:effectLst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en-GB" sz="1100"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95" name="Rectangle 94"/>
                  <p:cNvSpPr/>
                  <p:nvPr/>
                </p:nvSpPr>
                <p:spPr>
                  <a:xfrm rot="16200000">
                    <a:off x="101600" y="1734458"/>
                    <a:ext cx="148772" cy="11244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600">
                        <a:solidFill>
                          <a:srgbClr val="000000"/>
                        </a:solidFill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0</a:t>
                    </a:r>
                    <a:r>
                      <a:rPr lang="en-GB" sz="600" baseline="30000">
                        <a:solidFill>
                          <a:srgbClr val="000000"/>
                        </a:solidFill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o</a:t>
                    </a:r>
                    <a:endParaRPr lang="en-GB" sz="11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</p:grpSp>
        <p:sp>
          <p:nvSpPr>
            <p:cNvPr id="86" name="TextBox 85"/>
            <p:cNvSpPr txBox="1"/>
            <p:nvPr/>
          </p:nvSpPr>
          <p:spPr>
            <a:xfrm>
              <a:off x="6978717" y="3615060"/>
              <a:ext cx="13787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normal line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095789" y="5377976"/>
              <a:ext cx="8275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mirror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268814" y="3020513"/>
              <a:ext cx="13787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angle of reflection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/>
              <a:t>Reflecting angles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3306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Apparatus and materials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mirror			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ray lamp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slit for ray lamp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lab pack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b="1" dirty="0"/>
              <a:t>Procedure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/>
              <a:t>Put the back of the mirror on the mirror line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/>
              <a:t>Put the slit into the ray lamp and turn it on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/>
              <a:t>Aim the ray of light along the incident ray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/>
              <a:t>Draw a small cross in the centre of the reflected ray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/>
              <a:t>Take away the mirror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/>
              <a:t>Use a ruler to join the cross to the mirror to show the reflected ray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/>
              <a:t>Use the protractor to measure the angle of incidence and the angle of reflection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/>
              <a:t>Repeat with different incident rays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805553" y="1160413"/>
            <a:ext cx="35189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measurement sheet</a:t>
            </a:r>
            <a:endParaRPr lang="en-GB" sz="16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ruler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sharp pencil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protractor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94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Reflecting angles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11749" y="973306"/>
            <a:ext cx="7276875" cy="5409929"/>
            <a:chOff x="109618" y="857803"/>
            <a:chExt cx="7276875" cy="5409929"/>
          </a:xfrm>
        </p:grpSpPr>
        <p:sp>
          <p:nvSpPr>
            <p:cNvPr id="6" name="Block Arc 5"/>
            <p:cNvSpPr/>
            <p:nvPr/>
          </p:nvSpPr>
          <p:spPr>
            <a:xfrm>
              <a:off x="109618" y="1234544"/>
              <a:ext cx="4320000" cy="4320000"/>
            </a:xfrm>
            <a:prstGeom prst="blockArc">
              <a:avLst>
                <a:gd name="adj1" fmla="val 19565580"/>
                <a:gd name="adj2" fmla="val 178"/>
                <a:gd name="adj3" fmla="val 5648"/>
              </a:avLst>
            </a:prstGeom>
            <a:solidFill>
              <a:srgbClr val="E1EB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978273" y="857803"/>
              <a:ext cx="6408220" cy="5409929"/>
              <a:chOff x="184643" y="898721"/>
              <a:chExt cx="6408220" cy="5409929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84643" y="898721"/>
                <a:ext cx="6408220" cy="5409929"/>
                <a:chOff x="184643" y="898721"/>
                <a:chExt cx="6408220" cy="5409929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1373346" y="4702040"/>
                  <a:ext cx="108000" cy="1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Pie 15"/>
                <p:cNvSpPr/>
                <p:nvPr/>
              </p:nvSpPr>
              <p:spPr>
                <a:xfrm>
                  <a:off x="764023" y="2705098"/>
                  <a:ext cx="1440000" cy="1440000"/>
                </a:xfrm>
                <a:prstGeom prst="pie">
                  <a:avLst>
                    <a:gd name="adj1" fmla="val 63073"/>
                    <a:gd name="adj2" fmla="val 1932360"/>
                  </a:avLst>
                </a:prstGeom>
                <a:solidFill>
                  <a:srgbClr val="E1EBF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7" name="Group 16"/>
                <p:cNvGrpSpPr/>
                <p:nvPr/>
              </p:nvGrpSpPr>
              <p:grpSpPr>
                <a:xfrm>
                  <a:off x="184643" y="898721"/>
                  <a:ext cx="6408220" cy="5409929"/>
                  <a:chOff x="184643" y="898721"/>
                  <a:chExt cx="6408220" cy="5409929"/>
                </a:xfrm>
              </p:grpSpPr>
              <p:cxnSp>
                <p:nvCxnSpPr>
                  <p:cNvPr id="18" name="Straight Connector 17"/>
                  <p:cNvCxnSpPr/>
                  <p:nvPr/>
                </p:nvCxnSpPr>
                <p:spPr>
                  <a:xfrm flipV="1">
                    <a:off x="1478667" y="3425665"/>
                    <a:ext cx="5040000" cy="0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5214099" y="3043000"/>
                    <a:ext cx="1378764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normal line</a:t>
                    </a:r>
                    <a:endParaRPr lang="en-GB" sz="1600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endParaRPr>
                  </a:p>
                </p:txBody>
              </p:sp>
              <p:grpSp>
                <p:nvGrpSpPr>
                  <p:cNvPr id="20" name="Group 19"/>
                  <p:cNvGrpSpPr/>
                  <p:nvPr/>
                </p:nvGrpSpPr>
                <p:grpSpPr>
                  <a:xfrm>
                    <a:off x="545770" y="1334858"/>
                    <a:ext cx="1044255" cy="4321404"/>
                    <a:chOff x="545770" y="1334858"/>
                    <a:chExt cx="1044255" cy="4321404"/>
                  </a:xfrm>
                </p:grpSpPr>
                <p:grpSp>
                  <p:nvGrpSpPr>
                    <p:cNvPr id="32" name="Group 31"/>
                    <p:cNvGrpSpPr/>
                    <p:nvPr/>
                  </p:nvGrpSpPr>
                  <p:grpSpPr>
                    <a:xfrm>
                      <a:off x="1478667" y="1334858"/>
                      <a:ext cx="111358" cy="4320000"/>
                      <a:chOff x="2027447" y="1716949"/>
                      <a:chExt cx="111358" cy="4320000"/>
                    </a:xfrm>
                  </p:grpSpPr>
                  <p:sp>
                    <p:nvSpPr>
                      <p:cNvPr id="46" name="Rectangle 45"/>
                      <p:cNvSpPr/>
                      <p:nvPr/>
                    </p:nvSpPr>
                    <p:spPr>
                      <a:xfrm flipH="1">
                        <a:off x="2030126" y="3002615"/>
                        <a:ext cx="108679" cy="1733909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47" name="Straight Connector 46"/>
                      <p:cNvCxnSpPr/>
                      <p:nvPr/>
                    </p:nvCxnSpPr>
                    <p:spPr>
                      <a:xfrm>
                        <a:off x="2027447" y="1716949"/>
                        <a:ext cx="0" cy="432000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33" name="TextBox 32"/>
                    <p:cNvSpPr txBox="1"/>
                    <p:nvPr/>
                  </p:nvSpPr>
                  <p:spPr>
                    <a:xfrm>
                      <a:off x="545770" y="5071487"/>
                      <a:ext cx="827576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mirror line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p:txBody>
                </p:sp>
                <p:grpSp>
                  <p:nvGrpSpPr>
                    <p:cNvPr id="34" name="Group 33"/>
                    <p:cNvGrpSpPr/>
                    <p:nvPr/>
                  </p:nvGrpSpPr>
                  <p:grpSpPr>
                    <a:xfrm>
                      <a:off x="1373346" y="1434410"/>
                      <a:ext cx="108000" cy="4101766"/>
                      <a:chOff x="1373346" y="1434410"/>
                      <a:chExt cx="108000" cy="4101766"/>
                    </a:xfrm>
                  </p:grpSpPr>
                  <p:cxnSp>
                    <p:nvCxnSpPr>
                      <p:cNvPr id="35" name="Straight Connector 34"/>
                      <p:cNvCxnSpPr/>
                      <p:nvPr/>
                    </p:nvCxnSpPr>
                    <p:spPr>
                      <a:xfrm>
                        <a:off x="1373346" y="1434410"/>
                        <a:ext cx="108000" cy="10800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" name="Straight Connector 35"/>
                      <p:cNvCxnSpPr/>
                      <p:nvPr/>
                    </p:nvCxnSpPr>
                    <p:spPr>
                      <a:xfrm>
                        <a:off x="1373346" y="1797480"/>
                        <a:ext cx="108000" cy="10800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/>
                      <p:cNvCxnSpPr/>
                      <p:nvPr/>
                    </p:nvCxnSpPr>
                    <p:spPr>
                      <a:xfrm>
                        <a:off x="1373346" y="2160550"/>
                        <a:ext cx="108000" cy="10800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" name="Straight Connector 37"/>
                      <p:cNvCxnSpPr/>
                      <p:nvPr/>
                    </p:nvCxnSpPr>
                    <p:spPr>
                      <a:xfrm>
                        <a:off x="1373346" y="2886690"/>
                        <a:ext cx="108000" cy="10800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/>
                      <p:cNvCxnSpPr/>
                      <p:nvPr/>
                    </p:nvCxnSpPr>
                    <p:spPr>
                      <a:xfrm>
                        <a:off x="1373346" y="2523620"/>
                        <a:ext cx="108000" cy="10800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" name="Straight Connector 39"/>
                      <p:cNvCxnSpPr/>
                      <p:nvPr/>
                    </p:nvCxnSpPr>
                    <p:spPr>
                      <a:xfrm>
                        <a:off x="1373346" y="3249760"/>
                        <a:ext cx="108000" cy="10800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/>
                      <p:cNvCxnSpPr/>
                      <p:nvPr/>
                    </p:nvCxnSpPr>
                    <p:spPr>
                      <a:xfrm>
                        <a:off x="1373346" y="3612830"/>
                        <a:ext cx="108000" cy="10800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2" name="Straight Connector 41"/>
                      <p:cNvCxnSpPr/>
                      <p:nvPr/>
                    </p:nvCxnSpPr>
                    <p:spPr>
                      <a:xfrm>
                        <a:off x="1373346" y="3975900"/>
                        <a:ext cx="108000" cy="10800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/>
                      <p:cNvCxnSpPr/>
                      <p:nvPr/>
                    </p:nvCxnSpPr>
                    <p:spPr>
                      <a:xfrm>
                        <a:off x="1373346" y="4338970"/>
                        <a:ext cx="108000" cy="10800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4" name="Straight Connector 43"/>
                      <p:cNvCxnSpPr/>
                      <p:nvPr/>
                    </p:nvCxnSpPr>
                    <p:spPr>
                      <a:xfrm>
                        <a:off x="1373346" y="5065110"/>
                        <a:ext cx="108000" cy="10800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/>
                      <p:cNvCxnSpPr/>
                      <p:nvPr/>
                    </p:nvCxnSpPr>
                    <p:spPr>
                      <a:xfrm>
                        <a:off x="1373346" y="5428176"/>
                        <a:ext cx="108000" cy="10800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184643" y="2340579"/>
                    <a:ext cx="827576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mirror</a:t>
                    </a:r>
                    <a:endParaRPr lang="en-GB" sz="1600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endParaRPr>
                  </a:p>
                </p:txBody>
              </p:sp>
              <p:cxnSp>
                <p:nvCxnSpPr>
                  <p:cNvPr id="22" name="Straight Connector 21"/>
                  <p:cNvCxnSpPr/>
                  <p:nvPr/>
                </p:nvCxnSpPr>
                <p:spPr>
                  <a:xfrm>
                    <a:off x="752165" y="2675475"/>
                    <a:ext cx="723823" cy="112232"/>
                  </a:xfrm>
                  <a:prstGeom prst="line">
                    <a:avLst/>
                  </a:prstGeom>
                  <a:ln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1484024" y="3428650"/>
                    <a:ext cx="4320000" cy="2880000"/>
                  </a:xfrm>
                  <a:prstGeom prst="line">
                    <a:avLst/>
                  </a:prstGeom>
                  <a:ln w="25400">
                    <a:solidFill>
                      <a:srgbClr val="FFFF00">
                        <a:alpha val="52000"/>
                      </a:srgb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 flipV="1">
                    <a:off x="1484024" y="898721"/>
                    <a:ext cx="3780000" cy="2520000"/>
                  </a:xfrm>
                  <a:prstGeom prst="line">
                    <a:avLst/>
                  </a:prstGeom>
                  <a:ln w="25400">
                    <a:solidFill>
                      <a:srgbClr val="FFFF00">
                        <a:alpha val="52000"/>
                      </a:srgbClr>
                    </a:solidFill>
                    <a:tailEnd type="arrow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4071667" y="1566905"/>
                    <a:ext cx="144000" cy="144000"/>
                    <a:chOff x="4071667" y="1563125"/>
                    <a:chExt cx="144000" cy="144000"/>
                  </a:xfrm>
                </p:grpSpPr>
                <p:cxnSp>
                  <p:nvCxnSpPr>
                    <p:cNvPr id="30" name="Straight Connector 29"/>
                    <p:cNvCxnSpPr/>
                    <p:nvPr/>
                  </p:nvCxnSpPr>
                  <p:spPr>
                    <a:xfrm>
                      <a:off x="4071667" y="1563125"/>
                      <a:ext cx="144000" cy="1440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Connector 30"/>
                    <p:cNvCxnSpPr/>
                    <p:nvPr/>
                  </p:nvCxnSpPr>
                  <p:spPr>
                    <a:xfrm flipV="1">
                      <a:off x="4071667" y="1563125"/>
                      <a:ext cx="144000" cy="1440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" name="TextBox 26"/>
                  <p:cNvSpPr txBox="1"/>
                  <p:nvPr/>
                </p:nvSpPr>
                <p:spPr>
                  <a:xfrm rot="19548224">
                    <a:off x="3448061" y="1070497"/>
                    <a:ext cx="167853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reflected ray</a:t>
                    </a:r>
                    <a:endParaRPr lang="en-GB" sz="1600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endParaRPr>
                  </a:p>
                </p:txBody>
              </p:sp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2193312" y="3441147"/>
                    <a:ext cx="1378764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angle of incidence</a:t>
                    </a:r>
                    <a:endParaRPr lang="en-GB" sz="1400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endParaRPr>
                  </a:p>
                </p:txBody>
              </p: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2379297" y="2771664"/>
                    <a:ext cx="1378764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angle of reflection</a:t>
                    </a:r>
                    <a:endParaRPr lang="en-GB" sz="1400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endParaRPr>
                  </a:p>
                </p:txBody>
              </p:sp>
            </p:grpSp>
          </p:grpSp>
          <p:sp>
            <p:nvSpPr>
              <p:cNvPr id="9" name="TextBox 8"/>
              <p:cNvSpPr txBox="1"/>
              <p:nvPr/>
            </p:nvSpPr>
            <p:spPr>
              <a:xfrm rot="2102408">
                <a:off x="3902891" y="5261225"/>
                <a:ext cx="16785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incident ray</a:t>
                </a:r>
                <a:endParaRPr lang="en-GB" sz="16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1481347" y="3428650"/>
                <a:ext cx="3780000" cy="2520000"/>
                <a:chOff x="1481347" y="3428650"/>
                <a:chExt cx="3780000" cy="2520000"/>
              </a:xfrm>
            </p:grpSpPr>
            <p:cxnSp>
              <p:nvCxnSpPr>
                <p:cNvPr id="13" name="Straight Connector 12"/>
                <p:cNvCxnSpPr/>
                <p:nvPr/>
              </p:nvCxnSpPr>
              <p:spPr>
                <a:xfrm>
                  <a:off x="1481347" y="3428650"/>
                  <a:ext cx="3780000" cy="2520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 flipH="1" flipV="1">
                  <a:off x="2862062" y="4345110"/>
                  <a:ext cx="1080000" cy="72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tailEnd type="arrow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398921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Reflecting angles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r>
              <a:rPr lang="en-GB" dirty="0"/>
              <a:t>How do you think the angle of reflection will compare to the angle of incidence?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Why do you think this will happen?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7773" y="1346205"/>
            <a:ext cx="4256572" cy="376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47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Reflecting angles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2191109"/>
            <a:ext cx="3347050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r>
              <a:rPr lang="en-GB" dirty="0"/>
              <a:t>Record all of your </a:t>
            </a:r>
            <a:r>
              <a:rPr lang="en-GB" dirty="0" smtClean="0"/>
              <a:t>measurements.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81882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Did you predict the right pattern?</a:t>
            </a:r>
          </a:p>
          <a:p>
            <a:endParaRPr lang="en-GB" sz="900" dirty="0" smtClean="0"/>
          </a:p>
          <a:p>
            <a:r>
              <a:rPr lang="en-GB" dirty="0" smtClean="0"/>
              <a:t>Describe </a:t>
            </a:r>
            <a:r>
              <a:rPr lang="en-GB" dirty="0"/>
              <a:t>the pattern you got.</a:t>
            </a:r>
          </a:p>
          <a:p>
            <a:r>
              <a:rPr lang="en-GB" dirty="0"/>
              <a:t>Explain why you think this happens with a flat mirror.</a:t>
            </a:r>
            <a:endParaRPr lang="en-GB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586595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b="1" dirty="0"/>
              <a:t>Take a set of measurements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7879" y="1576507"/>
            <a:ext cx="3996466" cy="353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37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12</TotalTime>
  <Words>144</Words>
  <Application>Microsoft Office PowerPoint</Application>
  <PresentationFormat>On-screen Show (4:3)</PresentationFormat>
  <Paragraphs>70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2019-04-10T09:08:35Z</dcterms:created>
  <dcterms:modified xsi:type="dcterms:W3CDTF">2019-04-10T09:21:05Z</dcterms:modified>
</cp:coreProperties>
</file>