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251" autoAdjust="0"/>
    <p:restoredTop sz="94651" autoAdjust="0"/>
  </p:normalViewPr>
  <p:slideViewPr>
    <p:cSldViewPr snapToGrid="0">
      <p:cViewPr varScale="1">
        <p:scale>
          <a:sx n="98" d="100"/>
          <a:sy n="98" d="100"/>
        </p:scale>
        <p:origin x="9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5399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Expansion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407400" cy="15099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Heating a solid makes it expand.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particles in the solid are too small to see.</a:t>
            </a:r>
          </a:p>
          <a:p>
            <a:pPr lvl="0">
              <a:defRPr/>
            </a:pPr>
            <a:r>
              <a:rPr lang="en-US" baseline="0" dirty="0" smtClean="0"/>
              <a:t>How do we know what</a:t>
            </a:r>
            <a:r>
              <a:rPr lang="en-US" dirty="0" smtClean="0"/>
              <a:t> happens to the particles in a solid when it expands?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5" name="Text Placeholder 16"/>
          <p:cNvSpPr txBox="1">
            <a:spLocks/>
          </p:cNvSpPr>
          <p:nvPr/>
        </p:nvSpPr>
        <p:spPr>
          <a:xfrm>
            <a:off x="432862" y="2600640"/>
            <a:ext cx="8285163" cy="6528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457200" y="2373094"/>
            <a:ext cx="8562760" cy="3737719"/>
            <a:chOff x="457200" y="2373094"/>
            <a:chExt cx="8562760" cy="3737719"/>
          </a:xfrm>
        </p:grpSpPr>
        <p:grpSp>
          <p:nvGrpSpPr>
            <p:cNvPr id="33" name="Group 32"/>
            <p:cNvGrpSpPr/>
            <p:nvPr/>
          </p:nvGrpSpPr>
          <p:grpSpPr>
            <a:xfrm>
              <a:off x="457200" y="2373094"/>
              <a:ext cx="8017364" cy="3737719"/>
              <a:chOff x="457200" y="2373094"/>
              <a:chExt cx="8017364" cy="3737719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457200" y="2373094"/>
                <a:ext cx="8000975" cy="3737719"/>
                <a:chOff x="457200" y="2373094"/>
                <a:chExt cx="8000975" cy="3737719"/>
              </a:xfrm>
            </p:grpSpPr>
            <p:grpSp>
              <p:nvGrpSpPr>
                <p:cNvPr id="29" name="Group 28"/>
                <p:cNvGrpSpPr/>
                <p:nvPr/>
              </p:nvGrpSpPr>
              <p:grpSpPr>
                <a:xfrm>
                  <a:off x="457200" y="2373094"/>
                  <a:ext cx="8000975" cy="3737719"/>
                  <a:chOff x="457200" y="2373094"/>
                  <a:chExt cx="8000975" cy="3737719"/>
                </a:xfrm>
              </p:grpSpPr>
              <p:sp>
                <p:nvSpPr>
                  <p:cNvPr id="24" name="Oval 23"/>
                  <p:cNvSpPr/>
                  <p:nvPr/>
                </p:nvSpPr>
                <p:spPr>
                  <a:xfrm>
                    <a:off x="481190" y="3397689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>
                    <a:off x="1043983" y="337020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0" name="Oval 79"/>
                  <p:cNvSpPr/>
                  <p:nvPr/>
                </p:nvSpPr>
                <p:spPr>
                  <a:xfrm>
                    <a:off x="1585051" y="3394541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1" name="Oval 80"/>
                  <p:cNvSpPr/>
                  <p:nvPr/>
                </p:nvSpPr>
                <p:spPr>
                  <a:xfrm>
                    <a:off x="2143802" y="337069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2" name="Oval 81"/>
                  <p:cNvSpPr/>
                  <p:nvPr/>
                </p:nvSpPr>
                <p:spPr>
                  <a:xfrm>
                    <a:off x="506755" y="394492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3" name="Oval 82"/>
                  <p:cNvSpPr/>
                  <p:nvPr/>
                </p:nvSpPr>
                <p:spPr>
                  <a:xfrm>
                    <a:off x="1044334" y="3928491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4" name="Oval 83"/>
                  <p:cNvSpPr/>
                  <p:nvPr/>
                </p:nvSpPr>
                <p:spPr>
                  <a:xfrm>
                    <a:off x="1597807" y="3939464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5" name="Oval 84"/>
                  <p:cNvSpPr/>
                  <p:nvPr/>
                </p:nvSpPr>
                <p:spPr>
                  <a:xfrm>
                    <a:off x="2155777" y="391871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6" name="Oval 85"/>
                  <p:cNvSpPr/>
                  <p:nvPr/>
                </p:nvSpPr>
                <p:spPr>
                  <a:xfrm>
                    <a:off x="481190" y="447688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7" name="Oval 86"/>
                  <p:cNvSpPr/>
                  <p:nvPr/>
                </p:nvSpPr>
                <p:spPr>
                  <a:xfrm>
                    <a:off x="1044241" y="4474828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8" name="Oval 87"/>
                  <p:cNvSpPr/>
                  <p:nvPr/>
                </p:nvSpPr>
                <p:spPr>
                  <a:xfrm>
                    <a:off x="1595724" y="447309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9" name="Oval 88"/>
                  <p:cNvSpPr/>
                  <p:nvPr/>
                </p:nvSpPr>
                <p:spPr>
                  <a:xfrm>
                    <a:off x="2182145" y="4438976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0" name="Oval 89"/>
                  <p:cNvSpPr/>
                  <p:nvPr/>
                </p:nvSpPr>
                <p:spPr>
                  <a:xfrm>
                    <a:off x="494072" y="499751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1" name="Oval 90"/>
                  <p:cNvSpPr/>
                  <p:nvPr/>
                </p:nvSpPr>
                <p:spPr>
                  <a:xfrm>
                    <a:off x="1043961" y="503421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2" name="Oval 91"/>
                  <p:cNvSpPr/>
                  <p:nvPr/>
                </p:nvSpPr>
                <p:spPr>
                  <a:xfrm>
                    <a:off x="1598003" y="499405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3" name="Oval 92"/>
                  <p:cNvSpPr/>
                  <p:nvPr/>
                </p:nvSpPr>
                <p:spPr>
                  <a:xfrm>
                    <a:off x="2143802" y="5007518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grpSp>
                <p:nvGrpSpPr>
                  <p:cNvPr id="27" name="Group 26"/>
                  <p:cNvGrpSpPr/>
                  <p:nvPr/>
                </p:nvGrpSpPr>
                <p:grpSpPr>
                  <a:xfrm>
                    <a:off x="457200" y="2373094"/>
                    <a:ext cx="8000975" cy="3737719"/>
                    <a:chOff x="457200" y="2373094"/>
                    <a:chExt cx="8000975" cy="3737719"/>
                  </a:xfrm>
                </p:grpSpPr>
                <p:grpSp>
                  <p:nvGrpSpPr>
                    <p:cNvPr id="28" name="Group 27"/>
                    <p:cNvGrpSpPr/>
                    <p:nvPr/>
                  </p:nvGrpSpPr>
                  <p:grpSpPr>
                    <a:xfrm>
                      <a:off x="457200" y="2373094"/>
                      <a:ext cx="8000975" cy="3737719"/>
                      <a:chOff x="457200" y="2373094"/>
                      <a:chExt cx="8000975" cy="3737719"/>
                    </a:xfrm>
                  </p:grpSpPr>
                  <p:grpSp>
                    <p:nvGrpSpPr>
                      <p:cNvPr id="71" name="Group 70"/>
                      <p:cNvGrpSpPr/>
                      <p:nvPr/>
                    </p:nvGrpSpPr>
                    <p:grpSpPr>
                      <a:xfrm>
                        <a:off x="457200" y="2373094"/>
                        <a:ext cx="8000975" cy="3737719"/>
                        <a:chOff x="557417" y="2511048"/>
                        <a:chExt cx="8000975" cy="3737719"/>
                      </a:xfrm>
                    </p:grpSpPr>
                    <p:sp>
                      <p:nvSpPr>
                        <p:cNvPr id="3" name="Rectangle 2"/>
                        <p:cNvSpPr/>
                        <p:nvPr/>
                      </p:nvSpPr>
                      <p:spPr>
                        <a:xfrm>
                          <a:off x="582982" y="3502768"/>
                          <a:ext cx="2215017" cy="2191268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59" name="Rectangle 58"/>
                        <p:cNvSpPr/>
                        <p:nvPr/>
                      </p:nvSpPr>
                      <p:spPr>
                        <a:xfrm>
                          <a:off x="3302097" y="3350948"/>
                          <a:ext cx="2367102" cy="2343956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66" name="Text Placeholder 16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3300776" y="2515324"/>
                          <a:ext cx="2364285" cy="826574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buFont typeface="+mj-lt"/>
                            <a:buNone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1pPr>
                          <a:lvl2pPr marL="971550" indent="-51435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2pPr>
                          <a:lvl3pPr marL="1485900" indent="-57150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-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3pPr>
                          <a:lvl4pPr marL="197485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Wingdings" panose="05000000000000000000" pitchFamily="2" charset="2"/>
                            <a:buChar char="§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4pPr>
                          <a:lvl5pPr marL="251460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o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5pPr>
                          <a:lvl6pPr marL="25146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9718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4290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8862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lang="en-US" noProof="0" dirty="0" smtClean="0"/>
                            <a:t>Model 1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dirty="0" smtClean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Faster particles</a:t>
                          </a:r>
                          <a:endParaRPr kumimoji="0" lang="en-US" sz="18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7" name="Text Placeholder 16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194107" y="2511048"/>
                          <a:ext cx="2364285" cy="826574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buFont typeface="+mj-lt"/>
                            <a:buNone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1pPr>
                          <a:lvl2pPr marL="971550" indent="-51435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2pPr>
                          <a:lvl3pPr marL="1485900" indent="-57150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-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3pPr>
                          <a:lvl4pPr marL="197485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Wingdings" panose="05000000000000000000" pitchFamily="2" charset="2"/>
                            <a:buChar char="§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4pPr>
                          <a:lvl5pPr marL="251460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o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5pPr>
                          <a:lvl6pPr marL="25146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9718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4290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8862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lang="en-US" noProof="0" dirty="0" smtClean="0"/>
                            <a:t>Model 2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kumimoji="0" lang="en-US" sz="1800" b="0" i="0" u="none" strike="noStrike" kern="1200" cap="none" spc="0" normalizeH="0" baseline="0" dirty="0" smtClean="0">
                              <a:ln>
                                <a:noFill/>
                              </a:ln>
                              <a:effectLst/>
                              <a:uLnTx/>
                              <a:uFillTx/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rPr>
                            <a:t>Bigger particles</a:t>
                          </a:r>
                          <a:endParaRPr kumimoji="0" lang="en-US" sz="18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  <a:latin typeface="Verdana" panose="020B0604030504040204" pitchFamily="34" charset="0"/>
                            <a:ea typeface="Verdana" panose="020B0604030504040204" pitchFamily="34" charset="0"/>
                            <a:cs typeface="Verdana" panose="020B0604030504040204" pitchFamily="34" charset="0"/>
                          </a:endParaRPr>
                        </a:p>
                      </p:txBody>
                    </p:sp>
                    <p:sp>
                      <p:nvSpPr>
                        <p:cNvPr id="68" name="Text Placeholder 16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557417" y="5677246"/>
                          <a:ext cx="2209229" cy="562582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buFont typeface="+mj-lt"/>
                            <a:buNone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1pPr>
                          <a:lvl2pPr marL="971550" indent="-51435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2pPr>
                          <a:lvl3pPr marL="1485900" indent="-57150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-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3pPr>
                          <a:lvl4pPr marL="197485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Wingdings" panose="05000000000000000000" pitchFamily="2" charset="2"/>
                            <a:buChar char="§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4pPr>
                          <a:lvl5pPr marL="251460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o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5pPr>
                          <a:lvl6pPr marL="25146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9718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4290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8862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lang="en-US" sz="2400" noProof="0" dirty="0" smtClean="0"/>
                            <a:t>20</a:t>
                          </a:r>
                          <a:r>
                            <a:rPr lang="en-US" sz="2400" baseline="30000" noProof="0" dirty="0" smtClean="0"/>
                            <a:t>o</a:t>
                          </a:r>
                          <a:r>
                            <a:rPr lang="en-US" sz="2400" noProof="0" dirty="0" smtClean="0"/>
                            <a:t>C</a:t>
                          </a:r>
                          <a:endParaRPr kumimoji="0" lang="en-US" sz="24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69" name="Text Placeholder 16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3300772" y="5677246"/>
                          <a:ext cx="2364289" cy="571521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buFont typeface="+mj-lt"/>
                            <a:buNone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1pPr>
                          <a:lvl2pPr marL="971550" indent="-51435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2pPr>
                          <a:lvl3pPr marL="1485900" indent="-57150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-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3pPr>
                          <a:lvl4pPr marL="197485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Wingdings" panose="05000000000000000000" pitchFamily="2" charset="2"/>
                            <a:buChar char="§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4pPr>
                          <a:lvl5pPr marL="251460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o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5pPr>
                          <a:lvl6pPr marL="25146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9718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4290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8862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8</a:t>
                          </a:r>
                          <a:r>
                            <a:rPr lang="en-US" sz="2400" noProof="0" dirty="0" smtClean="0"/>
                            <a:t>0</a:t>
                          </a:r>
                          <a:r>
                            <a:rPr lang="en-US" sz="2400" baseline="30000" noProof="0" dirty="0" smtClean="0"/>
                            <a:t>o</a:t>
                          </a:r>
                          <a:r>
                            <a:rPr lang="en-US" sz="2400" noProof="0" dirty="0" smtClean="0"/>
                            <a:t>C</a:t>
                          </a:r>
                          <a:endParaRPr kumimoji="0" lang="en-US" sz="24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</a:endParaRPr>
                        </a:p>
                      </p:txBody>
                    </p:sp>
                    <p:sp>
                      <p:nvSpPr>
                        <p:cNvPr id="70" name="Text Placeholder 16"/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141496" y="5677246"/>
                          <a:ext cx="2364289" cy="571521"/>
                        </a:xfrm>
                        <a:prstGeom prst="rect">
                          <a:avLst/>
                        </a:prstGeom>
                      </p:spPr>
                      <p:txBody>
                        <a:bodyPr vert="horz" lIns="91440" tIns="45720" rIns="91440" bIns="45720" rtlCol="0">
                          <a:norm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buFont typeface="+mj-lt"/>
                            <a:buNone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1pPr>
                          <a:lvl2pPr marL="971550" indent="-51435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2pPr>
                          <a:lvl3pPr marL="1485900" indent="-57150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-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3pPr>
                          <a:lvl4pPr marL="197485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Wingdings" panose="05000000000000000000" pitchFamily="2" charset="2"/>
                            <a:buChar char="§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4pPr>
                          <a:lvl5pPr marL="2514600" indent="-539750" algn="l" defTabSz="914400" rtl="0" eaLnBrk="1" latinLnBrk="0" hangingPunct="1">
                            <a:spcBef>
                              <a:spcPct val="20000"/>
                            </a:spcBef>
                            <a:buFont typeface="Courier New" panose="02070309020205020404" pitchFamily="49" charset="0"/>
                            <a:buChar char="o"/>
                            <a:defRPr sz="1800" kern="1200">
                              <a:solidFill>
                                <a:schemeClr val="tx2">
                                  <a:lumMod val="50000"/>
                                </a:schemeClr>
                              </a:solidFill>
                              <a:latin typeface="Verdana" panose="020B0604030504040204" pitchFamily="34" charset="0"/>
                              <a:ea typeface="Verdana" panose="020B0604030504040204" pitchFamily="34" charset="0"/>
                              <a:cs typeface="Verdana" panose="020B0604030504040204" pitchFamily="34" charset="0"/>
                            </a:defRPr>
                          </a:lvl5pPr>
                          <a:lvl6pPr marL="25146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9718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4290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886200" indent="-228600" algn="l" defTabSz="914400" rtl="0" eaLnBrk="1" latinLnBrk="0" hangingPunct="1">
                            <a:spcBef>
                              <a:spcPct val="20000"/>
                            </a:spcBef>
                            <a:buFont typeface="Arial" panose="020B0604020202020204" pitchFamily="34" charset="0"/>
                            <a:buChar char="•"/>
                            <a:defRPr sz="2000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14000"/>
                            </a:lnSpc>
                            <a:spcBef>
                              <a:spcPct val="2000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+mj-lt"/>
                            <a:buNone/>
                            <a:tabLst/>
                            <a:defRPr/>
                          </a:pPr>
                          <a:r>
                            <a:rPr lang="en-US" sz="2400" dirty="0"/>
                            <a:t>8</a:t>
                          </a:r>
                          <a:r>
                            <a:rPr lang="en-US" sz="2400" noProof="0" dirty="0" smtClean="0"/>
                            <a:t>0</a:t>
                          </a:r>
                          <a:r>
                            <a:rPr lang="en-US" sz="2400" baseline="30000" noProof="0" dirty="0" smtClean="0"/>
                            <a:t>o</a:t>
                          </a:r>
                          <a:r>
                            <a:rPr lang="en-US" sz="2400" noProof="0" dirty="0" smtClean="0"/>
                            <a:t>C</a:t>
                          </a:r>
                          <a:endParaRPr kumimoji="0" lang="en-US" sz="2400" b="0" i="0" u="none" strike="noStrike" kern="1200" cap="none" spc="0" normalizeH="0" baseline="0" noProof="0" dirty="0" smtClean="0">
                            <a:ln>
                              <a:noFill/>
                            </a:ln>
                            <a:effectLst/>
                            <a:uLnTx/>
                            <a:uFillTx/>
                          </a:endParaRPr>
                        </a:p>
                      </p:txBody>
                    </p:sp>
                  </p:grpSp>
                  <p:sp>
                    <p:nvSpPr>
                      <p:cNvPr id="23" name="Arc 22"/>
                      <p:cNvSpPr/>
                      <p:nvPr/>
                    </p:nvSpPr>
                    <p:spPr>
                      <a:xfrm>
                        <a:off x="3263332" y="3264667"/>
                        <a:ext cx="540000" cy="539158"/>
                      </a:xfrm>
                      <a:prstGeom prst="arc">
                        <a:avLst>
                          <a:gd name="adj1" fmla="val 16200000"/>
                          <a:gd name="adj2" fmla="val 19550732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2" name="Arc 71"/>
                      <p:cNvSpPr/>
                      <p:nvPr/>
                    </p:nvSpPr>
                    <p:spPr>
                      <a:xfrm>
                        <a:off x="3244870" y="3874205"/>
                        <a:ext cx="540000" cy="539158"/>
                      </a:xfrm>
                      <a:prstGeom prst="arc">
                        <a:avLst>
                          <a:gd name="adj1" fmla="val 13735727"/>
                          <a:gd name="adj2" fmla="val 15217389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3" name="Arc 72"/>
                      <p:cNvSpPr/>
                      <p:nvPr/>
                    </p:nvSpPr>
                    <p:spPr>
                      <a:xfrm>
                        <a:off x="3834263" y="3211927"/>
                        <a:ext cx="540000" cy="539158"/>
                      </a:xfrm>
                      <a:prstGeom prst="arc">
                        <a:avLst>
                          <a:gd name="adj1" fmla="val 1482978"/>
                          <a:gd name="adj2" fmla="val 3739612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4" name="Arc 73"/>
                      <p:cNvSpPr/>
                      <p:nvPr/>
                    </p:nvSpPr>
                    <p:spPr>
                      <a:xfrm>
                        <a:off x="4375838" y="3214753"/>
                        <a:ext cx="580605" cy="586159"/>
                      </a:xfrm>
                      <a:prstGeom prst="arc">
                        <a:avLst>
                          <a:gd name="adj1" fmla="val 12474646"/>
                          <a:gd name="adj2" fmla="val 14957018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5" name="Arc 74"/>
                      <p:cNvSpPr/>
                      <p:nvPr/>
                    </p:nvSpPr>
                    <p:spPr>
                      <a:xfrm>
                        <a:off x="4900481" y="3217666"/>
                        <a:ext cx="580605" cy="586159"/>
                      </a:xfrm>
                      <a:prstGeom prst="arc">
                        <a:avLst>
                          <a:gd name="adj1" fmla="val 7599336"/>
                          <a:gd name="adj2" fmla="val 8409039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6" name="Arc 75"/>
                      <p:cNvSpPr/>
                      <p:nvPr/>
                    </p:nvSpPr>
                    <p:spPr>
                      <a:xfrm>
                        <a:off x="3797050" y="3786403"/>
                        <a:ext cx="580605" cy="586159"/>
                      </a:xfrm>
                      <a:prstGeom prst="arc">
                        <a:avLst>
                          <a:gd name="adj1" fmla="val 18508263"/>
                          <a:gd name="adj2" fmla="val 1958718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7" name="Arc 76"/>
                      <p:cNvSpPr/>
                      <p:nvPr/>
                    </p:nvSpPr>
                    <p:spPr>
                      <a:xfrm>
                        <a:off x="4413667" y="3773465"/>
                        <a:ext cx="580605" cy="586159"/>
                      </a:xfrm>
                      <a:prstGeom prst="arc">
                        <a:avLst>
                          <a:gd name="adj1" fmla="val 10147878"/>
                          <a:gd name="adj2" fmla="val 11710460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sp>
                    <p:nvSpPr>
                      <p:cNvPr id="78" name="Arc 77"/>
                      <p:cNvSpPr/>
                      <p:nvPr/>
                    </p:nvSpPr>
                    <p:spPr>
                      <a:xfrm>
                        <a:off x="5023137" y="3767603"/>
                        <a:ext cx="580605" cy="586159"/>
                      </a:xfrm>
                      <a:prstGeom prst="arc">
                        <a:avLst>
                          <a:gd name="adj1" fmla="val 6451823"/>
                          <a:gd name="adj2" fmla="val 8908664"/>
                        </a:avLst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GB"/>
                      </a:p>
                    </p:txBody>
                  </p:sp>
                  <p:grpSp>
                    <p:nvGrpSpPr>
                      <p:cNvPr id="25" name="Group 24"/>
                      <p:cNvGrpSpPr/>
                      <p:nvPr/>
                    </p:nvGrpSpPr>
                    <p:grpSpPr>
                      <a:xfrm>
                        <a:off x="3178508" y="4350202"/>
                        <a:ext cx="2380219" cy="1238095"/>
                        <a:chOff x="3178508" y="4350202"/>
                        <a:chExt cx="2380219" cy="1238095"/>
                      </a:xfrm>
                    </p:grpSpPr>
                    <p:sp>
                      <p:nvSpPr>
                        <p:cNvPr id="136" name="Arc 135"/>
                        <p:cNvSpPr/>
                        <p:nvPr/>
                      </p:nvSpPr>
                      <p:spPr>
                        <a:xfrm>
                          <a:off x="3223902" y="4469219"/>
                          <a:ext cx="579430" cy="555333"/>
                        </a:xfrm>
                        <a:prstGeom prst="arc">
                          <a:avLst>
                            <a:gd name="adj1" fmla="val 17448350"/>
                            <a:gd name="adj2" fmla="val 19799870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37" name="Arc 136"/>
                        <p:cNvSpPr/>
                        <p:nvPr/>
                      </p:nvSpPr>
                      <p:spPr>
                        <a:xfrm>
                          <a:off x="3841507" y="4397076"/>
                          <a:ext cx="590636" cy="574902"/>
                        </a:xfrm>
                        <a:prstGeom prst="arc">
                          <a:avLst>
                            <a:gd name="adj1" fmla="val 1473290"/>
                            <a:gd name="adj2" fmla="val 3544000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39" name="Arc 138"/>
                        <p:cNvSpPr/>
                        <p:nvPr/>
                      </p:nvSpPr>
                      <p:spPr>
                        <a:xfrm>
                          <a:off x="4416714" y="4350202"/>
                          <a:ext cx="580605" cy="586159"/>
                        </a:xfrm>
                        <a:prstGeom prst="arc">
                          <a:avLst>
                            <a:gd name="adj1" fmla="val 11072124"/>
                            <a:gd name="adj2" fmla="val 12766487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0" name="Arc 139"/>
                        <p:cNvSpPr/>
                        <p:nvPr/>
                      </p:nvSpPr>
                      <p:spPr>
                        <a:xfrm>
                          <a:off x="4925822" y="4397059"/>
                          <a:ext cx="580605" cy="586159"/>
                        </a:xfrm>
                        <a:prstGeom prst="arc">
                          <a:avLst>
                            <a:gd name="adj1" fmla="val 18508263"/>
                            <a:gd name="adj2" fmla="val 1958718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1" name="Arc 140"/>
                        <p:cNvSpPr/>
                        <p:nvPr/>
                      </p:nvSpPr>
                      <p:spPr>
                        <a:xfrm>
                          <a:off x="3178508" y="5002138"/>
                          <a:ext cx="580605" cy="586159"/>
                        </a:xfrm>
                        <a:prstGeom prst="arc">
                          <a:avLst>
                            <a:gd name="adj1" fmla="val 616604"/>
                            <a:gd name="adj2" fmla="val 1958718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2" name="Arc 141"/>
                        <p:cNvSpPr/>
                        <p:nvPr/>
                      </p:nvSpPr>
                      <p:spPr>
                        <a:xfrm>
                          <a:off x="3783066" y="4952599"/>
                          <a:ext cx="580605" cy="586159"/>
                        </a:xfrm>
                        <a:prstGeom prst="arc">
                          <a:avLst>
                            <a:gd name="adj1" fmla="val 9634194"/>
                            <a:gd name="adj2" fmla="val 12608971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3" name="Arc 142"/>
                        <p:cNvSpPr/>
                        <p:nvPr/>
                      </p:nvSpPr>
                      <p:spPr>
                        <a:xfrm>
                          <a:off x="4407280" y="4957833"/>
                          <a:ext cx="580605" cy="586159"/>
                        </a:xfrm>
                        <a:prstGeom prst="arc">
                          <a:avLst>
                            <a:gd name="adj1" fmla="val 4657294"/>
                            <a:gd name="adj2" fmla="val 7878991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  <p:sp>
                      <p:nvSpPr>
                        <p:cNvPr id="145" name="Arc 144"/>
                        <p:cNvSpPr/>
                        <p:nvPr/>
                      </p:nvSpPr>
                      <p:spPr>
                        <a:xfrm>
                          <a:off x="4978122" y="4986331"/>
                          <a:ext cx="580605" cy="586159"/>
                        </a:xfrm>
                        <a:prstGeom prst="arc">
                          <a:avLst>
                            <a:gd name="adj1" fmla="val 13927996"/>
                            <a:gd name="adj2" fmla="val 14585786"/>
                          </a:avLst>
                        </a:prstGeom>
                        <a:ln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GB"/>
                        </a:p>
                      </p:txBody>
                    </p:sp>
                  </p:grpSp>
                </p:grpSp>
                <p:sp>
                  <p:nvSpPr>
                    <p:cNvPr id="94" name="Oval 93"/>
                    <p:cNvSpPr/>
                    <p:nvPr/>
                  </p:nvSpPr>
                  <p:spPr>
                    <a:xfrm>
                      <a:off x="3254972" y="3305034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5" name="Oval 94"/>
                    <p:cNvSpPr/>
                    <p:nvPr/>
                  </p:nvSpPr>
                  <p:spPr>
                    <a:xfrm>
                      <a:off x="3249090" y="4513266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6" name="Oval 95"/>
                    <p:cNvSpPr/>
                    <p:nvPr/>
                  </p:nvSpPr>
                  <p:spPr>
                    <a:xfrm>
                      <a:off x="3823131" y="4984678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7" name="Oval 96"/>
                    <p:cNvSpPr/>
                    <p:nvPr/>
                  </p:nvSpPr>
                  <p:spPr>
                    <a:xfrm>
                      <a:off x="3209861" y="5034217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8" name="Oval 97"/>
                    <p:cNvSpPr/>
                    <p:nvPr/>
                  </p:nvSpPr>
                  <p:spPr>
                    <a:xfrm>
                      <a:off x="3870754" y="4425089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9" name="Oval 98"/>
                    <p:cNvSpPr/>
                    <p:nvPr/>
                  </p:nvSpPr>
                  <p:spPr>
                    <a:xfrm>
                      <a:off x="3275773" y="3910976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0" name="Oval 99"/>
                    <p:cNvSpPr/>
                    <p:nvPr/>
                  </p:nvSpPr>
                  <p:spPr>
                    <a:xfrm>
                      <a:off x="3813962" y="3822761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1" name="Oval 100"/>
                    <p:cNvSpPr/>
                    <p:nvPr/>
                  </p:nvSpPr>
                  <p:spPr>
                    <a:xfrm>
                      <a:off x="3808511" y="3220054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2" name="Oval 101"/>
                    <p:cNvSpPr/>
                    <p:nvPr/>
                  </p:nvSpPr>
                  <p:spPr>
                    <a:xfrm>
                      <a:off x="4455544" y="4990633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3" name="Oval 102"/>
                    <p:cNvSpPr/>
                    <p:nvPr/>
                  </p:nvSpPr>
                  <p:spPr>
                    <a:xfrm>
                      <a:off x="4438208" y="4375555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4" name="Oval 103"/>
                    <p:cNvSpPr/>
                    <p:nvPr/>
                  </p:nvSpPr>
                  <p:spPr>
                    <a:xfrm>
                      <a:off x="4961578" y="4425017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5" name="Oval 104"/>
                    <p:cNvSpPr/>
                    <p:nvPr/>
                  </p:nvSpPr>
                  <p:spPr>
                    <a:xfrm>
                      <a:off x="5022131" y="5003841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6" name="Oval 105"/>
                    <p:cNvSpPr/>
                    <p:nvPr/>
                  </p:nvSpPr>
                  <p:spPr>
                    <a:xfrm>
                      <a:off x="4463308" y="3802798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7" name="Oval 106"/>
                    <p:cNvSpPr/>
                    <p:nvPr/>
                  </p:nvSpPr>
                  <p:spPr>
                    <a:xfrm>
                      <a:off x="5047931" y="3821333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8" name="Oval 107"/>
                    <p:cNvSpPr/>
                    <p:nvPr/>
                  </p:nvSpPr>
                  <p:spPr>
                    <a:xfrm>
                      <a:off x="4959987" y="3277725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09" name="Oval 108"/>
                    <p:cNvSpPr/>
                    <p:nvPr/>
                  </p:nvSpPr>
                  <p:spPr>
                    <a:xfrm>
                      <a:off x="4413667" y="3238175"/>
                      <a:ext cx="522000" cy="522000"/>
                    </a:xfrm>
                    <a:prstGeom prst="ellipse">
                      <a:avLst/>
                    </a:prstGeom>
                    <a:solidFill>
                      <a:schemeClr val="bg1">
                        <a:lumMod val="95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</p:grpSp>
            <p:sp>
              <p:nvSpPr>
                <p:cNvPr id="110" name="TextBox 109"/>
                <p:cNvSpPr txBox="1"/>
                <p:nvPr/>
              </p:nvSpPr>
              <p:spPr>
                <a:xfrm>
                  <a:off x="4942500" y="4386283"/>
                  <a:ext cx="1039688" cy="156966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9600" dirty="0" smtClean="0">
                      <a:solidFill>
                        <a:srgbClr val="00B050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sym typeface="Wingdings" panose="05000000000000000000" pitchFamily="2" charset="2"/>
                    </a:rPr>
                    <a:t></a:t>
                  </a:r>
                  <a:endParaRPr lang="en-GB" sz="9600" dirty="0">
                    <a:solidFill>
                      <a:srgbClr val="00B050"/>
                    </a:solidFill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grpSp>
            <p:nvGrpSpPr>
              <p:cNvPr id="32" name="Group 31"/>
              <p:cNvGrpSpPr/>
              <p:nvPr/>
            </p:nvGrpSpPr>
            <p:grpSpPr>
              <a:xfrm>
                <a:off x="6097652" y="3210237"/>
                <a:ext cx="2376912" cy="2349470"/>
                <a:chOff x="1567308" y="2455019"/>
                <a:chExt cx="2222955" cy="2191403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1567308" y="2455019"/>
                  <a:ext cx="2222955" cy="2191403"/>
                  <a:chOff x="633590" y="3517214"/>
                  <a:chExt cx="2222955" cy="2191403"/>
                </a:xfrm>
              </p:grpSpPr>
              <p:sp>
                <p:nvSpPr>
                  <p:cNvPr id="111" name="Oval 110"/>
                  <p:cNvSpPr/>
                  <p:nvPr/>
                </p:nvSpPr>
                <p:spPr>
                  <a:xfrm>
                    <a:off x="633590" y="3550089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2" name="Oval 111"/>
                  <p:cNvSpPr/>
                  <p:nvPr/>
                </p:nvSpPr>
                <p:spPr>
                  <a:xfrm>
                    <a:off x="1196383" y="352260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3" name="Oval 112"/>
                  <p:cNvSpPr/>
                  <p:nvPr/>
                </p:nvSpPr>
                <p:spPr>
                  <a:xfrm>
                    <a:off x="1737451" y="3546941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4" name="Oval 113"/>
                  <p:cNvSpPr/>
                  <p:nvPr/>
                </p:nvSpPr>
                <p:spPr>
                  <a:xfrm>
                    <a:off x="2296202" y="352309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5" name="Oval 114"/>
                  <p:cNvSpPr/>
                  <p:nvPr/>
                </p:nvSpPr>
                <p:spPr>
                  <a:xfrm>
                    <a:off x="659155" y="409732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6" name="Oval 115"/>
                  <p:cNvSpPr/>
                  <p:nvPr/>
                </p:nvSpPr>
                <p:spPr>
                  <a:xfrm>
                    <a:off x="1750207" y="4091864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7" name="Oval 116"/>
                  <p:cNvSpPr/>
                  <p:nvPr/>
                </p:nvSpPr>
                <p:spPr>
                  <a:xfrm>
                    <a:off x="2308177" y="407111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8" name="Oval 117"/>
                  <p:cNvSpPr/>
                  <p:nvPr/>
                </p:nvSpPr>
                <p:spPr>
                  <a:xfrm>
                    <a:off x="633590" y="462928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19" name="Oval 118"/>
                  <p:cNvSpPr/>
                  <p:nvPr/>
                </p:nvSpPr>
                <p:spPr>
                  <a:xfrm>
                    <a:off x="1196641" y="4627228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0" name="Oval 119"/>
                  <p:cNvSpPr/>
                  <p:nvPr/>
                </p:nvSpPr>
                <p:spPr>
                  <a:xfrm>
                    <a:off x="1748124" y="4625495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1" name="Oval 120"/>
                  <p:cNvSpPr/>
                  <p:nvPr/>
                </p:nvSpPr>
                <p:spPr>
                  <a:xfrm>
                    <a:off x="2334545" y="4591376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2" name="Oval 121"/>
                  <p:cNvSpPr/>
                  <p:nvPr/>
                </p:nvSpPr>
                <p:spPr>
                  <a:xfrm>
                    <a:off x="646472" y="514991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3" name="Oval 122"/>
                  <p:cNvSpPr/>
                  <p:nvPr/>
                </p:nvSpPr>
                <p:spPr>
                  <a:xfrm>
                    <a:off x="1196361" y="518661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1750403" y="5146457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5" name="Oval 124"/>
                  <p:cNvSpPr/>
                  <p:nvPr/>
                </p:nvSpPr>
                <p:spPr>
                  <a:xfrm>
                    <a:off x="2296202" y="5159918"/>
                    <a:ext cx="522000" cy="522000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26" name="Rectangle 125"/>
                  <p:cNvSpPr/>
                  <p:nvPr/>
                </p:nvSpPr>
                <p:spPr>
                  <a:xfrm>
                    <a:off x="635165" y="3517214"/>
                    <a:ext cx="2215017" cy="2191268"/>
                  </a:xfrm>
                  <a:prstGeom prst="rect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127" name="Oval 126"/>
                <p:cNvSpPr/>
                <p:nvPr/>
              </p:nvSpPr>
              <p:spPr>
                <a:xfrm>
                  <a:off x="2129715" y="3019762"/>
                  <a:ext cx="522000" cy="5220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128" name="TextBox 127"/>
            <p:cNvSpPr txBox="1"/>
            <p:nvPr/>
          </p:nvSpPr>
          <p:spPr>
            <a:xfrm>
              <a:off x="7980272" y="4150644"/>
              <a:ext cx="1039688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9600" dirty="0" smtClean="0">
                  <a:solidFill>
                    <a:srgbClr val="C00000"/>
                  </a:solidFill>
                  <a:latin typeface="Verdana" panose="020B0604030504040204" pitchFamily="34" charset="0"/>
                  <a:ea typeface="Verdana" panose="020B0604030504040204" pitchFamily="34" charset="0"/>
                  <a:sym typeface="Wingdings" panose="05000000000000000000" pitchFamily="2" charset="2"/>
                </a:rPr>
                <a:t>x</a:t>
              </a:r>
              <a:endParaRPr lang="en-GB" sz="9600" dirty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Expansion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3751" y="4727276"/>
            <a:ext cx="8748828" cy="1431985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statements help to explain why model 1 is correct?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statements help to explain why model 2 is wrong?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024342"/>
              </p:ext>
            </p:extLst>
          </p:nvPr>
        </p:nvGraphicFramePr>
        <p:xfrm>
          <a:off x="179705" y="1623701"/>
          <a:ext cx="8748828" cy="27796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74414">
                  <a:extLst>
                    <a:ext uri="{9D8B030D-6E8A-4147-A177-3AD203B41FA5}">
                      <a16:colId xmlns:a16="http://schemas.microsoft.com/office/drawing/2014/main" val="4124262914"/>
                    </a:ext>
                  </a:extLst>
                </a:gridCol>
                <a:gridCol w="4374414">
                  <a:extLst>
                    <a:ext uri="{9D8B030D-6E8A-4147-A177-3AD203B41FA5}">
                      <a16:colId xmlns:a16="http://schemas.microsoft.com/office/drawing/2014/main" val="507841616"/>
                    </a:ext>
                  </a:extLst>
                </a:gridCol>
              </a:tblGrid>
              <a:tr h="697860"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Bigger particles are made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of more stuff.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Heating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a solid does not make it heavier.</a:t>
                      </a:r>
                      <a:endParaRPr lang="en-GB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extLst>
                  <a:ext uri="{0D108BD9-81ED-4DB2-BD59-A6C34878D82A}">
                    <a16:rowId xmlns:a16="http://schemas.microsoft.com/office/drawing/2014/main" val="1987986521"/>
                  </a:ext>
                </a:extLst>
              </a:tr>
              <a:tr h="6735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4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Faster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particles push each other apart.</a:t>
                      </a:r>
                      <a:endParaRPr lang="en-GB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Gaps between the particles are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bigger.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extLst>
                  <a:ext uri="{0D108BD9-81ED-4DB2-BD59-A6C34878D82A}">
                    <a16:rowId xmlns:a16="http://schemas.microsoft.com/office/drawing/2014/main" val="1883563196"/>
                  </a:ext>
                </a:extLst>
              </a:tr>
              <a:tr h="697860"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</a:pP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Hotter air floats up.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Faster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particles hit our skin harder and might damage it.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extLst>
                  <a:ext uri="{0D108BD9-81ED-4DB2-BD59-A6C34878D82A}">
                    <a16:rowId xmlns:a16="http://schemas.microsoft.com/office/drawing/2014/main" val="2919012308"/>
                  </a:ext>
                </a:extLst>
              </a:tr>
              <a:tr h="697860"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Bigger particles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do not hit our skin harder.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4000"/>
                        </a:lnSpc>
                      </a:pPr>
                      <a:r>
                        <a:rPr lang="en-GB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Nothing</a:t>
                      </a:r>
                      <a:r>
                        <a:rPr lang="en-GB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</a:rPr>
                        <a:t> has been added to the solid.</a:t>
                      </a:r>
                      <a:endParaRPr lang="en-GB" sz="1800" dirty="0">
                        <a:latin typeface="Verdana" panose="020B0604030504040204" pitchFamily="34" charset="0"/>
                        <a:ea typeface="Verdana" panose="020B0604030504040204" pitchFamily="34" charset="0"/>
                      </a:endParaRPr>
                    </a:p>
                  </a:txBody>
                  <a:tcPr marL="180000" marR="180000" anchor="ctr"/>
                </a:tc>
                <a:extLst>
                  <a:ext uri="{0D108BD9-81ED-4DB2-BD59-A6C34878D82A}">
                    <a16:rowId xmlns:a16="http://schemas.microsoft.com/office/drawing/2014/main" val="1221530686"/>
                  </a:ext>
                </a:extLst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5787957" y="117148"/>
            <a:ext cx="3356043" cy="9139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4996" y="117148"/>
            <a:ext cx="3505161" cy="16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65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Expansion model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5660" y="905773"/>
            <a:ext cx="4278702" cy="24067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4000"/>
              </a:lnSpc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kinetic particle model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states that particles move more quickly at a higher temperature.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3751" y="3968151"/>
            <a:ext cx="8748828" cy="18288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  <a:buFont typeface="+mj-lt"/>
              <a:buAutoNum type="arabicPeriod" startAt="3"/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 1 is called the ‘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kinetic particle model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’. </a:t>
            </a:r>
          </a:p>
          <a:p>
            <a:pPr marL="342900" indent="-342900">
              <a:lnSpc>
                <a:spcPct val="114000"/>
              </a:lnSpc>
              <a:spcAft>
                <a:spcPts val="1200"/>
              </a:spcAft>
            </a:pP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Use this model to explain what happens to the particles in a solid when it expands.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r="38634"/>
          <a:stretch/>
        </p:blipFill>
        <p:spPr>
          <a:xfrm>
            <a:off x="4583365" y="871537"/>
            <a:ext cx="4478521" cy="344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37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105</TotalTime>
  <Words>167</Words>
  <Application>Microsoft Office PowerPoint</Application>
  <PresentationFormat>On-screen Show (4:3)</PresentationFormat>
  <Paragraphs>31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13</cp:revision>
  <dcterms:created xsi:type="dcterms:W3CDTF">2018-11-15T09:18:16Z</dcterms:created>
  <dcterms:modified xsi:type="dcterms:W3CDTF">2019-01-30T09:02:34Z</dcterms:modified>
</cp:coreProperties>
</file>