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2" autoAdjust="0"/>
    <p:restoredTop sz="94651" autoAdjust="0"/>
  </p:normalViewPr>
  <p:slideViewPr>
    <p:cSldViewPr snapToGrid="0">
      <p:cViewPr>
        <p:scale>
          <a:sx n="100" d="100"/>
          <a:sy n="100" d="100"/>
        </p:scale>
        <p:origin x="912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Water and sand</a:t>
            </a:r>
            <a:endParaRPr lang="en-GB" sz="28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2848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happens to the temperature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water when it is heated?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What</a:t>
            </a:r>
            <a:r>
              <a:rPr lang="en-US" dirty="0" smtClean="0"/>
              <a:t> happens to the temperature of sand when it is heated in the same way?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0" y="5600700"/>
            <a:ext cx="410743" cy="7715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5" name="Group 84"/>
          <p:cNvGrpSpPr/>
          <p:nvPr/>
        </p:nvGrpSpPr>
        <p:grpSpPr>
          <a:xfrm>
            <a:off x="-346376" y="2000111"/>
            <a:ext cx="8986064" cy="4126010"/>
            <a:chOff x="-346376" y="2000111"/>
            <a:chExt cx="8986064" cy="4126010"/>
          </a:xfrm>
        </p:grpSpPr>
        <p:grpSp>
          <p:nvGrpSpPr>
            <p:cNvPr id="83" name="Group 82"/>
            <p:cNvGrpSpPr/>
            <p:nvPr/>
          </p:nvGrpSpPr>
          <p:grpSpPr>
            <a:xfrm>
              <a:off x="-346376" y="2039574"/>
              <a:ext cx="4644593" cy="4084661"/>
              <a:chOff x="-346376" y="2039574"/>
              <a:chExt cx="4644593" cy="4084661"/>
            </a:xfrm>
          </p:grpSpPr>
          <p:pic>
            <p:nvPicPr>
              <p:cNvPr id="1027" name="Picture 3" descr="bunsen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346376" y="3833472"/>
                <a:ext cx="3028950" cy="2290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42" name="Group 41"/>
              <p:cNvGrpSpPr/>
              <p:nvPr/>
            </p:nvGrpSpPr>
            <p:grpSpPr>
              <a:xfrm>
                <a:off x="1851341" y="2039574"/>
                <a:ext cx="2446876" cy="1708360"/>
                <a:chOff x="2633878" y="2275979"/>
                <a:chExt cx="2446876" cy="1708360"/>
              </a:xfrm>
            </p:grpSpPr>
            <p:grpSp>
              <p:nvGrpSpPr>
                <p:cNvPr id="30" name="Group 29"/>
                <p:cNvGrpSpPr/>
                <p:nvPr/>
              </p:nvGrpSpPr>
              <p:grpSpPr>
                <a:xfrm>
                  <a:off x="2633878" y="2275979"/>
                  <a:ext cx="2446876" cy="1708360"/>
                  <a:chOff x="2633878" y="2275979"/>
                  <a:chExt cx="2446876" cy="1708360"/>
                </a:xfrm>
              </p:grpSpPr>
              <p:grpSp>
                <p:nvGrpSpPr>
                  <p:cNvPr id="19" name="Group 18"/>
                  <p:cNvGrpSpPr/>
                  <p:nvPr/>
                </p:nvGrpSpPr>
                <p:grpSpPr>
                  <a:xfrm rot="3184961">
                    <a:off x="3003136" y="1906721"/>
                    <a:ext cx="1708360" cy="2446876"/>
                    <a:chOff x="5087869" y="2502854"/>
                    <a:chExt cx="1708360" cy="2446876"/>
                  </a:xfrm>
                </p:grpSpPr>
                <p:cxnSp>
                  <p:nvCxnSpPr>
                    <p:cNvPr id="16" name="Straight Connector 15"/>
                    <p:cNvCxnSpPr>
                      <a:stCxn id="24" idx="2"/>
                      <a:endCxn id="17" idx="2"/>
                    </p:cNvCxnSpPr>
                    <p:nvPr/>
                  </p:nvCxnSpPr>
                  <p:spPr>
                    <a:xfrm rot="18415039" flipH="1">
                      <a:off x="4877144" y="3033021"/>
                      <a:ext cx="1694795" cy="1273345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Connector 19"/>
                    <p:cNvCxnSpPr>
                      <a:stCxn id="23" idx="0"/>
                      <a:endCxn id="17" idx="0"/>
                    </p:cNvCxnSpPr>
                    <p:nvPr/>
                  </p:nvCxnSpPr>
                  <p:spPr>
                    <a:xfrm rot="18415039" flipH="1">
                      <a:off x="5304635" y="3032400"/>
                      <a:ext cx="1702718" cy="128047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7" name="Arc 16"/>
                    <p:cNvSpPr/>
                    <p:nvPr/>
                  </p:nvSpPr>
                  <p:spPr>
                    <a:xfrm>
                      <a:off x="5724525" y="4517730"/>
                      <a:ext cx="432000" cy="432000"/>
                    </a:xfrm>
                    <a:prstGeom prst="arc">
                      <a:avLst>
                        <a:gd name="adj1" fmla="val 65797"/>
                        <a:gd name="adj2" fmla="val 10865476"/>
                      </a:avLst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3" name="Arc 22"/>
                    <p:cNvSpPr/>
                    <p:nvPr/>
                  </p:nvSpPr>
                  <p:spPr>
                    <a:xfrm>
                      <a:off x="6155448" y="2502854"/>
                      <a:ext cx="216000" cy="216000"/>
                    </a:xfrm>
                    <a:prstGeom prst="arc">
                      <a:avLst>
                        <a:gd name="adj1" fmla="val 10909784"/>
                        <a:gd name="adj2" fmla="val 13775062"/>
                      </a:avLst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4" name="Arc 23"/>
                    <p:cNvSpPr/>
                    <p:nvPr/>
                  </p:nvSpPr>
                  <p:spPr>
                    <a:xfrm>
                      <a:off x="5508525" y="2502854"/>
                      <a:ext cx="216000" cy="216000"/>
                    </a:xfrm>
                    <a:prstGeom prst="arc">
                      <a:avLst>
                        <a:gd name="adj1" fmla="val 18666053"/>
                        <a:gd name="adj2" fmla="val 21565528"/>
                      </a:avLst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cxnSp>
                <p:nvCxnSpPr>
                  <p:cNvPr id="22" name="Straight Connector 21"/>
                  <p:cNvCxnSpPr>
                    <a:stCxn id="43" idx="0"/>
                    <a:endCxn id="32" idx="2"/>
                  </p:cNvCxnSpPr>
                  <p:nvPr/>
                </p:nvCxnSpPr>
                <p:spPr>
                  <a:xfrm flipV="1">
                    <a:off x="3584155" y="3143088"/>
                    <a:ext cx="561113" cy="79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 flipV="1">
                    <a:off x="3419934" y="3270471"/>
                    <a:ext cx="144000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Connector 32"/>
                  <p:cNvCxnSpPr/>
                  <p:nvPr/>
                </p:nvCxnSpPr>
                <p:spPr>
                  <a:xfrm flipV="1">
                    <a:off x="3614068" y="3346671"/>
                    <a:ext cx="144000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/>
                  <p:cNvCxnSpPr/>
                  <p:nvPr/>
                </p:nvCxnSpPr>
                <p:spPr>
                  <a:xfrm flipV="1">
                    <a:off x="3274470" y="3419155"/>
                    <a:ext cx="144000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Connector 34"/>
                  <p:cNvCxnSpPr/>
                  <p:nvPr/>
                </p:nvCxnSpPr>
                <p:spPr>
                  <a:xfrm flipV="1">
                    <a:off x="3465968" y="3511771"/>
                    <a:ext cx="144000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/>
                  <p:cNvCxnSpPr/>
                  <p:nvPr/>
                </p:nvCxnSpPr>
                <p:spPr>
                  <a:xfrm flipV="1">
                    <a:off x="3092156" y="3556292"/>
                    <a:ext cx="144000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Connector 36"/>
                  <p:cNvCxnSpPr/>
                  <p:nvPr/>
                </p:nvCxnSpPr>
                <p:spPr>
                  <a:xfrm flipV="1">
                    <a:off x="3281386" y="3657892"/>
                    <a:ext cx="144000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Connector 37"/>
                  <p:cNvCxnSpPr/>
                  <p:nvPr/>
                </p:nvCxnSpPr>
                <p:spPr>
                  <a:xfrm flipV="1">
                    <a:off x="2948156" y="3663503"/>
                    <a:ext cx="144000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Connector 38"/>
                  <p:cNvCxnSpPr/>
                  <p:nvPr/>
                </p:nvCxnSpPr>
                <p:spPr>
                  <a:xfrm flipV="1">
                    <a:off x="3050950" y="3797592"/>
                    <a:ext cx="144000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2" name="Arc 31"/>
                <p:cNvSpPr/>
                <p:nvPr/>
              </p:nvSpPr>
              <p:spPr>
                <a:xfrm>
                  <a:off x="4031354" y="2927250"/>
                  <a:ext cx="216000" cy="216000"/>
                </a:xfrm>
                <a:prstGeom prst="arc">
                  <a:avLst>
                    <a:gd name="adj1" fmla="val 2940218"/>
                    <a:gd name="adj2" fmla="val 5211652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3" name="Arc 42"/>
                <p:cNvSpPr/>
                <p:nvPr/>
              </p:nvSpPr>
              <p:spPr>
                <a:xfrm>
                  <a:off x="3471932" y="2927250"/>
                  <a:ext cx="216000" cy="216000"/>
                </a:xfrm>
                <a:prstGeom prst="arc">
                  <a:avLst>
                    <a:gd name="adj1" fmla="val 5265555"/>
                    <a:gd name="adj2" fmla="val 7656412"/>
                  </a:avLst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84" name="Group 83"/>
            <p:cNvGrpSpPr/>
            <p:nvPr/>
          </p:nvGrpSpPr>
          <p:grpSpPr>
            <a:xfrm>
              <a:off x="4035865" y="2000111"/>
              <a:ext cx="4603823" cy="4126010"/>
              <a:chOff x="4035865" y="2000111"/>
              <a:chExt cx="4603823" cy="4126010"/>
            </a:xfrm>
          </p:grpSpPr>
          <p:pic>
            <p:nvPicPr>
              <p:cNvPr id="48" name="Picture 3" descr="bunsen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35865" y="3835358"/>
                <a:ext cx="3028950" cy="2290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1" name="Group 80"/>
              <p:cNvGrpSpPr/>
              <p:nvPr/>
            </p:nvGrpSpPr>
            <p:grpSpPr>
              <a:xfrm>
                <a:off x="6192812" y="2000111"/>
                <a:ext cx="2446876" cy="1708360"/>
                <a:chOff x="6192812" y="2000111"/>
                <a:chExt cx="2446876" cy="1708360"/>
              </a:xfrm>
            </p:grpSpPr>
            <p:sp>
              <p:nvSpPr>
                <p:cNvPr id="80" name="Right Triangle 79"/>
                <p:cNvSpPr/>
                <p:nvPr/>
              </p:nvSpPr>
              <p:spPr>
                <a:xfrm rot="3217863" flipH="1">
                  <a:off x="7217148" y="2547572"/>
                  <a:ext cx="432000" cy="585651"/>
                </a:xfrm>
                <a:prstGeom prst="rtTriangle">
                  <a:avLst/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79" name="Group 78"/>
                <p:cNvGrpSpPr/>
                <p:nvPr/>
              </p:nvGrpSpPr>
              <p:grpSpPr>
                <a:xfrm>
                  <a:off x="6192812" y="2000111"/>
                  <a:ext cx="2446876" cy="1708360"/>
                  <a:chOff x="6194762" y="1959492"/>
                  <a:chExt cx="2446876" cy="1708360"/>
                </a:xfrm>
              </p:grpSpPr>
              <p:sp>
                <p:nvSpPr>
                  <p:cNvPr id="77" name="Rectangle 76"/>
                  <p:cNvSpPr/>
                  <p:nvPr/>
                </p:nvSpPr>
                <p:spPr>
                  <a:xfrm rot="3191910">
                    <a:off x="6688964" y="2822506"/>
                    <a:ext cx="432000" cy="745447"/>
                  </a:xfrm>
                  <a:prstGeom prst="rect">
                    <a:avLst/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8" name="Pie 77"/>
                  <p:cNvSpPr/>
                  <p:nvPr/>
                </p:nvSpPr>
                <p:spPr>
                  <a:xfrm rot="3192494">
                    <a:off x="6397065" y="3196708"/>
                    <a:ext cx="432000" cy="432000"/>
                  </a:xfrm>
                  <a:prstGeom prst="pie">
                    <a:avLst>
                      <a:gd name="adj1" fmla="val 0"/>
                      <a:gd name="adj2" fmla="val 10800000"/>
                    </a:avLst>
                  </a:prstGeom>
                  <a:solidFill>
                    <a:schemeClr val="accent2">
                      <a:lumMod val="40000"/>
                      <a:lumOff val="6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tx1"/>
                      </a:solidFill>
                    </a:endParaRPr>
                  </a:p>
                </p:txBody>
              </p:sp>
              <p:grpSp>
                <p:nvGrpSpPr>
                  <p:cNvPr id="53" name="Group 52"/>
                  <p:cNvGrpSpPr/>
                  <p:nvPr/>
                </p:nvGrpSpPr>
                <p:grpSpPr>
                  <a:xfrm rot="3184961">
                    <a:off x="6564020" y="1590234"/>
                    <a:ext cx="1708360" cy="2446876"/>
                    <a:chOff x="5087869" y="2502854"/>
                    <a:chExt cx="1708360" cy="2446876"/>
                  </a:xfrm>
                </p:grpSpPr>
                <p:cxnSp>
                  <p:nvCxnSpPr>
                    <p:cNvPr id="64" name="Straight Connector 63"/>
                    <p:cNvCxnSpPr>
                      <a:stCxn id="66" idx="0"/>
                      <a:endCxn id="65" idx="0"/>
                    </p:cNvCxnSpPr>
                    <p:nvPr/>
                  </p:nvCxnSpPr>
                  <p:spPr>
                    <a:xfrm rot="18415039" flipH="1">
                      <a:off x="5304635" y="3032400"/>
                      <a:ext cx="1702718" cy="1280470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5" name="Arc 64"/>
                    <p:cNvSpPr/>
                    <p:nvPr/>
                  </p:nvSpPr>
                  <p:spPr>
                    <a:xfrm>
                      <a:off x="5724525" y="4517730"/>
                      <a:ext cx="432000" cy="432000"/>
                    </a:xfrm>
                    <a:prstGeom prst="arc">
                      <a:avLst>
                        <a:gd name="adj1" fmla="val 65797"/>
                        <a:gd name="adj2" fmla="val 10865476"/>
                      </a:avLst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6" name="Arc 65"/>
                    <p:cNvSpPr/>
                    <p:nvPr/>
                  </p:nvSpPr>
                  <p:spPr>
                    <a:xfrm>
                      <a:off x="6155448" y="2502854"/>
                      <a:ext cx="216000" cy="216000"/>
                    </a:xfrm>
                    <a:prstGeom prst="arc">
                      <a:avLst>
                        <a:gd name="adj1" fmla="val 10909784"/>
                        <a:gd name="adj2" fmla="val 13775062"/>
                      </a:avLst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67" name="Arc 66"/>
                    <p:cNvSpPr/>
                    <p:nvPr/>
                  </p:nvSpPr>
                  <p:spPr>
                    <a:xfrm>
                      <a:off x="5508525" y="2502854"/>
                      <a:ext cx="216000" cy="216000"/>
                    </a:xfrm>
                    <a:prstGeom prst="arc">
                      <a:avLst>
                        <a:gd name="adj1" fmla="val 18666053"/>
                        <a:gd name="adj2" fmla="val 21565528"/>
                      </a:avLst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63" name="Straight Connector 62"/>
                    <p:cNvCxnSpPr>
                      <a:stCxn id="67" idx="2"/>
                      <a:endCxn id="65" idx="2"/>
                    </p:cNvCxnSpPr>
                    <p:nvPr/>
                  </p:nvCxnSpPr>
                  <p:spPr>
                    <a:xfrm rot="18415039" flipH="1">
                      <a:off x="4877144" y="3033021"/>
                      <a:ext cx="1694795" cy="1273345"/>
                    </a:xfrm>
                    <a:prstGeom prst="line">
                      <a:avLst/>
                    </a:prstGeom>
                    <a:ln w="1270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Water and sand</a:t>
            </a:r>
            <a:endParaRPr lang="en-GB" sz="2800" dirty="0"/>
          </a:p>
        </p:txBody>
      </p:sp>
      <p:grpSp>
        <p:nvGrpSpPr>
          <p:cNvPr id="9" name="Group 8"/>
          <p:cNvGrpSpPr/>
          <p:nvPr/>
        </p:nvGrpSpPr>
        <p:grpSpPr>
          <a:xfrm>
            <a:off x="457200" y="1426346"/>
            <a:ext cx="5040690" cy="1846298"/>
            <a:chOff x="457200" y="863125"/>
            <a:chExt cx="5040690" cy="2013425"/>
          </a:xfrm>
        </p:grpSpPr>
        <p:sp>
          <p:nvSpPr>
            <p:cNvPr id="10" name="Text Placeholder 16"/>
            <p:cNvSpPr txBox="1">
              <a:spLocks/>
            </p:cNvSpPr>
            <p:nvPr/>
          </p:nvSpPr>
          <p:spPr>
            <a:xfrm>
              <a:off x="457200" y="863125"/>
              <a:ext cx="3371850" cy="201342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Apparatus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lang="en-US" dirty="0"/>
                <a:t> </a:t>
              </a:r>
              <a:r>
                <a:rPr lang="en-US" dirty="0" smtClean="0"/>
                <a:t>   </a:t>
              </a:r>
              <a:r>
                <a:rPr lang="en-US" sz="1600" dirty="0" smtClean="0"/>
                <a:t>Bunsen burner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</a:rPr>
                <a:t>    heat</a:t>
              </a:r>
              <a:r>
                <a:rPr kumimoji="0" lang="en-US" sz="1600" b="0" i="0" u="none" strike="noStrike" kern="1200" cap="none" spc="0" normalizeH="0" noProof="0" dirty="0" smtClean="0">
                  <a:ln>
                    <a:noFill/>
                  </a:ln>
                  <a:effectLst/>
                  <a:uLnTx/>
                  <a:uFillTx/>
                </a:rPr>
                <a:t> resistant mat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lang="en-US" sz="1600" dirty="0" smtClean="0"/>
                <a:t>    x2 b</a:t>
              </a:r>
              <a:r>
                <a:rPr lang="en-US" sz="1600" baseline="0" dirty="0" smtClean="0"/>
                <a:t>oiling</a:t>
              </a:r>
              <a:r>
                <a:rPr lang="en-US" sz="1600" dirty="0" smtClean="0"/>
                <a:t> tubes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r>
                <a:rPr lang="en-US" sz="1600" dirty="0" smtClean="0"/>
                <a:t>    test-tube holder</a:t>
              </a: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354765" y="942331"/>
              <a:ext cx="2143125" cy="1665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defTabSz="914400">
                <a:lnSpc>
                  <a:spcPct val="114000"/>
                </a:lnSpc>
                <a:spcBef>
                  <a:spcPct val="20000"/>
                </a:spcBef>
                <a:defRPr/>
              </a:pPr>
              <a:r>
                <a:rPr lang="en-US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test-tube </a:t>
              </a:r>
              <a:r>
                <a:rPr lang="en-US" sz="1600" dirty="0">
                  <a:latin typeface="Verdana" panose="020B0604030504040204" pitchFamily="34" charset="0"/>
                  <a:ea typeface="Verdana" panose="020B0604030504040204" pitchFamily="34" charset="0"/>
                </a:rPr>
                <a:t>rack</a:t>
              </a:r>
            </a:p>
            <a:p>
              <a:pPr lvl="0" defTabSz="914400">
                <a:lnSpc>
                  <a:spcPct val="114000"/>
                </a:lnSpc>
                <a:spcBef>
                  <a:spcPct val="20000"/>
                </a:spcBef>
                <a:defRPr/>
              </a:pPr>
              <a:r>
                <a:rPr lang="en-US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stirring rod</a:t>
              </a:r>
            </a:p>
            <a:p>
              <a:pPr lvl="0" defTabSz="914400">
                <a:lnSpc>
                  <a:spcPct val="114000"/>
                </a:lnSpc>
                <a:spcBef>
                  <a:spcPct val="20000"/>
                </a:spcBef>
                <a:defRPr/>
              </a:pPr>
              <a:r>
                <a:rPr lang="en-US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thermometer</a:t>
              </a:r>
              <a:endParaRPr lang="en-US" sz="16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  <a:p>
              <a:pPr lvl="0" defTabSz="914400">
                <a:lnSpc>
                  <a:spcPct val="114000"/>
                </a:lnSpc>
                <a:spcBef>
                  <a:spcPct val="20000"/>
                </a:spcBef>
                <a:defRPr/>
              </a:pPr>
              <a:r>
                <a:rPr lang="en-US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dry sand</a:t>
              </a:r>
            </a:p>
            <a:p>
              <a:pPr lvl="0" defTabSz="914400">
                <a:lnSpc>
                  <a:spcPct val="114000"/>
                </a:lnSpc>
                <a:spcBef>
                  <a:spcPct val="20000"/>
                </a:spcBef>
                <a:defRPr/>
              </a:pPr>
              <a:r>
                <a:rPr lang="en-US" sz="16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timer </a:t>
              </a:r>
              <a:endPara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16" name="Text Placeholder 16"/>
          <p:cNvSpPr txBox="1">
            <a:spLocks/>
          </p:cNvSpPr>
          <p:nvPr/>
        </p:nvSpPr>
        <p:spPr>
          <a:xfrm>
            <a:off x="457200" y="863126"/>
            <a:ext cx="8285163" cy="12848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happens to the temperature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sz="1800" b="0" i="0" u="none" strike="noStrike" kern="1200" cap="none" spc="0" normalizeH="0" noProof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water 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it is heated?</a:t>
            </a:r>
          </a:p>
        </p:txBody>
      </p:sp>
      <p:sp>
        <p:nvSpPr>
          <p:cNvPr id="18" name="Text Placeholder 16"/>
          <p:cNvSpPr txBox="1">
            <a:spLocks/>
          </p:cNvSpPr>
          <p:nvPr/>
        </p:nvSpPr>
        <p:spPr>
          <a:xfrm>
            <a:off x="457200" y="3272644"/>
            <a:ext cx="8391525" cy="3080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Method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Half fill a boiling tube with water.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Use a thermometer to measure its temperature.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Heat the water in a Bunsen flame for 30 seconds.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Take the water out of the flame and give it a stir.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Measure its temperature.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Heat the water for 30 seconds two more times.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Measure the temperature of the water each time it is heated.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8212" t="746" r="21"/>
          <a:stretch/>
        </p:blipFill>
        <p:spPr>
          <a:xfrm>
            <a:off x="5514014" y="1244362"/>
            <a:ext cx="2708513" cy="268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28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Water and sand</a:t>
            </a:r>
            <a:endParaRPr lang="en-GB" sz="2800" dirty="0"/>
          </a:p>
        </p:txBody>
      </p:sp>
      <p:sp>
        <p:nvSpPr>
          <p:cNvPr id="16" name="Text Placeholder 16"/>
          <p:cNvSpPr txBox="1">
            <a:spLocks/>
          </p:cNvSpPr>
          <p:nvPr/>
        </p:nvSpPr>
        <p:spPr>
          <a:xfrm>
            <a:off x="457200" y="863126"/>
            <a:ext cx="8285163" cy="12848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dirty="0"/>
              <a:t>What happens to the temperature of sand when it is heated in the same way?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8681" y="1170424"/>
            <a:ext cx="2893682" cy="2705220"/>
          </a:xfrm>
          <a:prstGeom prst="rect">
            <a:avLst/>
          </a:prstGeom>
        </p:spPr>
      </p:pic>
      <p:sp>
        <p:nvSpPr>
          <p:cNvPr id="12" name="Text Placeholder 16"/>
          <p:cNvSpPr txBox="1">
            <a:spLocks/>
          </p:cNvSpPr>
          <p:nvPr/>
        </p:nvSpPr>
        <p:spPr>
          <a:xfrm>
            <a:off x="457200" y="1710544"/>
            <a:ext cx="8285163" cy="4604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Method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Half fill a boiling tube with sand.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Use a thermometer to measure its temperature.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Heat the sand in a Bunsen flame for 30 seconds.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Take the sand out of the flame and give it a stir.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Measure its temperature.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Heat the sand for 30 seconds two more times.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US" dirty="0" smtClean="0"/>
              <a:t>Measure the temperature of the sand each time it is heated.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23362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 smtClean="0"/>
              <a:t>Water and sand</a:t>
            </a:r>
            <a:endParaRPr lang="en-GB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6015" y="3840019"/>
            <a:ext cx="4276348" cy="2023629"/>
          </a:xfrm>
          <a:prstGeom prst="rect">
            <a:avLst/>
          </a:prstGeom>
        </p:spPr>
      </p:pic>
      <p:sp>
        <p:nvSpPr>
          <p:cNvPr id="47" name="Text Placeholder 16"/>
          <p:cNvSpPr txBox="1">
            <a:spLocks/>
          </p:cNvSpPr>
          <p:nvPr/>
        </p:nvSpPr>
        <p:spPr>
          <a:xfrm>
            <a:off x="457200" y="863126"/>
            <a:ext cx="8285163" cy="498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Results</a:t>
            </a:r>
            <a:endParaRPr kumimoji="0" lang="en-US" sz="1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6632796"/>
              </p:ext>
            </p:extLst>
          </p:nvPr>
        </p:nvGraphicFramePr>
        <p:xfrm>
          <a:off x="1524000" y="1397000"/>
          <a:ext cx="6096000" cy="212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396480515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194255565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9538774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How</a:t>
                      </a:r>
                      <a:r>
                        <a:rPr lang="en-GB" b="1" baseline="0" dirty="0" smtClean="0"/>
                        <a:t> many times it was heated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Temperature of water / </a:t>
                      </a:r>
                      <a:r>
                        <a:rPr lang="en-GB" b="1" baseline="30000" dirty="0" smtClean="0"/>
                        <a:t>o</a:t>
                      </a:r>
                      <a:r>
                        <a:rPr lang="en-GB" b="1" dirty="0" smtClean="0"/>
                        <a:t>C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 smtClean="0"/>
                        <a:t>Temperature of sand / </a:t>
                      </a:r>
                      <a:r>
                        <a:rPr lang="en-GB" b="1" baseline="30000" dirty="0" smtClean="0"/>
                        <a:t>o</a:t>
                      </a:r>
                      <a:r>
                        <a:rPr lang="en-GB" b="1" dirty="0" smtClean="0"/>
                        <a:t>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3020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i="1" dirty="0" smtClean="0"/>
                        <a:t>Before heating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35195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i="1" dirty="0" smtClean="0"/>
                        <a:t>1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9496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i="1" dirty="0" smtClean="0"/>
                        <a:t>2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5772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i="1" dirty="0" smtClean="0"/>
                        <a:t>3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7066627"/>
                  </a:ext>
                </a:extLst>
              </a:tr>
            </a:tbl>
          </a:graphicData>
        </a:graphic>
      </p:graphicFrame>
      <p:sp>
        <p:nvSpPr>
          <p:cNvPr id="48" name="Text Placeholder 16"/>
          <p:cNvSpPr txBox="1">
            <a:spLocks/>
          </p:cNvSpPr>
          <p:nvPr/>
        </p:nvSpPr>
        <p:spPr>
          <a:xfrm>
            <a:off x="457200" y="3751819"/>
            <a:ext cx="4467225" cy="25346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900" dirty="0" smtClean="0"/>
              <a:t>Are the results what you expected?</a:t>
            </a:r>
            <a:r>
              <a:rPr kumimoji="0" lang="en-US" sz="190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1900" baseline="0" dirty="0" smtClean="0"/>
              <a:t>What did you find out about heating</a:t>
            </a:r>
            <a:r>
              <a:rPr lang="en-US" sz="1900" dirty="0" smtClean="0"/>
              <a:t> water and sand?</a:t>
            </a:r>
            <a:r>
              <a:rPr lang="en-US" sz="1900" i="1" dirty="0"/>
              <a:t> </a:t>
            </a:r>
            <a:endParaRPr lang="en-US" sz="1900" i="1" dirty="0" smtClean="0"/>
          </a:p>
          <a:p>
            <a:pPr>
              <a:defRPr/>
            </a:pPr>
            <a:r>
              <a:rPr lang="en-US" i="1" dirty="0" smtClean="0"/>
              <a:t>    </a:t>
            </a:r>
            <a:r>
              <a:rPr lang="en-US" sz="1600" i="1" dirty="0" smtClean="0"/>
              <a:t>Give </a:t>
            </a:r>
            <a:r>
              <a:rPr lang="en-US" sz="1600" i="1" dirty="0"/>
              <a:t>as much detail as you </a:t>
            </a:r>
            <a:r>
              <a:rPr lang="en-US" sz="1600" i="1" dirty="0" smtClean="0"/>
              <a:t>can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24484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56</TotalTime>
  <Words>275</Words>
  <Application>Microsoft Office PowerPoint</Application>
  <PresentationFormat>On-screen Show (4:3)</PresentationFormat>
  <Paragraphs>47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9</cp:revision>
  <dcterms:created xsi:type="dcterms:W3CDTF">2018-11-08T10:20:38Z</dcterms:created>
  <dcterms:modified xsi:type="dcterms:W3CDTF">2018-11-08T11:17:14Z</dcterms:modified>
</cp:coreProperties>
</file>