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57" d="100"/>
          <a:sy n="57" d="100"/>
        </p:scale>
        <p:origin x="-91" y="-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17/02/2019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17/02/2019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Plant disease detectives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4371975" cy="1841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Plant diseases can be found everywhere.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Can you find any prime suspects lurking around your school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457200" y="3248025"/>
            <a:ext cx="8285163" cy="2952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To </a:t>
            </a:r>
            <a:r>
              <a:rPr lang="en-GB" b="1" dirty="0"/>
              <a:t>do as a group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Use the equipment provided by your teacher to investigate plants near your school.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Look for plants that show symptoms of disease.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Collect </a:t>
            </a:r>
            <a:r>
              <a:rPr lang="en-GB" dirty="0" smtClean="0"/>
              <a:t>evidence!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Write notes from your investigation.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465" y="781050"/>
            <a:ext cx="2038898" cy="25839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325" y="2535071"/>
            <a:ext cx="875050" cy="96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Plant disease detectives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ded Corner 3"/>
          <p:cNvSpPr/>
          <p:nvPr/>
        </p:nvSpPr>
        <p:spPr>
          <a:xfrm>
            <a:off x="390525" y="1190625"/>
            <a:ext cx="8305800" cy="4648200"/>
          </a:xfrm>
          <a:prstGeom prst="foldedCorner">
            <a:avLst>
              <a:gd name="adj" fmla="val 8060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2400"/>
              </a:spcAft>
            </a:pPr>
            <a:endParaRPr lang="en-GB" sz="100" u="sng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4824" y="1559858"/>
            <a:ext cx="448403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u="sng" dirty="0">
                <a:latin typeface="Courier New" panose="02070309020205020404" pitchFamily="49" charset="0"/>
                <a:cs typeface="Courier New" panose="02070309020205020404" pitchFamily="49" charset="0"/>
              </a:rPr>
              <a:t>SUSPECT 1</a:t>
            </a:r>
          </a:p>
          <a:p>
            <a:pPr>
              <a:spcAft>
                <a:spcPts val="2400"/>
              </a:spcAft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DISEASE NAME: Powdery mildew</a:t>
            </a:r>
          </a:p>
          <a:p>
            <a:pPr>
              <a:spcAft>
                <a:spcPts val="2400"/>
              </a:spcAft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WHAT TO LOOK OUT FOR: White, powdery patches of fungus on both sides of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the leaves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>
              <a:spcAft>
                <a:spcPts val="2400"/>
              </a:spcAft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KNOWN HANGOUTS: Rose bushes, hawthorn bushes, barley, oak trees, birch trees, willow trees, apple trees, cherry trees.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487">
            <a:off x="5236437" y="1638087"/>
            <a:ext cx="3249328" cy="24657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3" name="Group 12"/>
          <p:cNvGrpSpPr>
            <a:grpSpLocks noChangeAspect="1"/>
          </p:cNvGrpSpPr>
          <p:nvPr/>
        </p:nvGrpSpPr>
        <p:grpSpPr bwMode="auto">
          <a:xfrm rot="17290791" flipV="1">
            <a:off x="7429512" y="1490943"/>
            <a:ext cx="1285041" cy="449766"/>
            <a:chOff x="10848" y="6162"/>
            <a:chExt cx="1437" cy="504"/>
          </a:xfrm>
        </p:grpSpPr>
        <p:grpSp>
          <p:nvGrpSpPr>
            <p:cNvPr id="14" name="Group 13"/>
            <p:cNvGrpSpPr>
              <a:grpSpLocks noChangeAspect="1"/>
            </p:cNvGrpSpPr>
            <p:nvPr/>
          </p:nvGrpSpPr>
          <p:grpSpPr bwMode="auto">
            <a:xfrm rot="721970">
              <a:off x="12121" y="6408"/>
              <a:ext cx="164" cy="258"/>
              <a:chOff x="4586" y="6419"/>
              <a:chExt cx="164" cy="280"/>
            </a:xfrm>
          </p:grpSpPr>
          <p:sp>
            <p:nvSpPr>
              <p:cNvPr id="19" name="Arc 6"/>
              <p:cNvSpPr>
                <a:spLocks noChangeAspect="1"/>
              </p:cNvSpPr>
              <p:nvPr/>
            </p:nvSpPr>
            <p:spPr bwMode="auto">
              <a:xfrm rot="-52551">
                <a:off x="4586" y="6419"/>
                <a:ext cx="163" cy="14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0" name="Arc 7"/>
              <p:cNvSpPr>
                <a:spLocks noChangeAspect="1"/>
              </p:cNvSpPr>
              <p:nvPr/>
            </p:nvSpPr>
            <p:spPr bwMode="auto">
              <a:xfrm rot="21547449" flipV="1">
                <a:off x="4588" y="6557"/>
                <a:ext cx="162" cy="14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</p:grpSp>
        <p:cxnSp>
          <p:nvCxnSpPr>
            <p:cNvPr id="15" name="Line 8"/>
            <p:cNvCxnSpPr/>
            <p:nvPr/>
          </p:nvCxnSpPr>
          <p:spPr bwMode="auto">
            <a:xfrm rot="669419" flipH="1">
              <a:off x="11039" y="6288"/>
              <a:ext cx="1129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Arc 9"/>
            <p:cNvSpPr>
              <a:spLocks noChangeAspect="1"/>
            </p:cNvSpPr>
            <p:nvPr/>
          </p:nvSpPr>
          <p:spPr bwMode="auto">
            <a:xfrm rot="669419" flipH="1">
              <a:off x="10879" y="6162"/>
              <a:ext cx="162" cy="16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7" name="Arc 10"/>
            <p:cNvSpPr>
              <a:spLocks noChangeAspect="1"/>
            </p:cNvSpPr>
            <p:nvPr/>
          </p:nvSpPr>
          <p:spPr bwMode="auto">
            <a:xfrm rot="669419" flipH="1" flipV="1">
              <a:off x="10848" y="6320"/>
              <a:ext cx="162" cy="16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cxnSp>
          <p:nvCxnSpPr>
            <p:cNvPr id="18" name="Line 11"/>
            <p:cNvCxnSpPr/>
            <p:nvPr/>
          </p:nvCxnSpPr>
          <p:spPr bwMode="auto">
            <a:xfrm rot="669419">
              <a:off x="10985" y="6567"/>
              <a:ext cx="717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54991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Plant disease detectives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ded Corner 3"/>
          <p:cNvSpPr/>
          <p:nvPr/>
        </p:nvSpPr>
        <p:spPr>
          <a:xfrm>
            <a:off x="390525" y="1190625"/>
            <a:ext cx="8305800" cy="4648200"/>
          </a:xfrm>
          <a:prstGeom prst="foldedCorner">
            <a:avLst>
              <a:gd name="adj" fmla="val 8060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2400"/>
              </a:spcAft>
            </a:pPr>
            <a:endParaRPr lang="en-GB" sz="100" u="sng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4824" y="1559858"/>
            <a:ext cx="4484035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u="sng" dirty="0">
                <a:latin typeface="Courier New" panose="02070309020205020404" pitchFamily="49" charset="0"/>
                <a:cs typeface="Courier New" panose="02070309020205020404" pitchFamily="49" charset="0"/>
              </a:rPr>
              <a:t>SUSPECT </a:t>
            </a:r>
            <a:r>
              <a:rPr lang="en-GB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endParaRPr lang="en-GB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2400"/>
              </a:spcAft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DISEASE NAME: Violet bramble rust</a:t>
            </a:r>
          </a:p>
          <a:p>
            <a:pPr>
              <a:spcAft>
                <a:spcPts val="2400"/>
              </a:spcAft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WHAT TO LOOK OUT FOR: Dark brown or violet-coloured spots on both sides of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the leaves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. Furry fungus on the bottom side of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the leaves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, which is orange in summer and black in winter.</a:t>
            </a:r>
          </a:p>
          <a:p>
            <a:pPr>
              <a:spcAft>
                <a:spcPts val="2400"/>
              </a:spcAft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KNOWN HANGOUTS: Bramble (blackberry) bushes.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90833">
            <a:off x="5076955" y="1184362"/>
            <a:ext cx="2971370" cy="191800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0292">
            <a:off x="6666980" y="2877054"/>
            <a:ext cx="2155555" cy="17467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74253">
            <a:off x="5648211" y="4437528"/>
            <a:ext cx="2151530" cy="14343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3" name="Group 12"/>
          <p:cNvGrpSpPr>
            <a:grpSpLocks noChangeAspect="1"/>
          </p:cNvGrpSpPr>
          <p:nvPr/>
        </p:nvGrpSpPr>
        <p:grpSpPr bwMode="auto">
          <a:xfrm rot="17290791" flipV="1">
            <a:off x="7429512" y="1490943"/>
            <a:ext cx="1285041" cy="449766"/>
            <a:chOff x="10848" y="6162"/>
            <a:chExt cx="1437" cy="504"/>
          </a:xfrm>
        </p:grpSpPr>
        <p:grpSp>
          <p:nvGrpSpPr>
            <p:cNvPr id="14" name="Group 13"/>
            <p:cNvGrpSpPr>
              <a:grpSpLocks noChangeAspect="1"/>
            </p:cNvGrpSpPr>
            <p:nvPr/>
          </p:nvGrpSpPr>
          <p:grpSpPr bwMode="auto">
            <a:xfrm rot="721970">
              <a:off x="12121" y="6408"/>
              <a:ext cx="164" cy="258"/>
              <a:chOff x="4586" y="6419"/>
              <a:chExt cx="164" cy="280"/>
            </a:xfrm>
          </p:grpSpPr>
          <p:sp>
            <p:nvSpPr>
              <p:cNvPr id="19" name="Arc 6"/>
              <p:cNvSpPr>
                <a:spLocks noChangeAspect="1"/>
              </p:cNvSpPr>
              <p:nvPr/>
            </p:nvSpPr>
            <p:spPr bwMode="auto">
              <a:xfrm rot="-52551">
                <a:off x="4586" y="6419"/>
                <a:ext cx="163" cy="14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0" name="Arc 7"/>
              <p:cNvSpPr>
                <a:spLocks noChangeAspect="1"/>
              </p:cNvSpPr>
              <p:nvPr/>
            </p:nvSpPr>
            <p:spPr bwMode="auto">
              <a:xfrm rot="21547449" flipV="1">
                <a:off x="4588" y="6557"/>
                <a:ext cx="162" cy="14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</p:grpSp>
        <p:cxnSp>
          <p:nvCxnSpPr>
            <p:cNvPr id="15" name="Line 8"/>
            <p:cNvCxnSpPr/>
            <p:nvPr/>
          </p:nvCxnSpPr>
          <p:spPr bwMode="auto">
            <a:xfrm rot="669419" flipH="1">
              <a:off x="11039" y="6288"/>
              <a:ext cx="1129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Arc 9"/>
            <p:cNvSpPr>
              <a:spLocks noChangeAspect="1"/>
            </p:cNvSpPr>
            <p:nvPr/>
          </p:nvSpPr>
          <p:spPr bwMode="auto">
            <a:xfrm rot="669419" flipH="1">
              <a:off x="10879" y="6162"/>
              <a:ext cx="162" cy="16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7" name="Arc 10"/>
            <p:cNvSpPr>
              <a:spLocks noChangeAspect="1"/>
            </p:cNvSpPr>
            <p:nvPr/>
          </p:nvSpPr>
          <p:spPr bwMode="auto">
            <a:xfrm rot="669419" flipH="1" flipV="1">
              <a:off x="10848" y="6320"/>
              <a:ext cx="162" cy="16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cxnSp>
          <p:nvCxnSpPr>
            <p:cNvPr id="18" name="Line 11"/>
            <p:cNvCxnSpPr/>
            <p:nvPr/>
          </p:nvCxnSpPr>
          <p:spPr bwMode="auto">
            <a:xfrm rot="669419">
              <a:off x="10985" y="6567"/>
              <a:ext cx="717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28837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Plant disease detectives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ded Corner 3"/>
          <p:cNvSpPr/>
          <p:nvPr/>
        </p:nvSpPr>
        <p:spPr>
          <a:xfrm>
            <a:off x="390525" y="1190625"/>
            <a:ext cx="8305800" cy="4648200"/>
          </a:xfrm>
          <a:prstGeom prst="foldedCorner">
            <a:avLst>
              <a:gd name="adj" fmla="val 8060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spcAft>
                <a:spcPts val="2400"/>
              </a:spcAft>
            </a:pPr>
            <a:endParaRPr lang="en-GB" sz="100" u="sng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4825" y="1559858"/>
            <a:ext cx="417475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u="sng" dirty="0">
                <a:latin typeface="Courier New" panose="02070309020205020404" pitchFamily="49" charset="0"/>
                <a:cs typeface="Courier New" panose="02070309020205020404" pitchFamily="49" charset="0"/>
              </a:rPr>
              <a:t>SUSPECT </a:t>
            </a:r>
            <a:r>
              <a:rPr lang="en-GB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endParaRPr lang="en-GB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Aft>
                <a:spcPts val="2400"/>
              </a:spcAft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DISEASE NAME: Apple brown rot</a:t>
            </a:r>
          </a:p>
          <a:p>
            <a:pPr>
              <a:spcAft>
                <a:spcPts val="2400"/>
              </a:spcAft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WHAT TO LOOK OUT FOR: Furry rings of light brown or cream-coloured fungus on the surface of the apples.</a:t>
            </a:r>
          </a:p>
          <a:p>
            <a:pPr>
              <a:spcAft>
                <a:spcPts val="2400"/>
              </a:spcAft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KNOWN HANGOUTS: The fruit of apple trees.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5928">
            <a:off x="5357874" y="1713402"/>
            <a:ext cx="3002744" cy="29734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3" name="Group 12"/>
          <p:cNvGrpSpPr>
            <a:grpSpLocks noChangeAspect="1"/>
          </p:cNvGrpSpPr>
          <p:nvPr/>
        </p:nvGrpSpPr>
        <p:grpSpPr bwMode="auto">
          <a:xfrm rot="17290791" flipV="1">
            <a:off x="7429512" y="1490943"/>
            <a:ext cx="1285041" cy="449766"/>
            <a:chOff x="10848" y="6162"/>
            <a:chExt cx="1437" cy="504"/>
          </a:xfrm>
        </p:grpSpPr>
        <p:grpSp>
          <p:nvGrpSpPr>
            <p:cNvPr id="14" name="Group 13"/>
            <p:cNvGrpSpPr>
              <a:grpSpLocks noChangeAspect="1"/>
            </p:cNvGrpSpPr>
            <p:nvPr/>
          </p:nvGrpSpPr>
          <p:grpSpPr bwMode="auto">
            <a:xfrm rot="721970">
              <a:off x="12121" y="6408"/>
              <a:ext cx="164" cy="258"/>
              <a:chOff x="4586" y="6419"/>
              <a:chExt cx="164" cy="280"/>
            </a:xfrm>
          </p:grpSpPr>
          <p:sp>
            <p:nvSpPr>
              <p:cNvPr id="19" name="Arc 6"/>
              <p:cNvSpPr>
                <a:spLocks noChangeAspect="1"/>
              </p:cNvSpPr>
              <p:nvPr/>
            </p:nvSpPr>
            <p:spPr bwMode="auto">
              <a:xfrm rot="-52551">
                <a:off x="4586" y="6419"/>
                <a:ext cx="163" cy="14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0" name="Arc 7"/>
              <p:cNvSpPr>
                <a:spLocks noChangeAspect="1"/>
              </p:cNvSpPr>
              <p:nvPr/>
            </p:nvSpPr>
            <p:spPr bwMode="auto">
              <a:xfrm rot="21547449" flipV="1">
                <a:off x="4588" y="6557"/>
                <a:ext cx="162" cy="14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GB"/>
              </a:p>
            </p:txBody>
          </p:sp>
        </p:grpSp>
        <p:cxnSp>
          <p:nvCxnSpPr>
            <p:cNvPr id="15" name="Line 8"/>
            <p:cNvCxnSpPr/>
            <p:nvPr/>
          </p:nvCxnSpPr>
          <p:spPr bwMode="auto">
            <a:xfrm rot="669419" flipH="1">
              <a:off x="11039" y="6288"/>
              <a:ext cx="1129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Arc 9"/>
            <p:cNvSpPr>
              <a:spLocks noChangeAspect="1"/>
            </p:cNvSpPr>
            <p:nvPr/>
          </p:nvSpPr>
          <p:spPr bwMode="auto">
            <a:xfrm rot="669419" flipH="1">
              <a:off x="10879" y="6162"/>
              <a:ext cx="162" cy="16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sp>
          <p:nvSpPr>
            <p:cNvPr id="17" name="Arc 10"/>
            <p:cNvSpPr>
              <a:spLocks noChangeAspect="1"/>
            </p:cNvSpPr>
            <p:nvPr/>
          </p:nvSpPr>
          <p:spPr bwMode="auto">
            <a:xfrm rot="669419" flipH="1" flipV="1">
              <a:off x="10848" y="6320"/>
              <a:ext cx="162" cy="16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cxnSp>
          <p:nvCxnSpPr>
            <p:cNvPr id="18" name="Line 11"/>
            <p:cNvCxnSpPr/>
            <p:nvPr/>
          </p:nvCxnSpPr>
          <p:spPr bwMode="auto">
            <a:xfrm rot="669419">
              <a:off x="10985" y="6567"/>
              <a:ext cx="717" cy="0"/>
            </a:xfrm>
            <a:prstGeom prst="line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31441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62</TotalTime>
  <Words>216</Words>
  <Application>Microsoft Office PowerPoint</Application>
  <PresentationFormat>On-screen Show (4:3)</PresentationFormat>
  <Paragraphs>27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.BEST_PPt_First slide ready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10</cp:revision>
  <dcterms:created xsi:type="dcterms:W3CDTF">2019-02-17T19:59:46Z</dcterms:created>
  <dcterms:modified xsi:type="dcterms:W3CDTF">2019-02-17T21:02:34Z</dcterms:modified>
</cp:coreProperties>
</file>