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580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506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" y="645638"/>
            <a:ext cx="915161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Getting focused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61199" y="739939"/>
            <a:ext cx="8285163" cy="1183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converging lens can focus light from an object to make an image.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A</a:t>
            </a:r>
            <a:r>
              <a:rPr lang="en-US" dirty="0" smtClean="0"/>
              <a:t> ray box can be used to show how the lens focuses light from each point of the object.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1228102" y="3331783"/>
            <a:ext cx="7645285" cy="192722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Freeform 70"/>
          <p:cNvSpPr/>
          <p:nvPr/>
        </p:nvSpPr>
        <p:spPr>
          <a:xfrm>
            <a:off x="1283205" y="3373536"/>
            <a:ext cx="7840980" cy="2004060"/>
          </a:xfrm>
          <a:custGeom>
            <a:avLst/>
            <a:gdLst>
              <a:gd name="connsiteX0" fmla="*/ 0 w 7840980"/>
              <a:gd name="connsiteY0" fmla="*/ 0 h 2004060"/>
              <a:gd name="connsiteX1" fmla="*/ 5029200 w 7840980"/>
              <a:gd name="connsiteY1" fmla="*/ 899160 h 2004060"/>
              <a:gd name="connsiteX2" fmla="*/ 7840980 w 7840980"/>
              <a:gd name="connsiteY2" fmla="*/ 2004060 h 2004060"/>
              <a:gd name="connsiteX3" fmla="*/ 7840980 w 7840980"/>
              <a:gd name="connsiteY3" fmla="*/ 2004060 h 2004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40980" h="2004060">
                <a:moveTo>
                  <a:pt x="0" y="0"/>
                </a:moveTo>
                <a:lnTo>
                  <a:pt x="5029200" y="899160"/>
                </a:lnTo>
                <a:lnTo>
                  <a:pt x="7840980" y="2004060"/>
                </a:lnTo>
                <a:lnTo>
                  <a:pt x="7840980" y="2004060"/>
                </a:ln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Freeform 71"/>
          <p:cNvSpPr/>
          <p:nvPr/>
        </p:nvSpPr>
        <p:spPr>
          <a:xfrm>
            <a:off x="1264839" y="3346389"/>
            <a:ext cx="7688580" cy="1912620"/>
          </a:xfrm>
          <a:custGeom>
            <a:avLst/>
            <a:gdLst>
              <a:gd name="connsiteX0" fmla="*/ 0 w 7688580"/>
              <a:gd name="connsiteY0" fmla="*/ 0 h 1912620"/>
              <a:gd name="connsiteX1" fmla="*/ 4663440 w 7688580"/>
              <a:gd name="connsiteY1" fmla="*/ 1379220 h 1912620"/>
              <a:gd name="connsiteX2" fmla="*/ 7688580 w 7688580"/>
              <a:gd name="connsiteY2" fmla="*/ 1912620 h 1912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88580" h="1912620">
                <a:moveTo>
                  <a:pt x="0" y="0"/>
                </a:moveTo>
                <a:lnTo>
                  <a:pt x="4663440" y="1379220"/>
                </a:lnTo>
                <a:lnTo>
                  <a:pt x="7688580" y="1912620"/>
                </a:ln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/>
          <p:cNvSpPr/>
          <p:nvPr/>
        </p:nvSpPr>
        <p:spPr>
          <a:xfrm>
            <a:off x="8406462" y="5004383"/>
            <a:ext cx="540000" cy="540000"/>
          </a:xfrm>
          <a:prstGeom prst="ellipse">
            <a:avLst/>
          </a:prstGeom>
          <a:noFill/>
          <a:ln w="317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1" name="Group 80"/>
          <p:cNvGrpSpPr/>
          <p:nvPr/>
        </p:nvGrpSpPr>
        <p:grpSpPr>
          <a:xfrm>
            <a:off x="-85488" y="1943100"/>
            <a:ext cx="9244728" cy="4393306"/>
            <a:chOff x="-85488" y="1943100"/>
            <a:chExt cx="9244728" cy="4393306"/>
          </a:xfrm>
        </p:grpSpPr>
        <p:sp>
          <p:nvSpPr>
            <p:cNvPr id="38" name="Freeform 37"/>
            <p:cNvSpPr/>
            <p:nvPr/>
          </p:nvSpPr>
          <p:spPr>
            <a:xfrm>
              <a:off x="7620" y="1943100"/>
              <a:ext cx="9151620" cy="1318260"/>
            </a:xfrm>
            <a:custGeom>
              <a:avLst/>
              <a:gdLst>
                <a:gd name="connsiteX0" fmla="*/ 0 w 9151620"/>
                <a:gd name="connsiteY0" fmla="*/ 1028700 h 1318260"/>
                <a:gd name="connsiteX1" fmla="*/ 944880 w 9151620"/>
                <a:gd name="connsiteY1" fmla="*/ 0 h 1318260"/>
                <a:gd name="connsiteX2" fmla="*/ 9151620 w 9151620"/>
                <a:gd name="connsiteY2" fmla="*/ 1318260 h 1318260"/>
                <a:gd name="connsiteX3" fmla="*/ 9136380 w 9151620"/>
                <a:gd name="connsiteY3" fmla="*/ 1303020 h 1318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51620" h="1318260">
                  <a:moveTo>
                    <a:pt x="0" y="1028700"/>
                  </a:moveTo>
                  <a:lnTo>
                    <a:pt x="944880" y="0"/>
                  </a:lnTo>
                  <a:lnTo>
                    <a:pt x="9151620" y="1318260"/>
                  </a:lnTo>
                  <a:lnTo>
                    <a:pt x="9136380" y="1303020"/>
                  </a:ln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" name="Straight Connector 2"/>
            <p:cNvCxnSpPr/>
            <p:nvPr/>
          </p:nvCxnSpPr>
          <p:spPr>
            <a:xfrm>
              <a:off x="739140" y="3520946"/>
              <a:ext cx="7863840" cy="1485394"/>
            </a:xfrm>
            <a:prstGeom prst="line">
              <a:avLst/>
            </a:prstGeom>
            <a:ln>
              <a:solidFill>
                <a:srgbClr val="0065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-22129" y="5259009"/>
              <a:ext cx="5173249" cy="107739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918439" y="3286184"/>
              <a:ext cx="5125805" cy="100921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8"/>
            <p:cNvGrpSpPr/>
            <p:nvPr/>
          </p:nvGrpSpPr>
          <p:grpSpPr>
            <a:xfrm>
              <a:off x="-85488" y="2030430"/>
              <a:ext cx="1491593" cy="1456009"/>
              <a:chOff x="-90593" y="2441490"/>
              <a:chExt cx="1438520" cy="1456009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-90593" y="2441490"/>
                <a:ext cx="1438520" cy="108809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scene3d>
                <a:camera prst="orthographicFront">
                  <a:rot lat="1200000" lon="1800000" rev="0"/>
                </a:camera>
                <a:lightRig rig="threePt" dir="t"/>
              </a:scene3d>
              <a:sp3d extrusionH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628371" y="2459882"/>
                <a:ext cx="719556" cy="1400049"/>
                <a:chOff x="610442" y="2459882"/>
                <a:chExt cx="719556" cy="1400049"/>
              </a:xfrm>
            </p:grpSpPr>
            <p:sp>
              <p:nvSpPr>
                <p:cNvPr id="16" name="Rectangle 15"/>
                <p:cNvSpPr/>
                <p:nvPr/>
              </p:nvSpPr>
              <p:spPr>
                <a:xfrm>
                  <a:off x="610442" y="2459882"/>
                  <a:ext cx="719556" cy="140004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scene3d>
                  <a:camera prst="orthographicFront">
                    <a:rot lat="12600000" lon="3600000" rev="0"/>
                  </a:camera>
                  <a:lightRig rig="threePt" dir="t"/>
                </a:scene3d>
                <a:sp3d extrusionH="254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981659" y="3233010"/>
                  <a:ext cx="90000" cy="540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scene3d>
                  <a:camera prst="orthographicFront">
                    <a:rot lat="12600000" lon="3600000" rev="0"/>
                  </a:camera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5" name="Rectangle 14"/>
              <p:cNvSpPr/>
              <p:nvPr/>
            </p:nvSpPr>
            <p:spPr>
              <a:xfrm>
                <a:off x="-66065" y="2809406"/>
                <a:ext cx="1005249" cy="1088093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scene3d>
                <a:camera prst="orthographicFront">
                  <a:rot lat="1200000" lon="1800000" rev="0"/>
                </a:camera>
                <a:lightRig rig="threePt" dir="t"/>
              </a:scene3d>
              <a:sp3d extrusionH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67" name="Straight Connector 66"/>
            <p:cNvCxnSpPr/>
            <p:nvPr/>
          </p:nvCxnSpPr>
          <p:spPr>
            <a:xfrm flipH="1" flipV="1">
              <a:off x="6351988" y="4406480"/>
              <a:ext cx="2706580" cy="948116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31"/>
            <p:cNvGrpSpPr>
              <a:grpSpLocks noChangeAspect="1"/>
            </p:cNvGrpSpPr>
            <p:nvPr/>
          </p:nvGrpSpPr>
          <p:grpSpPr>
            <a:xfrm>
              <a:off x="5679436" y="1976130"/>
              <a:ext cx="1058728" cy="2629088"/>
              <a:chOff x="4569431" y="3751229"/>
              <a:chExt cx="768963" cy="1801441"/>
            </a:xfrm>
            <a:scene3d>
              <a:camera prst="orthographicFront">
                <a:rot lat="6600000" lon="7800000" rev="18480000"/>
              </a:camera>
              <a:lightRig rig="threePt" dir="t"/>
            </a:scene3d>
          </p:grpSpPr>
          <p:sp>
            <p:nvSpPr>
              <p:cNvPr id="33" name="Arc 32"/>
              <p:cNvSpPr/>
              <p:nvPr/>
            </p:nvSpPr>
            <p:spPr>
              <a:xfrm>
                <a:off x="4569431" y="3751229"/>
                <a:ext cx="504000" cy="1800000"/>
              </a:xfrm>
              <a:prstGeom prst="arc">
                <a:avLst>
                  <a:gd name="adj1" fmla="val 16755679"/>
                  <a:gd name="adj2" fmla="val 4846220"/>
                </a:avLst>
              </a:prstGeom>
              <a:solidFill>
                <a:srgbClr val="C6E2E3"/>
              </a:solidFill>
              <a:ln>
                <a:noFill/>
              </a:ln>
              <a:sp3d extrusionH="12700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Arc 33"/>
              <p:cNvSpPr/>
              <p:nvPr/>
            </p:nvSpPr>
            <p:spPr>
              <a:xfrm flipH="1">
                <a:off x="4834394" y="3752670"/>
                <a:ext cx="504000" cy="1800000"/>
              </a:xfrm>
              <a:prstGeom prst="arc">
                <a:avLst>
                  <a:gd name="adj1" fmla="val 16755941"/>
                  <a:gd name="adj2" fmla="val 4843727"/>
                </a:avLst>
              </a:prstGeom>
              <a:solidFill>
                <a:srgbClr val="C6E2E3"/>
              </a:solidFill>
              <a:ln>
                <a:noFill/>
              </a:ln>
              <a:sp3d extrusionH="12700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80" name="Straight Arrow Connector 79"/>
            <p:cNvCxnSpPr/>
            <p:nvPr/>
          </p:nvCxnSpPr>
          <p:spPr>
            <a:xfrm flipV="1">
              <a:off x="1122953" y="3403858"/>
              <a:ext cx="343207" cy="374747"/>
            </a:xfrm>
            <a:prstGeom prst="straightConnector1">
              <a:avLst/>
            </a:prstGeom>
            <a:ln w="50800">
              <a:solidFill>
                <a:srgbClr val="006580"/>
              </a:solidFill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3" name="Straight Arrow Connector 82"/>
          <p:cNvCxnSpPr/>
          <p:nvPr/>
        </p:nvCxnSpPr>
        <p:spPr>
          <a:xfrm flipH="1">
            <a:off x="8734111" y="5185111"/>
            <a:ext cx="60340" cy="73897"/>
          </a:xfrm>
          <a:prstGeom prst="straightConnector1">
            <a:avLst/>
          </a:prstGeom>
          <a:ln w="50800">
            <a:solidFill>
              <a:srgbClr val="00658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" y="645638"/>
            <a:ext cx="9168873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Getting focused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8" name="Freeform 37"/>
          <p:cNvSpPr/>
          <p:nvPr/>
        </p:nvSpPr>
        <p:spPr>
          <a:xfrm>
            <a:off x="7620" y="1943100"/>
            <a:ext cx="9151620" cy="1318260"/>
          </a:xfrm>
          <a:custGeom>
            <a:avLst/>
            <a:gdLst>
              <a:gd name="connsiteX0" fmla="*/ 0 w 9151620"/>
              <a:gd name="connsiteY0" fmla="*/ 1028700 h 1318260"/>
              <a:gd name="connsiteX1" fmla="*/ 944880 w 9151620"/>
              <a:gd name="connsiteY1" fmla="*/ 0 h 1318260"/>
              <a:gd name="connsiteX2" fmla="*/ 9151620 w 9151620"/>
              <a:gd name="connsiteY2" fmla="*/ 1318260 h 1318260"/>
              <a:gd name="connsiteX3" fmla="*/ 9136380 w 9151620"/>
              <a:gd name="connsiteY3" fmla="*/ 1303020 h 131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51620" h="1318260">
                <a:moveTo>
                  <a:pt x="0" y="1028700"/>
                </a:moveTo>
                <a:lnTo>
                  <a:pt x="944880" y="0"/>
                </a:lnTo>
                <a:lnTo>
                  <a:pt x="9151620" y="1318260"/>
                </a:lnTo>
                <a:lnTo>
                  <a:pt x="9136380" y="1303020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" name="Straight Connector 2"/>
          <p:cNvCxnSpPr/>
          <p:nvPr/>
        </p:nvCxnSpPr>
        <p:spPr>
          <a:xfrm>
            <a:off x="739140" y="3520946"/>
            <a:ext cx="7863840" cy="1485394"/>
          </a:xfrm>
          <a:prstGeom prst="line">
            <a:avLst/>
          </a:prstGeom>
          <a:ln>
            <a:solidFill>
              <a:srgbClr val="0065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1122953" y="3403858"/>
            <a:ext cx="343207" cy="374747"/>
          </a:xfrm>
          <a:prstGeom prst="straightConnector1">
            <a:avLst/>
          </a:prstGeom>
          <a:ln w="50800">
            <a:solidFill>
              <a:srgbClr val="006580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-22129" y="5259009"/>
            <a:ext cx="5173249" cy="107739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-79825" y="2461392"/>
            <a:ext cx="1234335" cy="1456009"/>
            <a:chOff x="157512" y="2441490"/>
            <a:chExt cx="1190416" cy="1456009"/>
          </a:xfrm>
        </p:grpSpPr>
        <p:sp>
          <p:nvSpPr>
            <p:cNvPr id="13" name="Rectangle 12"/>
            <p:cNvSpPr/>
            <p:nvPr/>
          </p:nvSpPr>
          <p:spPr>
            <a:xfrm>
              <a:off x="157513" y="2441490"/>
              <a:ext cx="1190415" cy="108809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>
                <a:rot lat="1200000" lon="1800000" rev="0"/>
              </a:camera>
              <a:lightRig rig="threePt" dir="t"/>
            </a:scene3d>
            <a:sp3d extrusionH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628371" y="2459882"/>
              <a:ext cx="719556" cy="1400049"/>
              <a:chOff x="610442" y="2459882"/>
              <a:chExt cx="719556" cy="1400049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610442" y="2459882"/>
                <a:ext cx="719556" cy="140004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12600000" lon="3600000" rev="0"/>
                </a:camera>
                <a:lightRig rig="threePt" dir="t"/>
              </a:scene3d>
              <a:sp3d extrusionH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981659" y="3233010"/>
                <a:ext cx="90000" cy="540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scene3d>
                <a:camera prst="orthographicFront">
                  <a:rot lat="12600000" lon="3600000" rev="0"/>
                </a:camera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157512" y="2809406"/>
              <a:ext cx="781672" cy="108809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scene3d>
              <a:camera prst="orthographicFront">
                <a:rot lat="1200000" lon="1800000" rev="0"/>
              </a:camera>
              <a:lightRig rig="threePt" dir="t"/>
            </a:scene3d>
            <a:sp3d extrusionH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5" name="Straight Connector 74"/>
          <p:cNvCxnSpPr/>
          <p:nvPr/>
        </p:nvCxnSpPr>
        <p:spPr>
          <a:xfrm flipV="1">
            <a:off x="8301235" y="4797826"/>
            <a:ext cx="833368" cy="922365"/>
          </a:xfrm>
          <a:prstGeom prst="line">
            <a:avLst/>
          </a:prstGeom>
          <a:ln w="12700">
            <a:solidFill>
              <a:srgbClr val="0065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6"/>
          <p:cNvSpPr/>
          <p:nvPr/>
        </p:nvSpPr>
        <p:spPr>
          <a:xfrm>
            <a:off x="914400" y="3752491"/>
            <a:ext cx="8212347" cy="1259456"/>
          </a:xfrm>
          <a:custGeom>
            <a:avLst/>
            <a:gdLst>
              <a:gd name="connsiteX0" fmla="*/ 0 w 8212347"/>
              <a:gd name="connsiteY0" fmla="*/ 0 h 1259456"/>
              <a:gd name="connsiteX1" fmla="*/ 8212347 w 8212347"/>
              <a:gd name="connsiteY1" fmla="*/ 1259456 h 1259456"/>
              <a:gd name="connsiteX2" fmla="*/ 8212347 w 8212347"/>
              <a:gd name="connsiteY2" fmla="*/ 1259456 h 125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12347" h="1259456">
                <a:moveTo>
                  <a:pt x="0" y="0"/>
                </a:moveTo>
                <a:lnTo>
                  <a:pt x="8212347" y="1259456"/>
                </a:lnTo>
                <a:lnTo>
                  <a:pt x="8212347" y="1259456"/>
                </a:ln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7"/>
          <p:cNvSpPr/>
          <p:nvPr/>
        </p:nvSpPr>
        <p:spPr>
          <a:xfrm>
            <a:off x="923109" y="3779520"/>
            <a:ext cx="8220891" cy="1245326"/>
          </a:xfrm>
          <a:custGeom>
            <a:avLst/>
            <a:gdLst>
              <a:gd name="connsiteX0" fmla="*/ 0 w 8220891"/>
              <a:gd name="connsiteY0" fmla="*/ 0 h 1245326"/>
              <a:gd name="connsiteX1" fmla="*/ 5477691 w 8220891"/>
              <a:gd name="connsiteY1" fmla="*/ 574766 h 1245326"/>
              <a:gd name="connsiteX2" fmla="*/ 8220891 w 8220891"/>
              <a:gd name="connsiteY2" fmla="*/ 1245326 h 1245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20891" h="1245326">
                <a:moveTo>
                  <a:pt x="0" y="0"/>
                </a:moveTo>
                <a:lnTo>
                  <a:pt x="5477691" y="574766"/>
                </a:lnTo>
                <a:lnTo>
                  <a:pt x="8220891" y="1245326"/>
                </a:ln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8734111" y="5185111"/>
            <a:ext cx="60340" cy="73897"/>
          </a:xfrm>
          <a:prstGeom prst="straightConnector1">
            <a:avLst/>
          </a:prstGeom>
          <a:ln w="50800">
            <a:solidFill>
              <a:srgbClr val="00658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861060" y="3718560"/>
            <a:ext cx="8298180" cy="1272540"/>
          </a:xfrm>
          <a:custGeom>
            <a:avLst/>
            <a:gdLst>
              <a:gd name="connsiteX0" fmla="*/ 0 w 8298180"/>
              <a:gd name="connsiteY0" fmla="*/ 0 h 1272540"/>
              <a:gd name="connsiteX1" fmla="*/ 5074920 w 8298180"/>
              <a:gd name="connsiteY1" fmla="*/ 1013460 h 1272540"/>
              <a:gd name="connsiteX2" fmla="*/ 8298180 w 8298180"/>
              <a:gd name="connsiteY2" fmla="*/ 1272540 h 12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98180" h="1272540">
                <a:moveTo>
                  <a:pt x="0" y="0"/>
                </a:moveTo>
                <a:lnTo>
                  <a:pt x="5074920" y="1013460"/>
                </a:lnTo>
                <a:lnTo>
                  <a:pt x="8298180" y="1272540"/>
                </a:lnTo>
              </a:path>
            </a:pathLst>
          </a:cu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5679436" y="1976130"/>
            <a:ext cx="1058728" cy="2629088"/>
            <a:chOff x="4569431" y="3751229"/>
            <a:chExt cx="768963" cy="1801441"/>
          </a:xfrm>
          <a:scene3d>
            <a:camera prst="orthographicFront">
              <a:rot lat="6600000" lon="7800000" rev="18480000"/>
            </a:camera>
            <a:lightRig rig="threePt" dir="t"/>
          </a:scene3d>
        </p:grpSpPr>
        <p:sp>
          <p:nvSpPr>
            <p:cNvPr id="33" name="Arc 32"/>
            <p:cNvSpPr/>
            <p:nvPr/>
          </p:nvSpPr>
          <p:spPr>
            <a:xfrm>
              <a:off x="4569431" y="3751229"/>
              <a:ext cx="504000" cy="1800000"/>
            </a:xfrm>
            <a:prstGeom prst="arc">
              <a:avLst>
                <a:gd name="adj1" fmla="val 16755679"/>
                <a:gd name="adj2" fmla="val 4846220"/>
              </a:avLst>
            </a:prstGeom>
            <a:solidFill>
              <a:srgbClr val="C6E2E3"/>
            </a:solidFill>
            <a:ln>
              <a:noFill/>
            </a:ln>
            <a:sp3d extrusionH="12700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Arc 33"/>
            <p:cNvSpPr/>
            <p:nvPr/>
          </p:nvSpPr>
          <p:spPr>
            <a:xfrm flipH="1">
              <a:off x="4834394" y="3752670"/>
              <a:ext cx="504000" cy="1800000"/>
            </a:xfrm>
            <a:prstGeom prst="arc">
              <a:avLst>
                <a:gd name="adj1" fmla="val 16755941"/>
                <a:gd name="adj2" fmla="val 4843727"/>
              </a:avLst>
            </a:prstGeom>
            <a:solidFill>
              <a:srgbClr val="C6E2E3"/>
            </a:solidFill>
            <a:ln>
              <a:noFill/>
            </a:ln>
            <a:sp3d extrusionH="12700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5" name="Straight Arrow Connector 34"/>
          <p:cNvCxnSpPr/>
          <p:nvPr/>
        </p:nvCxnSpPr>
        <p:spPr>
          <a:xfrm flipH="1">
            <a:off x="8734111" y="4985219"/>
            <a:ext cx="238630" cy="273789"/>
          </a:xfrm>
          <a:prstGeom prst="straightConnector1">
            <a:avLst/>
          </a:prstGeom>
          <a:ln w="50800">
            <a:solidFill>
              <a:srgbClr val="006580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16"/>
          <p:cNvSpPr txBox="1">
            <a:spLocks/>
          </p:cNvSpPr>
          <p:nvPr/>
        </p:nvSpPr>
        <p:spPr>
          <a:xfrm>
            <a:off x="461199" y="739939"/>
            <a:ext cx="8285163" cy="868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A</a:t>
            </a:r>
            <a:r>
              <a:rPr lang="en-US" dirty="0" smtClean="0"/>
              <a:t> ray box can be used to show how the lens focuses light from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i="1" dirty="0" smtClean="0"/>
              <a:t>each different </a:t>
            </a:r>
            <a:r>
              <a:rPr lang="en-US" dirty="0" smtClean="0"/>
              <a:t>point of the object.</a:t>
            </a:r>
          </a:p>
        </p:txBody>
      </p:sp>
      <p:sp>
        <p:nvSpPr>
          <p:cNvPr id="20" name="Oval 19"/>
          <p:cNvSpPr/>
          <p:nvPr/>
        </p:nvSpPr>
        <p:spPr>
          <a:xfrm>
            <a:off x="8898931" y="4913219"/>
            <a:ext cx="144000" cy="144000"/>
          </a:xfrm>
          <a:prstGeom prst="ellipse">
            <a:avLst/>
          </a:prstGeom>
          <a:solidFill>
            <a:srgbClr val="0065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393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89</TotalTime>
  <Words>61</Words>
  <Application>Microsoft Office PowerPoint</Application>
  <PresentationFormat>On-screen Show (4:3)</PresentationFormat>
  <Paragraphs>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17</cp:revision>
  <dcterms:created xsi:type="dcterms:W3CDTF">2019-04-04T07:25:59Z</dcterms:created>
  <dcterms:modified xsi:type="dcterms:W3CDTF">2019-04-04T08:55:55Z</dcterms:modified>
</cp:coreProperties>
</file>