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99" d="100"/>
          <a:sy n="99" d="100"/>
        </p:scale>
        <p:origin x="7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37263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37352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81830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5003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44000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Through a lens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8449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lens can form an image.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The image is clearer if the object is lit up brightly.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1085961" y="1285577"/>
            <a:ext cx="7222637" cy="4306041"/>
            <a:chOff x="1085961" y="1285577"/>
            <a:chExt cx="7222637" cy="4306041"/>
          </a:xfrm>
        </p:grpSpPr>
        <p:grpSp>
          <p:nvGrpSpPr>
            <p:cNvPr id="14" name="Group 13"/>
            <p:cNvGrpSpPr/>
            <p:nvPr/>
          </p:nvGrpSpPr>
          <p:grpSpPr>
            <a:xfrm>
              <a:off x="1085961" y="1285577"/>
              <a:ext cx="7222637" cy="3967487"/>
              <a:chOff x="1129093" y="1477414"/>
              <a:chExt cx="7222637" cy="3967487"/>
            </a:xfrm>
          </p:grpSpPr>
          <p:sp>
            <p:nvSpPr>
              <p:cNvPr id="5" name="Flowchart: Connector 4"/>
              <p:cNvSpPr/>
              <p:nvPr/>
            </p:nvSpPr>
            <p:spPr>
              <a:xfrm>
                <a:off x="3425519" y="2373703"/>
                <a:ext cx="2257200" cy="2796678"/>
              </a:xfrm>
              <a:prstGeom prst="flowChartConnector">
                <a:avLst/>
              </a:prstGeom>
              <a:solidFill>
                <a:srgbClr val="C6E2E3"/>
              </a:solidFill>
              <a:ln>
                <a:noFill/>
              </a:ln>
              <a:scene3d>
                <a:camera prst="orthographicFront">
                  <a:rot lat="0" lon="4200000" rev="0"/>
                </a:camera>
                <a:lightRig rig="threePt" dir="t"/>
              </a:scene3d>
              <a:sp3d extrusionH="76200">
                <a:bevelT w="711200" h="190500"/>
                <a:bevelB w="711200" h="1905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8" name="Group 7"/>
              <p:cNvGrpSpPr/>
              <p:nvPr/>
            </p:nvGrpSpPr>
            <p:grpSpPr>
              <a:xfrm>
                <a:off x="5898024" y="1477414"/>
                <a:ext cx="2453706" cy="3260785"/>
                <a:chOff x="6288657" y="2004780"/>
                <a:chExt cx="2453706" cy="3260785"/>
              </a:xfrm>
              <a:scene3d>
                <a:camera prst="orthographicFront">
                  <a:rot lat="0" lon="4200000" rev="0"/>
                </a:camera>
                <a:lightRig rig="threePt" dir="t"/>
              </a:scene3d>
            </p:grpSpPr>
            <p:sp>
              <p:nvSpPr>
                <p:cNvPr id="2" name="Rectangle 1"/>
                <p:cNvSpPr/>
                <p:nvPr/>
              </p:nvSpPr>
              <p:spPr>
                <a:xfrm>
                  <a:off x="6288657" y="2004780"/>
                  <a:ext cx="2453706" cy="3260785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bg2">
                      <a:lumMod val="25000"/>
                    </a:schemeClr>
                  </a:solidFill>
                </a:ln>
                <a:sp3d extrusionH="381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pic>
              <p:nvPicPr>
                <p:cNvPr id="4" name="Picture 3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6699175" y="2447173"/>
                  <a:ext cx="1632670" cy="2376000"/>
                </a:xfrm>
                <a:prstGeom prst="rect">
                  <a:avLst/>
                </a:prstGeom>
              </p:spPr>
            </p:pic>
          </p:grpSp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129093" y="3104901"/>
                <a:ext cx="2054531" cy="2340000"/>
              </a:xfrm>
              <a:prstGeom prst="rect">
                <a:avLst/>
              </a:prstGeom>
            </p:spPr>
          </p:pic>
        </p:grpSp>
        <p:sp>
          <p:nvSpPr>
            <p:cNvPr id="15" name="TextBox 14"/>
            <p:cNvSpPr txBox="1"/>
            <p:nvPr/>
          </p:nvSpPr>
          <p:spPr>
            <a:xfrm>
              <a:off x="1139164" y="5253064"/>
              <a:ext cx="20013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Macaroni penguin</a:t>
              </a:r>
              <a:endParaRPr lang="en-GB" sz="16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745912" y="4978544"/>
              <a:ext cx="20013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Converging lens</a:t>
              </a:r>
              <a:endParaRPr lang="en-GB" sz="16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216870" y="4546362"/>
              <a:ext cx="172974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Image on a white screen</a:t>
              </a:r>
              <a:endParaRPr lang="en-GB" sz="16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Through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lens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7887" y="863125"/>
            <a:ext cx="8492463" cy="11640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Light reflects off the penguin.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The lens refracts light from the penguin to form an image.</a:t>
            </a:r>
            <a:endParaRPr lang="en-US" noProof="0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How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does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light move 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from the penguin to the image?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07887" y="350947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416929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482911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307887" y="5488930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359721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64238" y="3507146"/>
            <a:ext cx="5331120" cy="542471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Light from each point of the penguin moves in just one direction towards the lens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45061" y="425462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4238" y="4174012"/>
            <a:ext cx="5331120" cy="535424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Light from each point of the </a:t>
            </a:r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penguin moves       </a:t>
            </a:r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 many directions towards the lens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03816" y="491444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64238" y="4833644"/>
            <a:ext cx="5331120" cy="542371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Each point on the image is lit up by light moving along just one ray from the penguin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90246" y="5574264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64238" y="5495691"/>
            <a:ext cx="5331120" cy="53098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Each point on the image is lit up by light moving along </a:t>
            </a:r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many different rays </a:t>
            </a:r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from the </a:t>
            </a:r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penguin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6070289" y="3509476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4169294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4829112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/>
          <p:cNvGrpSpPr/>
          <p:nvPr/>
        </p:nvGrpSpPr>
        <p:grpSpPr>
          <a:xfrm>
            <a:off x="6070289" y="5486530"/>
            <a:ext cx="2730061" cy="544860"/>
            <a:chOff x="5846013" y="4891312"/>
            <a:chExt cx="2954337" cy="544860"/>
          </a:xfrm>
        </p:grpSpPr>
        <p:sp>
          <p:nvSpPr>
            <p:cNvPr id="53" name="Rectangle 52"/>
            <p:cNvSpPr/>
            <p:nvPr/>
          </p:nvSpPr>
          <p:spPr>
            <a:xfrm>
              <a:off x="5846013" y="4893712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7320305" y="4891312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6581398" y="48960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8058566" y="4893541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2554178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756237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435318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118580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6517" y="1995859"/>
            <a:ext cx="3070209" cy="1462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8759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44000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Through a lens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8449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indent="-361950"/>
            <a:r>
              <a:rPr lang="en-GB" b="1" dirty="0" smtClean="0">
                <a:solidFill>
                  <a:srgbClr val="10253F"/>
                </a:solidFill>
              </a:rPr>
              <a:t>A</a:t>
            </a:r>
            <a:r>
              <a:rPr lang="en-GB" dirty="0" smtClean="0">
                <a:solidFill>
                  <a:srgbClr val="10253F"/>
                </a:solidFill>
              </a:rPr>
              <a:t> 	Light </a:t>
            </a:r>
            <a:r>
              <a:rPr lang="en-GB" dirty="0">
                <a:solidFill>
                  <a:srgbClr val="10253F"/>
                </a:solidFill>
              </a:rPr>
              <a:t>from each point of the penguin moves in just one direction towards the </a:t>
            </a:r>
            <a:r>
              <a:rPr lang="en-GB" dirty="0" smtClean="0">
                <a:solidFill>
                  <a:srgbClr val="10253F"/>
                </a:solidFill>
              </a:rPr>
              <a:t>lens.</a:t>
            </a:r>
            <a:endParaRPr lang="en-GB" dirty="0">
              <a:solidFill>
                <a:srgbClr val="10253F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1085961" y="1285577"/>
            <a:ext cx="7222637" cy="4306041"/>
            <a:chOff x="1085961" y="1285577"/>
            <a:chExt cx="7222637" cy="4306041"/>
          </a:xfrm>
        </p:grpSpPr>
        <p:grpSp>
          <p:nvGrpSpPr>
            <p:cNvPr id="14" name="Group 13"/>
            <p:cNvGrpSpPr/>
            <p:nvPr/>
          </p:nvGrpSpPr>
          <p:grpSpPr>
            <a:xfrm>
              <a:off x="1085961" y="1285577"/>
              <a:ext cx="7222637" cy="3967487"/>
              <a:chOff x="1129093" y="1477414"/>
              <a:chExt cx="7222637" cy="3967487"/>
            </a:xfrm>
          </p:grpSpPr>
          <p:sp>
            <p:nvSpPr>
              <p:cNvPr id="5" name="Flowchart: Connector 4"/>
              <p:cNvSpPr/>
              <p:nvPr/>
            </p:nvSpPr>
            <p:spPr>
              <a:xfrm>
                <a:off x="3425519" y="2373703"/>
                <a:ext cx="2257200" cy="2796678"/>
              </a:xfrm>
              <a:prstGeom prst="flowChartConnector">
                <a:avLst/>
              </a:prstGeom>
              <a:solidFill>
                <a:srgbClr val="C6E2E3"/>
              </a:solidFill>
              <a:ln>
                <a:noFill/>
              </a:ln>
              <a:scene3d>
                <a:camera prst="orthographicFront">
                  <a:rot lat="0" lon="4200000" rev="0"/>
                </a:camera>
                <a:lightRig rig="threePt" dir="t"/>
              </a:scene3d>
              <a:sp3d extrusionH="76200">
                <a:bevelT w="711200" h="190500"/>
                <a:bevelB w="711200" h="1905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8" name="Group 7"/>
              <p:cNvGrpSpPr/>
              <p:nvPr/>
            </p:nvGrpSpPr>
            <p:grpSpPr>
              <a:xfrm>
                <a:off x="5898024" y="1477414"/>
                <a:ext cx="2453706" cy="3260785"/>
                <a:chOff x="6288657" y="2004780"/>
                <a:chExt cx="2453706" cy="3260785"/>
              </a:xfrm>
              <a:scene3d>
                <a:camera prst="orthographicFront">
                  <a:rot lat="0" lon="4200000" rev="0"/>
                </a:camera>
                <a:lightRig rig="threePt" dir="t"/>
              </a:scene3d>
            </p:grpSpPr>
            <p:sp>
              <p:nvSpPr>
                <p:cNvPr id="2" name="Rectangle 1"/>
                <p:cNvSpPr/>
                <p:nvPr/>
              </p:nvSpPr>
              <p:spPr>
                <a:xfrm>
                  <a:off x="6288657" y="2004780"/>
                  <a:ext cx="2453706" cy="3260785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bg2">
                      <a:lumMod val="25000"/>
                    </a:schemeClr>
                  </a:solidFill>
                </a:ln>
                <a:sp3d extrusionH="381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pic>
              <p:nvPicPr>
                <p:cNvPr id="4" name="Picture 3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6699175" y="2447173"/>
                  <a:ext cx="1632670" cy="2376000"/>
                </a:xfrm>
                <a:prstGeom prst="rect">
                  <a:avLst/>
                </a:prstGeom>
              </p:spPr>
            </p:pic>
          </p:grpSp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129093" y="3104901"/>
                <a:ext cx="2054531" cy="2340000"/>
              </a:xfrm>
              <a:prstGeom prst="rect">
                <a:avLst/>
              </a:prstGeom>
            </p:spPr>
          </p:pic>
        </p:grpSp>
        <p:sp>
          <p:nvSpPr>
            <p:cNvPr id="15" name="TextBox 14"/>
            <p:cNvSpPr txBox="1"/>
            <p:nvPr/>
          </p:nvSpPr>
          <p:spPr>
            <a:xfrm>
              <a:off x="1139164" y="5253064"/>
              <a:ext cx="20013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Macaroni penguin</a:t>
              </a:r>
              <a:endParaRPr lang="en-GB" sz="16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745912" y="4978544"/>
              <a:ext cx="20013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Converging lens</a:t>
              </a:r>
              <a:endParaRPr lang="en-GB" sz="16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216870" y="4546362"/>
              <a:ext cx="172974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Image on a white screen</a:t>
              </a:r>
              <a:endParaRPr lang="en-GB" sz="16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cxnSp>
        <p:nvCxnSpPr>
          <p:cNvPr id="19" name="Straight Arrow Connector 18"/>
          <p:cNvCxnSpPr/>
          <p:nvPr/>
        </p:nvCxnSpPr>
        <p:spPr>
          <a:xfrm flipV="1">
            <a:off x="2805104" y="2877287"/>
            <a:ext cx="1839694" cy="443601"/>
          </a:xfrm>
          <a:prstGeom prst="straightConnector1">
            <a:avLst/>
          </a:prstGeom>
          <a:ln w="25400">
            <a:solidFill>
              <a:srgbClr val="C0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>
            <a:off x="754228" y="1624257"/>
            <a:ext cx="2771200" cy="950253"/>
            <a:chOff x="801554" y="1758440"/>
            <a:chExt cx="2771200" cy="950253"/>
          </a:xfrm>
        </p:grpSpPr>
        <p:grpSp>
          <p:nvGrpSpPr>
            <p:cNvPr id="20" name="Group 19"/>
            <p:cNvGrpSpPr/>
            <p:nvPr/>
          </p:nvGrpSpPr>
          <p:grpSpPr>
            <a:xfrm>
              <a:off x="842693" y="1758440"/>
              <a:ext cx="2730061" cy="950253"/>
              <a:chOff x="5846013" y="2914258"/>
              <a:chExt cx="2954337" cy="544860"/>
            </a:xfrm>
          </p:grpSpPr>
          <p:sp>
            <p:nvSpPr>
              <p:cNvPr id="21" name="Rectangle 20"/>
              <p:cNvSpPr/>
              <p:nvPr/>
            </p:nvSpPr>
            <p:spPr>
              <a:xfrm>
                <a:off x="5846013" y="2914258"/>
                <a:ext cx="2954337" cy="540142"/>
              </a:xfrm>
              <a:prstGeom prst="rect">
                <a:avLst/>
              </a:prstGeom>
              <a:solidFill>
                <a:srgbClr val="FAFAEA"/>
              </a:solidFill>
              <a:ln>
                <a:solidFill>
                  <a:srgbClr val="10253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2" name="Straight Connector 21"/>
              <p:cNvCxnSpPr/>
              <p:nvPr/>
            </p:nvCxnSpPr>
            <p:spPr>
              <a:xfrm>
                <a:off x="7323826" y="2914258"/>
                <a:ext cx="0" cy="540142"/>
              </a:xfrm>
              <a:prstGeom prst="line">
                <a:avLst/>
              </a:prstGeom>
              <a:ln>
                <a:solidFill>
                  <a:srgbClr val="10253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>
                <a:off x="6584919" y="2918976"/>
                <a:ext cx="0" cy="540142"/>
              </a:xfrm>
              <a:prstGeom prst="line">
                <a:avLst/>
              </a:prstGeom>
              <a:ln>
                <a:solidFill>
                  <a:srgbClr val="10253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>
                <a:off x="8062087" y="2916487"/>
                <a:ext cx="0" cy="540142"/>
              </a:xfrm>
              <a:prstGeom prst="line">
                <a:avLst/>
              </a:prstGeom>
              <a:ln>
                <a:solidFill>
                  <a:srgbClr val="10253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5" name="TextBox 24"/>
            <p:cNvSpPr txBox="1"/>
            <p:nvPr/>
          </p:nvSpPr>
          <p:spPr>
            <a:xfrm>
              <a:off x="801554" y="1781339"/>
              <a:ext cx="684000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I am </a:t>
              </a:r>
              <a:r>
                <a:rPr lang="en-GB" sz="1200" b="1" dirty="0" smtClean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sure</a:t>
              </a:r>
              <a:r>
                <a:rPr lang="en-GB" sz="1200" dirty="0" smtClean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 this is right</a:t>
              </a:r>
              <a:endPara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487502" y="1781339"/>
              <a:ext cx="684000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I </a:t>
              </a:r>
              <a:r>
                <a:rPr lang="en-GB" sz="1200" b="1" dirty="0" smtClean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think</a:t>
              </a:r>
              <a:r>
                <a:rPr lang="en-GB" sz="1200" dirty="0" smtClean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 this is right</a:t>
              </a:r>
              <a:endPara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166583" y="1781339"/>
              <a:ext cx="684000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I </a:t>
              </a:r>
              <a:r>
                <a:rPr lang="en-GB" sz="1200" b="1" dirty="0" smtClean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think</a:t>
              </a:r>
              <a:r>
                <a:rPr lang="en-GB" sz="1200" dirty="0" smtClean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 this is wrong</a:t>
              </a:r>
              <a:endPara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849845" y="1781339"/>
              <a:ext cx="684000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I am </a:t>
              </a:r>
              <a:r>
                <a:rPr lang="en-GB" sz="1200" b="1" dirty="0" smtClean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sure</a:t>
              </a:r>
              <a:r>
                <a:rPr lang="en-GB" sz="1200" dirty="0" smtClean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 this is wrong</a:t>
              </a:r>
              <a:endPara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3100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44000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Through a lens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8449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indent="-361950"/>
            <a:r>
              <a:rPr lang="en-GB" b="1" dirty="0" smtClean="0">
                <a:solidFill>
                  <a:srgbClr val="10253F"/>
                </a:solidFill>
              </a:rPr>
              <a:t>B</a:t>
            </a:r>
            <a:r>
              <a:rPr lang="en-GB" dirty="0" smtClean="0">
                <a:solidFill>
                  <a:srgbClr val="10253F"/>
                </a:solidFill>
              </a:rPr>
              <a:t> 	Light </a:t>
            </a:r>
            <a:r>
              <a:rPr lang="en-GB" dirty="0">
                <a:solidFill>
                  <a:srgbClr val="10253F"/>
                </a:solidFill>
              </a:rPr>
              <a:t>from each point of the penguin </a:t>
            </a:r>
            <a:r>
              <a:rPr lang="en-GB" dirty="0" smtClean="0">
                <a:solidFill>
                  <a:srgbClr val="10253F"/>
                </a:solidFill>
              </a:rPr>
              <a:t>moves in </a:t>
            </a:r>
            <a:r>
              <a:rPr lang="en-GB" dirty="0">
                <a:solidFill>
                  <a:srgbClr val="10253F"/>
                </a:solidFill>
              </a:rPr>
              <a:t>many directions towards the </a:t>
            </a:r>
            <a:r>
              <a:rPr lang="en-GB" dirty="0" smtClean="0">
                <a:solidFill>
                  <a:srgbClr val="10253F"/>
                </a:solidFill>
              </a:rPr>
              <a:t>lens.</a:t>
            </a:r>
            <a:endParaRPr lang="en-GB" dirty="0">
              <a:solidFill>
                <a:srgbClr val="10253F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1085961" y="1285577"/>
            <a:ext cx="7222637" cy="4306041"/>
            <a:chOff x="1085961" y="1285577"/>
            <a:chExt cx="7222637" cy="4306041"/>
          </a:xfrm>
        </p:grpSpPr>
        <p:grpSp>
          <p:nvGrpSpPr>
            <p:cNvPr id="14" name="Group 13"/>
            <p:cNvGrpSpPr/>
            <p:nvPr/>
          </p:nvGrpSpPr>
          <p:grpSpPr>
            <a:xfrm>
              <a:off x="1085961" y="1285577"/>
              <a:ext cx="7222637" cy="3967487"/>
              <a:chOff x="1129093" y="1477414"/>
              <a:chExt cx="7222637" cy="3967487"/>
            </a:xfrm>
          </p:grpSpPr>
          <p:sp>
            <p:nvSpPr>
              <p:cNvPr id="5" name="Flowchart: Connector 4"/>
              <p:cNvSpPr/>
              <p:nvPr/>
            </p:nvSpPr>
            <p:spPr>
              <a:xfrm>
                <a:off x="3425519" y="2373703"/>
                <a:ext cx="2257200" cy="2796678"/>
              </a:xfrm>
              <a:prstGeom prst="flowChartConnector">
                <a:avLst/>
              </a:prstGeom>
              <a:solidFill>
                <a:srgbClr val="C6E2E3"/>
              </a:solidFill>
              <a:ln>
                <a:noFill/>
              </a:ln>
              <a:scene3d>
                <a:camera prst="orthographicFront">
                  <a:rot lat="0" lon="4200000" rev="0"/>
                </a:camera>
                <a:lightRig rig="threePt" dir="t"/>
              </a:scene3d>
              <a:sp3d extrusionH="76200">
                <a:bevelT w="711200" h="190500"/>
                <a:bevelB w="711200" h="1905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8" name="Group 7"/>
              <p:cNvGrpSpPr/>
              <p:nvPr/>
            </p:nvGrpSpPr>
            <p:grpSpPr>
              <a:xfrm>
                <a:off x="5898024" y="1477414"/>
                <a:ext cx="2453706" cy="3260785"/>
                <a:chOff x="6288657" y="2004780"/>
                <a:chExt cx="2453706" cy="3260785"/>
              </a:xfrm>
              <a:scene3d>
                <a:camera prst="orthographicFront">
                  <a:rot lat="0" lon="4200000" rev="0"/>
                </a:camera>
                <a:lightRig rig="threePt" dir="t"/>
              </a:scene3d>
            </p:grpSpPr>
            <p:sp>
              <p:nvSpPr>
                <p:cNvPr id="2" name="Rectangle 1"/>
                <p:cNvSpPr/>
                <p:nvPr/>
              </p:nvSpPr>
              <p:spPr>
                <a:xfrm>
                  <a:off x="6288657" y="2004780"/>
                  <a:ext cx="2453706" cy="3260785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bg2">
                      <a:lumMod val="25000"/>
                    </a:schemeClr>
                  </a:solidFill>
                </a:ln>
                <a:sp3d extrusionH="381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pic>
              <p:nvPicPr>
                <p:cNvPr id="4" name="Picture 3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6699175" y="2447173"/>
                  <a:ext cx="1632670" cy="2376000"/>
                </a:xfrm>
                <a:prstGeom prst="rect">
                  <a:avLst/>
                </a:prstGeom>
              </p:spPr>
            </p:pic>
          </p:grpSp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129093" y="3104901"/>
                <a:ext cx="2054531" cy="2340000"/>
              </a:xfrm>
              <a:prstGeom prst="rect">
                <a:avLst/>
              </a:prstGeom>
            </p:spPr>
          </p:pic>
        </p:grpSp>
        <p:sp>
          <p:nvSpPr>
            <p:cNvPr id="15" name="TextBox 14"/>
            <p:cNvSpPr txBox="1"/>
            <p:nvPr/>
          </p:nvSpPr>
          <p:spPr>
            <a:xfrm>
              <a:off x="1139164" y="5253064"/>
              <a:ext cx="20013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Macaroni penguin</a:t>
              </a:r>
              <a:endParaRPr lang="en-GB" sz="16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745912" y="4978544"/>
              <a:ext cx="20013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Converging lens</a:t>
              </a:r>
              <a:endParaRPr lang="en-GB" sz="16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216870" y="4546362"/>
              <a:ext cx="172974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Image on a white screen</a:t>
              </a:r>
              <a:endParaRPr lang="en-GB" sz="16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cxnSp>
        <p:nvCxnSpPr>
          <p:cNvPr id="6" name="Straight Arrow Connector 5"/>
          <p:cNvCxnSpPr/>
          <p:nvPr/>
        </p:nvCxnSpPr>
        <p:spPr>
          <a:xfrm flipV="1">
            <a:off x="2828050" y="2542183"/>
            <a:ext cx="1812610" cy="769088"/>
          </a:xfrm>
          <a:prstGeom prst="straightConnector1">
            <a:avLst/>
          </a:prstGeom>
          <a:ln w="25400">
            <a:solidFill>
              <a:srgbClr val="C0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2820837" y="2977812"/>
            <a:ext cx="1828501" cy="333461"/>
          </a:xfrm>
          <a:prstGeom prst="straightConnector1">
            <a:avLst/>
          </a:prstGeom>
          <a:ln w="25400">
            <a:solidFill>
              <a:srgbClr val="C0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2829515" y="3311273"/>
            <a:ext cx="1811145" cy="109981"/>
          </a:xfrm>
          <a:prstGeom prst="straightConnector1">
            <a:avLst/>
          </a:prstGeom>
          <a:ln w="25400">
            <a:solidFill>
              <a:srgbClr val="C0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2838193" y="3316366"/>
            <a:ext cx="1809680" cy="1253253"/>
          </a:xfrm>
          <a:prstGeom prst="straightConnector1">
            <a:avLst/>
          </a:prstGeom>
          <a:ln w="25400">
            <a:solidFill>
              <a:srgbClr val="C0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2838193" y="3316366"/>
            <a:ext cx="1809680" cy="614998"/>
          </a:xfrm>
          <a:prstGeom prst="straightConnector1">
            <a:avLst/>
          </a:prstGeom>
          <a:ln w="25400">
            <a:solidFill>
              <a:srgbClr val="C0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up 42"/>
          <p:cNvGrpSpPr/>
          <p:nvPr/>
        </p:nvGrpSpPr>
        <p:grpSpPr>
          <a:xfrm>
            <a:off x="754228" y="1624257"/>
            <a:ext cx="2771200" cy="950253"/>
            <a:chOff x="801554" y="1758440"/>
            <a:chExt cx="2771200" cy="950253"/>
          </a:xfrm>
        </p:grpSpPr>
        <p:grpSp>
          <p:nvGrpSpPr>
            <p:cNvPr id="44" name="Group 43"/>
            <p:cNvGrpSpPr/>
            <p:nvPr/>
          </p:nvGrpSpPr>
          <p:grpSpPr>
            <a:xfrm>
              <a:off x="842693" y="1758440"/>
              <a:ext cx="2730061" cy="950253"/>
              <a:chOff x="5846013" y="2914258"/>
              <a:chExt cx="2954337" cy="544860"/>
            </a:xfrm>
          </p:grpSpPr>
          <p:sp>
            <p:nvSpPr>
              <p:cNvPr id="49" name="Rectangle 48"/>
              <p:cNvSpPr/>
              <p:nvPr/>
            </p:nvSpPr>
            <p:spPr>
              <a:xfrm>
                <a:off x="5846013" y="2914258"/>
                <a:ext cx="2954337" cy="540142"/>
              </a:xfrm>
              <a:prstGeom prst="rect">
                <a:avLst/>
              </a:prstGeom>
              <a:solidFill>
                <a:srgbClr val="FAFAEA"/>
              </a:solidFill>
              <a:ln>
                <a:solidFill>
                  <a:srgbClr val="10253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50" name="Straight Connector 49"/>
              <p:cNvCxnSpPr/>
              <p:nvPr/>
            </p:nvCxnSpPr>
            <p:spPr>
              <a:xfrm>
                <a:off x="7323826" y="2914258"/>
                <a:ext cx="0" cy="540142"/>
              </a:xfrm>
              <a:prstGeom prst="line">
                <a:avLst/>
              </a:prstGeom>
              <a:ln>
                <a:solidFill>
                  <a:srgbClr val="10253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>
              <a:xfrm>
                <a:off x="6584919" y="2918976"/>
                <a:ext cx="0" cy="540142"/>
              </a:xfrm>
              <a:prstGeom prst="line">
                <a:avLst/>
              </a:prstGeom>
              <a:ln>
                <a:solidFill>
                  <a:srgbClr val="10253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>
              <a:xfrm>
                <a:off x="8062087" y="2916487"/>
                <a:ext cx="0" cy="540142"/>
              </a:xfrm>
              <a:prstGeom prst="line">
                <a:avLst/>
              </a:prstGeom>
              <a:ln>
                <a:solidFill>
                  <a:srgbClr val="10253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5" name="TextBox 44"/>
            <p:cNvSpPr txBox="1"/>
            <p:nvPr/>
          </p:nvSpPr>
          <p:spPr>
            <a:xfrm>
              <a:off x="801554" y="1781339"/>
              <a:ext cx="684000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I am </a:t>
              </a:r>
              <a:r>
                <a:rPr lang="en-GB" sz="1200" b="1" dirty="0" smtClean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sure</a:t>
              </a:r>
              <a:r>
                <a:rPr lang="en-GB" sz="1200" dirty="0" smtClean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 this is right</a:t>
              </a:r>
              <a:endPara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1487502" y="1781339"/>
              <a:ext cx="684000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I </a:t>
              </a:r>
              <a:r>
                <a:rPr lang="en-GB" sz="1200" b="1" dirty="0" smtClean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think</a:t>
              </a:r>
              <a:r>
                <a:rPr lang="en-GB" sz="1200" dirty="0" smtClean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 this is right</a:t>
              </a:r>
              <a:endPara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2166583" y="1781339"/>
              <a:ext cx="684000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I </a:t>
              </a:r>
              <a:r>
                <a:rPr lang="en-GB" sz="1200" b="1" dirty="0" smtClean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think</a:t>
              </a:r>
              <a:r>
                <a:rPr lang="en-GB" sz="1200" dirty="0" smtClean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 this is wrong</a:t>
              </a:r>
              <a:endPara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2849845" y="1781339"/>
              <a:ext cx="684000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I am </a:t>
              </a:r>
              <a:r>
                <a:rPr lang="en-GB" sz="1200" b="1" dirty="0" smtClean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sure</a:t>
              </a:r>
              <a:r>
                <a:rPr lang="en-GB" sz="1200" dirty="0" smtClean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 this is wrong</a:t>
              </a:r>
              <a:endPara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85501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44000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Through a lens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8449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indent="-361950"/>
            <a:r>
              <a:rPr lang="en-GB" b="1" dirty="0" smtClean="0">
                <a:solidFill>
                  <a:srgbClr val="10253F"/>
                </a:solidFill>
              </a:rPr>
              <a:t>C</a:t>
            </a:r>
            <a:r>
              <a:rPr lang="en-GB" dirty="0" smtClean="0">
                <a:solidFill>
                  <a:srgbClr val="10253F"/>
                </a:solidFill>
              </a:rPr>
              <a:t> 	Each </a:t>
            </a:r>
            <a:r>
              <a:rPr lang="en-GB" dirty="0">
                <a:solidFill>
                  <a:srgbClr val="10253F"/>
                </a:solidFill>
              </a:rPr>
              <a:t>point on the image is lit up by light moving along just one ray from the </a:t>
            </a:r>
            <a:r>
              <a:rPr lang="en-GB" dirty="0" smtClean="0">
                <a:solidFill>
                  <a:srgbClr val="10253F"/>
                </a:solidFill>
              </a:rPr>
              <a:t>penguin.</a:t>
            </a:r>
            <a:endParaRPr lang="en-GB" dirty="0">
              <a:solidFill>
                <a:srgbClr val="10253F"/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1085961" y="1285577"/>
            <a:ext cx="7222637" cy="4306041"/>
            <a:chOff x="1085961" y="1285577"/>
            <a:chExt cx="7222637" cy="4306041"/>
          </a:xfrm>
        </p:grpSpPr>
        <p:grpSp>
          <p:nvGrpSpPr>
            <p:cNvPr id="8" name="Group 7"/>
            <p:cNvGrpSpPr/>
            <p:nvPr/>
          </p:nvGrpSpPr>
          <p:grpSpPr>
            <a:xfrm>
              <a:off x="5854892" y="1285577"/>
              <a:ext cx="2453706" cy="3260785"/>
              <a:chOff x="6288657" y="2004780"/>
              <a:chExt cx="2453706" cy="3260785"/>
            </a:xfrm>
            <a:scene3d>
              <a:camera prst="orthographicFront">
                <a:rot lat="0" lon="4200000" rev="0"/>
              </a:camera>
              <a:lightRig rig="threePt" dir="t"/>
            </a:scene3d>
          </p:grpSpPr>
          <p:sp>
            <p:nvSpPr>
              <p:cNvPr id="2" name="Rectangle 1"/>
              <p:cNvSpPr/>
              <p:nvPr/>
            </p:nvSpPr>
            <p:spPr>
              <a:xfrm>
                <a:off x="6288657" y="2004780"/>
                <a:ext cx="2453706" cy="326078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2">
                    <a:lumMod val="25000"/>
                  </a:schemeClr>
                </a:solidFill>
              </a:ln>
              <a:sp3d extrusionH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4" name="Picture 3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99175" y="2447173"/>
                <a:ext cx="1632670" cy="2376000"/>
              </a:xfrm>
              <a:prstGeom prst="rect">
                <a:avLst/>
              </a:prstGeom>
            </p:spPr>
          </p:pic>
        </p:grpSp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85961" y="2913064"/>
              <a:ext cx="2054531" cy="2340000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1139164" y="5253064"/>
              <a:ext cx="20013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Macaroni penguin</a:t>
              </a:r>
              <a:endParaRPr lang="en-GB" sz="16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745912" y="4978544"/>
              <a:ext cx="20013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Converging lens</a:t>
              </a:r>
              <a:endParaRPr lang="en-GB" sz="16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216870" y="4546362"/>
              <a:ext cx="172974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Image on a white screen</a:t>
              </a:r>
              <a:endParaRPr lang="en-GB" sz="16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cxnSp>
          <p:nvCxnSpPr>
            <p:cNvPr id="6" name="Straight Arrow Connector 5"/>
            <p:cNvCxnSpPr/>
            <p:nvPr/>
          </p:nvCxnSpPr>
          <p:spPr>
            <a:xfrm>
              <a:off x="5019490" y="2913064"/>
              <a:ext cx="2062254" cy="783906"/>
            </a:xfrm>
            <a:prstGeom prst="straightConnector1">
              <a:avLst/>
            </a:prstGeom>
            <a:ln w="25400">
              <a:solidFill>
                <a:srgbClr val="C00000"/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Flowchart: Connector 4"/>
            <p:cNvSpPr/>
            <p:nvPr/>
          </p:nvSpPr>
          <p:spPr>
            <a:xfrm>
              <a:off x="3382387" y="2181866"/>
              <a:ext cx="2257200" cy="2796678"/>
            </a:xfrm>
            <a:prstGeom prst="flowChartConnector">
              <a:avLst/>
            </a:prstGeom>
            <a:solidFill>
              <a:srgbClr val="C6E2E3"/>
            </a:solidFill>
            <a:ln>
              <a:noFill/>
            </a:ln>
            <a:scene3d>
              <a:camera prst="orthographicFront">
                <a:rot lat="0" lon="4200000" rev="0"/>
              </a:camera>
              <a:lightRig rig="threePt" dir="t"/>
            </a:scene3d>
            <a:sp3d extrusionH="76200">
              <a:bevelT w="711200" h="190500"/>
              <a:bevelB w="711200" h="190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754228" y="1624257"/>
            <a:ext cx="2771200" cy="950253"/>
            <a:chOff x="801554" y="1758440"/>
            <a:chExt cx="2771200" cy="950253"/>
          </a:xfrm>
        </p:grpSpPr>
        <p:grpSp>
          <p:nvGrpSpPr>
            <p:cNvPr id="25" name="Group 24"/>
            <p:cNvGrpSpPr/>
            <p:nvPr/>
          </p:nvGrpSpPr>
          <p:grpSpPr>
            <a:xfrm>
              <a:off x="842693" y="1758440"/>
              <a:ext cx="2730061" cy="950253"/>
              <a:chOff x="5846013" y="2914258"/>
              <a:chExt cx="2954337" cy="544860"/>
            </a:xfrm>
          </p:grpSpPr>
          <p:sp>
            <p:nvSpPr>
              <p:cNvPr id="31" name="Rectangle 30"/>
              <p:cNvSpPr/>
              <p:nvPr/>
            </p:nvSpPr>
            <p:spPr>
              <a:xfrm>
                <a:off x="5846013" y="2914258"/>
                <a:ext cx="2954337" cy="540142"/>
              </a:xfrm>
              <a:prstGeom prst="rect">
                <a:avLst/>
              </a:prstGeom>
              <a:solidFill>
                <a:srgbClr val="FAFAEA"/>
              </a:solidFill>
              <a:ln>
                <a:solidFill>
                  <a:srgbClr val="10253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32" name="Straight Connector 31"/>
              <p:cNvCxnSpPr/>
              <p:nvPr/>
            </p:nvCxnSpPr>
            <p:spPr>
              <a:xfrm>
                <a:off x="7323826" y="2914258"/>
                <a:ext cx="0" cy="540142"/>
              </a:xfrm>
              <a:prstGeom prst="line">
                <a:avLst/>
              </a:prstGeom>
              <a:ln>
                <a:solidFill>
                  <a:srgbClr val="10253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6584919" y="2918976"/>
                <a:ext cx="0" cy="540142"/>
              </a:xfrm>
              <a:prstGeom prst="line">
                <a:avLst/>
              </a:prstGeom>
              <a:ln>
                <a:solidFill>
                  <a:srgbClr val="10253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>
                <a:off x="8062087" y="2916487"/>
                <a:ext cx="0" cy="540142"/>
              </a:xfrm>
              <a:prstGeom prst="line">
                <a:avLst/>
              </a:prstGeom>
              <a:ln>
                <a:solidFill>
                  <a:srgbClr val="10253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7" name="TextBox 26"/>
            <p:cNvSpPr txBox="1"/>
            <p:nvPr/>
          </p:nvSpPr>
          <p:spPr>
            <a:xfrm>
              <a:off x="801554" y="1781339"/>
              <a:ext cx="684000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I am </a:t>
              </a:r>
              <a:r>
                <a:rPr lang="en-GB" sz="1200" b="1" dirty="0" smtClean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sure</a:t>
              </a:r>
              <a:r>
                <a:rPr lang="en-GB" sz="1200" dirty="0" smtClean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 this is right</a:t>
              </a:r>
              <a:endPara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487502" y="1781339"/>
              <a:ext cx="684000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I </a:t>
              </a:r>
              <a:r>
                <a:rPr lang="en-GB" sz="1200" b="1" dirty="0" smtClean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think</a:t>
              </a:r>
              <a:r>
                <a:rPr lang="en-GB" sz="1200" dirty="0" smtClean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 this is right</a:t>
              </a:r>
              <a:endPara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166583" y="1781339"/>
              <a:ext cx="684000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I </a:t>
              </a:r>
              <a:r>
                <a:rPr lang="en-GB" sz="1200" b="1" dirty="0" smtClean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think</a:t>
              </a:r>
              <a:r>
                <a:rPr lang="en-GB" sz="1200" dirty="0" smtClean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 this is wrong</a:t>
              </a:r>
              <a:endPara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849845" y="1781339"/>
              <a:ext cx="684000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I am </a:t>
              </a:r>
              <a:r>
                <a:rPr lang="en-GB" sz="1200" b="1" dirty="0" smtClean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sure</a:t>
              </a:r>
              <a:r>
                <a:rPr lang="en-GB" sz="1200" dirty="0" smtClean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 this is wrong</a:t>
              </a:r>
              <a:endPara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20117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44000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Through a lens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8449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indent="-361950"/>
            <a:r>
              <a:rPr lang="en-GB" b="1" dirty="0" smtClean="0">
                <a:solidFill>
                  <a:srgbClr val="10253F"/>
                </a:solidFill>
              </a:rPr>
              <a:t>D</a:t>
            </a:r>
            <a:r>
              <a:rPr lang="en-GB" dirty="0" smtClean="0">
                <a:solidFill>
                  <a:srgbClr val="10253F"/>
                </a:solidFill>
              </a:rPr>
              <a:t> 	Each </a:t>
            </a:r>
            <a:r>
              <a:rPr lang="en-GB" dirty="0">
                <a:solidFill>
                  <a:srgbClr val="10253F"/>
                </a:solidFill>
              </a:rPr>
              <a:t>point on the image is lit up by light moving along many different rays from the </a:t>
            </a:r>
            <a:r>
              <a:rPr lang="en-GB" dirty="0" smtClean="0">
                <a:solidFill>
                  <a:srgbClr val="10253F"/>
                </a:solidFill>
              </a:rPr>
              <a:t>penguin.</a:t>
            </a:r>
            <a:endParaRPr lang="en-GB" dirty="0">
              <a:solidFill>
                <a:srgbClr val="10253F"/>
              </a:solidFill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085961" y="1285577"/>
            <a:ext cx="7222637" cy="4306041"/>
            <a:chOff x="1085961" y="1285577"/>
            <a:chExt cx="7222637" cy="4306041"/>
          </a:xfrm>
        </p:grpSpPr>
        <p:grpSp>
          <p:nvGrpSpPr>
            <p:cNvPr id="8" name="Group 7"/>
            <p:cNvGrpSpPr/>
            <p:nvPr/>
          </p:nvGrpSpPr>
          <p:grpSpPr>
            <a:xfrm>
              <a:off x="5854892" y="1285577"/>
              <a:ext cx="2453706" cy="3260785"/>
              <a:chOff x="6288657" y="2004780"/>
              <a:chExt cx="2453706" cy="3260785"/>
            </a:xfrm>
            <a:scene3d>
              <a:camera prst="orthographicFront">
                <a:rot lat="0" lon="4200000" rev="0"/>
              </a:camera>
              <a:lightRig rig="threePt" dir="t"/>
            </a:scene3d>
          </p:grpSpPr>
          <p:sp>
            <p:nvSpPr>
              <p:cNvPr id="2" name="Rectangle 1"/>
              <p:cNvSpPr/>
              <p:nvPr/>
            </p:nvSpPr>
            <p:spPr>
              <a:xfrm>
                <a:off x="6288657" y="2004780"/>
                <a:ext cx="2453706" cy="326078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2">
                    <a:lumMod val="25000"/>
                  </a:schemeClr>
                </a:solidFill>
              </a:ln>
              <a:sp3d extrusionH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4" name="Picture 3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99175" y="2447173"/>
                <a:ext cx="1632670" cy="2376000"/>
              </a:xfrm>
              <a:prstGeom prst="rect">
                <a:avLst/>
              </a:prstGeom>
            </p:spPr>
          </p:pic>
        </p:grpSp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85961" y="2913064"/>
              <a:ext cx="2054531" cy="2340000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1139164" y="5253064"/>
              <a:ext cx="20013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Macaroni penguin</a:t>
              </a:r>
              <a:endParaRPr lang="en-GB" sz="16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745912" y="4978544"/>
              <a:ext cx="20013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Converging lens</a:t>
              </a:r>
              <a:endParaRPr lang="en-GB" sz="16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216870" y="4546362"/>
              <a:ext cx="172974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Image on a white screen</a:t>
              </a:r>
              <a:endParaRPr lang="en-GB" sz="16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cxnSp>
          <p:nvCxnSpPr>
            <p:cNvPr id="6" name="Straight Arrow Connector 5"/>
            <p:cNvCxnSpPr/>
            <p:nvPr/>
          </p:nvCxnSpPr>
          <p:spPr>
            <a:xfrm>
              <a:off x="4762500" y="2457450"/>
              <a:ext cx="2319244" cy="1239520"/>
            </a:xfrm>
            <a:prstGeom prst="straightConnector1">
              <a:avLst/>
            </a:prstGeom>
            <a:ln w="25400">
              <a:solidFill>
                <a:srgbClr val="C00000"/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>
              <a:off x="4695825" y="2913064"/>
              <a:ext cx="2385919" cy="783906"/>
            </a:xfrm>
            <a:prstGeom prst="straightConnector1">
              <a:avLst/>
            </a:prstGeom>
            <a:ln w="25400">
              <a:solidFill>
                <a:srgbClr val="C00000"/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>
              <a:off x="4695825" y="3452813"/>
              <a:ext cx="2385919" cy="244157"/>
            </a:xfrm>
            <a:prstGeom prst="straightConnector1">
              <a:avLst/>
            </a:prstGeom>
            <a:ln w="25400">
              <a:solidFill>
                <a:srgbClr val="C00000"/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flipV="1">
              <a:off x="4695825" y="3696970"/>
              <a:ext cx="2385919" cy="407000"/>
            </a:xfrm>
            <a:prstGeom prst="straightConnector1">
              <a:avLst/>
            </a:prstGeom>
            <a:ln w="25400">
              <a:solidFill>
                <a:srgbClr val="C00000"/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 flipV="1">
              <a:off x="4695825" y="3696970"/>
              <a:ext cx="2385919" cy="1036955"/>
            </a:xfrm>
            <a:prstGeom prst="straightConnector1">
              <a:avLst/>
            </a:prstGeom>
            <a:ln w="25400">
              <a:solidFill>
                <a:srgbClr val="C00000"/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Flowchart: Connector 4"/>
            <p:cNvSpPr/>
            <p:nvPr/>
          </p:nvSpPr>
          <p:spPr>
            <a:xfrm>
              <a:off x="3382387" y="2181866"/>
              <a:ext cx="2257200" cy="2796678"/>
            </a:xfrm>
            <a:prstGeom prst="flowChartConnector">
              <a:avLst/>
            </a:prstGeom>
            <a:solidFill>
              <a:srgbClr val="C6E2E3"/>
            </a:solidFill>
            <a:ln>
              <a:noFill/>
            </a:ln>
            <a:scene3d>
              <a:camera prst="orthographicFront">
                <a:rot lat="0" lon="4200000" rev="0"/>
              </a:camera>
              <a:lightRig rig="threePt" dir="t"/>
            </a:scene3d>
            <a:sp3d extrusionH="76200">
              <a:bevelT w="711200" h="190500"/>
              <a:bevelB w="711200" h="190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754228" y="1624257"/>
            <a:ext cx="2771200" cy="950253"/>
            <a:chOff x="801554" y="1758440"/>
            <a:chExt cx="2771200" cy="950253"/>
          </a:xfrm>
        </p:grpSpPr>
        <p:grpSp>
          <p:nvGrpSpPr>
            <p:cNvPr id="34" name="Group 33"/>
            <p:cNvGrpSpPr/>
            <p:nvPr/>
          </p:nvGrpSpPr>
          <p:grpSpPr>
            <a:xfrm>
              <a:off x="842693" y="1758440"/>
              <a:ext cx="2730061" cy="950253"/>
              <a:chOff x="5846013" y="2914258"/>
              <a:chExt cx="2954337" cy="544860"/>
            </a:xfrm>
          </p:grpSpPr>
          <p:sp>
            <p:nvSpPr>
              <p:cNvPr id="39" name="Rectangle 38"/>
              <p:cNvSpPr/>
              <p:nvPr/>
            </p:nvSpPr>
            <p:spPr>
              <a:xfrm>
                <a:off x="5846013" y="2914258"/>
                <a:ext cx="2954337" cy="540142"/>
              </a:xfrm>
              <a:prstGeom prst="rect">
                <a:avLst/>
              </a:prstGeom>
              <a:solidFill>
                <a:srgbClr val="FAFAEA"/>
              </a:solidFill>
              <a:ln>
                <a:solidFill>
                  <a:srgbClr val="10253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40" name="Straight Connector 39"/>
              <p:cNvCxnSpPr/>
              <p:nvPr/>
            </p:nvCxnSpPr>
            <p:spPr>
              <a:xfrm>
                <a:off x="7323826" y="2914258"/>
                <a:ext cx="0" cy="540142"/>
              </a:xfrm>
              <a:prstGeom prst="line">
                <a:avLst/>
              </a:prstGeom>
              <a:ln>
                <a:solidFill>
                  <a:srgbClr val="10253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/>
              <p:cNvCxnSpPr/>
              <p:nvPr/>
            </p:nvCxnSpPr>
            <p:spPr>
              <a:xfrm>
                <a:off x="6584919" y="2918976"/>
                <a:ext cx="0" cy="540142"/>
              </a:xfrm>
              <a:prstGeom prst="line">
                <a:avLst/>
              </a:prstGeom>
              <a:ln>
                <a:solidFill>
                  <a:srgbClr val="10253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/>
              <p:cNvCxnSpPr/>
              <p:nvPr/>
            </p:nvCxnSpPr>
            <p:spPr>
              <a:xfrm>
                <a:off x="8062087" y="2916487"/>
                <a:ext cx="0" cy="540142"/>
              </a:xfrm>
              <a:prstGeom prst="line">
                <a:avLst/>
              </a:prstGeom>
              <a:ln>
                <a:solidFill>
                  <a:srgbClr val="10253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5" name="TextBox 34"/>
            <p:cNvSpPr txBox="1"/>
            <p:nvPr/>
          </p:nvSpPr>
          <p:spPr>
            <a:xfrm>
              <a:off x="801554" y="1781339"/>
              <a:ext cx="684000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I am </a:t>
              </a:r>
              <a:r>
                <a:rPr lang="en-GB" sz="1200" b="1" dirty="0" smtClean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sure</a:t>
              </a:r>
              <a:r>
                <a:rPr lang="en-GB" sz="1200" dirty="0" smtClean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 this is right</a:t>
              </a:r>
              <a:endPara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487502" y="1781339"/>
              <a:ext cx="684000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I </a:t>
              </a:r>
              <a:r>
                <a:rPr lang="en-GB" sz="1200" b="1" dirty="0" smtClean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think</a:t>
              </a:r>
              <a:r>
                <a:rPr lang="en-GB" sz="1200" dirty="0" smtClean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 this is right</a:t>
              </a:r>
              <a:endPara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2166583" y="1781339"/>
              <a:ext cx="684000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I </a:t>
              </a:r>
              <a:r>
                <a:rPr lang="en-GB" sz="1200" b="1" dirty="0" smtClean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think</a:t>
              </a:r>
              <a:r>
                <a:rPr lang="en-GB" sz="1200" dirty="0" smtClean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 this is wrong</a:t>
              </a:r>
              <a:endPara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2849845" y="1781339"/>
              <a:ext cx="684000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I am </a:t>
              </a:r>
              <a:r>
                <a:rPr lang="en-GB" sz="1200" b="1" dirty="0" smtClean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sure</a:t>
              </a:r>
              <a:r>
                <a:rPr lang="en-GB" sz="1200" dirty="0" smtClean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 this is wrong</a:t>
              </a:r>
              <a:endPara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19902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86</TotalTime>
  <Words>299</Words>
  <Application>Microsoft Office PowerPoint</Application>
  <PresentationFormat>On-screen Show (4:3)</PresentationFormat>
  <Paragraphs>63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14</cp:revision>
  <dcterms:created xsi:type="dcterms:W3CDTF">2019-04-03T12:52:57Z</dcterms:created>
  <dcterms:modified xsi:type="dcterms:W3CDTF">2019-04-09T09:38:38Z</dcterms:modified>
</cp:coreProperties>
</file>