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ADD0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Seeing the bottom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44334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Alice jumps into a rock pool.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It’s </a:t>
            </a:r>
            <a:r>
              <a:rPr lang="en-US" dirty="0" smtClean="0"/>
              <a:t>a lot deeper than it looked from the edge!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893210" y="2110698"/>
            <a:ext cx="3413142" cy="3185921"/>
            <a:chOff x="2847548" y="2111794"/>
            <a:chExt cx="3413142" cy="3185921"/>
          </a:xfrm>
        </p:grpSpPr>
        <p:grpSp>
          <p:nvGrpSpPr>
            <p:cNvPr id="124" name="Group 123"/>
            <p:cNvGrpSpPr/>
            <p:nvPr/>
          </p:nvGrpSpPr>
          <p:grpSpPr>
            <a:xfrm>
              <a:off x="2847548" y="2111794"/>
              <a:ext cx="3413142" cy="3185921"/>
              <a:chOff x="2891019" y="1555159"/>
              <a:chExt cx="3413142" cy="3185921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2891019" y="3180859"/>
                <a:ext cx="3390900" cy="1559125"/>
              </a:xfrm>
              <a:prstGeom prst="rect">
                <a:avLst/>
              </a:prstGeom>
              <a:solidFill>
                <a:srgbClr val="60ADD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23" name="Group 122"/>
              <p:cNvGrpSpPr/>
              <p:nvPr/>
            </p:nvGrpSpPr>
            <p:grpSpPr>
              <a:xfrm>
                <a:off x="2897873" y="1555159"/>
                <a:ext cx="3406288" cy="3185921"/>
                <a:chOff x="2057795" y="1635182"/>
                <a:chExt cx="3406288" cy="3185921"/>
              </a:xfrm>
            </p:grpSpPr>
            <p:grpSp>
              <p:nvGrpSpPr>
                <p:cNvPr id="121" name="Group 120"/>
                <p:cNvGrpSpPr/>
                <p:nvPr/>
              </p:nvGrpSpPr>
              <p:grpSpPr>
                <a:xfrm>
                  <a:off x="2057795" y="1635182"/>
                  <a:ext cx="3406288" cy="3178630"/>
                  <a:chOff x="2047354" y="1642322"/>
                  <a:chExt cx="3406288" cy="3178630"/>
                </a:xfrm>
              </p:grpSpPr>
              <p:grpSp>
                <p:nvGrpSpPr>
                  <p:cNvPr id="98" name="Group 97"/>
                  <p:cNvGrpSpPr/>
                  <p:nvPr/>
                </p:nvGrpSpPr>
                <p:grpSpPr>
                  <a:xfrm>
                    <a:off x="2648334" y="2798469"/>
                    <a:ext cx="1971617" cy="570022"/>
                    <a:chOff x="2643049" y="2808241"/>
                    <a:chExt cx="1971617" cy="570022"/>
                  </a:xfrm>
                </p:grpSpPr>
                <p:sp>
                  <p:nvSpPr>
                    <p:cNvPr id="82" name="Oval 81"/>
                    <p:cNvSpPr/>
                    <p:nvPr/>
                  </p:nvSpPr>
                  <p:spPr>
                    <a:xfrm>
                      <a:off x="2643049" y="2966720"/>
                      <a:ext cx="86619" cy="83604"/>
                    </a:xfrm>
                    <a:prstGeom prst="ellipse">
                      <a:avLst/>
                    </a:prstGeom>
                    <a:solidFill>
                      <a:srgbClr val="60ADD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3" name="Oval 82"/>
                    <p:cNvSpPr/>
                    <p:nvPr/>
                  </p:nvSpPr>
                  <p:spPr>
                    <a:xfrm>
                      <a:off x="3966518" y="3055108"/>
                      <a:ext cx="86619" cy="83604"/>
                    </a:xfrm>
                    <a:prstGeom prst="ellipse">
                      <a:avLst/>
                    </a:prstGeom>
                    <a:solidFill>
                      <a:srgbClr val="60ADD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4" name="Oval 83"/>
                    <p:cNvSpPr/>
                    <p:nvPr/>
                  </p:nvSpPr>
                  <p:spPr>
                    <a:xfrm>
                      <a:off x="4154091" y="2808241"/>
                      <a:ext cx="86619" cy="83604"/>
                    </a:xfrm>
                    <a:prstGeom prst="ellipse">
                      <a:avLst/>
                    </a:prstGeom>
                    <a:solidFill>
                      <a:srgbClr val="60ADD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5" name="Oval 84"/>
                    <p:cNvSpPr/>
                    <p:nvPr/>
                  </p:nvSpPr>
                  <p:spPr>
                    <a:xfrm>
                      <a:off x="4172275" y="2973068"/>
                      <a:ext cx="51001" cy="98713"/>
                    </a:xfrm>
                    <a:prstGeom prst="ellipse">
                      <a:avLst/>
                    </a:prstGeom>
                    <a:solidFill>
                      <a:srgbClr val="60ADD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6" name="Oval 85"/>
                    <p:cNvSpPr/>
                    <p:nvPr/>
                  </p:nvSpPr>
                  <p:spPr>
                    <a:xfrm>
                      <a:off x="4315692" y="3054839"/>
                      <a:ext cx="86619" cy="83604"/>
                    </a:xfrm>
                    <a:prstGeom prst="ellipse">
                      <a:avLst/>
                    </a:prstGeom>
                    <a:solidFill>
                      <a:srgbClr val="60ADD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7" name="Oval 86"/>
                    <p:cNvSpPr/>
                    <p:nvPr/>
                  </p:nvSpPr>
                  <p:spPr>
                    <a:xfrm>
                      <a:off x="3267387" y="3125688"/>
                      <a:ext cx="86619" cy="83604"/>
                    </a:xfrm>
                    <a:prstGeom prst="ellipse">
                      <a:avLst/>
                    </a:prstGeom>
                    <a:solidFill>
                      <a:srgbClr val="60ADD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9" name="Oval 88"/>
                    <p:cNvSpPr/>
                    <p:nvPr/>
                  </p:nvSpPr>
                  <p:spPr>
                    <a:xfrm>
                      <a:off x="3066684" y="3098951"/>
                      <a:ext cx="86619" cy="83604"/>
                    </a:xfrm>
                    <a:prstGeom prst="ellipse">
                      <a:avLst/>
                    </a:prstGeom>
                    <a:solidFill>
                      <a:srgbClr val="60ADD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1" name="Oval 90"/>
                    <p:cNvSpPr/>
                    <p:nvPr/>
                  </p:nvSpPr>
                  <p:spPr>
                    <a:xfrm>
                      <a:off x="4054574" y="3185047"/>
                      <a:ext cx="86619" cy="83604"/>
                    </a:xfrm>
                    <a:prstGeom prst="ellipse">
                      <a:avLst/>
                    </a:prstGeom>
                    <a:solidFill>
                      <a:srgbClr val="60ADD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2" name="Oval 91"/>
                    <p:cNvSpPr/>
                    <p:nvPr/>
                  </p:nvSpPr>
                  <p:spPr>
                    <a:xfrm>
                      <a:off x="4359001" y="2949043"/>
                      <a:ext cx="86619" cy="72000"/>
                    </a:xfrm>
                    <a:prstGeom prst="ellipse">
                      <a:avLst/>
                    </a:prstGeom>
                    <a:solidFill>
                      <a:srgbClr val="60ADD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4" name="Oval 93"/>
                    <p:cNvSpPr/>
                    <p:nvPr/>
                  </p:nvSpPr>
                  <p:spPr>
                    <a:xfrm>
                      <a:off x="3280205" y="2963943"/>
                      <a:ext cx="36000" cy="83604"/>
                    </a:xfrm>
                    <a:prstGeom prst="ellipse">
                      <a:avLst/>
                    </a:prstGeom>
                    <a:solidFill>
                      <a:srgbClr val="60ADD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5" name="Oval 94"/>
                    <p:cNvSpPr/>
                    <p:nvPr/>
                  </p:nvSpPr>
                  <p:spPr>
                    <a:xfrm>
                      <a:off x="3117579" y="3006992"/>
                      <a:ext cx="86619" cy="83604"/>
                    </a:xfrm>
                    <a:prstGeom prst="ellipse">
                      <a:avLst/>
                    </a:prstGeom>
                    <a:solidFill>
                      <a:srgbClr val="60ADD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6" name="Oval 95"/>
                    <p:cNvSpPr/>
                    <p:nvPr/>
                  </p:nvSpPr>
                  <p:spPr>
                    <a:xfrm>
                      <a:off x="2895160" y="3239839"/>
                      <a:ext cx="575414" cy="138424"/>
                    </a:xfrm>
                    <a:prstGeom prst="ellipse">
                      <a:avLst/>
                    </a:prstGeom>
                    <a:solidFill>
                      <a:srgbClr val="60ADD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7" name="Oval 96"/>
                    <p:cNvSpPr/>
                    <p:nvPr/>
                  </p:nvSpPr>
                  <p:spPr>
                    <a:xfrm>
                      <a:off x="3848562" y="3227489"/>
                      <a:ext cx="575414" cy="138424"/>
                    </a:xfrm>
                    <a:prstGeom prst="ellipse">
                      <a:avLst/>
                    </a:prstGeom>
                    <a:solidFill>
                      <a:srgbClr val="60ADD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88" name="Oval 87"/>
                    <p:cNvSpPr/>
                    <p:nvPr/>
                  </p:nvSpPr>
                  <p:spPr>
                    <a:xfrm>
                      <a:off x="2887786" y="3000445"/>
                      <a:ext cx="92035" cy="111556"/>
                    </a:xfrm>
                    <a:prstGeom prst="ellipse">
                      <a:avLst/>
                    </a:prstGeom>
                    <a:solidFill>
                      <a:srgbClr val="60ADD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3" name="Oval 92"/>
                    <p:cNvSpPr/>
                    <p:nvPr/>
                  </p:nvSpPr>
                  <p:spPr>
                    <a:xfrm>
                      <a:off x="4563665" y="3016635"/>
                      <a:ext cx="51001" cy="98713"/>
                    </a:xfrm>
                    <a:prstGeom prst="ellipse">
                      <a:avLst/>
                    </a:prstGeom>
                    <a:solidFill>
                      <a:srgbClr val="60ADD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9" name="Group 58"/>
                  <p:cNvGrpSpPr/>
                  <p:nvPr/>
                </p:nvGrpSpPr>
                <p:grpSpPr>
                  <a:xfrm>
                    <a:off x="2544905" y="1642322"/>
                    <a:ext cx="2217339" cy="3056678"/>
                    <a:chOff x="2227405" y="1712172"/>
                    <a:chExt cx="2217339" cy="3056678"/>
                  </a:xfrm>
                </p:grpSpPr>
                <p:grpSp>
                  <p:nvGrpSpPr>
                    <p:cNvPr id="51" name="Group 50"/>
                    <p:cNvGrpSpPr/>
                    <p:nvPr/>
                  </p:nvGrpSpPr>
                  <p:grpSpPr>
                    <a:xfrm>
                      <a:off x="2328424" y="2117610"/>
                      <a:ext cx="2116320" cy="2651240"/>
                      <a:chOff x="2328424" y="2117610"/>
                      <a:chExt cx="2116320" cy="2651240"/>
                    </a:xfrm>
                  </p:grpSpPr>
                  <p:sp>
                    <p:nvSpPr>
                      <p:cNvPr id="50" name="Freeform 49"/>
                      <p:cNvSpPr/>
                      <p:nvPr/>
                    </p:nvSpPr>
                    <p:spPr>
                      <a:xfrm>
                        <a:off x="2895600" y="3619500"/>
                        <a:ext cx="368300" cy="1149350"/>
                      </a:xfrm>
                      <a:custGeom>
                        <a:avLst/>
                        <a:gdLst>
                          <a:gd name="connsiteX0" fmla="*/ 368300 w 368300"/>
                          <a:gd name="connsiteY0" fmla="*/ 0 h 1149350"/>
                          <a:gd name="connsiteX1" fmla="*/ 241300 w 368300"/>
                          <a:gd name="connsiteY1" fmla="*/ 565150 h 1149350"/>
                          <a:gd name="connsiteX2" fmla="*/ 292100 w 368300"/>
                          <a:gd name="connsiteY2" fmla="*/ 1136650 h 1149350"/>
                          <a:gd name="connsiteX3" fmla="*/ 0 w 368300"/>
                          <a:gd name="connsiteY3" fmla="*/ 1149350 h 114935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368300" h="1149350">
                            <a:moveTo>
                              <a:pt x="368300" y="0"/>
                            </a:moveTo>
                            <a:lnTo>
                              <a:pt x="241300" y="565150"/>
                            </a:lnTo>
                            <a:lnTo>
                              <a:pt x="292100" y="1136650"/>
                            </a:lnTo>
                            <a:lnTo>
                              <a:pt x="0" y="1149350"/>
                            </a:lnTo>
                          </a:path>
                        </a:pathLst>
                      </a:custGeom>
                      <a:noFill/>
                      <a:ln w="50800">
                        <a:solidFill>
                          <a:schemeClr val="bg2">
                            <a:lumMod val="2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5" name="Freeform 44"/>
                      <p:cNvSpPr/>
                      <p:nvPr/>
                    </p:nvSpPr>
                    <p:spPr>
                      <a:xfrm>
                        <a:off x="2328424" y="2308291"/>
                        <a:ext cx="923192" cy="545123"/>
                      </a:xfrm>
                      <a:custGeom>
                        <a:avLst/>
                        <a:gdLst>
                          <a:gd name="connsiteX0" fmla="*/ 923192 w 923192"/>
                          <a:gd name="connsiteY0" fmla="*/ 483577 h 545123"/>
                          <a:gd name="connsiteX1" fmla="*/ 465992 w 923192"/>
                          <a:gd name="connsiteY1" fmla="*/ 545123 h 545123"/>
                          <a:gd name="connsiteX2" fmla="*/ 131884 w 923192"/>
                          <a:gd name="connsiteY2" fmla="*/ 298938 h 545123"/>
                          <a:gd name="connsiteX3" fmla="*/ 0 w 923192"/>
                          <a:gd name="connsiteY3" fmla="*/ 0 h 54512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923192" h="545123">
                            <a:moveTo>
                              <a:pt x="923192" y="483577"/>
                            </a:moveTo>
                            <a:lnTo>
                              <a:pt x="465992" y="545123"/>
                            </a:lnTo>
                            <a:lnTo>
                              <a:pt x="131884" y="298938"/>
                            </a:lnTo>
                            <a:lnTo>
                              <a:pt x="0" y="0"/>
                            </a:lnTo>
                          </a:path>
                        </a:pathLst>
                      </a:custGeom>
                      <a:noFill/>
                      <a:ln w="50800" cap="rnd">
                        <a:solidFill>
                          <a:schemeClr val="bg2">
                            <a:lumMod val="25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6" name="Freeform 45"/>
                      <p:cNvSpPr/>
                      <p:nvPr/>
                    </p:nvSpPr>
                    <p:spPr>
                      <a:xfrm>
                        <a:off x="3477590" y="2178322"/>
                        <a:ext cx="967154" cy="606670"/>
                      </a:xfrm>
                      <a:custGeom>
                        <a:avLst/>
                        <a:gdLst>
                          <a:gd name="connsiteX0" fmla="*/ 0 w 967154"/>
                          <a:gd name="connsiteY0" fmla="*/ 606670 h 606670"/>
                          <a:gd name="connsiteX1" fmla="*/ 448408 w 967154"/>
                          <a:gd name="connsiteY1" fmla="*/ 536331 h 606670"/>
                          <a:gd name="connsiteX2" fmla="*/ 844062 w 967154"/>
                          <a:gd name="connsiteY2" fmla="*/ 290146 h 606670"/>
                          <a:gd name="connsiteX3" fmla="*/ 967154 w 967154"/>
                          <a:gd name="connsiteY3" fmla="*/ 0 h 6066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967154" h="606670">
                            <a:moveTo>
                              <a:pt x="0" y="606670"/>
                            </a:moveTo>
                            <a:lnTo>
                              <a:pt x="448408" y="536331"/>
                            </a:lnTo>
                            <a:lnTo>
                              <a:pt x="844062" y="290146"/>
                            </a:lnTo>
                            <a:lnTo>
                              <a:pt x="967154" y="0"/>
                            </a:lnTo>
                          </a:path>
                        </a:pathLst>
                      </a:custGeom>
                      <a:noFill/>
                      <a:ln w="50800" cap="rnd">
                        <a:solidFill>
                          <a:schemeClr val="bg2">
                            <a:lumMod val="25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9" name="Freeform 48"/>
                      <p:cNvSpPr/>
                      <p:nvPr/>
                    </p:nvSpPr>
                    <p:spPr>
                      <a:xfrm>
                        <a:off x="3351139" y="3591045"/>
                        <a:ext cx="501162" cy="1169377"/>
                      </a:xfrm>
                      <a:custGeom>
                        <a:avLst/>
                        <a:gdLst>
                          <a:gd name="connsiteX0" fmla="*/ 0 w 501162"/>
                          <a:gd name="connsiteY0" fmla="*/ 0 h 1169377"/>
                          <a:gd name="connsiteX1" fmla="*/ 184639 w 501162"/>
                          <a:gd name="connsiteY1" fmla="*/ 589084 h 1169377"/>
                          <a:gd name="connsiteX2" fmla="*/ 219808 w 501162"/>
                          <a:gd name="connsiteY2" fmla="*/ 1169377 h 1169377"/>
                          <a:gd name="connsiteX3" fmla="*/ 501162 w 501162"/>
                          <a:gd name="connsiteY3" fmla="*/ 1169377 h 116937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501162" h="1169377">
                            <a:moveTo>
                              <a:pt x="0" y="0"/>
                            </a:moveTo>
                            <a:lnTo>
                              <a:pt x="184639" y="589084"/>
                            </a:lnTo>
                            <a:lnTo>
                              <a:pt x="219808" y="1169377"/>
                            </a:lnTo>
                            <a:lnTo>
                              <a:pt x="501162" y="1169377"/>
                            </a:lnTo>
                          </a:path>
                        </a:pathLst>
                      </a:custGeom>
                      <a:noFill/>
                      <a:ln w="50800" cap="rnd">
                        <a:solidFill>
                          <a:schemeClr val="bg2">
                            <a:lumMod val="25000"/>
                          </a:schemeClr>
                        </a:solidFill>
                        <a:round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5" name="Group 4"/>
                      <p:cNvGrpSpPr/>
                      <p:nvPr/>
                    </p:nvGrpSpPr>
                    <p:grpSpPr>
                      <a:xfrm>
                        <a:off x="3189067" y="2117610"/>
                        <a:ext cx="412962" cy="1604152"/>
                        <a:chOff x="1938237" y="2281512"/>
                        <a:chExt cx="412962" cy="1604152"/>
                      </a:xfrm>
                    </p:grpSpPr>
                    <p:grpSp>
                      <p:nvGrpSpPr>
                        <p:cNvPr id="25" name="Group 24"/>
                        <p:cNvGrpSpPr/>
                        <p:nvPr/>
                      </p:nvGrpSpPr>
                      <p:grpSpPr>
                        <a:xfrm>
                          <a:off x="1938237" y="2281512"/>
                          <a:ext cx="412962" cy="1460937"/>
                          <a:chOff x="2095051" y="2213916"/>
                          <a:chExt cx="412962" cy="1460937"/>
                        </a:xfrm>
                      </p:grpSpPr>
                      <p:sp>
                        <p:nvSpPr>
                          <p:cNvPr id="34" name="Freeform 33"/>
                          <p:cNvSpPr/>
                          <p:nvPr/>
                        </p:nvSpPr>
                        <p:spPr>
                          <a:xfrm>
                            <a:off x="2208362" y="2656936"/>
                            <a:ext cx="129396" cy="1017917"/>
                          </a:xfrm>
                          <a:custGeom>
                            <a:avLst/>
                            <a:gdLst>
                              <a:gd name="connsiteX0" fmla="*/ 0 w 129396"/>
                              <a:gd name="connsiteY0" fmla="*/ 1017917 h 1017917"/>
                              <a:gd name="connsiteX1" fmla="*/ 69012 w 129396"/>
                              <a:gd name="connsiteY1" fmla="*/ 103517 h 1017917"/>
                              <a:gd name="connsiteX2" fmla="*/ 129396 w 129396"/>
                              <a:gd name="connsiteY2" fmla="*/ 0 h 1017917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</a:cxnLst>
                            <a:rect l="l" t="t" r="r" b="b"/>
                            <a:pathLst>
                              <a:path w="129396" h="1017917">
                                <a:moveTo>
                                  <a:pt x="0" y="1017917"/>
                                </a:moveTo>
                                <a:lnTo>
                                  <a:pt x="69012" y="103517"/>
                                </a:lnTo>
                                <a:lnTo>
                                  <a:pt x="129396" y="0"/>
                                </a:lnTo>
                              </a:path>
                            </a:pathLst>
                          </a:custGeom>
                          <a:noFill/>
                          <a:ln w="50800" cap="rnd">
                            <a:solidFill>
                              <a:schemeClr val="bg2">
                                <a:lumMod val="25000"/>
                              </a:schemeClr>
                            </a:solidFill>
                            <a:round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35" name="Oval 34"/>
                          <p:cNvSpPr/>
                          <p:nvPr/>
                        </p:nvSpPr>
                        <p:spPr>
                          <a:xfrm rot="292605">
                            <a:off x="2095051" y="2213916"/>
                            <a:ext cx="412962" cy="569997"/>
                          </a:xfrm>
                          <a:prstGeom prst="ellipse">
                            <a:avLst/>
                          </a:prstGeom>
                          <a:solidFill>
                            <a:schemeClr val="bg2">
                              <a:lumMod val="50000"/>
                            </a:schemeClr>
                          </a:solidFill>
                          <a:ln w="50800">
                            <a:solidFill>
                              <a:schemeClr val="bg2">
                                <a:lumMod val="25000"/>
                              </a:schemeClr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cxnSp>
                        <p:nvCxnSpPr>
                          <p:cNvPr id="36" name="Straight Connector 35"/>
                          <p:cNvCxnSpPr/>
                          <p:nvPr/>
                        </p:nvCxnSpPr>
                        <p:spPr>
                          <a:xfrm flipV="1">
                            <a:off x="2158071" y="2879950"/>
                            <a:ext cx="233595" cy="6949"/>
                          </a:xfrm>
                          <a:prstGeom prst="line">
                            <a:avLst/>
                          </a:prstGeom>
                          <a:ln w="50800" cap="rnd">
                            <a:solidFill>
                              <a:schemeClr val="bg2">
                                <a:lumMod val="25000"/>
                              </a:schemeClr>
                            </a:solidFill>
                            <a:round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grpSp>
                      <p:nvGrpSpPr>
                        <p:cNvPr id="7" name="Group 6"/>
                        <p:cNvGrpSpPr/>
                        <p:nvPr/>
                      </p:nvGrpSpPr>
                      <p:grpSpPr>
                        <a:xfrm>
                          <a:off x="1981654" y="3629038"/>
                          <a:ext cx="173558" cy="256626"/>
                          <a:chOff x="1981654" y="3629038"/>
                          <a:chExt cx="173558" cy="256626"/>
                        </a:xfrm>
                      </p:grpSpPr>
                      <p:sp>
                        <p:nvSpPr>
                          <p:cNvPr id="20" name="Rectangle 19"/>
                          <p:cNvSpPr/>
                          <p:nvPr/>
                        </p:nvSpPr>
                        <p:spPr>
                          <a:xfrm rot="992436">
                            <a:off x="1981654" y="3677431"/>
                            <a:ext cx="108000" cy="207959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 w="6350"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22" name="Rectangle 21"/>
                          <p:cNvSpPr/>
                          <p:nvPr/>
                        </p:nvSpPr>
                        <p:spPr>
                          <a:xfrm rot="5400000">
                            <a:off x="2001938" y="3640170"/>
                            <a:ext cx="144000" cy="121735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 w="6350"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21" name="Rectangle 20"/>
                          <p:cNvSpPr/>
                          <p:nvPr/>
                        </p:nvSpPr>
                        <p:spPr>
                          <a:xfrm rot="4451203">
                            <a:off x="2008594" y="3739046"/>
                            <a:ext cx="185452" cy="107784"/>
                          </a:xfrm>
                          <a:prstGeom prst="rect">
                            <a:avLst/>
                          </a:prstGeom>
                          <a:solidFill>
                            <a:schemeClr val="tx1"/>
                          </a:solidFill>
                          <a:ln w="6350"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8" name="Group 7"/>
                        <p:cNvGrpSpPr/>
                        <p:nvPr/>
                      </p:nvGrpSpPr>
                      <p:grpSpPr>
                        <a:xfrm>
                          <a:off x="2020579" y="2908574"/>
                          <a:ext cx="206181" cy="733700"/>
                          <a:chOff x="2020579" y="2908574"/>
                          <a:chExt cx="206181" cy="733700"/>
                        </a:xfrm>
                      </p:grpSpPr>
                      <p:sp>
                        <p:nvSpPr>
                          <p:cNvPr id="9" name="Rectangle 8"/>
                          <p:cNvSpPr/>
                          <p:nvPr/>
                        </p:nvSpPr>
                        <p:spPr>
                          <a:xfrm rot="281421">
                            <a:off x="2050266" y="2911767"/>
                            <a:ext cx="108000" cy="730507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6350"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grpSp>
                        <p:nvGrpSpPr>
                          <p:cNvPr id="10" name="Group 9"/>
                          <p:cNvGrpSpPr/>
                          <p:nvPr/>
                        </p:nvGrpSpPr>
                        <p:grpSpPr>
                          <a:xfrm>
                            <a:off x="2020579" y="2908574"/>
                            <a:ext cx="206181" cy="75404"/>
                            <a:chOff x="2020579" y="2908574"/>
                            <a:chExt cx="206181" cy="75404"/>
                          </a:xfrm>
                        </p:grpSpPr>
                        <p:sp>
                          <p:nvSpPr>
                            <p:cNvPr id="18" name="Rectangle 17"/>
                            <p:cNvSpPr/>
                            <p:nvPr/>
                          </p:nvSpPr>
                          <p:spPr>
                            <a:xfrm>
                              <a:off x="2020579" y="2908625"/>
                              <a:ext cx="206181" cy="72000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ln w="6350"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9" name="Rectangle 18"/>
                            <p:cNvSpPr/>
                            <p:nvPr/>
                          </p:nvSpPr>
                          <p:spPr>
                            <a:xfrm>
                              <a:off x="2066503" y="2908574"/>
                              <a:ext cx="120979" cy="75404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</p:grpSp>
                      <p:sp>
                        <p:nvSpPr>
                          <p:cNvPr id="13" name="Rectangle 12"/>
                          <p:cNvSpPr/>
                          <p:nvPr/>
                        </p:nvSpPr>
                        <p:spPr>
                          <a:xfrm rot="277688">
                            <a:off x="2066427" y="3033346"/>
                            <a:ext cx="108000" cy="72000"/>
                          </a:xfrm>
                          <a:prstGeom prst="rect">
                            <a:avLst/>
                          </a:prstGeom>
                          <a:solidFill>
                            <a:srgbClr val="FF000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4" name="Rectangle 13"/>
                          <p:cNvSpPr/>
                          <p:nvPr/>
                        </p:nvSpPr>
                        <p:spPr>
                          <a:xfrm rot="277688">
                            <a:off x="2056891" y="3158234"/>
                            <a:ext cx="108000" cy="72000"/>
                          </a:xfrm>
                          <a:prstGeom prst="rect">
                            <a:avLst/>
                          </a:prstGeom>
                          <a:solidFill>
                            <a:srgbClr val="FF000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5" name="Rectangle 14"/>
                          <p:cNvSpPr/>
                          <p:nvPr/>
                        </p:nvSpPr>
                        <p:spPr>
                          <a:xfrm rot="277688">
                            <a:off x="2046309" y="3283122"/>
                            <a:ext cx="108000" cy="72000"/>
                          </a:xfrm>
                          <a:prstGeom prst="rect">
                            <a:avLst/>
                          </a:prstGeom>
                          <a:solidFill>
                            <a:srgbClr val="FF000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6" name="Rectangle 15"/>
                          <p:cNvSpPr/>
                          <p:nvPr/>
                        </p:nvSpPr>
                        <p:spPr>
                          <a:xfrm rot="277688">
                            <a:off x="2038383" y="3408010"/>
                            <a:ext cx="108000" cy="72000"/>
                          </a:xfrm>
                          <a:prstGeom prst="rect">
                            <a:avLst/>
                          </a:prstGeom>
                          <a:solidFill>
                            <a:srgbClr val="FF000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7" name="Rectangle 16"/>
                          <p:cNvSpPr/>
                          <p:nvPr/>
                        </p:nvSpPr>
                        <p:spPr>
                          <a:xfrm rot="277688">
                            <a:off x="2024077" y="3532897"/>
                            <a:ext cx="108000" cy="72000"/>
                          </a:xfrm>
                          <a:prstGeom prst="rect">
                            <a:avLst/>
                          </a:prstGeom>
                          <a:solidFill>
                            <a:srgbClr val="FF0000"/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</p:grpSp>
                </p:grpSp>
                <p:cxnSp>
                  <p:nvCxnSpPr>
                    <p:cNvPr id="54" name="Straight Connector 53"/>
                    <p:cNvCxnSpPr/>
                    <p:nvPr/>
                  </p:nvCxnSpPr>
                  <p:spPr>
                    <a:xfrm>
                      <a:off x="2859142" y="2257820"/>
                      <a:ext cx="42863" cy="223837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Straight Connector 54"/>
                    <p:cNvCxnSpPr/>
                    <p:nvPr/>
                  </p:nvCxnSpPr>
                  <p:spPr>
                    <a:xfrm>
                      <a:off x="3895138" y="2153903"/>
                      <a:ext cx="42863" cy="223837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Straight Connector 55"/>
                    <p:cNvCxnSpPr/>
                    <p:nvPr/>
                  </p:nvCxnSpPr>
                  <p:spPr>
                    <a:xfrm>
                      <a:off x="4343400" y="1712172"/>
                      <a:ext cx="42863" cy="223837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Straight Connector 57"/>
                    <p:cNvCxnSpPr/>
                    <p:nvPr/>
                  </p:nvCxnSpPr>
                  <p:spPr>
                    <a:xfrm>
                      <a:off x="2227405" y="1844720"/>
                      <a:ext cx="28800" cy="147600"/>
                    </a:xfrm>
                    <a:prstGeom prst="line">
                      <a:avLst/>
                    </a:prstGeom>
                    <a:ln>
                      <a:solidFill>
                        <a:schemeClr val="bg2">
                          <a:lumMod val="2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02" name="Oval 101"/>
                  <p:cNvSpPr/>
                  <p:nvPr/>
                </p:nvSpPr>
                <p:spPr>
                  <a:xfrm>
                    <a:off x="4875212" y="4545265"/>
                    <a:ext cx="544278" cy="255257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4" name="Oval 103"/>
                  <p:cNvSpPr/>
                  <p:nvPr/>
                </p:nvSpPr>
                <p:spPr>
                  <a:xfrm>
                    <a:off x="3794089" y="4711716"/>
                    <a:ext cx="177714" cy="91177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7" name="Oval 106"/>
                  <p:cNvSpPr/>
                  <p:nvPr/>
                </p:nvSpPr>
                <p:spPr>
                  <a:xfrm>
                    <a:off x="2047354" y="4554016"/>
                    <a:ext cx="385107" cy="255257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0" name="Oval 109"/>
                  <p:cNvSpPr/>
                  <p:nvPr/>
                </p:nvSpPr>
                <p:spPr>
                  <a:xfrm>
                    <a:off x="4185319" y="4667321"/>
                    <a:ext cx="169455" cy="129511"/>
                  </a:xfrm>
                  <a:prstGeom prst="ellipse">
                    <a:avLst/>
                  </a:prstGeom>
                  <a:solidFill>
                    <a:schemeClr val="bg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1" name="Oval 110"/>
                  <p:cNvSpPr/>
                  <p:nvPr/>
                </p:nvSpPr>
                <p:spPr>
                  <a:xfrm>
                    <a:off x="2590038" y="4610935"/>
                    <a:ext cx="310407" cy="185897"/>
                  </a:xfrm>
                  <a:prstGeom prst="ellipse">
                    <a:avLst/>
                  </a:prstGeom>
                  <a:solidFill>
                    <a:schemeClr val="bg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2" name="Oval 111"/>
                  <p:cNvSpPr/>
                  <p:nvPr/>
                </p:nvSpPr>
                <p:spPr>
                  <a:xfrm>
                    <a:off x="3307036" y="4707793"/>
                    <a:ext cx="253566" cy="113159"/>
                  </a:xfrm>
                  <a:prstGeom prst="ellipse">
                    <a:avLst/>
                  </a:prstGeom>
                  <a:solidFill>
                    <a:schemeClr val="bg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1" name="Oval 100"/>
                  <p:cNvSpPr/>
                  <p:nvPr/>
                </p:nvSpPr>
                <p:spPr>
                  <a:xfrm>
                    <a:off x="2301875" y="4649012"/>
                    <a:ext cx="344049" cy="151549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6" name="Oval 105"/>
                  <p:cNvSpPr/>
                  <p:nvPr/>
                </p:nvSpPr>
                <p:spPr>
                  <a:xfrm>
                    <a:off x="2819982" y="4750853"/>
                    <a:ext cx="385107" cy="523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3" name="Oval 102"/>
                  <p:cNvSpPr/>
                  <p:nvPr/>
                </p:nvSpPr>
                <p:spPr>
                  <a:xfrm>
                    <a:off x="3162810" y="4725253"/>
                    <a:ext cx="145412" cy="84020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4" name="Oval 113"/>
                  <p:cNvSpPr/>
                  <p:nvPr/>
                </p:nvSpPr>
                <p:spPr>
                  <a:xfrm>
                    <a:off x="3552629" y="4694837"/>
                    <a:ext cx="161181" cy="106864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8" name="Oval 107"/>
                  <p:cNvSpPr/>
                  <p:nvPr/>
                </p:nvSpPr>
                <p:spPr>
                  <a:xfrm>
                    <a:off x="3677055" y="4679357"/>
                    <a:ext cx="144437" cy="119901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5" name="Oval 114"/>
                  <p:cNvSpPr/>
                  <p:nvPr/>
                </p:nvSpPr>
                <p:spPr>
                  <a:xfrm>
                    <a:off x="2889236" y="4703463"/>
                    <a:ext cx="176898" cy="57226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6" name="Oval 115"/>
                  <p:cNvSpPr/>
                  <p:nvPr/>
                </p:nvSpPr>
                <p:spPr>
                  <a:xfrm>
                    <a:off x="3964439" y="4711717"/>
                    <a:ext cx="253566" cy="96280"/>
                  </a:xfrm>
                  <a:prstGeom prst="ellipse">
                    <a:avLst/>
                  </a:prstGeom>
                  <a:solidFill>
                    <a:schemeClr val="bg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7" name="Oval 116"/>
                  <p:cNvSpPr/>
                  <p:nvPr/>
                </p:nvSpPr>
                <p:spPr>
                  <a:xfrm>
                    <a:off x="4488988" y="4711717"/>
                    <a:ext cx="196379" cy="96280"/>
                  </a:xfrm>
                  <a:prstGeom prst="ellipse">
                    <a:avLst/>
                  </a:prstGeom>
                  <a:solidFill>
                    <a:schemeClr val="bg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5" name="Oval 104"/>
                  <p:cNvSpPr/>
                  <p:nvPr/>
                </p:nvSpPr>
                <p:spPr>
                  <a:xfrm>
                    <a:off x="4597681" y="4554016"/>
                    <a:ext cx="385107" cy="255257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3" name="Oval 112"/>
                  <p:cNvSpPr/>
                  <p:nvPr/>
                </p:nvSpPr>
                <p:spPr>
                  <a:xfrm>
                    <a:off x="4338527" y="4669747"/>
                    <a:ext cx="224756" cy="129511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9" name="Oval 108"/>
                  <p:cNvSpPr/>
                  <p:nvPr/>
                </p:nvSpPr>
                <p:spPr>
                  <a:xfrm>
                    <a:off x="4900116" y="4677088"/>
                    <a:ext cx="169455" cy="129511"/>
                  </a:xfrm>
                  <a:prstGeom prst="ellipse">
                    <a:avLst/>
                  </a:prstGeom>
                  <a:solidFill>
                    <a:schemeClr val="bg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8" name="Oval 117"/>
                  <p:cNvSpPr/>
                  <p:nvPr/>
                </p:nvSpPr>
                <p:spPr>
                  <a:xfrm>
                    <a:off x="5299147" y="4679357"/>
                    <a:ext cx="154495" cy="119901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22" name="Rectangle 121"/>
                <p:cNvSpPr/>
                <p:nvPr/>
              </p:nvSpPr>
              <p:spPr>
                <a:xfrm>
                  <a:off x="2060477" y="3261978"/>
                  <a:ext cx="3390900" cy="1559125"/>
                </a:xfrm>
                <a:prstGeom prst="rect">
                  <a:avLst/>
                </a:prstGeom>
                <a:solidFill>
                  <a:srgbClr val="60ADD0">
                    <a:alpha val="4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73" name="Oval 72"/>
            <p:cNvSpPr/>
            <p:nvPr/>
          </p:nvSpPr>
          <p:spPr>
            <a:xfrm>
              <a:off x="4253343" y="3710133"/>
              <a:ext cx="150681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Oval 73"/>
            <p:cNvSpPr/>
            <p:nvPr/>
          </p:nvSpPr>
          <p:spPr>
            <a:xfrm>
              <a:off x="4524490" y="3699539"/>
              <a:ext cx="152767" cy="563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326" y="685802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Seeing the bottom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536634" cy="1373817"/>
            <a:chOff x="0" y="0"/>
            <a:chExt cx="1113790" cy="954220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486522" y="342715"/>
              <a:ext cx="475615" cy="611505"/>
              <a:chOff x="159411" y="-208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159411" y="334430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230112" y="-208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531164" y="1950931"/>
            <a:ext cx="2863600" cy="1272174"/>
          </a:xfrm>
          <a:prstGeom prst="wedgeRoundRectCallout">
            <a:avLst>
              <a:gd name="adj1" fmla="val 63667"/>
              <a:gd name="adj2" fmla="val 4064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Katie: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Light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the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bottom bends as it moves through the water.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5961265" y="3092204"/>
            <a:ext cx="2746410" cy="1123210"/>
          </a:xfrm>
          <a:prstGeom prst="wedgeRoundRectCallout">
            <a:avLst>
              <a:gd name="adj1" fmla="val -72862"/>
              <a:gd name="adj2" fmla="val 1280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Megan: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water magnifies the rocks on the bottom.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402306" y="3539837"/>
            <a:ext cx="2519271" cy="1578634"/>
          </a:xfrm>
          <a:prstGeom prst="wedgeRoundRectCallout">
            <a:avLst>
              <a:gd name="adj1" fmla="val 71551"/>
              <a:gd name="adj2" fmla="val -3476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Niamh: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the rocks changes direction as it moves into the air.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3844936" y="1633290"/>
            <a:ext cx="3341830" cy="1141742"/>
          </a:xfrm>
          <a:prstGeom prst="wedgeRoundRectCallout">
            <a:avLst>
              <a:gd name="adj1" fmla="val -20937"/>
              <a:gd name="adj2" fmla="val 6905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Lucy: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image of the bottom changes direction as it leaves the water.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4" y="832586"/>
            <a:ext cx="6632791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Alice’s friends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talking about what she did.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baseline="0" dirty="0" smtClean="0">
                <a:solidFill>
                  <a:srgbClr val="1F497D">
                    <a:lumMod val="50000"/>
                  </a:srgbClr>
                </a:solidFill>
              </a:rPr>
              <a:t>They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 are talking about why the water looked shallow.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5" name="Picture 10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9305" y="4475736"/>
            <a:ext cx="1760189" cy="164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0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7899"/>
            <a:ext cx="9144001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Seeing the bottom</a:t>
            </a:r>
            <a:endParaRPr lang="en-GB" dirty="0"/>
          </a:p>
        </p:txBody>
      </p:sp>
      <p:sp>
        <p:nvSpPr>
          <p:cNvPr id="2" name="Rounded Rectangular Callout 1"/>
          <p:cNvSpPr/>
          <p:nvPr/>
        </p:nvSpPr>
        <p:spPr>
          <a:xfrm>
            <a:off x="908362" y="1499881"/>
            <a:ext cx="3001939" cy="889636"/>
          </a:xfrm>
          <a:prstGeom prst="wedgeRoundRectCallout">
            <a:avLst>
              <a:gd name="adj1" fmla="val 58767"/>
              <a:gd name="adj2" fmla="val 35172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Katie: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Light from the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bottom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bends as it moves through the water.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Rounded Rectangular Callout 30"/>
          <p:cNvSpPr/>
          <p:nvPr/>
        </p:nvSpPr>
        <p:spPr>
          <a:xfrm>
            <a:off x="1147313" y="2672491"/>
            <a:ext cx="2246170" cy="1425056"/>
          </a:xfrm>
          <a:prstGeom prst="wedgeRoundRectCallout">
            <a:avLst>
              <a:gd name="adj1" fmla="val 70216"/>
              <a:gd name="adj2" fmla="val -4453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Niamh: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Light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the rocks changes direction as it moves into the air.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5673960" y="1470869"/>
            <a:ext cx="2940463" cy="908414"/>
          </a:xfrm>
          <a:prstGeom prst="wedgeRoundRectCallout">
            <a:avLst>
              <a:gd name="adj1" fmla="val -66796"/>
              <a:gd name="adj2" fmla="val 41229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Lucy: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image of the bottom changes direction as it leaves the water.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9705" y="4234628"/>
            <a:ext cx="8748828" cy="2045401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answer:</a:t>
            </a:r>
          </a:p>
          <a:p>
            <a:pPr marL="342900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right about why the pool looks shallow?</a:t>
            </a:r>
          </a:p>
          <a:p>
            <a:pPr marL="800100" lvl="1" indent="-342900">
              <a:lnSpc>
                <a:spcPct val="11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your answer</a:t>
            </a:r>
          </a:p>
          <a:p>
            <a:pPr marL="342900" indent="-342900">
              <a:lnSpc>
                <a:spcPct val="115000"/>
              </a:lnSpc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 is wrong about why the pool looks shallow?</a:t>
            </a:r>
          </a:p>
          <a:p>
            <a:pPr marL="800100" lvl="1" indent="-342900">
              <a:lnSpc>
                <a:spcPct val="11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would you say to help them understand?</a:t>
            </a:r>
          </a:p>
          <a:p>
            <a:pPr marL="342900" indent="-342900">
              <a:lnSpc>
                <a:spcPct val="115000"/>
              </a:lnSpc>
              <a:spcAft>
                <a:spcPts val="300"/>
              </a:spcAft>
              <a:buFont typeface="+mj-lt"/>
              <a:buAutoNum type="arabicPeriod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can a diagram show what happens more clearly?</a:t>
            </a:r>
            <a:endParaRPr lang="en-GB" sz="16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Rounded Rectangular Callout 34"/>
          <p:cNvSpPr/>
          <p:nvPr/>
        </p:nvSpPr>
        <p:spPr>
          <a:xfrm>
            <a:off x="5566084" y="2686140"/>
            <a:ext cx="2568626" cy="968256"/>
          </a:xfrm>
          <a:prstGeom prst="wedgeRoundRectCallout">
            <a:avLst>
              <a:gd name="adj1" fmla="val -62331"/>
              <a:gd name="adj2" fmla="val -3684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Megan: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</a:t>
            </a: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water magnifies the rocks on the bottom.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017606" y="2186754"/>
            <a:ext cx="1108787" cy="989922"/>
            <a:chOff x="0" y="0"/>
            <a:chExt cx="1113790" cy="963730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516609" y="352224"/>
              <a:ext cx="475615" cy="611506"/>
              <a:chOff x="192805" y="10493"/>
              <a:chExt cx="527901" cy="688157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192805" y="345132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263505" y="10493"/>
                <a:ext cx="386499" cy="3865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51" name="Text Placeholder 3"/>
          <p:cNvSpPr txBox="1">
            <a:spLocks/>
          </p:cNvSpPr>
          <p:nvPr/>
        </p:nvSpPr>
        <p:spPr>
          <a:xfrm>
            <a:off x="252609" y="818255"/>
            <a:ext cx="6632791" cy="8926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</a:rPr>
              <a:t>Alice’s friends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</a:rPr>
              <a:t> are talking about what she did.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GB" sz="1600" baseline="0" dirty="0" smtClean="0">
                <a:solidFill>
                  <a:srgbClr val="1F497D">
                    <a:lumMod val="50000"/>
                  </a:srgbClr>
                </a:solidFill>
              </a:rPr>
              <a:t>They</a:t>
            </a:r>
            <a:r>
              <a:rPr lang="en-GB" sz="1600" dirty="0" smtClean="0">
                <a:solidFill>
                  <a:srgbClr val="1F497D">
                    <a:lumMod val="50000"/>
                  </a:srgbClr>
                </a:solidFill>
              </a:rPr>
              <a:t> are talking about why the water looked shallow.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9305" y="4475736"/>
            <a:ext cx="1760189" cy="164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18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137</TotalTime>
  <Words>221</Words>
  <Application>Microsoft Office PowerPoint</Application>
  <PresentationFormat>On-screen Show (4:3)</PresentationFormat>
  <Paragraphs>24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18</cp:revision>
  <dcterms:created xsi:type="dcterms:W3CDTF">2019-04-02T14:22:56Z</dcterms:created>
  <dcterms:modified xsi:type="dcterms:W3CDTF">2019-04-03T08:50:19Z</dcterms:modified>
</cp:coreProperties>
</file>