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60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87CEEB"/>
    <a:srgbClr val="3737FF"/>
    <a:srgbClr val="B46422"/>
    <a:srgbClr val="D87C30"/>
    <a:srgbClr val="FF0000"/>
    <a:srgbClr val="FFFF00"/>
    <a:srgbClr val="007600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460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19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93" name="Round Same Side Corner Rectangle 92"/>
          <p:cNvSpPr/>
          <p:nvPr/>
        </p:nvSpPr>
        <p:spPr>
          <a:xfrm>
            <a:off x="1504951" y="1866899"/>
            <a:ext cx="6191250" cy="3038475"/>
          </a:xfrm>
          <a:prstGeom prst="round2SameRect">
            <a:avLst>
              <a:gd name="adj1" fmla="val 9248"/>
              <a:gd name="adj2" fmla="val 0"/>
            </a:avLst>
          </a:prstGeom>
          <a:solidFill>
            <a:srgbClr val="87CEEB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Heating </a:t>
            </a:r>
            <a:r>
              <a:rPr lang="en-US" dirty="0" smtClean="0"/>
              <a:t>the towel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Radiation from the Sun is lighting the </a:t>
            </a:r>
            <a:r>
              <a:rPr lang="en-US" dirty="0" smtClean="0"/>
              <a:t>towel.</a:t>
            </a:r>
            <a:endParaRPr lang="en-US" dirty="0"/>
          </a:p>
          <a:p>
            <a:pPr lvl="0">
              <a:defRPr/>
            </a:pPr>
            <a:r>
              <a:rPr lang="en-US" dirty="0"/>
              <a:t>Radiation from the Sun is heating the </a:t>
            </a:r>
            <a:r>
              <a:rPr lang="en-US" dirty="0" smtClean="0"/>
              <a:t>towel.</a:t>
            </a:r>
            <a:endParaRPr lang="en-US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2187101"/>
            <a:ext cx="8285163" cy="922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183" y="2220014"/>
            <a:ext cx="6055195" cy="3235031"/>
          </a:xfrm>
          <a:prstGeom prst="rect">
            <a:avLst/>
          </a:prstGeom>
        </p:spPr>
      </p:pic>
      <p:cxnSp>
        <p:nvCxnSpPr>
          <p:cNvPr id="68" name="Straight Arrow Connector 67"/>
          <p:cNvCxnSpPr/>
          <p:nvPr/>
        </p:nvCxnSpPr>
        <p:spPr>
          <a:xfrm flipH="1">
            <a:off x="3142303" y="4049333"/>
            <a:ext cx="360000" cy="576000"/>
          </a:xfrm>
          <a:prstGeom prst="straightConnector1">
            <a:avLst/>
          </a:prstGeom>
          <a:ln w="12700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3722206" y="4049333"/>
            <a:ext cx="180000" cy="576000"/>
          </a:xfrm>
          <a:prstGeom prst="straightConnector1">
            <a:avLst/>
          </a:prstGeom>
          <a:ln w="12700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034581" y="4049333"/>
            <a:ext cx="180000" cy="576000"/>
          </a:xfrm>
          <a:prstGeom prst="straightConnector1">
            <a:avLst/>
          </a:prstGeom>
          <a:ln w="12700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438440" y="4049333"/>
            <a:ext cx="360000" cy="576000"/>
          </a:xfrm>
          <a:prstGeom prst="straightConnector1">
            <a:avLst/>
          </a:prstGeom>
          <a:ln w="12700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468394" y="4049333"/>
            <a:ext cx="0" cy="576000"/>
          </a:xfrm>
          <a:prstGeom prst="straightConnector1">
            <a:avLst/>
          </a:prstGeom>
          <a:ln w="12700">
            <a:solidFill>
              <a:srgbClr val="FFFF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214631" y="3403002"/>
            <a:ext cx="2507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Radiation moving      from the Sun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009256" y="4809332"/>
            <a:ext cx="1132375" cy="416244"/>
          </a:xfrm>
          <a:prstGeom prst="rect">
            <a:avLst/>
          </a:prstGeom>
          <a:pattFill prst="dkHorz">
            <a:fgClr>
              <a:srgbClr val="3737FF"/>
            </a:fgClr>
            <a:bgClr>
              <a:srgbClr val="FFFF00"/>
            </a:bgClr>
          </a:pattFill>
          <a:scene3d>
            <a:camera prst="orthographicFront">
              <a:rot lat="3600000" lon="1691208" rev="144876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96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01" name="Round Same Side Corner Rectangle 100"/>
          <p:cNvSpPr/>
          <p:nvPr/>
        </p:nvSpPr>
        <p:spPr>
          <a:xfrm>
            <a:off x="607825" y="1518360"/>
            <a:ext cx="8039100" cy="3712037"/>
          </a:xfrm>
          <a:prstGeom prst="round2SameRect">
            <a:avLst>
              <a:gd name="adj1" fmla="val 17972"/>
              <a:gd name="adj2" fmla="val 0"/>
            </a:avLst>
          </a:prstGeom>
          <a:solidFill>
            <a:srgbClr val="87CEEB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Heating the </a:t>
            </a:r>
            <a:r>
              <a:rPr lang="en-US" dirty="0" smtClean="0"/>
              <a:t>towel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55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defRPr/>
            </a:pPr>
            <a:r>
              <a:rPr lang="en-US" b="1" dirty="0" smtClean="0"/>
              <a:t>a.</a:t>
            </a:r>
            <a:r>
              <a:rPr lang="en-US" dirty="0" smtClean="0"/>
              <a:t>	When does the Sun heat the towel most quickly?</a:t>
            </a:r>
            <a:endParaRPr lang="en-US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2187101"/>
            <a:ext cx="8285163" cy="922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9623" y="4071973"/>
            <a:ext cx="300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Early in the morning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40817" y="2480643"/>
            <a:ext cx="165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At midday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948112" y="2952402"/>
            <a:ext cx="300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In the afternoon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679719" y="1756257"/>
            <a:ext cx="7886700" cy="7553105"/>
            <a:chOff x="679719" y="1756257"/>
            <a:chExt cx="7886700" cy="7553105"/>
          </a:xfrm>
        </p:grpSpPr>
        <p:grpSp>
          <p:nvGrpSpPr>
            <p:cNvPr id="89" name="Group 88"/>
            <p:cNvGrpSpPr/>
            <p:nvPr/>
          </p:nvGrpSpPr>
          <p:grpSpPr>
            <a:xfrm>
              <a:off x="679719" y="1756257"/>
              <a:ext cx="7886700" cy="7553105"/>
              <a:chOff x="632094" y="1518132"/>
              <a:chExt cx="7886700" cy="7553105"/>
            </a:xfrm>
          </p:grpSpPr>
          <p:sp>
            <p:nvSpPr>
              <p:cNvPr id="90" name="Freeform 89"/>
              <p:cNvSpPr/>
              <p:nvPr/>
            </p:nvSpPr>
            <p:spPr>
              <a:xfrm>
                <a:off x="632094" y="4919573"/>
                <a:ext cx="7886700" cy="821200"/>
              </a:xfrm>
              <a:custGeom>
                <a:avLst/>
                <a:gdLst>
                  <a:gd name="connsiteX0" fmla="*/ 0 w 5429250"/>
                  <a:gd name="connsiteY0" fmla="*/ 0 h 821200"/>
                  <a:gd name="connsiteX1" fmla="*/ 5429250 w 5429250"/>
                  <a:gd name="connsiteY1" fmla="*/ 0 h 821200"/>
                  <a:gd name="connsiteX2" fmla="*/ 5400675 w 5429250"/>
                  <a:gd name="connsiteY2" fmla="*/ 85725 h 821200"/>
                  <a:gd name="connsiteX3" fmla="*/ 5324475 w 5429250"/>
                  <a:gd name="connsiteY3" fmla="*/ 104775 h 821200"/>
                  <a:gd name="connsiteX4" fmla="*/ 5200650 w 5429250"/>
                  <a:gd name="connsiteY4" fmla="*/ 123825 h 821200"/>
                  <a:gd name="connsiteX5" fmla="*/ 5162550 w 5429250"/>
                  <a:gd name="connsiteY5" fmla="*/ 142875 h 821200"/>
                  <a:gd name="connsiteX6" fmla="*/ 5048250 w 5429250"/>
                  <a:gd name="connsiteY6" fmla="*/ 161925 h 821200"/>
                  <a:gd name="connsiteX7" fmla="*/ 4943475 w 5429250"/>
                  <a:gd name="connsiteY7" fmla="*/ 190500 h 821200"/>
                  <a:gd name="connsiteX8" fmla="*/ 4810125 w 5429250"/>
                  <a:gd name="connsiteY8" fmla="*/ 228600 h 821200"/>
                  <a:gd name="connsiteX9" fmla="*/ 4686300 w 5429250"/>
                  <a:gd name="connsiteY9" fmla="*/ 295275 h 821200"/>
                  <a:gd name="connsiteX10" fmla="*/ 4657725 w 5429250"/>
                  <a:gd name="connsiteY10" fmla="*/ 314325 h 821200"/>
                  <a:gd name="connsiteX11" fmla="*/ 4629150 w 5429250"/>
                  <a:gd name="connsiteY11" fmla="*/ 342900 h 821200"/>
                  <a:gd name="connsiteX12" fmla="*/ 4572000 w 5429250"/>
                  <a:gd name="connsiteY12" fmla="*/ 371475 h 821200"/>
                  <a:gd name="connsiteX13" fmla="*/ 4533900 w 5429250"/>
                  <a:gd name="connsiteY13" fmla="*/ 428625 h 821200"/>
                  <a:gd name="connsiteX14" fmla="*/ 4514850 w 5429250"/>
                  <a:gd name="connsiteY14" fmla="*/ 457200 h 821200"/>
                  <a:gd name="connsiteX15" fmla="*/ 4486275 w 5429250"/>
                  <a:gd name="connsiteY15" fmla="*/ 485775 h 821200"/>
                  <a:gd name="connsiteX16" fmla="*/ 4467225 w 5429250"/>
                  <a:gd name="connsiteY16" fmla="*/ 523875 h 821200"/>
                  <a:gd name="connsiteX17" fmla="*/ 4371975 w 5429250"/>
                  <a:gd name="connsiteY17" fmla="*/ 552450 h 821200"/>
                  <a:gd name="connsiteX18" fmla="*/ 3371850 w 5429250"/>
                  <a:gd name="connsiteY18" fmla="*/ 561975 h 821200"/>
                  <a:gd name="connsiteX19" fmla="*/ 3333750 w 5429250"/>
                  <a:gd name="connsiteY19" fmla="*/ 571500 h 821200"/>
                  <a:gd name="connsiteX20" fmla="*/ 3276600 w 5429250"/>
                  <a:gd name="connsiteY20" fmla="*/ 590550 h 821200"/>
                  <a:gd name="connsiteX21" fmla="*/ 3238500 w 5429250"/>
                  <a:gd name="connsiteY21" fmla="*/ 600075 h 821200"/>
                  <a:gd name="connsiteX22" fmla="*/ 3181350 w 5429250"/>
                  <a:gd name="connsiteY22" fmla="*/ 619125 h 821200"/>
                  <a:gd name="connsiteX23" fmla="*/ 3105150 w 5429250"/>
                  <a:gd name="connsiteY23" fmla="*/ 638175 h 821200"/>
                  <a:gd name="connsiteX24" fmla="*/ 3067050 w 5429250"/>
                  <a:gd name="connsiteY24" fmla="*/ 657225 h 821200"/>
                  <a:gd name="connsiteX25" fmla="*/ 2962275 w 5429250"/>
                  <a:gd name="connsiteY25" fmla="*/ 685800 h 821200"/>
                  <a:gd name="connsiteX26" fmla="*/ 2914650 w 5429250"/>
                  <a:gd name="connsiteY26" fmla="*/ 695325 h 821200"/>
                  <a:gd name="connsiteX27" fmla="*/ 2695575 w 5429250"/>
                  <a:gd name="connsiteY27" fmla="*/ 704850 h 821200"/>
                  <a:gd name="connsiteX28" fmla="*/ 2505075 w 5429250"/>
                  <a:gd name="connsiteY28" fmla="*/ 714375 h 821200"/>
                  <a:gd name="connsiteX29" fmla="*/ 2438400 w 5429250"/>
                  <a:gd name="connsiteY29" fmla="*/ 733425 h 821200"/>
                  <a:gd name="connsiteX30" fmla="*/ 2400300 w 5429250"/>
                  <a:gd name="connsiteY30" fmla="*/ 762000 h 821200"/>
                  <a:gd name="connsiteX31" fmla="*/ 2276475 w 5429250"/>
                  <a:gd name="connsiteY31" fmla="*/ 800100 h 821200"/>
                  <a:gd name="connsiteX32" fmla="*/ 2190750 w 5429250"/>
                  <a:gd name="connsiteY32" fmla="*/ 819150 h 821200"/>
                  <a:gd name="connsiteX33" fmla="*/ 1609725 w 5429250"/>
                  <a:gd name="connsiteY33" fmla="*/ 800100 h 821200"/>
                  <a:gd name="connsiteX34" fmla="*/ 1571625 w 5429250"/>
                  <a:gd name="connsiteY34" fmla="*/ 790575 h 821200"/>
                  <a:gd name="connsiteX35" fmla="*/ 1543050 w 5429250"/>
                  <a:gd name="connsiteY35" fmla="*/ 771525 h 821200"/>
                  <a:gd name="connsiteX36" fmla="*/ 1514475 w 5429250"/>
                  <a:gd name="connsiteY36" fmla="*/ 762000 h 821200"/>
                  <a:gd name="connsiteX37" fmla="*/ 1419225 w 5429250"/>
                  <a:gd name="connsiteY37" fmla="*/ 714375 h 821200"/>
                  <a:gd name="connsiteX38" fmla="*/ 1333500 w 5429250"/>
                  <a:gd name="connsiteY38" fmla="*/ 676275 h 821200"/>
                  <a:gd name="connsiteX39" fmla="*/ 1304925 w 5429250"/>
                  <a:gd name="connsiteY39" fmla="*/ 666750 h 821200"/>
                  <a:gd name="connsiteX40" fmla="*/ 1276350 w 5429250"/>
                  <a:gd name="connsiteY40" fmla="*/ 647700 h 821200"/>
                  <a:gd name="connsiteX41" fmla="*/ 1171575 w 5429250"/>
                  <a:gd name="connsiteY41" fmla="*/ 628650 h 821200"/>
                  <a:gd name="connsiteX42" fmla="*/ 1028700 w 5429250"/>
                  <a:gd name="connsiteY42" fmla="*/ 609600 h 821200"/>
                  <a:gd name="connsiteX43" fmla="*/ 962025 w 5429250"/>
                  <a:gd name="connsiteY43" fmla="*/ 590550 h 821200"/>
                  <a:gd name="connsiteX44" fmla="*/ 895350 w 5429250"/>
                  <a:gd name="connsiteY44" fmla="*/ 571500 h 821200"/>
                  <a:gd name="connsiteX45" fmla="*/ 857250 w 5429250"/>
                  <a:gd name="connsiteY45" fmla="*/ 552450 h 821200"/>
                  <a:gd name="connsiteX46" fmla="*/ 809625 w 5429250"/>
                  <a:gd name="connsiteY46" fmla="*/ 542925 h 821200"/>
                  <a:gd name="connsiteX47" fmla="*/ 752475 w 5429250"/>
                  <a:gd name="connsiteY47" fmla="*/ 523875 h 821200"/>
                  <a:gd name="connsiteX48" fmla="*/ 695325 w 5429250"/>
                  <a:gd name="connsiteY48" fmla="*/ 514350 h 821200"/>
                  <a:gd name="connsiteX49" fmla="*/ 638175 w 5429250"/>
                  <a:gd name="connsiteY49" fmla="*/ 495300 h 821200"/>
                  <a:gd name="connsiteX50" fmla="*/ 609600 w 5429250"/>
                  <a:gd name="connsiteY50" fmla="*/ 485775 h 821200"/>
                  <a:gd name="connsiteX51" fmla="*/ 542925 w 5429250"/>
                  <a:gd name="connsiteY51" fmla="*/ 447675 h 821200"/>
                  <a:gd name="connsiteX52" fmla="*/ 514350 w 5429250"/>
                  <a:gd name="connsiteY52" fmla="*/ 438150 h 821200"/>
                  <a:gd name="connsiteX53" fmla="*/ 428625 w 5429250"/>
                  <a:gd name="connsiteY53" fmla="*/ 381000 h 821200"/>
                  <a:gd name="connsiteX54" fmla="*/ 400050 w 5429250"/>
                  <a:gd name="connsiteY54" fmla="*/ 361950 h 821200"/>
                  <a:gd name="connsiteX55" fmla="*/ 371475 w 5429250"/>
                  <a:gd name="connsiteY55" fmla="*/ 333375 h 821200"/>
                  <a:gd name="connsiteX56" fmla="*/ 342900 w 5429250"/>
                  <a:gd name="connsiteY56" fmla="*/ 314325 h 821200"/>
                  <a:gd name="connsiteX57" fmla="*/ 276225 w 5429250"/>
                  <a:gd name="connsiteY57" fmla="*/ 247650 h 821200"/>
                  <a:gd name="connsiteX58" fmla="*/ 247650 w 5429250"/>
                  <a:gd name="connsiteY58" fmla="*/ 228600 h 821200"/>
                  <a:gd name="connsiteX59" fmla="*/ 190500 w 5429250"/>
                  <a:gd name="connsiteY59" fmla="*/ 209550 h 821200"/>
                  <a:gd name="connsiteX60" fmla="*/ 133350 w 5429250"/>
                  <a:gd name="connsiteY60" fmla="*/ 171450 h 821200"/>
                  <a:gd name="connsiteX61" fmla="*/ 95250 w 5429250"/>
                  <a:gd name="connsiteY61" fmla="*/ 152400 h 821200"/>
                  <a:gd name="connsiteX62" fmla="*/ 66675 w 5429250"/>
                  <a:gd name="connsiteY62" fmla="*/ 123825 h 821200"/>
                  <a:gd name="connsiteX63" fmla="*/ 47625 w 5429250"/>
                  <a:gd name="connsiteY63" fmla="*/ 66675 h 821200"/>
                  <a:gd name="connsiteX64" fmla="*/ 38100 w 5429250"/>
                  <a:gd name="connsiteY64" fmla="*/ 38100 h 821200"/>
                  <a:gd name="connsiteX65" fmla="*/ 0 w 5429250"/>
                  <a:gd name="connsiteY65" fmla="*/ 0 h 82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429250" h="821200">
                    <a:moveTo>
                      <a:pt x="0" y="0"/>
                    </a:moveTo>
                    <a:lnTo>
                      <a:pt x="5429250" y="0"/>
                    </a:lnTo>
                    <a:cubicBezTo>
                      <a:pt x="5419725" y="28575"/>
                      <a:pt x="5421974" y="64426"/>
                      <a:pt x="5400675" y="85725"/>
                    </a:cubicBezTo>
                    <a:cubicBezTo>
                      <a:pt x="5382162" y="104238"/>
                      <a:pt x="5350455" y="101528"/>
                      <a:pt x="5324475" y="104775"/>
                    </a:cubicBezTo>
                    <a:cubicBezTo>
                      <a:pt x="5232211" y="116308"/>
                      <a:pt x="5273376" y="109280"/>
                      <a:pt x="5200650" y="123825"/>
                    </a:cubicBezTo>
                    <a:cubicBezTo>
                      <a:pt x="5187950" y="130175"/>
                      <a:pt x="5176020" y="138385"/>
                      <a:pt x="5162550" y="142875"/>
                    </a:cubicBezTo>
                    <a:cubicBezTo>
                      <a:pt x="5136991" y="151395"/>
                      <a:pt x="5069822" y="157611"/>
                      <a:pt x="5048250" y="161925"/>
                    </a:cubicBezTo>
                    <a:cubicBezTo>
                      <a:pt x="4905323" y="190510"/>
                      <a:pt x="5018741" y="169973"/>
                      <a:pt x="4943475" y="190500"/>
                    </a:cubicBezTo>
                    <a:cubicBezTo>
                      <a:pt x="4886703" y="205983"/>
                      <a:pt x="4862271" y="207741"/>
                      <a:pt x="4810125" y="228600"/>
                    </a:cubicBezTo>
                    <a:cubicBezTo>
                      <a:pt x="4742779" y="255538"/>
                      <a:pt x="4762827" y="244257"/>
                      <a:pt x="4686300" y="295275"/>
                    </a:cubicBezTo>
                    <a:cubicBezTo>
                      <a:pt x="4676775" y="301625"/>
                      <a:pt x="4666519" y="306996"/>
                      <a:pt x="4657725" y="314325"/>
                    </a:cubicBezTo>
                    <a:cubicBezTo>
                      <a:pt x="4647377" y="322949"/>
                      <a:pt x="4639498" y="334276"/>
                      <a:pt x="4629150" y="342900"/>
                    </a:cubicBezTo>
                    <a:cubicBezTo>
                      <a:pt x="4604531" y="363416"/>
                      <a:pt x="4600639" y="361929"/>
                      <a:pt x="4572000" y="371475"/>
                    </a:cubicBezTo>
                    <a:lnTo>
                      <a:pt x="4533900" y="428625"/>
                    </a:lnTo>
                    <a:cubicBezTo>
                      <a:pt x="4527550" y="438150"/>
                      <a:pt x="4522945" y="449105"/>
                      <a:pt x="4514850" y="457200"/>
                    </a:cubicBezTo>
                    <a:cubicBezTo>
                      <a:pt x="4505325" y="466725"/>
                      <a:pt x="4494105" y="474814"/>
                      <a:pt x="4486275" y="485775"/>
                    </a:cubicBezTo>
                    <a:cubicBezTo>
                      <a:pt x="4478022" y="497329"/>
                      <a:pt x="4476315" y="512967"/>
                      <a:pt x="4467225" y="523875"/>
                    </a:cubicBezTo>
                    <a:cubicBezTo>
                      <a:pt x="4445495" y="549951"/>
                      <a:pt x="4399923" y="551951"/>
                      <a:pt x="4371975" y="552450"/>
                    </a:cubicBezTo>
                    <a:lnTo>
                      <a:pt x="3371850" y="561975"/>
                    </a:lnTo>
                    <a:cubicBezTo>
                      <a:pt x="3359150" y="565150"/>
                      <a:pt x="3346289" y="567738"/>
                      <a:pt x="3333750" y="571500"/>
                    </a:cubicBezTo>
                    <a:cubicBezTo>
                      <a:pt x="3314516" y="577270"/>
                      <a:pt x="3296081" y="585680"/>
                      <a:pt x="3276600" y="590550"/>
                    </a:cubicBezTo>
                    <a:cubicBezTo>
                      <a:pt x="3263900" y="593725"/>
                      <a:pt x="3251039" y="596313"/>
                      <a:pt x="3238500" y="600075"/>
                    </a:cubicBezTo>
                    <a:cubicBezTo>
                      <a:pt x="3219266" y="605845"/>
                      <a:pt x="3200831" y="614255"/>
                      <a:pt x="3181350" y="619125"/>
                    </a:cubicBezTo>
                    <a:cubicBezTo>
                      <a:pt x="3155950" y="625475"/>
                      <a:pt x="3128568" y="626466"/>
                      <a:pt x="3105150" y="638175"/>
                    </a:cubicBezTo>
                    <a:cubicBezTo>
                      <a:pt x="3092450" y="644525"/>
                      <a:pt x="3080101" y="651632"/>
                      <a:pt x="3067050" y="657225"/>
                    </a:cubicBezTo>
                    <a:cubicBezTo>
                      <a:pt x="3043102" y="667489"/>
                      <a:pt x="2971381" y="683979"/>
                      <a:pt x="2962275" y="685800"/>
                    </a:cubicBezTo>
                    <a:cubicBezTo>
                      <a:pt x="2946400" y="688975"/>
                      <a:pt x="2930798" y="694172"/>
                      <a:pt x="2914650" y="695325"/>
                    </a:cubicBezTo>
                    <a:cubicBezTo>
                      <a:pt x="2841742" y="700533"/>
                      <a:pt x="2768590" y="701454"/>
                      <a:pt x="2695575" y="704850"/>
                    </a:cubicBezTo>
                    <a:lnTo>
                      <a:pt x="2505075" y="714375"/>
                    </a:lnTo>
                    <a:cubicBezTo>
                      <a:pt x="2496827" y="716437"/>
                      <a:pt x="2449028" y="727352"/>
                      <a:pt x="2438400" y="733425"/>
                    </a:cubicBezTo>
                    <a:cubicBezTo>
                      <a:pt x="2424617" y="741301"/>
                      <a:pt x="2414714" y="755347"/>
                      <a:pt x="2400300" y="762000"/>
                    </a:cubicBezTo>
                    <a:cubicBezTo>
                      <a:pt x="2342255" y="788790"/>
                      <a:pt x="2326369" y="785845"/>
                      <a:pt x="2276475" y="800100"/>
                    </a:cubicBezTo>
                    <a:cubicBezTo>
                      <a:pt x="2210820" y="818859"/>
                      <a:pt x="2293887" y="801961"/>
                      <a:pt x="2190750" y="819150"/>
                    </a:cubicBezTo>
                    <a:cubicBezTo>
                      <a:pt x="2084810" y="817188"/>
                      <a:pt x="1789747" y="832831"/>
                      <a:pt x="1609725" y="800100"/>
                    </a:cubicBezTo>
                    <a:cubicBezTo>
                      <a:pt x="1596845" y="797758"/>
                      <a:pt x="1584325" y="793750"/>
                      <a:pt x="1571625" y="790575"/>
                    </a:cubicBezTo>
                    <a:cubicBezTo>
                      <a:pt x="1562100" y="784225"/>
                      <a:pt x="1553289" y="776645"/>
                      <a:pt x="1543050" y="771525"/>
                    </a:cubicBezTo>
                    <a:cubicBezTo>
                      <a:pt x="1534070" y="767035"/>
                      <a:pt x="1523252" y="766876"/>
                      <a:pt x="1514475" y="762000"/>
                    </a:cubicBezTo>
                    <a:cubicBezTo>
                      <a:pt x="1421690" y="710453"/>
                      <a:pt x="1493684" y="732990"/>
                      <a:pt x="1419225" y="714375"/>
                    </a:cubicBezTo>
                    <a:cubicBezTo>
                      <a:pt x="1373942" y="684186"/>
                      <a:pt x="1401510" y="698945"/>
                      <a:pt x="1333500" y="676275"/>
                    </a:cubicBezTo>
                    <a:cubicBezTo>
                      <a:pt x="1323975" y="673100"/>
                      <a:pt x="1313279" y="672319"/>
                      <a:pt x="1304925" y="666750"/>
                    </a:cubicBezTo>
                    <a:cubicBezTo>
                      <a:pt x="1295400" y="660400"/>
                      <a:pt x="1286872" y="652209"/>
                      <a:pt x="1276350" y="647700"/>
                    </a:cubicBezTo>
                    <a:cubicBezTo>
                      <a:pt x="1253076" y="637725"/>
                      <a:pt x="1188430" y="631459"/>
                      <a:pt x="1171575" y="628650"/>
                    </a:cubicBezTo>
                    <a:cubicBezTo>
                      <a:pt x="1053204" y="608922"/>
                      <a:pt x="1217826" y="628513"/>
                      <a:pt x="1028700" y="609600"/>
                    </a:cubicBezTo>
                    <a:cubicBezTo>
                      <a:pt x="909593" y="579823"/>
                      <a:pt x="1057678" y="617879"/>
                      <a:pt x="962025" y="590550"/>
                    </a:cubicBezTo>
                    <a:cubicBezTo>
                      <a:pt x="937858" y="583645"/>
                      <a:pt x="918188" y="581288"/>
                      <a:pt x="895350" y="571500"/>
                    </a:cubicBezTo>
                    <a:cubicBezTo>
                      <a:pt x="882299" y="565907"/>
                      <a:pt x="870720" y="556940"/>
                      <a:pt x="857250" y="552450"/>
                    </a:cubicBezTo>
                    <a:cubicBezTo>
                      <a:pt x="841891" y="547330"/>
                      <a:pt x="825244" y="547185"/>
                      <a:pt x="809625" y="542925"/>
                    </a:cubicBezTo>
                    <a:cubicBezTo>
                      <a:pt x="790252" y="537641"/>
                      <a:pt x="771956" y="528745"/>
                      <a:pt x="752475" y="523875"/>
                    </a:cubicBezTo>
                    <a:cubicBezTo>
                      <a:pt x="733739" y="519191"/>
                      <a:pt x="714061" y="519034"/>
                      <a:pt x="695325" y="514350"/>
                    </a:cubicBezTo>
                    <a:cubicBezTo>
                      <a:pt x="675844" y="509480"/>
                      <a:pt x="657225" y="501650"/>
                      <a:pt x="638175" y="495300"/>
                    </a:cubicBezTo>
                    <a:cubicBezTo>
                      <a:pt x="628650" y="492125"/>
                      <a:pt x="617954" y="491344"/>
                      <a:pt x="609600" y="485775"/>
                    </a:cubicBezTo>
                    <a:cubicBezTo>
                      <a:pt x="580902" y="466643"/>
                      <a:pt x="576762" y="462177"/>
                      <a:pt x="542925" y="447675"/>
                    </a:cubicBezTo>
                    <a:cubicBezTo>
                      <a:pt x="533697" y="443720"/>
                      <a:pt x="523127" y="443026"/>
                      <a:pt x="514350" y="438150"/>
                    </a:cubicBezTo>
                    <a:lnTo>
                      <a:pt x="428625" y="381000"/>
                    </a:lnTo>
                    <a:cubicBezTo>
                      <a:pt x="419100" y="374650"/>
                      <a:pt x="408145" y="370045"/>
                      <a:pt x="400050" y="361950"/>
                    </a:cubicBezTo>
                    <a:cubicBezTo>
                      <a:pt x="390525" y="352425"/>
                      <a:pt x="381823" y="341999"/>
                      <a:pt x="371475" y="333375"/>
                    </a:cubicBezTo>
                    <a:cubicBezTo>
                      <a:pt x="362681" y="326046"/>
                      <a:pt x="351409" y="321983"/>
                      <a:pt x="342900" y="314325"/>
                    </a:cubicBezTo>
                    <a:cubicBezTo>
                      <a:pt x="319538" y="293299"/>
                      <a:pt x="302377" y="265085"/>
                      <a:pt x="276225" y="247650"/>
                    </a:cubicBezTo>
                    <a:cubicBezTo>
                      <a:pt x="266700" y="241300"/>
                      <a:pt x="258111" y="233249"/>
                      <a:pt x="247650" y="228600"/>
                    </a:cubicBezTo>
                    <a:cubicBezTo>
                      <a:pt x="229300" y="220445"/>
                      <a:pt x="207208" y="220689"/>
                      <a:pt x="190500" y="209550"/>
                    </a:cubicBezTo>
                    <a:cubicBezTo>
                      <a:pt x="171450" y="196850"/>
                      <a:pt x="153828" y="181689"/>
                      <a:pt x="133350" y="171450"/>
                    </a:cubicBezTo>
                    <a:cubicBezTo>
                      <a:pt x="120650" y="165100"/>
                      <a:pt x="106804" y="160653"/>
                      <a:pt x="95250" y="152400"/>
                    </a:cubicBezTo>
                    <a:cubicBezTo>
                      <a:pt x="84289" y="144570"/>
                      <a:pt x="76200" y="133350"/>
                      <a:pt x="66675" y="123825"/>
                    </a:cubicBezTo>
                    <a:lnTo>
                      <a:pt x="47625" y="66675"/>
                    </a:lnTo>
                    <a:cubicBezTo>
                      <a:pt x="44450" y="57150"/>
                      <a:pt x="38100" y="48140"/>
                      <a:pt x="38100" y="3810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7C30"/>
              </a:solidFill>
              <a:ln>
                <a:solidFill>
                  <a:srgbClr val="B464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1030962" y="1871237"/>
                <a:ext cx="7200000" cy="7200000"/>
                <a:chOff x="1030962" y="1871237"/>
                <a:chExt cx="7200000" cy="7200000"/>
              </a:xfrm>
            </p:grpSpPr>
            <p:sp>
              <p:nvSpPr>
                <p:cNvPr id="95" name="Arc 94"/>
                <p:cNvSpPr/>
                <p:nvPr/>
              </p:nvSpPr>
              <p:spPr>
                <a:xfrm>
                  <a:off x="1030962" y="1871237"/>
                  <a:ext cx="7200000" cy="7200000"/>
                </a:xfrm>
                <a:prstGeom prst="arc">
                  <a:avLst>
                    <a:gd name="adj1" fmla="val 11349743"/>
                    <a:gd name="adj2" fmla="val 21061123"/>
                  </a:avLst>
                </a:prstGeom>
                <a:ln w="12700">
                  <a:solidFill>
                    <a:srgbClr val="00206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Arc 95"/>
                <p:cNvSpPr/>
                <p:nvPr/>
              </p:nvSpPr>
              <p:spPr>
                <a:xfrm>
                  <a:off x="1030962" y="1871237"/>
                  <a:ext cx="7200000" cy="7200000"/>
                </a:xfrm>
                <a:prstGeom prst="arc">
                  <a:avLst>
                    <a:gd name="adj1" fmla="val 13807039"/>
                    <a:gd name="adj2" fmla="val 14983663"/>
                  </a:avLst>
                </a:prstGeom>
                <a:ln w="25400">
                  <a:solidFill>
                    <a:srgbClr val="002060"/>
                  </a:solidFill>
                  <a:prstDash val="solid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92" name="Picture 9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58637" y="3058612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8987" y="1518132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0675" y="1994277"/>
                <a:ext cx="720000" cy="720000"/>
              </a:xfrm>
              <a:prstGeom prst="rect">
                <a:avLst/>
              </a:prstGeom>
            </p:spPr>
          </p:pic>
        </p:grpSp>
        <p:sp>
          <p:nvSpPr>
            <p:cNvPr id="4" name="Rectangle 3"/>
            <p:cNvSpPr/>
            <p:nvPr/>
          </p:nvSpPr>
          <p:spPr>
            <a:xfrm>
              <a:off x="3888012" y="5072998"/>
              <a:ext cx="1581150" cy="495300"/>
            </a:xfrm>
            <a:prstGeom prst="rect">
              <a:avLst/>
            </a:prstGeom>
            <a:pattFill prst="dkHorz">
              <a:fgClr>
                <a:srgbClr val="3737FF"/>
              </a:fgClr>
              <a:bgClr>
                <a:srgbClr val="FFFF00"/>
              </a:bgClr>
            </a:pattFill>
            <a:scene3d>
              <a:camera prst="orthographicFront">
                <a:rot lat="3600000" lon="1691208" rev="1448766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4599781" y="4256639"/>
            <a:ext cx="3445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 It always heats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towel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at the same speed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38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Heating the </a:t>
            </a:r>
            <a:r>
              <a:rPr lang="en-US" dirty="0" smtClean="0"/>
              <a:t>towel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514725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What is the best reason for your last answer?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Sun’s temperature is unchanging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is closer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distance to the Sun is always the same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heat radiation is more spread out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heat radiation is less spread out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038600" y="719638"/>
            <a:ext cx="3783761" cy="2064860"/>
            <a:chOff x="4038600" y="719638"/>
            <a:chExt cx="3783761" cy="2064860"/>
          </a:xfrm>
        </p:grpSpPr>
        <p:sp>
          <p:nvSpPr>
            <p:cNvPr id="42" name="Round Same Side Corner Rectangle 41"/>
            <p:cNvSpPr/>
            <p:nvPr/>
          </p:nvSpPr>
          <p:spPr>
            <a:xfrm>
              <a:off x="4038600" y="719638"/>
              <a:ext cx="3783761" cy="1746268"/>
            </a:xfrm>
            <a:prstGeom prst="round2SameRect">
              <a:avLst>
                <a:gd name="adj1" fmla="val 17972"/>
                <a:gd name="adj2" fmla="val 0"/>
              </a:avLst>
            </a:prstGeom>
            <a:solidFill>
              <a:srgbClr val="87CEEB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7392" y="803707"/>
              <a:ext cx="3686175" cy="1980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49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93</TotalTime>
  <Words>97</Words>
  <Application>Microsoft Office PowerPoint</Application>
  <PresentationFormat>On-screen Show (4:3)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2019-04-17T11:06:29Z</dcterms:created>
  <dcterms:modified xsi:type="dcterms:W3CDTF">2019-04-17T12:49:40Z</dcterms:modified>
</cp:coreProperties>
</file>