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59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4651" autoAdjust="0"/>
  </p:normalViewPr>
  <p:slideViewPr>
    <p:cSldViewPr snapToGrid="0">
      <p:cViewPr varScale="1">
        <p:scale>
          <a:sx n="98" d="100"/>
          <a:sy n="98" d="100"/>
        </p:scale>
        <p:origin x="1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vectors/landscape-twilight-light-night-1844229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pixabay.com/vectors/landscape-winter-ice-cold-xmas-2024099/" TargetMode="Externa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vectors/landscape-twilight-light-night-1844229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pixabay.com/vectors/landscape-winter-ice-cold-xmas-2024099/" TargetMode="Externa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vectors/landscape-twilight-light-night-1844229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pixabay.com/vectors/landscape-winter-ice-cold-xmas-2024099/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>
                <a:hlinkClick r:id="rId3"/>
              </a:rPr>
              <a:t>https://pixabay.com/vectors/landscape-twilight-light-night-1844229/</a:t>
            </a:r>
            <a:endParaRPr lang="en-GB" dirty="0" smtClean="0"/>
          </a:p>
          <a:p>
            <a:r>
              <a:rPr lang="en-GB" dirty="0" smtClean="0">
                <a:hlinkClick r:id="rId4"/>
              </a:rPr>
              <a:t>https://pixabay.com/vectors/landscape-winter-ice-cold-xmas-2024099/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>
                <a:hlinkClick r:id="rId3"/>
              </a:rPr>
              <a:t>https://pixabay.com/vectors/landscape-twilight-light-night-1844229/</a:t>
            </a:r>
            <a:endParaRPr lang="en-GB" dirty="0" smtClean="0"/>
          </a:p>
          <a:p>
            <a:r>
              <a:rPr lang="en-GB" dirty="0" smtClean="0">
                <a:hlinkClick r:id="rId4"/>
              </a:rPr>
              <a:t>https://pixabay.com/vectors/landscape-winter-ice-cold-xmas-2024099/</a:t>
            </a:r>
            <a:endParaRPr lang="en-GB" dirty="0" smtClean="0"/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Globe: CC0 Public Domain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2938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>
                <a:hlinkClick r:id="rId3"/>
              </a:rPr>
              <a:t>https://pixabay.com/vectors/landscape-twilight-light-night-1844229/</a:t>
            </a:r>
            <a:endParaRPr lang="en-GB" dirty="0" smtClean="0"/>
          </a:p>
          <a:p>
            <a:r>
              <a:rPr lang="en-GB" dirty="0" smtClean="0">
                <a:hlinkClick r:id="rId4"/>
              </a:rPr>
              <a:t>https://pixabay.com/vectors/landscape-winter-ice-cold-xmas-2024099/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0954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Explaining summer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08644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Many countries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are not close to the Equator.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In </a:t>
            </a:r>
            <a:r>
              <a:rPr lang="en-US" noProof="0" dirty="0" smtClean="0"/>
              <a:t>summer </a:t>
            </a:r>
            <a:r>
              <a:rPr lang="en-US" noProof="0" dirty="0" smtClean="0"/>
              <a:t>it is warmer than usual in these countries.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winter it is cooler</a:t>
            </a:r>
            <a:r>
              <a:rPr kumimoji="0" lang="en-US" sz="1800" b="0" i="0" u="none" strike="noStrike" kern="1200" cap="none" spc="0" normalizeH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15" name="Group 114"/>
          <p:cNvGrpSpPr/>
          <p:nvPr/>
        </p:nvGrpSpPr>
        <p:grpSpPr>
          <a:xfrm>
            <a:off x="998163" y="2520910"/>
            <a:ext cx="7203236" cy="2461818"/>
            <a:chOff x="853956" y="2520910"/>
            <a:chExt cx="7203236" cy="2461818"/>
          </a:xfrm>
        </p:grpSpPr>
        <p:grpSp>
          <p:nvGrpSpPr>
            <p:cNvPr id="5" name="Group 4"/>
            <p:cNvGrpSpPr/>
            <p:nvPr/>
          </p:nvGrpSpPr>
          <p:grpSpPr>
            <a:xfrm>
              <a:off x="853956" y="2520910"/>
              <a:ext cx="3183267" cy="2461818"/>
              <a:chOff x="853956" y="2520910"/>
              <a:chExt cx="3183267" cy="2461818"/>
            </a:xfrm>
          </p:grpSpPr>
          <p:pic>
            <p:nvPicPr>
              <p:cNvPr id="1028" name="Picture 4" descr="Landscape, Twilight, Light, Night, Dusk, Sky, Highway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53956" y="2520910"/>
                <a:ext cx="3183267" cy="246181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" name="Picture 1"/>
              <p:cNvPicPr>
                <a:picLocks noChangeAspect="1"/>
              </p:cNvPicPr>
              <p:nvPr/>
            </p:nvPicPr>
            <p:blipFill rotWithShape="1">
              <a:blip r:embed="rId5"/>
              <a:srcRect t="47486" r="71838"/>
              <a:stretch/>
            </p:blipFill>
            <p:spPr>
              <a:xfrm>
                <a:off x="853956" y="2520910"/>
                <a:ext cx="417430" cy="2377440"/>
              </a:xfrm>
              <a:prstGeom prst="rect">
                <a:avLst/>
              </a:prstGeom>
            </p:spPr>
          </p:pic>
        </p:grpSp>
        <p:grpSp>
          <p:nvGrpSpPr>
            <p:cNvPr id="6" name="Group 5"/>
            <p:cNvGrpSpPr/>
            <p:nvPr/>
          </p:nvGrpSpPr>
          <p:grpSpPr>
            <a:xfrm>
              <a:off x="4849318" y="2520910"/>
              <a:ext cx="3207874" cy="2461818"/>
              <a:chOff x="4849318" y="2520910"/>
              <a:chExt cx="3207874" cy="2461818"/>
            </a:xfrm>
          </p:grpSpPr>
          <p:pic>
            <p:nvPicPr>
              <p:cNvPr id="1026" name="Picture 2" descr="Landscape, Winter, Ice, Cold, Xmas, Snow"/>
              <p:cNvPicPr>
                <a:picLocks noChangeAspect="1" noChangeArrowheads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225" r="16434"/>
              <a:stretch/>
            </p:blipFill>
            <p:spPr bwMode="auto">
              <a:xfrm>
                <a:off x="4891178" y="2520910"/>
                <a:ext cx="3166014" cy="246181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4" name="Picture 113"/>
              <p:cNvPicPr>
                <a:picLocks noChangeAspect="1"/>
              </p:cNvPicPr>
              <p:nvPr/>
            </p:nvPicPr>
            <p:blipFill rotWithShape="1">
              <a:blip r:embed="rId5"/>
              <a:srcRect l="72801" t="47486"/>
              <a:stretch/>
            </p:blipFill>
            <p:spPr>
              <a:xfrm>
                <a:off x="4849318" y="2520910"/>
                <a:ext cx="403158" cy="237744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Explaining summer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3497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The Earth spins on a tilted axis.  </a:t>
            </a:r>
            <a:endParaRPr lang="en-GB" dirty="0" smtClean="0"/>
          </a:p>
          <a:p>
            <a:r>
              <a:rPr lang="en-GB" dirty="0" smtClean="0"/>
              <a:t>It </a:t>
            </a:r>
            <a:r>
              <a:rPr lang="en-GB" dirty="0"/>
              <a:t>spins round once each day.  </a:t>
            </a:r>
            <a:endParaRPr lang="en-GB" dirty="0" smtClean="0"/>
          </a:p>
          <a:p>
            <a:r>
              <a:rPr lang="en-GB" dirty="0" smtClean="0"/>
              <a:t>It </a:t>
            </a:r>
            <a:r>
              <a:rPr lang="en-GB" dirty="0"/>
              <a:t>orbits the Sun once each year.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670357" y="2430335"/>
            <a:ext cx="5863962" cy="1959660"/>
            <a:chOff x="1661213" y="2532482"/>
            <a:chExt cx="5863962" cy="1959660"/>
          </a:xfrm>
        </p:grpSpPr>
        <p:grpSp>
          <p:nvGrpSpPr>
            <p:cNvPr id="17" name="Group 16"/>
            <p:cNvGrpSpPr/>
            <p:nvPr/>
          </p:nvGrpSpPr>
          <p:grpSpPr>
            <a:xfrm>
              <a:off x="2085607" y="2532482"/>
              <a:ext cx="900000" cy="1352550"/>
              <a:chOff x="2433079" y="3858362"/>
              <a:chExt cx="900000" cy="1352550"/>
            </a:xfrm>
          </p:grpSpPr>
          <p:sp>
            <p:nvSpPr>
              <p:cNvPr id="18" name="Arc 17"/>
              <p:cNvSpPr/>
              <p:nvPr/>
            </p:nvSpPr>
            <p:spPr>
              <a:xfrm>
                <a:off x="2926802" y="3983814"/>
                <a:ext cx="360000" cy="72000"/>
              </a:xfrm>
              <a:prstGeom prst="arc">
                <a:avLst>
                  <a:gd name="adj1" fmla="val 6237762"/>
                  <a:gd name="adj2" fmla="val 2737305"/>
                </a:avLst>
              </a:prstGeom>
              <a:ln w="19050">
                <a:solidFill>
                  <a:srgbClr val="002060"/>
                </a:solidFill>
                <a:headEnd type="arrow" w="sm" len="sm"/>
                <a:tailEnd type="none"/>
              </a:ln>
              <a:scene3d>
                <a:camera prst="orthographicFront">
                  <a:rot lat="0" lon="0" rev="2004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Arc 18"/>
              <p:cNvSpPr/>
              <p:nvPr/>
            </p:nvSpPr>
            <p:spPr>
              <a:xfrm>
                <a:off x="2435896" y="5001400"/>
                <a:ext cx="360000" cy="72000"/>
              </a:xfrm>
              <a:prstGeom prst="arc">
                <a:avLst>
                  <a:gd name="adj1" fmla="val 6237762"/>
                  <a:gd name="adj2" fmla="val 2737305"/>
                </a:avLst>
              </a:prstGeom>
              <a:ln w="19050">
                <a:solidFill>
                  <a:srgbClr val="002060"/>
                </a:solidFill>
                <a:headEnd type="arrow" w="sm" len="sm"/>
                <a:tailEnd type="none"/>
              </a:ln>
              <a:scene3d>
                <a:camera prst="orthographicFront">
                  <a:rot lat="0" lon="0" rev="2004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883079" y="3858362"/>
                <a:ext cx="0" cy="135255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  <a:scene3d>
                <a:camera prst="orthographicFront">
                  <a:rot lat="0" lon="0" rev="2004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Oval 20"/>
              <p:cNvSpPr/>
              <p:nvPr/>
            </p:nvSpPr>
            <p:spPr>
              <a:xfrm rot="21184503">
                <a:off x="2433079" y="4084637"/>
                <a:ext cx="900000" cy="900000"/>
              </a:xfrm>
              <a:prstGeom prst="ellipse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  <a:scene3d>
                <a:camera prst="orthographicFront">
                  <a:rot lat="0" lon="0" rev="20040000"/>
                </a:camera>
                <a:lightRig rig="threePt" dir="t"/>
              </a:scene3d>
              <a:sp3d prstMaterial="matte">
                <a:bevelT w="406400" h="406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2" name="Text Placeholder 17"/>
            <p:cNvSpPr txBox="1">
              <a:spLocks/>
            </p:cNvSpPr>
            <p:nvPr/>
          </p:nvSpPr>
          <p:spPr>
            <a:xfrm>
              <a:off x="4398607" y="3897846"/>
              <a:ext cx="3126568" cy="594296"/>
            </a:xfrm>
            <a:prstGeom prst="rect">
              <a:avLst/>
            </a:prstGeom>
          </p:spPr>
          <p:txBody>
            <a:bodyPr anchor="t" anchorCtr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0"/>
                </a:spcBef>
                <a:buNone/>
              </a:pPr>
              <a:r>
                <a:rPr lang="en-US" sz="1800" dirty="0" smtClean="0"/>
                <a:t>Earth goes around the Sun once a year</a:t>
              </a:r>
            </a:p>
          </p:txBody>
        </p:sp>
        <p:sp>
          <p:nvSpPr>
            <p:cNvPr id="23" name="Text Placeholder 17"/>
            <p:cNvSpPr txBox="1">
              <a:spLocks/>
            </p:cNvSpPr>
            <p:nvPr/>
          </p:nvSpPr>
          <p:spPr>
            <a:xfrm>
              <a:off x="1661213" y="3897846"/>
              <a:ext cx="1748788" cy="594295"/>
            </a:xfrm>
            <a:prstGeom prst="rect">
              <a:avLst/>
            </a:prstGeom>
          </p:spPr>
          <p:txBody>
            <a:bodyPr anchor="t" anchorCtr="0">
              <a:normAutofit fontScale="925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0"/>
                </a:spcBef>
                <a:buNone/>
              </a:pPr>
              <a:r>
                <a:rPr lang="en-US" sz="1800" dirty="0" smtClean="0"/>
                <a:t>Earth spins on its axis once a day   </a:t>
              </a: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4491961" y="2921310"/>
              <a:ext cx="2951562" cy="702867"/>
              <a:chOff x="4804024" y="2028538"/>
              <a:chExt cx="2951562" cy="702867"/>
            </a:xfrm>
          </p:grpSpPr>
          <p:sp>
            <p:nvSpPr>
              <p:cNvPr id="25" name="Oval 24"/>
              <p:cNvSpPr/>
              <p:nvPr/>
            </p:nvSpPr>
            <p:spPr>
              <a:xfrm>
                <a:off x="4804024" y="2102750"/>
                <a:ext cx="2951562" cy="628655"/>
              </a:xfrm>
              <a:prstGeom prst="ellipse">
                <a:avLst/>
              </a:prstGeom>
              <a:noFill/>
              <a:ln w="19050">
                <a:solidFill>
                  <a:schemeClr val="accent5">
                    <a:lumMod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Oval 26"/>
              <p:cNvSpPr/>
              <p:nvPr/>
            </p:nvSpPr>
            <p:spPr>
              <a:xfrm rot="1498078">
                <a:off x="6975916" y="2028538"/>
                <a:ext cx="252000" cy="252000"/>
              </a:xfrm>
              <a:prstGeom prst="ellipse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  <a:scene3d>
                <a:camera prst="orthographicFront"/>
                <a:lightRig rig="threePt" dir="t"/>
              </a:scene3d>
              <a:sp3d prstMaterial="matte">
                <a:bevelT w="152400" h="152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6075954" y="2235633"/>
                <a:ext cx="396000" cy="396000"/>
              </a:xfrm>
              <a:prstGeom prst="ellipse">
                <a:avLst/>
              </a:prstGeom>
              <a:solidFill>
                <a:srgbClr val="FFFF99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228600" h="2286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9" name="Straight Arrow Connector 28"/>
              <p:cNvCxnSpPr/>
              <p:nvPr/>
            </p:nvCxnSpPr>
            <p:spPr>
              <a:xfrm flipH="1">
                <a:off x="6105512" y="2102750"/>
                <a:ext cx="168442" cy="0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/>
              <p:nvPr/>
            </p:nvCxnSpPr>
            <p:spPr>
              <a:xfrm flipH="1">
                <a:off x="6248722" y="2726607"/>
                <a:ext cx="172768" cy="2708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17046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1740"/>
            <a:ext cx="9144000" cy="621236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644470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Explaining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summer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457200" y="768096"/>
            <a:ext cx="8285163" cy="7128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2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These statements</a:t>
            </a:r>
            <a:r>
              <a:rPr kumimoji="0" lang="en-US" sz="12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are about the reasons for summer and winter</a:t>
            </a:r>
            <a:r>
              <a:rPr kumimoji="0" lang="en-US" sz="12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Some are right and some are wrong.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 </a:t>
            </a:r>
            <a:r>
              <a:rPr kumimoji="0" lang="en-US" sz="1600" b="0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the statements to explain why it is warmer in summer.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" y="2267995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One half of the Earth is tilted towards the Sun.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57200" y="3757921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5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Heat radiation from the Sun is less spread out when it reaches the ground.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57200" y="4502884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There is less heat radiation from the Sun.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57200" y="1523032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The Earth is closer to the Sun.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57200" y="3012958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Sun is lower in the sky.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57200" y="5247847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5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 the Earth spins, this part of the Earth is in daylight for longer than darkness.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729212" y="2267995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One half of the Earth is tilted away from the Sun.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729212" y="3757921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</a:rPr>
              <a:t>Heat radiation from the Sun is more spread out when it reaches the ground.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729212" y="4502884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There is more heat radiation from the Sun.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729212" y="1523032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The Earth is further from the Sun.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729212" y="3012958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Sun is higher in the sky.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4729212" y="5247847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5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 the Earth spins, this part of the Earth is in darkness for longer than daylight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429418" y="5992810"/>
            <a:ext cx="8285163" cy="6177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is warmer in summer because …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033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1740"/>
            <a:ext cx="9144000" cy="621236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644470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Explaining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winter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457200" y="768096"/>
            <a:ext cx="8285163" cy="7128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2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These statements</a:t>
            </a:r>
            <a:r>
              <a:rPr kumimoji="0" lang="en-US" sz="12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are about the reasons for summer and winter</a:t>
            </a:r>
            <a:r>
              <a:rPr kumimoji="0" lang="en-US" sz="12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Some are right and some are wrong.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 </a:t>
            </a:r>
            <a:r>
              <a:rPr kumimoji="0" lang="en-US" sz="1600" b="0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the statements to explain why it is cooler in winter.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" y="2267995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One half of the Earth is tilted towards the Sun.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57200" y="3757921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5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Heat radiation from the Sun is less spread out when it reaches the ground.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57200" y="4502884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There is less heat radiation from the Sun.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57200" y="1523032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The Earth is closer to the Sun.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57200" y="3012958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Sun is lower in the sky.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57200" y="5247847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5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 the Earth spins, this part of the Earth is in daylight for longer than darkness.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729212" y="2267995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One half of the Earth is tilted away from the Sun.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729212" y="3757921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500" dirty="0">
                <a:latin typeface="Verdana" panose="020B0604030504040204" pitchFamily="34" charset="0"/>
                <a:ea typeface="Verdana" panose="020B0604030504040204" pitchFamily="34" charset="0"/>
              </a:rPr>
              <a:t>Heat radiation from the Sun is more spread out when it reaches the ground.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729212" y="4502884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There is more heat radiation from the Sun.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729212" y="1523032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The Earth is further from the Sun.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729212" y="3012958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Sun is higher in the sky.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4729212" y="5247847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5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 the Earth spins, this part of the Earth is in darkness for longer than daylight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429418" y="5992810"/>
            <a:ext cx="8285163" cy="6177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is cooler in winter because …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2966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Explaining summer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0864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When it is summer in North America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…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998163" y="1616945"/>
            <a:ext cx="7203236" cy="2538795"/>
            <a:chOff x="853956" y="2476481"/>
            <a:chExt cx="7203236" cy="2538795"/>
          </a:xfrm>
        </p:grpSpPr>
        <p:pic>
          <p:nvPicPr>
            <p:cNvPr id="1026" name="Picture 2" descr="Landscape, Winter, Ice, Cold, Xmas, Snow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225" r="16434"/>
            <a:stretch/>
          </p:blipFill>
          <p:spPr bwMode="auto">
            <a:xfrm>
              <a:off x="4849318" y="2520909"/>
              <a:ext cx="3207874" cy="24943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Landscape, Twilight, Light, Night, Dusk, Sky, Highway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3956" y="2520910"/>
              <a:ext cx="3183267" cy="24618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6"/>
            <a:srcRect t="47486" r="71838"/>
            <a:stretch/>
          </p:blipFill>
          <p:spPr>
            <a:xfrm>
              <a:off x="853956" y="2520910"/>
              <a:ext cx="417430" cy="2377440"/>
            </a:xfrm>
            <a:prstGeom prst="rect">
              <a:avLst/>
            </a:prstGeom>
          </p:spPr>
        </p:pic>
        <p:pic>
          <p:nvPicPr>
            <p:cNvPr id="114" name="Picture 113"/>
            <p:cNvPicPr>
              <a:picLocks noChangeAspect="1"/>
            </p:cNvPicPr>
            <p:nvPr/>
          </p:nvPicPr>
          <p:blipFill rotWithShape="1">
            <a:blip r:embed="rId6"/>
            <a:srcRect l="72801" t="47486"/>
            <a:stretch/>
          </p:blipFill>
          <p:spPr>
            <a:xfrm>
              <a:off x="7639761" y="2476481"/>
              <a:ext cx="403158" cy="2377440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998163" y="4123192"/>
            <a:ext cx="28971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7188" indent="-357188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 	… it is summer in South America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93525" y="4155740"/>
            <a:ext cx="28971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7188" indent="-357188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 	… it is winter in South America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945640">
            <a:off x="3819364" y="1995090"/>
            <a:ext cx="1512161" cy="1505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61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90</TotalTime>
  <Words>475</Words>
  <Application>Microsoft Office PowerPoint</Application>
  <PresentationFormat>On-screen Show (4:3)</PresentationFormat>
  <Paragraphs>56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14</cp:revision>
  <dcterms:created xsi:type="dcterms:W3CDTF">2019-04-24T08:13:44Z</dcterms:created>
  <dcterms:modified xsi:type="dcterms:W3CDTF">2019-04-26T11:38:12Z</dcterms:modified>
</cp:coreProperties>
</file>