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4886"/>
    <a:srgbClr val="1D4680"/>
    <a:srgbClr val="1F487E"/>
    <a:srgbClr val="1F487A"/>
    <a:srgbClr val="1F4883"/>
    <a:srgbClr val="1F4880"/>
    <a:srgbClr val="214A7D"/>
    <a:srgbClr val="1F487D"/>
    <a:srgbClr val="1B447D"/>
    <a:srgbClr val="204E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94651" autoAdjust="0"/>
  </p:normalViewPr>
  <p:slideViewPr>
    <p:cSldViewPr snapToGrid="0">
      <p:cViewPr varScale="1">
        <p:scale>
          <a:sx n="98" d="100"/>
          <a:sy n="98" d="100"/>
        </p:scale>
        <p:origin x="10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vectors/globe-geography-model-planet-earth-32812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pixabay.com/vectors/stage-light-spotlight-light-stage-576008/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>
                <a:hlinkClick r:id="rId3"/>
              </a:rPr>
              <a:t>https://pixabay.com/vectors/globe-geography-model-planet-earth-32812/</a:t>
            </a:r>
            <a:endParaRPr lang="en-GB" dirty="0" smtClean="0"/>
          </a:p>
          <a:p>
            <a:r>
              <a:rPr lang="en-GB" dirty="0" smtClean="0">
                <a:hlinkClick r:id="rId4"/>
              </a:rPr>
              <a:t>https://pixabay.com/vectors/stage-light-spotlight-light-stage-576008/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Long days of summer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5000"/>
              </a:lnSpc>
            </a:pPr>
            <a:r>
              <a:rPr lang="en-US" dirty="0"/>
              <a:t>A teacher uses a spotlight </a:t>
            </a:r>
            <a:r>
              <a:rPr lang="en-US" dirty="0" smtClean="0"/>
              <a:t>and a </a:t>
            </a:r>
            <a:r>
              <a:rPr lang="en-US" dirty="0"/>
              <a:t>globe to show why days are longer in </a:t>
            </a:r>
            <a:r>
              <a:rPr lang="en-US" dirty="0" smtClean="0"/>
              <a:t>summer </a:t>
            </a:r>
            <a:r>
              <a:rPr lang="en-US" dirty="0"/>
              <a:t>and shorter in </a:t>
            </a:r>
            <a:r>
              <a:rPr lang="en-US" dirty="0" smtClean="0"/>
              <a:t>winter</a:t>
            </a:r>
            <a:r>
              <a:rPr lang="en-US" dirty="0"/>
              <a:t>.</a:t>
            </a:r>
            <a:endParaRPr lang="en-GB" dirty="0"/>
          </a:p>
        </p:txBody>
      </p:sp>
      <p:grpSp>
        <p:nvGrpSpPr>
          <p:cNvPr id="21" name="Group 20"/>
          <p:cNvGrpSpPr/>
          <p:nvPr/>
        </p:nvGrpSpPr>
        <p:grpSpPr>
          <a:xfrm>
            <a:off x="1487346" y="1887954"/>
            <a:ext cx="6224870" cy="4459859"/>
            <a:chOff x="1487346" y="1887954"/>
            <a:chExt cx="6224870" cy="4459859"/>
          </a:xfrm>
        </p:grpSpPr>
        <p:grpSp>
          <p:nvGrpSpPr>
            <p:cNvPr id="19" name="Group 18"/>
            <p:cNvGrpSpPr/>
            <p:nvPr/>
          </p:nvGrpSpPr>
          <p:grpSpPr>
            <a:xfrm>
              <a:off x="1487346" y="1887954"/>
              <a:ext cx="6224870" cy="4459859"/>
              <a:chOff x="1483486" y="1877074"/>
              <a:chExt cx="6224870" cy="4459859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1483486" y="1877074"/>
                <a:ext cx="6191694" cy="4459859"/>
                <a:chOff x="1483486" y="1877074"/>
                <a:chExt cx="6191694" cy="4459859"/>
              </a:xfrm>
            </p:grpSpPr>
            <p:grpSp>
              <p:nvGrpSpPr>
                <p:cNvPr id="6" name="Group 5"/>
                <p:cNvGrpSpPr/>
                <p:nvPr/>
              </p:nvGrpSpPr>
              <p:grpSpPr>
                <a:xfrm>
                  <a:off x="1483486" y="1877074"/>
                  <a:ext cx="6191694" cy="4459859"/>
                  <a:chOff x="1776094" y="1721626"/>
                  <a:chExt cx="6191694" cy="4459859"/>
                </a:xfrm>
              </p:grpSpPr>
              <p:pic>
                <p:nvPicPr>
                  <p:cNvPr id="1030" name="Picture 6" descr="Stage Light, Spotlight, Light, Stage, Lamp, Illuminated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3226"/>
                  <a:stretch/>
                </p:blipFill>
                <p:spPr bwMode="auto">
                  <a:xfrm flipH="1">
                    <a:off x="1776094" y="1721626"/>
                    <a:ext cx="2858101" cy="4459859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grpSp>
                <p:nvGrpSpPr>
                  <p:cNvPr id="5" name="Group 4"/>
                  <p:cNvGrpSpPr/>
                  <p:nvPr/>
                </p:nvGrpSpPr>
                <p:grpSpPr>
                  <a:xfrm>
                    <a:off x="5779425" y="1910786"/>
                    <a:ext cx="2188363" cy="2859567"/>
                    <a:chOff x="5779425" y="1910786"/>
                    <a:chExt cx="2188363" cy="2859567"/>
                  </a:xfrm>
                </p:grpSpPr>
                <p:pic>
                  <p:nvPicPr>
                    <p:cNvPr id="1028" name="Picture 4" descr="Globe, Geography, Model, Planet, Earth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5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5779425" y="1910786"/>
                      <a:ext cx="2188363" cy="2859567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sp>
                  <p:nvSpPr>
                    <p:cNvPr id="4" name="Oval 3"/>
                    <p:cNvSpPr/>
                    <p:nvPr/>
                  </p:nvSpPr>
                  <p:spPr>
                    <a:xfrm rot="2292137">
                      <a:off x="6073774" y="3357158"/>
                      <a:ext cx="685800" cy="381000"/>
                    </a:xfrm>
                    <a:prstGeom prst="ellipse">
                      <a:avLst/>
                    </a:prstGeom>
                    <a:solidFill>
                      <a:srgbClr val="1D468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3" name="Oval 12"/>
                    <p:cNvSpPr/>
                    <p:nvPr/>
                  </p:nvSpPr>
                  <p:spPr>
                    <a:xfrm rot="18357620">
                      <a:off x="7463053" y="3260235"/>
                      <a:ext cx="497081" cy="272402"/>
                    </a:xfrm>
                    <a:prstGeom prst="ellipse">
                      <a:avLst/>
                    </a:prstGeom>
                    <a:solidFill>
                      <a:srgbClr val="1D468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cxnSp>
              <p:nvCxnSpPr>
                <p:cNvPr id="9" name="Straight Connector 8"/>
                <p:cNvCxnSpPr/>
                <p:nvPr/>
              </p:nvCxnSpPr>
              <p:spPr>
                <a:xfrm flipV="1">
                  <a:off x="5695950" y="2462213"/>
                  <a:ext cx="815391" cy="418341"/>
                </a:xfrm>
                <a:prstGeom prst="line">
                  <a:avLst/>
                </a:prstGeom>
                <a:ln w="12700">
                  <a:solidFill>
                    <a:srgbClr val="FFFF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/>
                <p:cNvCxnSpPr/>
                <p:nvPr/>
              </p:nvCxnSpPr>
              <p:spPr>
                <a:xfrm flipV="1">
                  <a:off x="6511341" y="2192965"/>
                  <a:ext cx="517003" cy="269248"/>
                </a:xfrm>
                <a:prstGeom prst="line">
                  <a:avLst/>
                </a:prstGeom>
                <a:ln w="12700">
                  <a:solidFill>
                    <a:srgbClr val="FFFF00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4" name="Chord 23"/>
              <p:cNvSpPr/>
              <p:nvPr/>
            </p:nvSpPr>
            <p:spPr>
              <a:xfrm>
                <a:off x="5619206" y="2111158"/>
                <a:ext cx="2089150" cy="2057399"/>
              </a:xfrm>
              <a:prstGeom prst="chord">
                <a:avLst>
                  <a:gd name="adj1" fmla="val 16203781"/>
                  <a:gd name="adj2" fmla="val 5632495"/>
                </a:avLst>
              </a:prstGeom>
              <a:solidFill>
                <a:schemeClr val="tx1">
                  <a:lumMod val="75000"/>
                  <a:lumOff val="25000"/>
                  <a:alpha val="82000"/>
                </a:schemeClr>
              </a:solidFill>
              <a:ln>
                <a:noFill/>
              </a:ln>
              <a:effectLst>
                <a:softEdge rad="3175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7" name="Flowchart: Connector 26"/>
            <p:cNvSpPr/>
            <p:nvPr/>
          </p:nvSpPr>
          <p:spPr>
            <a:xfrm>
              <a:off x="6089904" y="2633472"/>
              <a:ext cx="73152" cy="73152"/>
            </a:xfrm>
            <a:prstGeom prst="flowChartConnector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7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Long days of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summer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5660" y="905773"/>
            <a:ext cx="3871708" cy="240676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15000"/>
              </a:lnSpc>
            </a:pP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teacher uses a spotlight and a globe to show why days are longer 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summer and shorter 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winter.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79705" y="3572677"/>
            <a:ext cx="8748828" cy="2406769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answer</a:t>
            </a:r>
          </a:p>
          <a:p>
            <a:pPr marL="342900" indent="-342900">
              <a:lnSpc>
                <a:spcPct val="114000"/>
              </a:lnSpc>
              <a:spcAft>
                <a:spcPts val="300"/>
              </a:spcAft>
              <a:buFont typeface="+mj-lt"/>
              <a:buAutoNum type="arabicPeriod"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makes the globe a good model for the Earth? </a:t>
            </a:r>
          </a:p>
          <a:p>
            <a:pPr marL="342900" indent="-342900">
              <a:lnSpc>
                <a:spcPct val="114000"/>
              </a:lnSpc>
              <a:spcAft>
                <a:spcPts val="300"/>
              </a:spcAft>
              <a:buFont typeface="+mj-lt"/>
              <a:buAutoNum type="arabicPeriod"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can the spotlight and globe show days are longer in summer?</a:t>
            </a:r>
          </a:p>
          <a:p>
            <a:pPr marL="342900" indent="-342900">
              <a:lnSpc>
                <a:spcPct val="114000"/>
              </a:lnSpc>
              <a:spcAft>
                <a:spcPts val="300"/>
              </a:spcAft>
              <a:buFont typeface="+mj-lt"/>
              <a:buAutoNum type="arabicPeriod"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needs to be changed to show how days are shorter in winter?</a:t>
            </a:r>
          </a:p>
          <a:p>
            <a:pPr marL="342900" indent="-342900">
              <a:lnSpc>
                <a:spcPct val="114000"/>
              </a:lnSpc>
              <a:spcAft>
                <a:spcPts val="300"/>
              </a:spcAft>
              <a:buFont typeface="+mj-lt"/>
              <a:buAutoNum type="arabicPeriod"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is this change </a:t>
            </a:r>
            <a:r>
              <a:rPr lang="en-GB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similar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to what really happens? </a:t>
            </a:r>
          </a:p>
          <a:p>
            <a:pPr marL="342900" indent="-342900">
              <a:lnSpc>
                <a:spcPct val="114000"/>
              </a:lnSpc>
              <a:spcAft>
                <a:spcPts val="300"/>
              </a:spcAft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How is it </a:t>
            </a:r>
            <a:r>
              <a:rPr lang="en-GB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different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1517" y="722604"/>
            <a:ext cx="3980745" cy="2850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200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65</TotalTime>
  <Words>109</Words>
  <Application>Microsoft Office PowerPoint</Application>
  <PresentationFormat>On-screen Show (4:3)</PresentationFormat>
  <Paragraphs>13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11</cp:revision>
  <dcterms:created xsi:type="dcterms:W3CDTF">2019-04-16T07:48:35Z</dcterms:created>
  <dcterms:modified xsi:type="dcterms:W3CDTF">2019-04-26T09:16:13Z</dcterms:modified>
</cp:coreProperties>
</file>