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75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0253F"/>
    <a:srgbClr val="FAFAE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1350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7AF6C-7182-4671-9606-DEF14C6BFFD2}" type="datetimeFigureOut">
              <a:rPr lang="en-GB" smtClean="0"/>
              <a:t>29/03/2019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0CFBD7-7133-410F-8C6A-1E9B176115A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970593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7AF6C-7182-4671-9606-DEF14C6BFFD2}" type="datetimeFigureOut">
              <a:rPr lang="en-GB" smtClean="0"/>
              <a:t>29/03/2019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0CFBD7-7133-410F-8C6A-1E9B176115A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940662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7AF6C-7182-4671-9606-DEF14C6BFFD2}" type="datetimeFigureOut">
              <a:rPr lang="en-GB" smtClean="0"/>
              <a:t>29/03/2019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0CFBD7-7133-410F-8C6A-1E9B176115A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332175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7AF6C-7182-4671-9606-DEF14C6BFFD2}" type="datetimeFigureOut">
              <a:rPr lang="en-GB" smtClean="0"/>
              <a:t>29/03/2019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0CFBD7-7133-410F-8C6A-1E9B176115A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248403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7AF6C-7182-4671-9606-DEF14C6BFFD2}" type="datetimeFigureOut">
              <a:rPr lang="en-GB" smtClean="0"/>
              <a:t>29/03/2019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0CFBD7-7133-410F-8C6A-1E9B176115A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975568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7AF6C-7182-4671-9606-DEF14C6BFFD2}" type="datetimeFigureOut">
              <a:rPr lang="en-GB" smtClean="0"/>
              <a:t>29/03/2019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0CFBD7-7133-410F-8C6A-1E9B176115A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56049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7AF6C-7182-4671-9606-DEF14C6BFFD2}" type="datetimeFigureOut">
              <a:rPr lang="en-GB" smtClean="0"/>
              <a:t>29/03/2019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0CFBD7-7133-410F-8C6A-1E9B176115A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029217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7AF6C-7182-4671-9606-DEF14C6BFFD2}" type="datetimeFigureOut">
              <a:rPr lang="en-GB" smtClean="0"/>
              <a:t>29/03/2019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0CFBD7-7133-410F-8C6A-1E9B176115A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409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7AF6C-7182-4671-9606-DEF14C6BFFD2}" type="datetimeFigureOut">
              <a:rPr lang="en-GB" smtClean="0"/>
              <a:t>29/03/2019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0CFBD7-7133-410F-8C6A-1E9B176115A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377574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7AF6C-7182-4671-9606-DEF14C6BFFD2}" type="datetimeFigureOut">
              <a:rPr lang="en-GB" smtClean="0"/>
              <a:t>29/03/2019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0CFBD7-7133-410F-8C6A-1E9B176115A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769317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7AF6C-7182-4671-9606-DEF14C6BFFD2}" type="datetimeFigureOut">
              <a:rPr lang="en-GB" smtClean="0"/>
              <a:t>29/03/2019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0CFBD7-7133-410F-8C6A-1E9B176115A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971884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87AF6C-7182-4671-9606-DEF14C6BFFD2}" type="datetimeFigureOut">
              <a:rPr lang="en-GB" smtClean="0"/>
              <a:t>29/03/2019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0CFBD7-7133-410F-8C6A-1E9B176115A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411732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" name="Picture 1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807" y="645638"/>
            <a:ext cx="9150889" cy="6212362"/>
          </a:xfrm>
          <a:prstGeom prst="rect">
            <a:avLst/>
          </a:prstGeom>
          <a:ln>
            <a:solidFill>
              <a:schemeClr val="bg1">
                <a:lumMod val="75000"/>
              </a:schemeClr>
            </a:solidFill>
          </a:ln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143751" y="26336"/>
            <a:ext cx="8820737" cy="576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2000" b="1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Evaporation rate</a:t>
            </a:r>
            <a:endParaRPr kumimoji="0" lang="en-GB" sz="2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97586" y="645638"/>
            <a:ext cx="8748828" cy="1634144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>
              <a:spcAft>
                <a:spcPts val="1200"/>
              </a:spcAft>
            </a:pPr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The same volume of water is poured into two beakers.</a:t>
            </a:r>
          </a:p>
          <a:p>
            <a:pPr>
              <a:spcAft>
                <a:spcPts val="1200"/>
              </a:spcAft>
            </a:pPr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Beaker A contains water at 60</a:t>
            </a:r>
            <a:r>
              <a:rPr lang="en-GB" sz="16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°C. In </a:t>
            </a:r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beaker B the temperature of the water is 20°.</a:t>
            </a:r>
          </a:p>
          <a:p>
            <a:pPr>
              <a:spcAft>
                <a:spcPts val="1200"/>
              </a:spcAft>
            </a:pPr>
            <a:r>
              <a:rPr lang="en-GB" sz="1600" i="1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Fill in the gaps to explain why the rate of evaporation is higher in beaker A.</a:t>
            </a:r>
          </a:p>
          <a:p>
            <a:pPr>
              <a:spcAft>
                <a:spcPts val="1200"/>
              </a:spcAft>
            </a:pPr>
            <a:r>
              <a:rPr lang="en-GB" sz="1600" i="1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You should only use the words </a:t>
            </a:r>
            <a:r>
              <a:rPr lang="en-GB" sz="1600" b="1" i="1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temperature </a:t>
            </a:r>
            <a:r>
              <a:rPr lang="en-GB" sz="1600" i="1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and </a:t>
            </a:r>
            <a:r>
              <a:rPr lang="en-GB" sz="1600" b="1" i="1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energy.</a:t>
            </a:r>
            <a:endParaRPr lang="en-GB" sz="1600" i="1" dirty="0">
              <a:solidFill>
                <a:schemeClr val="tx2">
                  <a:lumMod val="50000"/>
                </a:schemeClr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215660" y="2708007"/>
            <a:ext cx="8748828" cy="3504355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>
            <a:noAutofit/>
          </a:bodyPr>
          <a:lstStyle/>
          <a:p>
            <a:pPr>
              <a:spcAft>
                <a:spcPts val="1200"/>
              </a:spcAft>
            </a:pPr>
            <a:r>
              <a:rPr lang="en-GB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Evaporation takes place from both beakers. Particles with enough _______ are able to escape from the liquid.</a:t>
            </a:r>
          </a:p>
          <a:p>
            <a:pPr>
              <a:spcAft>
                <a:spcPts val="1200"/>
              </a:spcAft>
            </a:pPr>
            <a:r>
              <a:rPr lang="en-GB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Beaker A is at a higher ________ than beaker B. This means that on average the particles in beaker A have more ______.</a:t>
            </a:r>
          </a:p>
          <a:p>
            <a:pPr>
              <a:spcAft>
                <a:spcPts val="1200"/>
              </a:spcAft>
            </a:pPr>
            <a:r>
              <a:rPr lang="en-GB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In both beaker A and beaker B some particles have more _____ than others. </a:t>
            </a:r>
          </a:p>
          <a:p>
            <a:pPr>
              <a:spcAft>
                <a:spcPts val="1200"/>
              </a:spcAft>
            </a:pPr>
            <a:r>
              <a:rPr lang="en-GB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However, in beaker A more particles have enough _______ to escape the liquid. For this reason, evaporation takes place faster from beaker A.</a:t>
            </a:r>
          </a:p>
          <a:p>
            <a:pPr>
              <a:spcAft>
                <a:spcPts val="1200"/>
              </a:spcAft>
            </a:pPr>
            <a:r>
              <a:rPr lang="en-GB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In general, the higher the __________, the faster the rate of evaporation.</a:t>
            </a:r>
          </a:p>
        </p:txBody>
      </p:sp>
    </p:spTree>
    <p:extLst>
      <p:ext uri="{BB962C8B-B14F-4D97-AF65-F5344CB8AC3E}">
        <p14:creationId xmlns:p14="http://schemas.microsoft.com/office/powerpoint/2010/main" val="12874441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.BEST_PowerPoint Template_Oct 20182.potx" id="{9B1E480F-8D1E-404F-8809-1FFDD0AB24A1}" vid="{93EB9601-02DB-41A3-A0A2-592BF7AFE6E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.BEST_PowerPoint Template_Oct 2018</Template>
  <TotalTime>27</TotalTime>
  <Words>159</Words>
  <Application>Microsoft Office PowerPoint</Application>
  <PresentationFormat>On-screen Show (4:3)</PresentationFormat>
  <Paragraphs>10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Office Theme</vt:lpstr>
      <vt:lpstr>PowerPoint Presentation</vt:lpstr>
    </vt:vector>
  </TitlesOfParts>
  <Company>University of York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HEC Harden</dc:creator>
  <cp:lastModifiedBy>HEC Harden</cp:lastModifiedBy>
  <cp:revision>5</cp:revision>
  <dcterms:created xsi:type="dcterms:W3CDTF">2019-03-28T15:19:39Z</dcterms:created>
  <dcterms:modified xsi:type="dcterms:W3CDTF">2019-03-29T12:03:56Z</dcterms:modified>
</cp:coreProperties>
</file>

<file path=docProps/thumbnail.jpeg>
</file>